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6" r:id="rId2"/>
    <p:sldId id="261" r:id="rId3"/>
    <p:sldId id="278" r:id="rId4"/>
    <p:sldId id="280" r:id="rId5"/>
    <p:sldId id="281" r:id="rId6"/>
    <p:sldId id="271" r:id="rId7"/>
    <p:sldId id="264" r:id="rId8"/>
    <p:sldId id="283" r:id="rId9"/>
    <p:sldId id="282" r:id="rId10"/>
    <p:sldId id="289" r:id="rId11"/>
    <p:sldId id="272" r:id="rId12"/>
    <p:sldId id="284" r:id="rId13"/>
    <p:sldId id="279" r:id="rId14"/>
    <p:sldId id="267" r:id="rId15"/>
    <p:sldId id="286" r:id="rId16"/>
    <p:sldId id="273" r:id="rId17"/>
    <p:sldId id="270" r:id="rId18"/>
    <p:sldId id="275" r:id="rId19"/>
    <p:sldId id="292" r:id="rId20"/>
    <p:sldId id="274" r:id="rId21"/>
    <p:sldId id="291" r:id="rId22"/>
    <p:sldId id="276" r:id="rId23"/>
    <p:sldId id="260" r:id="rId24"/>
    <p:sldId id="288" r:id="rId25"/>
    <p:sldId id="287" r:id="rId26"/>
    <p:sldId id="29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ồ Huy Hùng" initials="HHH" lastIdx="3" clrIdx="0">
    <p:extLst>
      <p:ext uri="{19B8F6BF-5375-455C-9EA6-DF929625EA0E}">
        <p15:presenceInfo xmlns:p15="http://schemas.microsoft.com/office/powerpoint/2012/main" userId="0f3a24c3a95b5a2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0131" autoAdjust="0"/>
  </p:normalViewPr>
  <p:slideViewPr>
    <p:cSldViewPr>
      <p:cViewPr varScale="1">
        <p:scale>
          <a:sx n="79" d="100"/>
          <a:sy n="79" d="100"/>
        </p:scale>
        <p:origin x="954" y="96"/>
      </p:cViewPr>
      <p:guideLst>
        <p:guide orient="horz" pos="2160"/>
        <p:guide pos="2880"/>
      </p:guideLst>
    </p:cSldViewPr>
  </p:slideViewPr>
  <p:notesTextViewPr>
    <p:cViewPr>
      <p:scale>
        <a:sx n="1" d="1"/>
        <a:sy n="1" d="1"/>
      </p:scale>
      <p:origin x="0" y="0"/>
    </p:cViewPr>
  </p:notesTextViewPr>
  <p:notesViewPr>
    <p:cSldViewPr>
      <p:cViewPr varScale="1">
        <p:scale>
          <a:sx n="67" d="100"/>
          <a:sy n="67" d="100"/>
        </p:scale>
        <p:origin x="237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b="1" smtClean="0">
                <a:solidFill>
                  <a:schemeClr val="tx1"/>
                </a:solidFill>
              </a:rPr>
              <a:t>So sánh</a:t>
            </a:r>
            <a:r>
              <a:rPr lang="en-US" b="1" baseline="0" smtClean="0">
                <a:solidFill>
                  <a:schemeClr val="tx1"/>
                </a:solidFill>
              </a:rPr>
              <a:t> k</a:t>
            </a:r>
            <a:r>
              <a:rPr lang="en-US" b="1" smtClean="0">
                <a:solidFill>
                  <a:schemeClr val="tx1"/>
                </a:solidFill>
              </a:rPr>
              <a:t>ết</a:t>
            </a:r>
            <a:r>
              <a:rPr lang="en-US" b="1" baseline="0" smtClean="0">
                <a:solidFill>
                  <a:schemeClr val="tx1"/>
                </a:solidFill>
              </a:rPr>
              <a:t> quả nhận dạng giữa thực thi phần mềm và phần cứng (%)</a:t>
            </a:r>
            <a:endParaRPr lang="en-US" b="1">
              <a:solidFill>
                <a:schemeClr val="tx1"/>
              </a:solidFill>
            </a:endParaRPr>
          </a:p>
        </c:rich>
      </c:tx>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Mô phỏng C++</c:v>
                </c:pt>
              </c:strCache>
            </c:strRef>
          </c:tx>
          <c:spPr>
            <a:ln w="15875" cap="rnd">
              <a:solidFill>
                <a:schemeClr val="accent1"/>
              </a:solidFill>
              <a:round/>
            </a:ln>
            <a:effectLst>
              <a:outerShdw blurRad="40000" dist="20000" dir="5400000" rotWithShape="0">
                <a:srgbClr val="000000">
                  <a:alpha val="38000"/>
                </a:srgbClr>
              </a:outerShdw>
            </a:effectLst>
          </c:spPr>
          <c:marker>
            <c:symbol val="none"/>
          </c:marker>
          <c:dLbls>
            <c:dLbl>
              <c:idx val="0"/>
              <c:layout>
                <c:manualLayout>
                  <c:x val="-6.0840509239852937E-2"/>
                  <c:y val="-4.9063716834102503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2.788523340159926E-2"/>
                  <c:y val="-4.4975073764593962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5.5770466803198471E-2"/>
                  <c:y val="-5.3152359903611085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3.8025318274908175E-2"/>
                  <c:y val="-4.0886430695085421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3.0420254619926371E-2"/>
                  <c:y val="-3.6797787625576873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3.4292997207955978E-2"/>
                  <c:y val="-4.9963218309394382E-2"/>
                </c:manualLayout>
              </c:layout>
              <c:tx>
                <c:rich>
                  <a:bodyPr/>
                  <a:lstStyle/>
                  <a:p>
                    <a:fld id="{EADC6814-AC5D-4A9B-ABEF-2E66D8DCB712}" type="VALUE">
                      <a:rPr lang="en-US" sz="1400"/>
                      <a:pPr/>
                      <a:t>[VALUE]</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Sheet1!$A$2:$A$7</c:f>
              <c:strCache>
                <c:ptCount val="6"/>
                <c:pt idx="0">
                  <c:v>16-Sigmoid</c:v>
                </c:pt>
                <c:pt idx="1">
                  <c:v>48-Sigmoid</c:v>
                </c:pt>
                <c:pt idx="2">
                  <c:v>64-Sigmoid</c:v>
                </c:pt>
                <c:pt idx="3">
                  <c:v>16-ReLU</c:v>
                </c:pt>
                <c:pt idx="4">
                  <c:v>48-ReLU</c:v>
                </c:pt>
                <c:pt idx="5">
                  <c:v>64-ReLU</c:v>
                </c:pt>
              </c:strCache>
            </c:strRef>
          </c:cat>
          <c:val>
            <c:numRef>
              <c:f>Sheet1!$B$2:$B$7</c:f>
              <c:numCache>
                <c:formatCode>General</c:formatCode>
                <c:ptCount val="6"/>
                <c:pt idx="0">
                  <c:v>88.04</c:v>
                </c:pt>
                <c:pt idx="1">
                  <c:v>89.01</c:v>
                </c:pt>
                <c:pt idx="2">
                  <c:v>89.1</c:v>
                </c:pt>
                <c:pt idx="3">
                  <c:v>92.17</c:v>
                </c:pt>
                <c:pt idx="4">
                  <c:v>92.63</c:v>
                </c:pt>
                <c:pt idx="5">
                  <c:v>92.91</c:v>
                </c:pt>
              </c:numCache>
            </c:numRef>
          </c:val>
          <c:smooth val="0"/>
        </c:ser>
        <c:ser>
          <c:idx val="1"/>
          <c:order val="1"/>
          <c:tx>
            <c:strRef>
              <c:f>Sheet1!$C$1</c:f>
              <c:strCache>
                <c:ptCount val="1"/>
                <c:pt idx="0">
                  <c:v>Kiến trúc phần cứng 10-bit độ chính xác</c:v>
                </c:pt>
              </c:strCache>
            </c:strRef>
          </c:tx>
          <c:spPr>
            <a:ln w="15875" cap="rnd">
              <a:solidFill>
                <a:schemeClr val="accent2"/>
              </a:solidFill>
              <a:round/>
            </a:ln>
            <a:effectLst>
              <a:outerShdw blurRad="40000" dist="20000" dir="5400000" rotWithShape="0">
                <a:srgbClr val="000000">
                  <a:alpha val="38000"/>
                </a:srgbClr>
              </a:outerShdw>
            </a:effectLst>
          </c:spPr>
          <c:marker>
            <c:symbol val="none"/>
          </c:marker>
          <c:dLbls>
            <c:dLbl>
              <c:idx val="0"/>
              <c:layout>
                <c:manualLayout>
                  <c:x val="-4.5630381929889698E-2"/>
                  <c:y val="5.3152359903610967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4.3095360711562489E-2"/>
                  <c:y val="5.3152359903611043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2.2815190964944942E-2"/>
                  <c:y val="2.8620501486559792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4.0560339493235287E-2"/>
                  <c:y val="3.2709144556068333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1.0225600860372519E-2"/>
                  <c:y val="4.9063716834102503E-2"/>
                </c:manualLayout>
              </c:layout>
              <c:tx>
                <c:rich>
                  <a:bodyPr/>
                  <a:lstStyle/>
                  <a:p>
                    <a:fld id="{4B92F325-5DA7-46DD-90D7-C1A55AFEDCFE}" type="VALUE">
                      <a:rPr lang="en-US" sz="1800" b="1">
                        <a:solidFill>
                          <a:srgbClr val="FF0000"/>
                        </a:solidFill>
                      </a:rPr>
                      <a:pPr/>
                      <a:t>[VALUE]</a:t>
                    </a:fld>
                    <a:endParaRPr lang="en-US"/>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Sheet1!$A$2:$A$7</c:f>
              <c:strCache>
                <c:ptCount val="6"/>
                <c:pt idx="0">
                  <c:v>16-Sigmoid</c:v>
                </c:pt>
                <c:pt idx="1">
                  <c:v>48-Sigmoid</c:v>
                </c:pt>
                <c:pt idx="2">
                  <c:v>64-Sigmoid</c:v>
                </c:pt>
                <c:pt idx="3">
                  <c:v>16-ReLU</c:v>
                </c:pt>
                <c:pt idx="4">
                  <c:v>48-ReLU</c:v>
                </c:pt>
                <c:pt idx="5">
                  <c:v>64-ReLU</c:v>
                </c:pt>
              </c:strCache>
            </c:strRef>
          </c:cat>
          <c:val>
            <c:numRef>
              <c:f>Sheet1!$C$2:$C$7</c:f>
              <c:numCache>
                <c:formatCode>General</c:formatCode>
                <c:ptCount val="6"/>
                <c:pt idx="0">
                  <c:v>87.6</c:v>
                </c:pt>
                <c:pt idx="1">
                  <c:v>86.63</c:v>
                </c:pt>
                <c:pt idx="2">
                  <c:v>85.94</c:v>
                </c:pt>
                <c:pt idx="3">
                  <c:v>91.56</c:v>
                </c:pt>
                <c:pt idx="4">
                  <c:v>92.18</c:v>
                </c:pt>
                <c:pt idx="5">
                  <c:v>92.47</c:v>
                </c:pt>
              </c:numCache>
            </c:numRef>
          </c:val>
          <c:smooth val="0"/>
        </c:ser>
        <c:dLbls>
          <c:showLegendKey val="0"/>
          <c:showVal val="1"/>
          <c:showCatName val="0"/>
          <c:showSerName val="0"/>
          <c:showPercent val="0"/>
          <c:showBubbleSize val="0"/>
        </c:dLbls>
        <c:smooth val="0"/>
        <c:axId val="-1710188160"/>
        <c:axId val="-1710177280"/>
      </c:lineChart>
      <c:catAx>
        <c:axId val="-171018816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710177280"/>
        <c:crosses val="autoZero"/>
        <c:auto val="1"/>
        <c:lblAlgn val="ctr"/>
        <c:lblOffset val="100"/>
        <c:noMultiLvlLbl val="0"/>
      </c:catAx>
      <c:valAx>
        <c:axId val="-1710177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7101881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9">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609865-E53F-4A2F-A96A-0E1C42E0C729}" type="datetimeFigureOut">
              <a:rPr lang="en-US" smtClean="0"/>
              <a:t>5/16/2018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3A11E7-70B7-4336-B443-D22E13CC3885}" type="slidenum">
              <a:rPr lang="en-US" smtClean="0"/>
              <a:t>‹#›</a:t>
            </a:fld>
            <a:endParaRPr lang="en-US"/>
          </a:p>
        </p:txBody>
      </p:sp>
    </p:spTree>
    <p:extLst>
      <p:ext uri="{BB962C8B-B14F-4D97-AF65-F5344CB8AC3E}">
        <p14:creationId xmlns:p14="http://schemas.microsoft.com/office/powerpoint/2010/main" val="1265080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3A11E7-70B7-4336-B443-D22E13CC3885}" type="slidenum">
              <a:rPr lang="en-US" smtClean="0"/>
              <a:t>1</a:t>
            </a:fld>
            <a:endParaRPr lang="en-US"/>
          </a:p>
        </p:txBody>
      </p:sp>
    </p:spTree>
    <p:extLst>
      <p:ext uri="{BB962C8B-B14F-4D97-AF65-F5344CB8AC3E}">
        <p14:creationId xmlns:p14="http://schemas.microsoft.com/office/powerpoint/2010/main" val="2874899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Caffe</a:t>
            </a:r>
            <a:r>
              <a:rPr lang="en-US" baseline="0" smtClean="0"/>
              <a:t> là 1 nền tảng deep learning được xây dựng bởi BAIR, </a:t>
            </a:r>
            <a:endParaRPr lang="en-US"/>
          </a:p>
        </p:txBody>
      </p:sp>
      <p:sp>
        <p:nvSpPr>
          <p:cNvPr id="4" name="Slide Number Placeholder 3"/>
          <p:cNvSpPr>
            <a:spLocks noGrp="1"/>
          </p:cNvSpPr>
          <p:nvPr>
            <p:ph type="sldNum" sz="quarter" idx="10"/>
          </p:nvPr>
        </p:nvSpPr>
        <p:spPr/>
        <p:txBody>
          <a:bodyPr/>
          <a:lstStyle/>
          <a:p>
            <a:fld id="{8E3A11E7-70B7-4336-B443-D22E13CC3885}" type="slidenum">
              <a:rPr lang="en-US" smtClean="0"/>
              <a:t>12</a:t>
            </a:fld>
            <a:endParaRPr lang="en-US"/>
          </a:p>
        </p:txBody>
      </p:sp>
    </p:spTree>
    <p:extLst>
      <p:ext uri="{BB962C8B-B14F-4D97-AF65-F5344CB8AC3E}">
        <p14:creationId xmlns:p14="http://schemas.microsoft.com/office/powerpoint/2010/main" val="1784697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3A11E7-70B7-4336-B443-D22E13CC3885}" type="slidenum">
              <a:rPr lang="en-US" smtClean="0"/>
              <a:t>18</a:t>
            </a:fld>
            <a:endParaRPr lang="en-US"/>
          </a:p>
        </p:txBody>
      </p:sp>
    </p:spTree>
    <p:extLst>
      <p:ext uri="{BB962C8B-B14F-4D97-AF65-F5344CB8AC3E}">
        <p14:creationId xmlns:p14="http://schemas.microsoft.com/office/powerpoint/2010/main" val="2310662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3A11E7-70B7-4336-B443-D22E13CC3885}" type="slidenum">
              <a:rPr lang="en-US" smtClean="0"/>
              <a:t>2</a:t>
            </a:fld>
            <a:endParaRPr lang="en-US"/>
          </a:p>
        </p:txBody>
      </p:sp>
    </p:spTree>
    <p:extLst>
      <p:ext uri="{BB962C8B-B14F-4D97-AF65-F5344CB8AC3E}">
        <p14:creationId xmlns:p14="http://schemas.microsoft.com/office/powerpoint/2010/main" val="1249515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3A11E7-70B7-4336-B443-D22E13CC3885}" type="slidenum">
              <a:rPr lang="en-US" smtClean="0"/>
              <a:t>3</a:t>
            </a:fld>
            <a:endParaRPr lang="en-US"/>
          </a:p>
        </p:txBody>
      </p:sp>
    </p:spTree>
    <p:extLst>
      <p:ext uri="{BB962C8B-B14F-4D97-AF65-F5344CB8AC3E}">
        <p14:creationId xmlns:p14="http://schemas.microsoft.com/office/powerpoint/2010/main" val="134053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Clr>
                <a:srgbClr val="92D050"/>
              </a:buClr>
              <a:buFont typeface="Wingdings" panose="05000000000000000000" pitchFamily="2" charset="2"/>
              <a:buChar char="q"/>
            </a:pPr>
            <a:r>
              <a:rPr lang="en-US" sz="1200" smtClean="0"/>
              <a:t>70% băng thông mạng là video,</a:t>
            </a:r>
            <a:r>
              <a:rPr lang="en-US" sz="1200" baseline="0" smtClean="0"/>
              <a:t> </a:t>
            </a:r>
            <a:r>
              <a:rPr lang="en-US" sz="1200" smtClean="0"/>
              <a:t>500 triệu giờ video </a:t>
            </a:r>
            <a:r>
              <a:rPr lang="en-US" sz="1200" b="1" u="sng" smtClean="0"/>
              <a:t>mỗi ngày</a:t>
            </a:r>
            <a:endParaRPr lang="en-US" sz="1200" b="0" u="none" baseline="0" smtClean="0"/>
          </a:p>
          <a:p>
            <a:pPr marL="342900" indent="-342900">
              <a:buClr>
                <a:srgbClr val="92D050"/>
              </a:buClr>
              <a:buFont typeface="Wingdings" panose="05000000000000000000" pitchFamily="2" charset="2"/>
              <a:buChar char="q"/>
            </a:pPr>
            <a:r>
              <a:rPr lang="en-US" sz="1200" b="0" i="0" u="none" kern="1200" baseline="0" smtClean="0">
                <a:solidFill>
                  <a:schemeClr val="tx1"/>
                </a:solidFill>
                <a:effectLst/>
                <a:latin typeface="+mn-lt"/>
                <a:ea typeface="+mn-ea"/>
                <a:cs typeface="+mn-cs"/>
              </a:rPr>
              <a:t>Nếu sử dụng CPU, GPU như một phương thức phổ biến hiện nay thì khó cso thể đáp ứng được những yêu cầu này.</a:t>
            </a:r>
          </a:p>
          <a:p>
            <a:pPr marL="342900" indent="-342900">
              <a:buClr>
                <a:srgbClr val="92D050"/>
              </a:buClr>
              <a:buFont typeface="Wingdings" panose="05000000000000000000" pitchFamily="2" charset="2"/>
              <a:buChar char="q"/>
            </a:pPr>
            <a:r>
              <a:rPr lang="en-US" sz="1200" b="0" i="0" u="none" kern="1200" baseline="0" smtClean="0">
                <a:solidFill>
                  <a:schemeClr val="tx1"/>
                </a:solidFill>
                <a:effectLst/>
                <a:latin typeface="+mn-lt"/>
                <a:ea typeface="+mn-ea"/>
                <a:cs typeface="+mn-cs"/>
              </a:rPr>
              <a:t>Ngược lại, thực thi phần cứng có một số lợi thế đáng kể.</a:t>
            </a:r>
            <a:endParaRPr lang="en-US" sz="1200" b="1"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E3A11E7-70B7-4336-B443-D22E13CC3885}" type="slidenum">
              <a:rPr lang="en-US" smtClean="0"/>
              <a:t>4</a:t>
            </a:fld>
            <a:endParaRPr lang="en-US"/>
          </a:p>
        </p:txBody>
      </p:sp>
    </p:spTree>
    <p:extLst>
      <p:ext uri="{BB962C8B-B14F-4D97-AF65-F5344CB8AC3E}">
        <p14:creationId xmlns:p14="http://schemas.microsoft.com/office/powerpoint/2010/main" val="3772175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Đạt tốc độ tính toán rất cao: xử lý song song và ko hạn chế bởi bus</a:t>
            </a:r>
          </a:p>
          <a:p>
            <a:pPr>
              <a:buClr>
                <a:srgbClr val="92D050"/>
              </a:buClr>
            </a:pPr>
            <a:r>
              <a:rPr lang="en-US" sz="2800" smtClean="0"/>
              <a:t>Tăng tốc độ</a:t>
            </a:r>
          </a:p>
          <a:p>
            <a:pPr lvl="1">
              <a:buClr>
                <a:srgbClr val="92D050"/>
              </a:buClr>
            </a:pPr>
            <a:r>
              <a:rPr lang="en-US" sz="2400" smtClean="0"/>
              <a:t>Xử lý song song</a:t>
            </a:r>
          </a:p>
          <a:p>
            <a:pPr>
              <a:buClr>
                <a:srgbClr val="92D050"/>
              </a:buClr>
            </a:pPr>
            <a:r>
              <a:rPr lang="en-US" sz="2800" smtClean="0"/>
              <a:t>Giảm chi phí phần cứng và năng lượng</a:t>
            </a:r>
          </a:p>
          <a:p>
            <a:pPr lvl="1">
              <a:buClr>
                <a:srgbClr val="92D050"/>
              </a:buClr>
            </a:pPr>
            <a:r>
              <a:rPr lang="en-US" sz="2400" smtClean="0"/>
              <a:t>Không sử dụng CPU, GPU tính toán</a:t>
            </a:r>
          </a:p>
          <a:p>
            <a:pPr lvl="1">
              <a:buClr>
                <a:srgbClr val="92D050"/>
              </a:buClr>
            </a:pPr>
            <a:r>
              <a:rPr lang="en-US" sz="2400" smtClean="0"/>
              <a:t>Sử dụng hiệu quả tài nguyên</a:t>
            </a:r>
          </a:p>
          <a:p>
            <a:pPr lvl="1">
              <a:buClr>
                <a:srgbClr val="92D050"/>
              </a:buClr>
            </a:pPr>
            <a:endParaRPr lang="en-US" sz="2400" smtClean="0"/>
          </a:p>
          <a:p>
            <a:pPr>
              <a:buClr>
                <a:srgbClr val="92D050"/>
              </a:buClr>
            </a:pPr>
            <a:r>
              <a:rPr lang="en-US" sz="2800" smtClean="0"/>
              <a:t>Kỹ thuật tính toán ngẫu nhiên (SC)</a:t>
            </a:r>
            <a:r>
              <a:rPr lang="en-US" sz="2800" baseline="0" smtClean="0"/>
              <a:t> : </a:t>
            </a:r>
            <a:r>
              <a:rPr lang="en-US" sz="2400" smtClean="0"/>
              <a:t>Thay thế phép toán thành các cổng logic</a:t>
            </a:r>
          </a:p>
          <a:p>
            <a:pPr lvl="2">
              <a:buClr>
                <a:srgbClr val="92D050"/>
              </a:buClr>
            </a:pPr>
            <a:r>
              <a:rPr lang="en-US" sz="2000" smtClean="0"/>
              <a:t>Giảm chi phí phần cứng</a:t>
            </a:r>
          </a:p>
          <a:p>
            <a:pPr lvl="2">
              <a:buClr>
                <a:srgbClr val="92D050"/>
              </a:buClr>
            </a:pPr>
            <a:r>
              <a:rPr lang="en-US" sz="2000" smtClean="0"/>
              <a:t>Giảm công suất tiêu thụ</a:t>
            </a:r>
          </a:p>
          <a:p>
            <a:pPr lvl="2">
              <a:buClr>
                <a:srgbClr val="92D050"/>
              </a:buClr>
            </a:pPr>
            <a:r>
              <a:rPr lang="en-US" sz="2000" smtClean="0"/>
              <a:t>Tăng tần số hoạt động</a:t>
            </a:r>
          </a:p>
          <a:p>
            <a:endParaRPr lang="en-US" baseline="0" smtClean="0"/>
          </a:p>
        </p:txBody>
      </p:sp>
      <p:sp>
        <p:nvSpPr>
          <p:cNvPr id="4" name="Slide Number Placeholder 3"/>
          <p:cNvSpPr>
            <a:spLocks noGrp="1"/>
          </p:cNvSpPr>
          <p:nvPr>
            <p:ph type="sldNum" sz="quarter" idx="10"/>
          </p:nvPr>
        </p:nvSpPr>
        <p:spPr/>
        <p:txBody>
          <a:bodyPr/>
          <a:lstStyle/>
          <a:p>
            <a:fld id="{8E3A11E7-70B7-4336-B443-D22E13CC3885}" type="slidenum">
              <a:rPr lang="en-US" smtClean="0"/>
              <a:t>5</a:t>
            </a:fld>
            <a:endParaRPr lang="en-US"/>
          </a:p>
        </p:txBody>
      </p:sp>
    </p:spTree>
    <p:extLst>
      <p:ext uri="{BB962C8B-B14F-4D97-AF65-F5344CB8AC3E}">
        <p14:creationId xmlns:p14="http://schemas.microsoft.com/office/powerpoint/2010/main" val="2528784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1" i="0" kern="1200" smtClean="0">
                <a:solidFill>
                  <a:schemeClr val="tx1"/>
                </a:solidFill>
                <a:effectLst/>
                <a:latin typeface="+mn-lt"/>
                <a:ea typeface="+mn-ea"/>
                <a:cs typeface="+mn-cs"/>
              </a:rPr>
              <a:t>Mạng nơ</a:t>
            </a:r>
            <a:r>
              <a:rPr lang="vi-VN" sz="1200" b="0" i="0" kern="1200" smtClean="0">
                <a:solidFill>
                  <a:schemeClr val="tx1"/>
                </a:solidFill>
                <a:effectLst/>
                <a:latin typeface="+mn-lt"/>
                <a:ea typeface="+mn-ea"/>
                <a:cs typeface="+mn-cs"/>
              </a:rPr>
              <a:t>-</a:t>
            </a:r>
            <a:r>
              <a:rPr lang="vi-VN" sz="1200" b="1" i="0" kern="1200" smtClean="0">
                <a:solidFill>
                  <a:schemeClr val="tx1"/>
                </a:solidFill>
                <a:effectLst/>
                <a:latin typeface="+mn-lt"/>
                <a:ea typeface="+mn-ea"/>
                <a:cs typeface="+mn-cs"/>
              </a:rPr>
              <a:t>ron nhân tạo</a:t>
            </a:r>
            <a:r>
              <a:rPr lang="vi-VN" sz="1200" b="0" i="0" kern="1200" smtClean="0">
                <a:solidFill>
                  <a:schemeClr val="tx1"/>
                </a:solidFill>
                <a:effectLst/>
                <a:latin typeface="+mn-lt"/>
                <a:ea typeface="+mn-ea"/>
                <a:cs typeface="+mn-cs"/>
              </a:rPr>
              <a:t> hay thường gọi ngắn gọn là </a:t>
            </a:r>
            <a:r>
              <a:rPr lang="vi-VN" sz="1200" b="1" i="0" kern="1200" smtClean="0">
                <a:solidFill>
                  <a:schemeClr val="tx1"/>
                </a:solidFill>
                <a:effectLst/>
                <a:latin typeface="+mn-lt"/>
                <a:ea typeface="+mn-ea"/>
                <a:cs typeface="+mn-cs"/>
              </a:rPr>
              <a:t>mạng nơ</a:t>
            </a:r>
            <a:r>
              <a:rPr lang="vi-VN" sz="1200" b="0" i="0" kern="1200" smtClean="0">
                <a:solidFill>
                  <a:schemeClr val="tx1"/>
                </a:solidFill>
                <a:effectLst/>
                <a:latin typeface="+mn-lt"/>
                <a:ea typeface="+mn-ea"/>
                <a:cs typeface="+mn-cs"/>
              </a:rPr>
              <a:t>-</a:t>
            </a:r>
            <a:r>
              <a:rPr lang="vi-VN" sz="1200" b="1" i="0" kern="1200" smtClean="0">
                <a:solidFill>
                  <a:schemeClr val="tx1"/>
                </a:solidFill>
                <a:effectLst/>
                <a:latin typeface="+mn-lt"/>
                <a:ea typeface="+mn-ea"/>
                <a:cs typeface="+mn-cs"/>
              </a:rPr>
              <a:t>ron</a:t>
            </a:r>
            <a:r>
              <a:rPr lang="vi-VN" sz="1200" b="0" i="0" kern="1200" smtClean="0">
                <a:solidFill>
                  <a:schemeClr val="tx1"/>
                </a:solidFill>
                <a:effectLst/>
                <a:latin typeface="+mn-lt"/>
                <a:ea typeface="+mn-ea"/>
                <a:cs typeface="+mn-cs"/>
              </a:rPr>
              <a:t> là một mô hình toán học hay mô hình tính toán được xây dựng dựa trên các </a:t>
            </a:r>
            <a:r>
              <a:rPr lang="vi-VN" sz="1200" b="1" i="0" kern="1200" smtClean="0">
                <a:solidFill>
                  <a:schemeClr val="tx1"/>
                </a:solidFill>
                <a:effectLst/>
                <a:latin typeface="+mn-lt"/>
                <a:ea typeface="+mn-ea"/>
                <a:cs typeface="+mn-cs"/>
              </a:rPr>
              <a:t>mạng nơ</a:t>
            </a:r>
            <a:r>
              <a:rPr lang="vi-VN" sz="1200" b="0" i="0" kern="1200" smtClean="0">
                <a:solidFill>
                  <a:schemeClr val="tx1"/>
                </a:solidFill>
                <a:effectLst/>
                <a:latin typeface="+mn-lt"/>
                <a:ea typeface="+mn-ea"/>
                <a:cs typeface="+mn-cs"/>
              </a:rPr>
              <a:t>-</a:t>
            </a:r>
            <a:r>
              <a:rPr lang="vi-VN" sz="1200" b="1" i="0" kern="1200" smtClean="0">
                <a:solidFill>
                  <a:schemeClr val="tx1"/>
                </a:solidFill>
                <a:effectLst/>
                <a:latin typeface="+mn-lt"/>
                <a:ea typeface="+mn-ea"/>
                <a:cs typeface="+mn-cs"/>
              </a:rPr>
              <a:t>ron</a:t>
            </a:r>
            <a:r>
              <a:rPr lang="vi-VN" sz="1200" b="0" i="0" kern="1200" smtClean="0">
                <a:solidFill>
                  <a:schemeClr val="tx1"/>
                </a:solidFill>
                <a:effectLst/>
                <a:latin typeface="+mn-lt"/>
                <a:ea typeface="+mn-ea"/>
                <a:cs typeface="+mn-cs"/>
              </a:rPr>
              <a:t> sinh học.</a:t>
            </a:r>
            <a:endParaRPr lang="en-US" sz="1200" b="0" i="0" kern="120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16 tỉ</a:t>
            </a:r>
            <a:r>
              <a:rPr lang="en-US" sz="1200" b="0" i="0" kern="1200" baseline="0" smtClean="0">
                <a:solidFill>
                  <a:schemeClr val="tx1"/>
                </a:solidFill>
                <a:effectLst/>
                <a:latin typeface="+mn-lt"/>
                <a:ea typeface="+mn-ea"/>
                <a:cs typeface="+mn-cs"/>
              </a:rPr>
              <a:t> neural trong não người</a:t>
            </a:r>
            <a:endParaRPr lang="en-US" smtClean="0"/>
          </a:p>
        </p:txBody>
      </p:sp>
      <p:sp>
        <p:nvSpPr>
          <p:cNvPr id="4" name="Slide Number Placeholder 3"/>
          <p:cNvSpPr>
            <a:spLocks noGrp="1"/>
          </p:cNvSpPr>
          <p:nvPr>
            <p:ph type="sldNum" sz="quarter" idx="10"/>
          </p:nvPr>
        </p:nvSpPr>
        <p:spPr/>
        <p:txBody>
          <a:bodyPr/>
          <a:lstStyle/>
          <a:p>
            <a:fld id="{8E3A11E7-70B7-4336-B443-D22E13CC3885}" type="slidenum">
              <a:rPr lang="en-US" smtClean="0"/>
              <a:t>7</a:t>
            </a:fld>
            <a:endParaRPr lang="en-US"/>
          </a:p>
        </p:txBody>
      </p:sp>
    </p:spTree>
    <p:extLst>
      <p:ext uri="{BB962C8B-B14F-4D97-AF65-F5344CB8AC3E}">
        <p14:creationId xmlns:p14="http://schemas.microsoft.com/office/powerpoint/2010/main" val="2046844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3A11E7-70B7-4336-B443-D22E13CC3885}" type="slidenum">
              <a:rPr lang="en-US" smtClean="0"/>
              <a:t>8</a:t>
            </a:fld>
            <a:endParaRPr lang="en-US"/>
          </a:p>
        </p:txBody>
      </p:sp>
    </p:spTree>
    <p:extLst>
      <p:ext uri="{BB962C8B-B14F-4D97-AF65-F5344CB8AC3E}">
        <p14:creationId xmlns:p14="http://schemas.microsoft.com/office/powerpoint/2010/main" val="1935082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Phương</a:t>
            </a:r>
            <a:r>
              <a:rPr lang="en-US" baseline="0" smtClean="0"/>
              <a:t> pháp tính toán trên cơ sở xác suất số hóa</a:t>
            </a:r>
            <a:endParaRPr lang="en-US"/>
          </a:p>
        </p:txBody>
      </p:sp>
      <p:sp>
        <p:nvSpPr>
          <p:cNvPr id="4" name="Slide Number Placeholder 3"/>
          <p:cNvSpPr>
            <a:spLocks noGrp="1"/>
          </p:cNvSpPr>
          <p:nvPr>
            <p:ph type="sldNum" sz="quarter" idx="10"/>
          </p:nvPr>
        </p:nvSpPr>
        <p:spPr/>
        <p:txBody>
          <a:bodyPr/>
          <a:lstStyle/>
          <a:p>
            <a:fld id="{8E3A11E7-70B7-4336-B443-D22E13CC3885}" type="slidenum">
              <a:rPr lang="en-US" smtClean="0"/>
              <a:t>9</a:t>
            </a:fld>
            <a:endParaRPr lang="en-US"/>
          </a:p>
        </p:txBody>
      </p:sp>
    </p:spTree>
    <p:extLst>
      <p:ext uri="{BB962C8B-B14F-4D97-AF65-F5344CB8AC3E}">
        <p14:creationId xmlns:p14="http://schemas.microsoft.com/office/powerpoint/2010/main" val="61849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Như</a:t>
            </a:r>
            <a:r>
              <a:rPr lang="en-US" baseline="0" smtClean="0"/>
              <a:t> hình trên đã thấy: tất cả thành phần của SC đều chỉ sửa dụng các cổng logic và thanh ghi. Và đơn giản rất nhiều so với kiến trúc bộ cộng hay bộ nhân thông thường</a:t>
            </a:r>
          </a:p>
          <a:p>
            <a:endParaRPr lang="en-US" baseline="0" smtClean="0"/>
          </a:p>
        </p:txBody>
      </p:sp>
      <p:sp>
        <p:nvSpPr>
          <p:cNvPr id="4" name="Slide Number Placeholder 3"/>
          <p:cNvSpPr>
            <a:spLocks noGrp="1"/>
          </p:cNvSpPr>
          <p:nvPr>
            <p:ph type="sldNum" sz="quarter" idx="10"/>
          </p:nvPr>
        </p:nvSpPr>
        <p:spPr/>
        <p:txBody>
          <a:bodyPr/>
          <a:lstStyle/>
          <a:p>
            <a:fld id="{8E3A11E7-70B7-4336-B443-D22E13CC3885}" type="slidenum">
              <a:rPr lang="en-US" smtClean="0"/>
              <a:t>10</a:t>
            </a:fld>
            <a:endParaRPr lang="en-US"/>
          </a:p>
        </p:txBody>
      </p:sp>
    </p:spTree>
    <p:extLst>
      <p:ext uri="{BB962C8B-B14F-4D97-AF65-F5344CB8AC3E}">
        <p14:creationId xmlns:p14="http://schemas.microsoft.com/office/powerpoint/2010/main" val="17518069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42"/>
          <p:cNvSpPr>
            <a:spLocks noChangeArrowheads="1"/>
          </p:cNvSpPr>
          <p:nvPr userDrawn="1"/>
        </p:nvSpPr>
        <p:spPr bwMode="auto">
          <a:xfrm>
            <a:off x="0" y="0"/>
            <a:ext cx="9144000" cy="1676400"/>
          </a:xfrm>
          <a:prstGeom prst="rect">
            <a:avLst/>
          </a:prstGeom>
          <a:gradFill rotWithShape="1">
            <a:gsLst>
              <a:gs pos="0">
                <a:srgbClr val="B00000">
                  <a:lumMod val="42000"/>
                  <a:lumOff val="58000"/>
                </a:srgbClr>
              </a:gs>
              <a:gs pos="44000">
                <a:srgbClr val="BE1212"/>
              </a:gs>
              <a:gs pos="100000">
                <a:srgbClr val="580000"/>
              </a:gs>
            </a:gsLst>
            <a:lin ang="0" scaled="1"/>
          </a:gradFill>
          <a:ln>
            <a:noFill/>
          </a:ln>
          <a:extLst/>
        </p:spPr>
        <p:txBody>
          <a:bodyPr vert="eaVert" wrap="none" lIns="91436" tIns="45718" rIns="91436" bIns="45718" anchor="ctr"/>
          <a:lstStyle/>
          <a:p>
            <a:pPr>
              <a:defRPr/>
            </a:pPr>
            <a:endParaRPr lang="fr-FR" sz="1800" dirty="0"/>
          </a:p>
        </p:txBody>
      </p:sp>
      <p:sp>
        <p:nvSpPr>
          <p:cNvPr id="2" name="Title 1"/>
          <p:cNvSpPr>
            <a:spLocks noGrp="1"/>
          </p:cNvSpPr>
          <p:nvPr>
            <p:ph type="ctrTitle"/>
          </p:nvPr>
        </p:nvSpPr>
        <p:spPr>
          <a:xfrm>
            <a:off x="685800" y="2130425"/>
            <a:ext cx="7772400" cy="1679575"/>
          </a:xfrm>
        </p:spPr>
        <p:txBody>
          <a:bodyPr>
            <a:normAutofit/>
          </a:bodyPr>
          <a:lstStyle>
            <a:lvl1pPr algn="ct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1371600" y="4191000"/>
            <a:ext cx="6400800" cy="1447800"/>
          </a:xfrm>
        </p:spPr>
        <p:txBody>
          <a:bodyPr>
            <a:normAutofit/>
          </a:bodyPr>
          <a:lstStyle>
            <a:lvl1pPr marL="0" indent="0" algn="ctr">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8E1DBF-E80F-4556-BBA9-B98E8CD9FEAF}" type="datetime1">
              <a:rPr lang="vi-VN" smtClean="0"/>
              <a:t>16/05/2018</a:t>
            </a:fld>
            <a:endParaRPr lang="en-US"/>
          </a:p>
        </p:txBody>
      </p:sp>
      <p:sp>
        <p:nvSpPr>
          <p:cNvPr id="5" name="Footer Placeholder 4"/>
          <p:cNvSpPr>
            <a:spLocks noGrp="1"/>
          </p:cNvSpPr>
          <p:nvPr>
            <p:ph type="ftr" sz="quarter" idx="11"/>
          </p:nvPr>
        </p:nvSpPr>
        <p:spPr/>
        <p:txBody>
          <a:bodyPr/>
          <a:lstStyle/>
          <a:p>
            <a:r>
              <a:rPr lang="en-US" smtClean="0"/>
              <a:t>HH Hùng</a:t>
            </a:r>
            <a:endParaRPr lang="en-US"/>
          </a:p>
        </p:txBody>
      </p:sp>
      <p:sp>
        <p:nvSpPr>
          <p:cNvPr id="6" name="Slide Number Placeholder 5"/>
          <p:cNvSpPr>
            <a:spLocks noGrp="1"/>
          </p:cNvSpPr>
          <p:nvPr>
            <p:ph type="sldNum" sz="quarter" idx="12"/>
          </p:nvPr>
        </p:nvSpPr>
        <p:spPr/>
        <p:txBody>
          <a:bodyPr/>
          <a:lstStyle/>
          <a:p>
            <a:fld id="{5CA5FFF0-460B-4A40-9034-F2BF1761D3ED}" type="slidenum">
              <a:rPr lang="en-US" smtClean="0"/>
              <a:t>‹#›</a:t>
            </a:fld>
            <a:endParaRPr lang="en-US"/>
          </a:p>
        </p:txBody>
      </p:sp>
      <p:pic>
        <p:nvPicPr>
          <p:cNvPr id="7" name="Picture 5"/>
          <p:cNvPicPr preferRelativeResize="0">
            <a:picLocks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28600" y="180976"/>
            <a:ext cx="1249327" cy="1246965"/>
          </a:xfrm>
          <a:prstGeom prst="rect">
            <a:avLst/>
          </a:prstGeom>
          <a:noFill/>
          <a:ln>
            <a:noFill/>
          </a:ln>
          <a:effectLst>
            <a:outerShdw dist="71842"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userDrawn="1"/>
        </p:nvSpPr>
        <p:spPr>
          <a:xfrm>
            <a:off x="1828800" y="370493"/>
            <a:ext cx="6730074" cy="867930"/>
          </a:xfrm>
          <a:prstGeom prst="rect">
            <a:avLst/>
          </a:prstGeom>
          <a:noFill/>
        </p:spPr>
        <p:txBody>
          <a:bodyPr wrap="square" rtlCol="0">
            <a:spAutoFit/>
          </a:bodyPr>
          <a:lstStyle/>
          <a:p>
            <a:pPr>
              <a:lnSpc>
                <a:spcPct val="120000"/>
              </a:lnSpc>
            </a:pPr>
            <a:r>
              <a:rPr lang="en-US" sz="2200" b="0" dirty="0" smtClean="0">
                <a:solidFill>
                  <a:schemeClr val="bg1"/>
                </a:solidFill>
              </a:rPr>
              <a:t>VIETNAM</a:t>
            </a:r>
            <a:r>
              <a:rPr lang="en-US" sz="2200" b="0" baseline="0" dirty="0" smtClean="0">
                <a:solidFill>
                  <a:schemeClr val="bg1"/>
                </a:solidFill>
              </a:rPr>
              <a:t> NATIONAL UNIVERSITY HANOI (VNU)</a:t>
            </a:r>
          </a:p>
          <a:p>
            <a:pPr>
              <a:lnSpc>
                <a:spcPct val="120000"/>
              </a:lnSpc>
            </a:pPr>
            <a:r>
              <a:rPr lang="en-US" sz="2000" b="1" baseline="0" dirty="0" smtClean="0">
                <a:solidFill>
                  <a:schemeClr val="bg1"/>
                </a:solidFill>
              </a:rPr>
              <a:t>VNU UNIVERSITY OF ENGINEERING AND TECHNOLOGY</a:t>
            </a:r>
            <a:endParaRPr lang="en-US" sz="2000" b="1" dirty="0">
              <a:solidFill>
                <a:schemeClr val="bg1"/>
              </a:solidFill>
            </a:endParaRPr>
          </a:p>
        </p:txBody>
      </p:sp>
    </p:spTree>
    <p:extLst>
      <p:ext uri="{BB962C8B-B14F-4D97-AF65-F5344CB8AC3E}">
        <p14:creationId xmlns:p14="http://schemas.microsoft.com/office/powerpoint/2010/main" val="3146028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EF0052-2875-4CA8-8141-227B8735B604}" type="datetime1">
              <a:rPr lang="vi-VN" smtClean="0"/>
              <a:t>16/05/2018</a:t>
            </a:fld>
            <a:endParaRPr lang="en-US"/>
          </a:p>
        </p:txBody>
      </p:sp>
      <p:sp>
        <p:nvSpPr>
          <p:cNvPr id="5" name="Footer Placeholder 4"/>
          <p:cNvSpPr>
            <a:spLocks noGrp="1"/>
          </p:cNvSpPr>
          <p:nvPr>
            <p:ph type="ftr" sz="quarter" idx="11"/>
          </p:nvPr>
        </p:nvSpPr>
        <p:spPr/>
        <p:txBody>
          <a:bodyPr/>
          <a:lstStyle/>
          <a:p>
            <a:r>
              <a:rPr lang="en-US" smtClean="0"/>
              <a:t>HH Hùng</a:t>
            </a:r>
            <a:endParaRPr lang="en-US"/>
          </a:p>
        </p:txBody>
      </p:sp>
      <p:sp>
        <p:nvSpPr>
          <p:cNvPr id="6" name="Slide Number Placeholder 5"/>
          <p:cNvSpPr>
            <a:spLocks noGrp="1"/>
          </p:cNvSpPr>
          <p:nvPr>
            <p:ph type="sldNum" sz="quarter" idx="12"/>
          </p:nvPr>
        </p:nvSpPr>
        <p:spPr/>
        <p:txBody>
          <a:bodyPr/>
          <a:lstStyle/>
          <a:p>
            <a:fld id="{5CA5FFF0-460B-4A40-9034-F2BF1761D3ED}" type="slidenum">
              <a:rPr lang="en-US" smtClean="0"/>
              <a:t>‹#›</a:t>
            </a:fld>
            <a:endParaRPr lang="en-US"/>
          </a:p>
        </p:txBody>
      </p:sp>
    </p:spTree>
    <p:extLst>
      <p:ext uri="{BB962C8B-B14F-4D97-AF65-F5344CB8AC3E}">
        <p14:creationId xmlns:p14="http://schemas.microsoft.com/office/powerpoint/2010/main" val="357616142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66800"/>
            <a:ext cx="2057400" cy="5059363"/>
          </a:xfrm>
        </p:spPr>
        <p:txBody>
          <a:bodyPr vert="eaVert">
            <a:normAutofit/>
          </a:bodyPr>
          <a:lstStyle>
            <a:lvl1pPr>
              <a:defRPr sz="2000"/>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066800"/>
            <a:ext cx="6019800" cy="5059363"/>
          </a:xfrm>
        </p:spPr>
        <p:txBody>
          <a:bodyPr vert="eaVert"/>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F7D5EF-3C1C-49C4-9367-77C1432D4B8A}" type="datetime1">
              <a:rPr lang="vi-VN" smtClean="0"/>
              <a:t>16/05/2018</a:t>
            </a:fld>
            <a:endParaRPr lang="en-US"/>
          </a:p>
        </p:txBody>
      </p:sp>
      <p:sp>
        <p:nvSpPr>
          <p:cNvPr id="5" name="Footer Placeholder 4"/>
          <p:cNvSpPr>
            <a:spLocks noGrp="1"/>
          </p:cNvSpPr>
          <p:nvPr>
            <p:ph type="ftr" sz="quarter" idx="11"/>
          </p:nvPr>
        </p:nvSpPr>
        <p:spPr/>
        <p:txBody>
          <a:bodyPr/>
          <a:lstStyle/>
          <a:p>
            <a:r>
              <a:rPr lang="en-US" smtClean="0"/>
              <a:t>HH Hùng</a:t>
            </a:r>
            <a:endParaRPr lang="en-US"/>
          </a:p>
        </p:txBody>
      </p:sp>
      <p:sp>
        <p:nvSpPr>
          <p:cNvPr id="6" name="Slide Number Placeholder 5"/>
          <p:cNvSpPr>
            <a:spLocks noGrp="1"/>
          </p:cNvSpPr>
          <p:nvPr>
            <p:ph type="sldNum" sz="quarter" idx="12"/>
          </p:nvPr>
        </p:nvSpPr>
        <p:spPr/>
        <p:txBody>
          <a:bodyPr/>
          <a:lstStyle/>
          <a:p>
            <a:fld id="{5CA5FFF0-460B-4A40-9034-F2BF1761D3ED}" type="slidenum">
              <a:rPr lang="en-US" smtClean="0"/>
              <a:t>‹#›</a:t>
            </a:fld>
            <a:endParaRPr lang="en-US"/>
          </a:p>
        </p:txBody>
      </p:sp>
    </p:spTree>
    <p:extLst>
      <p:ext uri="{BB962C8B-B14F-4D97-AF65-F5344CB8AC3E}">
        <p14:creationId xmlns:p14="http://schemas.microsoft.com/office/powerpoint/2010/main" val="22746658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696200" cy="715962"/>
          </a:xfrm>
        </p:spPr>
        <p:txBody>
          <a:bodyPr>
            <a:normAutofit/>
          </a:bodyPr>
          <a:lstStyle>
            <a:lvl1pPr>
              <a:defRPr sz="2800" b="1"/>
            </a:lvl1pPr>
          </a:lstStyle>
          <a:p>
            <a:r>
              <a:rPr lang="en-US"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z="1100"/>
            </a:lvl1pPr>
          </a:lstStyle>
          <a:p>
            <a:fld id="{09150F1C-64D2-4F8A-AE87-04E9A05785ED}" type="datetime1">
              <a:rPr lang="vi-VN" smtClean="0"/>
              <a:pPr/>
              <a:t>16/05/2018</a:t>
            </a:fld>
            <a:endParaRPr lang="en-US"/>
          </a:p>
        </p:txBody>
      </p:sp>
      <p:sp>
        <p:nvSpPr>
          <p:cNvPr id="5" name="Footer Placeholder 4"/>
          <p:cNvSpPr>
            <a:spLocks noGrp="1"/>
          </p:cNvSpPr>
          <p:nvPr>
            <p:ph type="ftr" sz="quarter" idx="11"/>
          </p:nvPr>
        </p:nvSpPr>
        <p:spPr/>
        <p:txBody>
          <a:bodyPr/>
          <a:lstStyle/>
          <a:p>
            <a:r>
              <a:rPr lang="en-US" smtClean="0"/>
              <a:t>HH Hùng</a:t>
            </a:r>
            <a:endParaRPr lang="en-US"/>
          </a:p>
        </p:txBody>
      </p:sp>
      <p:sp>
        <p:nvSpPr>
          <p:cNvPr id="6" name="Slide Number Placeholder 5"/>
          <p:cNvSpPr>
            <a:spLocks noGrp="1"/>
          </p:cNvSpPr>
          <p:nvPr>
            <p:ph type="sldNum" sz="quarter" idx="12"/>
          </p:nvPr>
        </p:nvSpPr>
        <p:spPr/>
        <p:txBody>
          <a:bodyPr/>
          <a:lstStyle/>
          <a:p>
            <a:fld id="{5CA5FFF0-460B-4A40-9034-F2BF1761D3ED}" type="slidenum">
              <a:rPr lang="en-US" smtClean="0"/>
              <a:t>‹#›</a:t>
            </a:fld>
            <a:endParaRPr lang="en-US"/>
          </a:p>
        </p:txBody>
      </p:sp>
      <p:pic>
        <p:nvPicPr>
          <p:cNvPr id="8" name="Picture 5"/>
          <p:cNvPicPr preferRelativeResize="0">
            <a:picLocks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52400"/>
            <a:ext cx="734812" cy="73342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39920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23ADC7-BE1F-468C-8C84-5D0FC2056BB4}" type="datetime1">
              <a:rPr lang="vi-VN" smtClean="0"/>
              <a:t>16/05/2018</a:t>
            </a:fld>
            <a:endParaRPr lang="en-US"/>
          </a:p>
        </p:txBody>
      </p:sp>
      <p:sp>
        <p:nvSpPr>
          <p:cNvPr id="5" name="Footer Placeholder 4"/>
          <p:cNvSpPr>
            <a:spLocks noGrp="1"/>
          </p:cNvSpPr>
          <p:nvPr>
            <p:ph type="ftr" sz="quarter" idx="11"/>
          </p:nvPr>
        </p:nvSpPr>
        <p:spPr/>
        <p:txBody>
          <a:bodyPr/>
          <a:lstStyle/>
          <a:p>
            <a:r>
              <a:rPr lang="en-US" smtClean="0"/>
              <a:t>HH Hùng</a:t>
            </a: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5CA5FFF0-460B-4A40-9034-F2BF1761D3ED}" type="slidenum">
              <a:rPr lang="en-US" smtClean="0"/>
              <a:pPr/>
              <a:t>‹#›</a:t>
            </a:fld>
            <a:endParaRPr lang="en-US"/>
          </a:p>
        </p:txBody>
      </p:sp>
    </p:spTree>
    <p:extLst>
      <p:ext uri="{BB962C8B-B14F-4D97-AF65-F5344CB8AC3E}">
        <p14:creationId xmlns:p14="http://schemas.microsoft.com/office/powerpoint/2010/main" val="18521666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98F667-0F2C-4610-8E3B-AC69AFA692BB}" type="datetime1">
              <a:rPr lang="vi-VN" smtClean="0"/>
              <a:t>16/05/2018</a:t>
            </a:fld>
            <a:endParaRPr lang="en-US"/>
          </a:p>
        </p:txBody>
      </p:sp>
      <p:sp>
        <p:nvSpPr>
          <p:cNvPr id="6" name="Footer Placeholder 5"/>
          <p:cNvSpPr>
            <a:spLocks noGrp="1"/>
          </p:cNvSpPr>
          <p:nvPr>
            <p:ph type="ftr" sz="quarter" idx="11"/>
          </p:nvPr>
        </p:nvSpPr>
        <p:spPr/>
        <p:txBody>
          <a:bodyPr/>
          <a:lstStyle/>
          <a:p>
            <a:r>
              <a:rPr lang="en-US" smtClean="0"/>
              <a:t>HH Hùng</a:t>
            </a:r>
            <a:endParaRPr lang="en-US"/>
          </a:p>
        </p:txBody>
      </p:sp>
      <p:sp>
        <p:nvSpPr>
          <p:cNvPr id="7" name="Slide Number Placeholder 6"/>
          <p:cNvSpPr>
            <a:spLocks noGrp="1"/>
          </p:cNvSpPr>
          <p:nvPr>
            <p:ph type="sldNum" sz="quarter" idx="12"/>
          </p:nvPr>
        </p:nvSpPr>
        <p:spPr/>
        <p:txBody>
          <a:bodyPr/>
          <a:lstStyle/>
          <a:p>
            <a:fld id="{5CA5FFF0-460B-4A40-9034-F2BF1761D3ED}" type="slidenum">
              <a:rPr lang="en-US" smtClean="0"/>
              <a:t>‹#›</a:t>
            </a:fld>
            <a:endParaRPr lang="en-US"/>
          </a:p>
        </p:txBody>
      </p:sp>
    </p:spTree>
    <p:extLst>
      <p:ext uri="{BB962C8B-B14F-4D97-AF65-F5344CB8AC3E}">
        <p14:creationId xmlns:p14="http://schemas.microsoft.com/office/powerpoint/2010/main" val="33795103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430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28800"/>
            <a:ext cx="4040188" cy="4297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430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828800"/>
            <a:ext cx="4041775" cy="4297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D1F18F-D641-42D2-8017-9D8D763A7647}" type="datetime1">
              <a:rPr lang="vi-VN" smtClean="0"/>
              <a:t>16/05/2018</a:t>
            </a:fld>
            <a:endParaRPr lang="en-US"/>
          </a:p>
        </p:txBody>
      </p:sp>
      <p:sp>
        <p:nvSpPr>
          <p:cNvPr id="8" name="Footer Placeholder 7"/>
          <p:cNvSpPr>
            <a:spLocks noGrp="1"/>
          </p:cNvSpPr>
          <p:nvPr>
            <p:ph type="ftr" sz="quarter" idx="11"/>
          </p:nvPr>
        </p:nvSpPr>
        <p:spPr/>
        <p:txBody>
          <a:bodyPr/>
          <a:lstStyle/>
          <a:p>
            <a:r>
              <a:rPr lang="en-US" smtClean="0"/>
              <a:t>HH Hùng</a:t>
            </a:r>
            <a:endParaRPr lang="en-US"/>
          </a:p>
        </p:txBody>
      </p:sp>
      <p:sp>
        <p:nvSpPr>
          <p:cNvPr id="9" name="Slide Number Placeholder 8"/>
          <p:cNvSpPr>
            <a:spLocks noGrp="1"/>
          </p:cNvSpPr>
          <p:nvPr>
            <p:ph type="sldNum" sz="quarter" idx="12"/>
          </p:nvPr>
        </p:nvSpPr>
        <p:spPr/>
        <p:txBody>
          <a:bodyPr/>
          <a:lstStyle/>
          <a:p>
            <a:fld id="{5CA5FFF0-460B-4A40-9034-F2BF1761D3ED}" type="slidenum">
              <a:rPr lang="en-US" smtClean="0"/>
              <a:t>‹#›</a:t>
            </a:fld>
            <a:endParaRPr lang="en-US"/>
          </a:p>
        </p:txBody>
      </p:sp>
    </p:spTree>
    <p:extLst>
      <p:ext uri="{BB962C8B-B14F-4D97-AF65-F5344CB8AC3E}">
        <p14:creationId xmlns:p14="http://schemas.microsoft.com/office/powerpoint/2010/main" val="423278308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7D3FE6-5B43-4CCD-8269-A06E4C9352C2}" type="datetime1">
              <a:rPr lang="vi-VN" smtClean="0"/>
              <a:t>16/05/2018</a:t>
            </a:fld>
            <a:endParaRPr lang="en-US"/>
          </a:p>
        </p:txBody>
      </p:sp>
      <p:sp>
        <p:nvSpPr>
          <p:cNvPr id="4" name="Footer Placeholder 3"/>
          <p:cNvSpPr>
            <a:spLocks noGrp="1"/>
          </p:cNvSpPr>
          <p:nvPr>
            <p:ph type="ftr" sz="quarter" idx="11"/>
          </p:nvPr>
        </p:nvSpPr>
        <p:spPr/>
        <p:txBody>
          <a:bodyPr/>
          <a:lstStyle/>
          <a:p>
            <a:r>
              <a:rPr lang="en-US" smtClean="0"/>
              <a:t>HH Hùng</a:t>
            </a:r>
            <a:endParaRPr lang="en-US"/>
          </a:p>
        </p:txBody>
      </p:sp>
      <p:sp>
        <p:nvSpPr>
          <p:cNvPr id="5" name="Slide Number Placeholder 4"/>
          <p:cNvSpPr>
            <a:spLocks noGrp="1"/>
          </p:cNvSpPr>
          <p:nvPr>
            <p:ph type="sldNum" sz="quarter" idx="12"/>
          </p:nvPr>
        </p:nvSpPr>
        <p:spPr/>
        <p:txBody>
          <a:bodyPr/>
          <a:lstStyle/>
          <a:p>
            <a:fld id="{5CA5FFF0-460B-4A40-9034-F2BF1761D3ED}" type="slidenum">
              <a:rPr lang="en-US" smtClean="0"/>
              <a:t>‹#›</a:t>
            </a:fld>
            <a:endParaRPr lang="en-US"/>
          </a:p>
        </p:txBody>
      </p:sp>
    </p:spTree>
    <p:extLst>
      <p:ext uri="{BB962C8B-B14F-4D97-AF65-F5344CB8AC3E}">
        <p14:creationId xmlns:p14="http://schemas.microsoft.com/office/powerpoint/2010/main" val="19382696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4E8108-7F14-4969-A2C7-8AE501456B93}" type="datetime1">
              <a:rPr lang="vi-VN" smtClean="0"/>
              <a:t>16/05/2018</a:t>
            </a:fld>
            <a:endParaRPr lang="en-US"/>
          </a:p>
        </p:txBody>
      </p:sp>
      <p:sp>
        <p:nvSpPr>
          <p:cNvPr id="3" name="Footer Placeholder 2"/>
          <p:cNvSpPr>
            <a:spLocks noGrp="1"/>
          </p:cNvSpPr>
          <p:nvPr>
            <p:ph type="ftr" sz="quarter" idx="11"/>
          </p:nvPr>
        </p:nvSpPr>
        <p:spPr/>
        <p:txBody>
          <a:bodyPr/>
          <a:lstStyle/>
          <a:p>
            <a:r>
              <a:rPr lang="en-US" smtClean="0"/>
              <a:t>HH Hùng</a:t>
            </a:r>
            <a:endParaRPr lang="en-US"/>
          </a:p>
        </p:txBody>
      </p:sp>
      <p:sp>
        <p:nvSpPr>
          <p:cNvPr id="4" name="Slide Number Placeholder 3"/>
          <p:cNvSpPr>
            <a:spLocks noGrp="1"/>
          </p:cNvSpPr>
          <p:nvPr>
            <p:ph type="sldNum" sz="quarter" idx="12"/>
          </p:nvPr>
        </p:nvSpPr>
        <p:spPr/>
        <p:txBody>
          <a:bodyPr/>
          <a:lstStyle/>
          <a:p>
            <a:fld id="{5CA5FFF0-460B-4A40-9034-F2BF1761D3ED}" type="slidenum">
              <a:rPr lang="en-US" smtClean="0"/>
              <a:t>‹#›</a:t>
            </a:fld>
            <a:endParaRPr lang="en-US"/>
          </a:p>
        </p:txBody>
      </p:sp>
    </p:spTree>
    <p:extLst>
      <p:ext uri="{BB962C8B-B14F-4D97-AF65-F5344CB8AC3E}">
        <p14:creationId xmlns:p14="http://schemas.microsoft.com/office/powerpoint/2010/main" val="189077620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79500"/>
            <a:ext cx="3008313" cy="7493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1066800"/>
            <a:ext cx="5111750" cy="50593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905000"/>
            <a:ext cx="3008313" cy="4221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03C108-50BA-4720-A245-AD21488F341E}" type="datetime1">
              <a:rPr lang="vi-VN" smtClean="0"/>
              <a:t>16/05/2018</a:t>
            </a:fld>
            <a:endParaRPr lang="en-US"/>
          </a:p>
        </p:txBody>
      </p:sp>
      <p:sp>
        <p:nvSpPr>
          <p:cNvPr id="6" name="Footer Placeholder 5"/>
          <p:cNvSpPr>
            <a:spLocks noGrp="1"/>
          </p:cNvSpPr>
          <p:nvPr>
            <p:ph type="ftr" sz="quarter" idx="11"/>
          </p:nvPr>
        </p:nvSpPr>
        <p:spPr/>
        <p:txBody>
          <a:bodyPr/>
          <a:lstStyle/>
          <a:p>
            <a:r>
              <a:rPr lang="en-US" smtClean="0"/>
              <a:t>HH Hùng</a:t>
            </a:r>
            <a:endParaRPr lang="en-US"/>
          </a:p>
        </p:txBody>
      </p:sp>
      <p:sp>
        <p:nvSpPr>
          <p:cNvPr id="7" name="Slide Number Placeholder 6"/>
          <p:cNvSpPr>
            <a:spLocks noGrp="1"/>
          </p:cNvSpPr>
          <p:nvPr>
            <p:ph type="sldNum" sz="quarter" idx="12"/>
          </p:nvPr>
        </p:nvSpPr>
        <p:spPr/>
        <p:txBody>
          <a:bodyPr/>
          <a:lstStyle/>
          <a:p>
            <a:fld id="{5CA5FFF0-460B-4A40-9034-F2BF1761D3ED}" type="slidenum">
              <a:rPr lang="en-US" smtClean="0"/>
              <a:t>‹#›</a:t>
            </a:fld>
            <a:endParaRPr lang="en-US"/>
          </a:p>
        </p:txBody>
      </p:sp>
    </p:spTree>
    <p:extLst>
      <p:ext uri="{BB962C8B-B14F-4D97-AF65-F5344CB8AC3E}">
        <p14:creationId xmlns:p14="http://schemas.microsoft.com/office/powerpoint/2010/main" val="172450640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066799"/>
            <a:ext cx="5486400" cy="3660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7DD9C2-1E73-4D85-8C85-49164BDF3048}" type="datetime1">
              <a:rPr lang="vi-VN" smtClean="0"/>
              <a:t>16/05/2018</a:t>
            </a:fld>
            <a:endParaRPr lang="en-US"/>
          </a:p>
        </p:txBody>
      </p:sp>
      <p:sp>
        <p:nvSpPr>
          <p:cNvPr id="6" name="Footer Placeholder 5"/>
          <p:cNvSpPr>
            <a:spLocks noGrp="1"/>
          </p:cNvSpPr>
          <p:nvPr>
            <p:ph type="ftr" sz="quarter" idx="11"/>
          </p:nvPr>
        </p:nvSpPr>
        <p:spPr/>
        <p:txBody>
          <a:bodyPr/>
          <a:lstStyle/>
          <a:p>
            <a:r>
              <a:rPr lang="en-US" smtClean="0"/>
              <a:t>HH Hùng</a:t>
            </a:r>
            <a:endParaRPr lang="en-US"/>
          </a:p>
        </p:txBody>
      </p:sp>
      <p:sp>
        <p:nvSpPr>
          <p:cNvPr id="7" name="Slide Number Placeholder 6"/>
          <p:cNvSpPr>
            <a:spLocks noGrp="1"/>
          </p:cNvSpPr>
          <p:nvPr>
            <p:ph type="sldNum" sz="quarter" idx="12"/>
          </p:nvPr>
        </p:nvSpPr>
        <p:spPr/>
        <p:txBody>
          <a:bodyPr/>
          <a:lstStyle/>
          <a:p>
            <a:fld id="{5CA5FFF0-460B-4A40-9034-F2BF1761D3ED}" type="slidenum">
              <a:rPr lang="en-US" smtClean="0"/>
              <a:t>‹#›</a:t>
            </a:fld>
            <a:endParaRPr lang="en-US"/>
          </a:p>
        </p:txBody>
      </p:sp>
    </p:spTree>
    <p:extLst>
      <p:ext uri="{BB962C8B-B14F-4D97-AF65-F5344CB8AC3E}">
        <p14:creationId xmlns:p14="http://schemas.microsoft.com/office/powerpoint/2010/main" val="33382913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42"/>
          <p:cNvSpPr>
            <a:spLocks noChangeArrowheads="1"/>
          </p:cNvSpPr>
          <p:nvPr/>
        </p:nvSpPr>
        <p:spPr bwMode="auto">
          <a:xfrm>
            <a:off x="0" y="0"/>
            <a:ext cx="9144000" cy="990600"/>
          </a:xfrm>
          <a:prstGeom prst="rect">
            <a:avLst/>
          </a:prstGeom>
          <a:gradFill rotWithShape="1">
            <a:gsLst>
              <a:gs pos="0">
                <a:srgbClr val="B00000">
                  <a:lumMod val="42000"/>
                  <a:lumOff val="58000"/>
                </a:srgbClr>
              </a:gs>
              <a:gs pos="44000">
                <a:srgbClr val="BE1212"/>
              </a:gs>
              <a:gs pos="100000">
                <a:srgbClr val="580000"/>
              </a:gs>
            </a:gsLst>
            <a:lin ang="0" scaled="1"/>
          </a:gradFill>
          <a:ln>
            <a:noFill/>
          </a:ln>
          <a:extLst/>
        </p:spPr>
        <p:txBody>
          <a:bodyPr vert="eaVert" wrap="none" lIns="91436" tIns="45718" rIns="91436" bIns="45718" anchor="ctr"/>
          <a:lstStyle/>
          <a:p>
            <a:pPr>
              <a:defRPr/>
            </a:pPr>
            <a:endParaRPr lang="fr-FR" sz="1800"/>
          </a:p>
        </p:txBody>
      </p:sp>
      <p:sp>
        <p:nvSpPr>
          <p:cNvPr id="2" name="Title Placeholder 1"/>
          <p:cNvSpPr>
            <a:spLocks noGrp="1"/>
          </p:cNvSpPr>
          <p:nvPr>
            <p:ph type="title"/>
          </p:nvPr>
        </p:nvSpPr>
        <p:spPr>
          <a:xfrm>
            <a:off x="990600" y="152400"/>
            <a:ext cx="7696200" cy="7159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54A19B-551B-4E70-952B-496A21F0D197}" type="datetime1">
              <a:rPr lang="vi-VN" smtClean="0"/>
              <a:t>16/05/2018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HH Hùng</a:t>
            </a:r>
            <a:endParaRPr lang="en-US"/>
          </a:p>
        </p:txBody>
      </p:sp>
      <p:sp>
        <p:nvSpPr>
          <p:cNvPr id="6" name="Slide Number Placeholder 5"/>
          <p:cNvSpPr>
            <a:spLocks noGrp="1"/>
          </p:cNvSpPr>
          <p:nvPr>
            <p:ph type="sldNum" sz="quarter" idx="4"/>
          </p:nvPr>
        </p:nvSpPr>
        <p:spPr>
          <a:xfrm>
            <a:off x="68580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A5FFF0-460B-4A40-9034-F2BF1761D3ED}" type="slidenum">
              <a:rPr lang="en-US" smtClean="0"/>
              <a:t>‹#›</a:t>
            </a:fld>
            <a:endParaRPr lang="en-US"/>
          </a:p>
        </p:txBody>
      </p:sp>
      <p:pic>
        <p:nvPicPr>
          <p:cNvPr id="8" name="Picture 5"/>
          <p:cNvPicPr preferRelativeResize="0">
            <a:picLocks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52400" y="152400"/>
            <a:ext cx="734812" cy="73342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0124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defTabSz="914400" rtl="0" eaLnBrk="1" latinLnBrk="0" hangingPunct="1">
        <a:spcBef>
          <a:spcPct val="0"/>
        </a:spcBef>
        <a:buNone/>
        <a:defRPr sz="2800" b="1"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260.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notesSlide" Target="../notesSlides/notesSlide9.xml"/><Relationship Id="rId16" Type="http://schemas.openxmlformats.org/officeDocument/2006/relationships/image" Target="../media/image39.png"/><Relationship Id="rId20"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19" Type="http://schemas.openxmlformats.org/officeDocument/2006/relationships/image" Target="../media/image42.png"/><Relationship Id="rId4" Type="http://schemas.openxmlformats.org/officeDocument/2006/relationships/image" Target="../media/image270.png"/><Relationship Id="rId9" Type="http://schemas.openxmlformats.org/officeDocument/2006/relationships/image" Target="../media/image32.png"/><Relationship Id="rId14" Type="http://schemas.openxmlformats.org/officeDocument/2006/relationships/image" Target="../media/image3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18" Type="http://schemas.openxmlformats.org/officeDocument/2006/relationships/image" Target="../media/image63.png"/><Relationship Id="rId3" Type="http://schemas.openxmlformats.org/officeDocument/2006/relationships/image" Target="../media/image48.png"/><Relationship Id="rId21" Type="http://schemas.openxmlformats.org/officeDocument/2006/relationships/image" Target="../media/image66.png"/><Relationship Id="rId7" Type="http://schemas.openxmlformats.org/officeDocument/2006/relationships/image" Target="../media/image52.png"/><Relationship Id="rId12" Type="http://schemas.openxmlformats.org/officeDocument/2006/relationships/image" Target="../media/image57.png"/><Relationship Id="rId17" Type="http://schemas.openxmlformats.org/officeDocument/2006/relationships/image" Target="../media/image62.png"/><Relationship Id="rId2" Type="http://schemas.openxmlformats.org/officeDocument/2006/relationships/image" Target="../media/image47.png"/><Relationship Id="rId16" Type="http://schemas.openxmlformats.org/officeDocument/2006/relationships/image" Target="../media/image61.png"/><Relationship Id="rId20"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5" Type="http://schemas.openxmlformats.org/officeDocument/2006/relationships/image" Target="../media/image60.png"/><Relationship Id="rId10" Type="http://schemas.openxmlformats.org/officeDocument/2006/relationships/image" Target="../media/image55.png"/><Relationship Id="rId19" Type="http://schemas.openxmlformats.org/officeDocument/2006/relationships/image" Target="../media/image64.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9.png"/></Relationships>
</file>

<file path=ppt/slides/_rels/slide15.xml.rels><?xml version="1.0" encoding="UTF-8" standalone="yes"?>
<Relationships xmlns="http://schemas.openxmlformats.org/package/2006/relationships"><Relationship Id="rId8" Type="http://schemas.openxmlformats.org/officeDocument/2006/relationships/image" Target="../media/image590.png"/><Relationship Id="rId13" Type="http://schemas.openxmlformats.org/officeDocument/2006/relationships/image" Target="../media/image640.png"/><Relationship Id="rId3" Type="http://schemas.openxmlformats.org/officeDocument/2006/relationships/image" Target="../media/image540.png"/><Relationship Id="rId7" Type="http://schemas.openxmlformats.org/officeDocument/2006/relationships/image" Target="../media/image580.png"/><Relationship Id="rId12" Type="http://schemas.openxmlformats.org/officeDocument/2006/relationships/image" Target="../media/image630.png"/><Relationship Id="rId2" Type="http://schemas.openxmlformats.org/officeDocument/2006/relationships/image" Target="../media/image530.png"/><Relationship Id="rId1" Type="http://schemas.openxmlformats.org/officeDocument/2006/relationships/slideLayout" Target="../slideLayouts/slideLayout2.xml"/><Relationship Id="rId6" Type="http://schemas.openxmlformats.org/officeDocument/2006/relationships/image" Target="../media/image570.png"/><Relationship Id="rId11" Type="http://schemas.openxmlformats.org/officeDocument/2006/relationships/image" Target="../media/image620.png"/><Relationship Id="rId5" Type="http://schemas.openxmlformats.org/officeDocument/2006/relationships/image" Target="../media/image560.png"/><Relationship Id="rId15" Type="http://schemas.openxmlformats.org/officeDocument/2006/relationships/image" Target="../media/image660.png"/><Relationship Id="rId10" Type="http://schemas.openxmlformats.org/officeDocument/2006/relationships/image" Target="../media/image610.png"/><Relationship Id="rId4" Type="http://schemas.openxmlformats.org/officeDocument/2006/relationships/image" Target="../media/image550.png"/><Relationship Id="rId9" Type="http://schemas.openxmlformats.org/officeDocument/2006/relationships/image" Target="../media/image600.png"/><Relationship Id="rId14" Type="http://schemas.openxmlformats.org/officeDocument/2006/relationships/image" Target="../media/image65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chart" Target="../charts/chart1.xml"/></Relationships>
</file>

<file path=ppt/slides/_rels/slide19.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77.png"/><Relationship Id="rId18" Type="http://schemas.openxmlformats.org/officeDocument/2006/relationships/image" Target="../media/image82.png"/><Relationship Id="rId26" Type="http://schemas.openxmlformats.org/officeDocument/2006/relationships/image" Target="../media/image90.png"/><Relationship Id="rId3" Type="http://schemas.openxmlformats.org/officeDocument/2006/relationships/image" Target="../media/image67.png"/><Relationship Id="rId21" Type="http://schemas.openxmlformats.org/officeDocument/2006/relationships/image" Target="../media/image85.png"/><Relationship Id="rId7" Type="http://schemas.openxmlformats.org/officeDocument/2006/relationships/image" Target="../media/image71.png"/><Relationship Id="rId12" Type="http://schemas.openxmlformats.org/officeDocument/2006/relationships/image" Target="../media/image76.png"/><Relationship Id="rId17" Type="http://schemas.openxmlformats.org/officeDocument/2006/relationships/image" Target="../media/image81.png"/><Relationship Id="rId25" Type="http://schemas.openxmlformats.org/officeDocument/2006/relationships/image" Target="../media/image89.png"/><Relationship Id="rId2" Type="http://schemas.openxmlformats.org/officeDocument/2006/relationships/image" Target="../media/image460.png"/><Relationship Id="rId16" Type="http://schemas.openxmlformats.org/officeDocument/2006/relationships/image" Target="../media/image80.png"/><Relationship Id="rId20" Type="http://schemas.openxmlformats.org/officeDocument/2006/relationships/image" Target="../media/image84.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75.png"/><Relationship Id="rId24" Type="http://schemas.openxmlformats.org/officeDocument/2006/relationships/image" Target="../media/image88.png"/><Relationship Id="rId5" Type="http://schemas.openxmlformats.org/officeDocument/2006/relationships/image" Target="../media/image69.png"/><Relationship Id="rId15" Type="http://schemas.openxmlformats.org/officeDocument/2006/relationships/image" Target="../media/image79.png"/><Relationship Id="rId23" Type="http://schemas.openxmlformats.org/officeDocument/2006/relationships/image" Target="../media/image87.png"/><Relationship Id="rId10" Type="http://schemas.openxmlformats.org/officeDocument/2006/relationships/image" Target="../media/image74.png"/><Relationship Id="rId19" Type="http://schemas.openxmlformats.org/officeDocument/2006/relationships/image" Target="../media/image83.png"/><Relationship Id="rId4" Type="http://schemas.openxmlformats.org/officeDocument/2006/relationships/image" Target="../media/image68.png"/><Relationship Id="rId9" Type="http://schemas.openxmlformats.org/officeDocument/2006/relationships/image" Target="../media/image73.png"/><Relationship Id="rId14" Type="http://schemas.openxmlformats.org/officeDocument/2006/relationships/image" Target="../media/image78.png"/><Relationship Id="rId22" Type="http://schemas.openxmlformats.org/officeDocument/2006/relationships/image" Target="../media/image86.png"/><Relationship Id="rId27" Type="http://schemas.openxmlformats.org/officeDocument/2006/relationships/image" Target="../media/image9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image" Target="../media/image930.png"/><Relationship Id="rId1" Type="http://schemas.openxmlformats.org/officeDocument/2006/relationships/slideLayout" Target="../slideLayouts/slideLayout2.xml"/><Relationship Id="rId6" Type="http://schemas.openxmlformats.org/officeDocument/2006/relationships/image" Target="../media/image97.png"/><Relationship Id="rId11" Type="http://schemas.openxmlformats.org/officeDocument/2006/relationships/image" Target="../media/image102.png"/><Relationship Id="rId5" Type="http://schemas.openxmlformats.org/officeDocument/2006/relationships/image" Target="../media/image96.png"/><Relationship Id="rId10" Type="http://schemas.openxmlformats.org/officeDocument/2006/relationships/image" Target="../media/image101.png"/><Relationship Id="rId4" Type="http://schemas.openxmlformats.org/officeDocument/2006/relationships/image" Target="../media/image95.png"/><Relationship Id="rId9" Type="http://schemas.openxmlformats.org/officeDocument/2006/relationships/image" Target="../media/image10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124199"/>
            <a:ext cx="7772400" cy="1752601"/>
          </a:xfrm>
        </p:spPr>
        <p:txBody>
          <a:bodyPr>
            <a:normAutofit/>
          </a:bodyPr>
          <a:lstStyle/>
          <a:p>
            <a:r>
              <a:rPr lang="en-US" sz="3200" smtClean="0">
                <a:solidFill>
                  <a:srgbClr val="FF0000"/>
                </a:solidFill>
              </a:rPr>
              <a:t>Thiết kế phần cứng mạng nơ-ron nhân tạo sử dụng kỹ thuật tính toán ngẫu nhiên,</a:t>
            </a:r>
            <a:br>
              <a:rPr lang="en-US" sz="3200" smtClean="0">
                <a:solidFill>
                  <a:srgbClr val="FF0000"/>
                </a:solidFill>
              </a:rPr>
            </a:br>
            <a:r>
              <a:rPr lang="en-US" sz="3200" smtClean="0">
                <a:solidFill>
                  <a:srgbClr val="FF0000"/>
                </a:solidFill>
              </a:rPr>
              <a:t>ứng dụng nhận dạng chữ số viết tay</a:t>
            </a:r>
            <a:endParaRPr lang="en-US" sz="1800" dirty="0">
              <a:solidFill>
                <a:srgbClr val="FF0000"/>
              </a:solidFill>
            </a:endParaRPr>
          </a:p>
        </p:txBody>
      </p:sp>
      <p:sp>
        <p:nvSpPr>
          <p:cNvPr id="3" name="Subtitle 2"/>
          <p:cNvSpPr>
            <a:spLocks noGrp="1"/>
          </p:cNvSpPr>
          <p:nvPr>
            <p:ph type="subTitle" idx="1"/>
          </p:nvPr>
        </p:nvSpPr>
        <p:spPr>
          <a:xfrm>
            <a:off x="685800" y="5334000"/>
            <a:ext cx="7772400" cy="873916"/>
          </a:xfrm>
        </p:spPr>
        <p:txBody>
          <a:bodyPr>
            <a:normAutofit/>
          </a:bodyPr>
          <a:lstStyle/>
          <a:p>
            <a:r>
              <a:rPr lang="en-US" b="1" smtClean="0">
                <a:solidFill>
                  <a:schemeClr val="tx1"/>
                </a:solidFill>
              </a:rPr>
              <a:t>Sinh viên: Hồ Huy Hùng</a:t>
            </a:r>
          </a:p>
          <a:p>
            <a:r>
              <a:rPr lang="en-US" b="1" smtClean="0">
                <a:solidFill>
                  <a:schemeClr val="tx1"/>
                </a:solidFill>
              </a:rPr>
              <a:t>Người hướng dẫn: PGS. TS. Trần Xuân Tú</a:t>
            </a:r>
          </a:p>
        </p:txBody>
      </p:sp>
      <p:sp>
        <p:nvSpPr>
          <p:cNvPr id="4" name="Rectangle 3"/>
          <p:cNvSpPr/>
          <p:nvPr/>
        </p:nvSpPr>
        <p:spPr>
          <a:xfrm>
            <a:off x="1409700" y="1752600"/>
            <a:ext cx="6324600" cy="1211614"/>
          </a:xfrm>
          <a:prstGeom prst="rect">
            <a:avLst/>
          </a:prstGeom>
        </p:spPr>
        <p:txBody>
          <a:bodyPr wrap="square" bIns="45720">
            <a:spAutoFit/>
          </a:bodyPr>
          <a:lstStyle/>
          <a:p>
            <a:pPr indent="356870" algn="ctr">
              <a:lnSpc>
                <a:spcPct val="130000"/>
              </a:lnSpc>
              <a:spcBef>
                <a:spcPts val="1440"/>
              </a:spcBef>
              <a:spcAft>
                <a:spcPts val="1440"/>
              </a:spcAft>
            </a:pPr>
            <a:r>
              <a:rPr lang="en-US" sz="2000" b="1" smtClean="0">
                <a:latin typeface="+mj-lt"/>
                <a:cs typeface="Times New Roman" panose="02020603050405020304" pitchFamily="18" charset="0"/>
              </a:rPr>
              <a:t>KHÓA LUẬN TỐT NGHIỆP ĐẠI HỌC CHÍNH QUY</a:t>
            </a:r>
          </a:p>
          <a:p>
            <a:pPr indent="356870" algn="ctr">
              <a:lnSpc>
                <a:spcPct val="130000"/>
              </a:lnSpc>
              <a:spcBef>
                <a:spcPts val="1440"/>
              </a:spcBef>
              <a:spcAft>
                <a:spcPts val="1440"/>
              </a:spcAft>
            </a:pPr>
            <a:r>
              <a:rPr lang="en-US" smtClean="0">
                <a:latin typeface="+mj-lt"/>
                <a:cs typeface="Times New Roman" panose="02020603050405020304" pitchFamily="18" charset="0"/>
              </a:rPr>
              <a:t>Ngành </a:t>
            </a:r>
            <a:r>
              <a:rPr lang="en-US">
                <a:latin typeface="+mj-lt"/>
                <a:cs typeface="Times New Roman" panose="02020603050405020304" pitchFamily="18" charset="0"/>
              </a:rPr>
              <a:t>Công nghệ kỹ thuật điện tử, truyền </a:t>
            </a:r>
            <a:r>
              <a:rPr lang="en-US" smtClean="0">
                <a:latin typeface="+mj-lt"/>
                <a:cs typeface="Times New Roman" panose="02020603050405020304" pitchFamily="18" charset="0"/>
              </a:rPr>
              <a:t>thông</a:t>
            </a:r>
            <a:endParaRPr lang="en-US">
              <a:latin typeface="+mj-lt"/>
              <a:cs typeface="Times New Roman" panose="02020603050405020304" pitchFamily="18" charset="0"/>
            </a:endParaRPr>
          </a:p>
        </p:txBody>
      </p:sp>
      <p:sp>
        <p:nvSpPr>
          <p:cNvPr id="7" name="Subtitle 2"/>
          <p:cNvSpPr txBox="1">
            <a:spLocks/>
          </p:cNvSpPr>
          <p:nvPr/>
        </p:nvSpPr>
        <p:spPr>
          <a:xfrm>
            <a:off x="2311376" y="6329368"/>
            <a:ext cx="4826049" cy="45243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800" smtClean="0">
                <a:solidFill>
                  <a:schemeClr val="bg1">
                    <a:lumMod val="50000"/>
                  </a:schemeClr>
                </a:solidFill>
              </a:rPr>
              <a:t>Hà Nội, thứ 4 ngày 16 tháng 05 năm 2018</a:t>
            </a:r>
            <a:endParaRPr lang="en-US" sz="1800" dirty="0">
              <a:solidFill>
                <a:schemeClr val="bg1">
                  <a:lumMod val="50000"/>
                </a:schemeClr>
              </a:solidFill>
            </a:endParaRPr>
          </a:p>
        </p:txBody>
      </p:sp>
    </p:spTree>
    <p:extLst>
      <p:ext uri="{BB962C8B-B14F-4D97-AF65-F5344CB8AC3E}">
        <p14:creationId xmlns:p14="http://schemas.microsoft.com/office/powerpoint/2010/main" val="1966355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085789499"/>
              </p:ext>
            </p:extLst>
          </p:nvPr>
        </p:nvGraphicFramePr>
        <p:xfrm>
          <a:off x="1134984" y="1066800"/>
          <a:ext cx="6858000" cy="4417189"/>
        </p:xfrm>
        <a:graphic>
          <a:graphicData uri="http://schemas.openxmlformats.org/drawingml/2006/table">
            <a:tbl>
              <a:tblPr firstRow="1" bandRow="1">
                <a:tableStyleId>{5C22544A-7EE6-4342-B048-85BDC9FD1C3A}</a:tableStyleId>
              </a:tblPr>
              <a:tblGrid>
                <a:gridCol w="1752600"/>
                <a:gridCol w="2209800"/>
                <a:gridCol w="2895600"/>
              </a:tblGrid>
              <a:tr h="444895">
                <a:tc>
                  <a:txBody>
                    <a:bodyPr/>
                    <a:lstStyle/>
                    <a:p>
                      <a:pPr algn="ctr"/>
                      <a:r>
                        <a:rPr lang="en-US" sz="2400" b="0" i="0" smtClean="0">
                          <a:solidFill>
                            <a:schemeClr val="tx1"/>
                          </a:solidFill>
                        </a:rPr>
                        <a:t>Phép</a:t>
                      </a:r>
                      <a:r>
                        <a:rPr lang="en-US" sz="2400" b="0" i="0" baseline="0" smtClean="0">
                          <a:solidFill>
                            <a:schemeClr val="tx1"/>
                          </a:solidFill>
                        </a:rPr>
                        <a:t> toán</a:t>
                      </a:r>
                      <a:endParaRPr lang="en-US" sz="2400" b="0" i="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sz="2400" b="0" i="0" smtClean="0">
                          <a:solidFill>
                            <a:schemeClr val="tx1"/>
                          </a:solidFill>
                        </a:rPr>
                        <a:t>Miền</a:t>
                      </a:r>
                      <a:r>
                        <a:rPr lang="en-US" sz="2400" b="0" i="0" baseline="0" smtClean="0">
                          <a:solidFill>
                            <a:schemeClr val="tx1"/>
                          </a:solidFill>
                        </a:rPr>
                        <a:t> nhị phân</a:t>
                      </a:r>
                      <a:endParaRPr lang="en-US" sz="2400" b="0" i="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i="0" smtClean="0">
                          <a:solidFill>
                            <a:schemeClr val="tx1"/>
                          </a:solidFill>
                        </a:rPr>
                        <a:t>Miền</a:t>
                      </a:r>
                      <a:r>
                        <a:rPr lang="en-US" sz="2400" b="0" i="0" baseline="0" smtClean="0">
                          <a:solidFill>
                            <a:schemeClr val="tx1"/>
                          </a:solidFill>
                        </a:rPr>
                        <a:t> SC</a:t>
                      </a:r>
                      <a:endParaRPr lang="en-US" sz="2400" b="0" i="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10357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smtClean="0"/>
                        <a:t>Nhị</a:t>
                      </a:r>
                      <a:r>
                        <a:rPr lang="en-US" sz="2000" baseline="0" smtClean="0"/>
                        <a:t> phân -&gt; SC</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baseline="0" smtClean="0">
                          <a:ln>
                            <a:noFill/>
                          </a:ln>
                          <a:solidFill>
                            <a:schemeClr val="dk1"/>
                          </a:solidFill>
                        </a:rPr>
                        <a:t>(SNG)</a:t>
                      </a:r>
                      <a:endParaRPr lang="en-US" sz="2000" b="0" baseline="0" smtClean="0">
                        <a:ln>
                          <a:solidFill>
                            <a:sysClr val="windowText" lastClr="000000"/>
                          </a:solidFill>
                        </a:ln>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b="0">
                        <a:ln>
                          <a:solidFill>
                            <a:sysClr val="windowText" lastClr="000000"/>
                          </a:solidFill>
                        </a:ln>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b="0">
                        <a:ln>
                          <a:solidFill>
                            <a:sysClr val="windowText" lastClr="000000"/>
                          </a:solidFill>
                        </a:ln>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156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smtClean="0"/>
                        <a:t>Phép</a:t>
                      </a:r>
                      <a:r>
                        <a:rPr lang="en-US" sz="1800" baseline="0" smtClean="0"/>
                        <a:t> nhân</a:t>
                      </a:r>
                      <a:endParaRPr lang="en-US" sz="1800" b="0">
                        <a:ln>
                          <a:solidFill>
                            <a:sysClr val="windowText" lastClr="000000"/>
                          </a:solidFill>
                        </a:ln>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b="0">
                        <a:ln>
                          <a:solidFill>
                            <a:sysClr val="windowText" lastClr="000000"/>
                          </a:solidFill>
                        </a:ln>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b="0">
                        <a:ln>
                          <a:solidFill>
                            <a:sysClr val="windowText" lastClr="000000"/>
                          </a:solidFill>
                        </a:ln>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194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smtClean="0"/>
                        <a:t>Phép</a:t>
                      </a:r>
                      <a:r>
                        <a:rPr lang="en-US" sz="1800" baseline="0" smtClean="0"/>
                        <a:t> cộng</a:t>
                      </a:r>
                      <a:endParaRPr lang="en-US" sz="1800" b="0">
                        <a:ln>
                          <a:solidFill>
                            <a:sysClr val="windowText" lastClr="000000"/>
                          </a:solidFill>
                        </a:ln>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b="0">
                        <a:ln>
                          <a:solidFill>
                            <a:sysClr val="windowText" lastClr="000000"/>
                          </a:solidFill>
                        </a:ln>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b="0">
                        <a:ln>
                          <a:solidFill>
                            <a:sysClr val="windowText" lastClr="000000"/>
                          </a:solidFill>
                        </a:ln>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914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smtClean="0">
                          <a:ln>
                            <a:noFill/>
                          </a:ln>
                          <a:solidFill>
                            <a:schemeClr val="dk1"/>
                          </a:solidFill>
                        </a:rPr>
                        <a:t>SC</a:t>
                      </a:r>
                      <a:r>
                        <a:rPr lang="en-US" sz="1800" b="0" baseline="0" smtClean="0">
                          <a:ln>
                            <a:noFill/>
                          </a:ln>
                          <a:solidFill>
                            <a:schemeClr val="dk1"/>
                          </a:solidFill>
                        </a:rPr>
                        <a:t> -&gt; Nhị phân</a:t>
                      </a:r>
                      <a:endParaRPr lang="en-US" sz="1800" b="0">
                        <a:ln>
                          <a:solidFill>
                            <a:sysClr val="windowText" lastClr="000000"/>
                          </a:solidFill>
                        </a:ln>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b="0">
                        <a:ln>
                          <a:solidFill>
                            <a:sysClr val="windowText" lastClr="000000"/>
                          </a:solidFill>
                        </a:ln>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b="0">
                        <a:ln>
                          <a:solidFill>
                            <a:sysClr val="windowText" lastClr="000000"/>
                          </a:solidFill>
                        </a:ln>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2" name="Title 1"/>
          <p:cNvSpPr>
            <a:spLocks noGrp="1"/>
          </p:cNvSpPr>
          <p:nvPr>
            <p:ph type="title"/>
          </p:nvPr>
        </p:nvSpPr>
        <p:spPr/>
        <p:txBody>
          <a:bodyPr/>
          <a:lstStyle/>
          <a:p>
            <a:r>
              <a:rPr lang="en-US" smtClean="0"/>
              <a:t>Các thành phần cơ bản của SC</a:t>
            </a:r>
            <a:endParaRPr lang="en-US"/>
          </a:p>
        </p:txBody>
      </p:sp>
      <p:sp>
        <p:nvSpPr>
          <p:cNvPr id="4" name="Slide Number Placeholder 3"/>
          <p:cNvSpPr>
            <a:spLocks noGrp="1"/>
          </p:cNvSpPr>
          <p:nvPr>
            <p:ph type="sldNum" sz="quarter" idx="12"/>
          </p:nvPr>
        </p:nvSpPr>
        <p:spPr/>
        <p:txBody>
          <a:bodyPr/>
          <a:lstStyle/>
          <a:p>
            <a:fld id="{5CA5FFF0-460B-4A40-9034-F2BF1761D3ED}" type="slidenum">
              <a:rPr lang="en-US" smtClean="0"/>
              <a:t>10</a:t>
            </a:fld>
            <a:endParaRPr lang="en-US"/>
          </a:p>
        </p:txBody>
      </p:sp>
      <p:grpSp>
        <p:nvGrpSpPr>
          <p:cNvPr id="26" name="Group 25"/>
          <p:cNvGrpSpPr/>
          <p:nvPr/>
        </p:nvGrpSpPr>
        <p:grpSpPr>
          <a:xfrm>
            <a:off x="5309080" y="1567542"/>
            <a:ext cx="2423436" cy="951336"/>
            <a:chOff x="318243" y="2233976"/>
            <a:chExt cx="3225593" cy="1392852"/>
          </a:xfrm>
        </p:grpSpPr>
        <p:sp>
          <p:nvSpPr>
            <p:cNvPr id="150" name="Rectangle 149"/>
            <p:cNvSpPr/>
            <p:nvPr/>
          </p:nvSpPr>
          <p:spPr>
            <a:xfrm>
              <a:off x="318243" y="2419295"/>
              <a:ext cx="1219200" cy="3693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K-bit LFSR</a:t>
              </a:r>
              <a:endParaRPr lang="en-US" sz="1400" dirty="0" smtClean="0">
                <a:solidFill>
                  <a:schemeClr val="tx1"/>
                </a:solidFill>
              </a:endParaRPr>
            </a:p>
          </p:txBody>
        </p:sp>
        <p:sp>
          <p:nvSpPr>
            <p:cNvPr id="151" name="Isosceles Triangle 150"/>
            <p:cNvSpPr/>
            <p:nvPr/>
          </p:nvSpPr>
          <p:spPr>
            <a:xfrm>
              <a:off x="333265" y="2712427"/>
              <a:ext cx="228601" cy="76201"/>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tx1"/>
                </a:solidFill>
              </a:endParaRPr>
            </a:p>
          </p:txBody>
        </p:sp>
        <p:sp>
          <p:nvSpPr>
            <p:cNvPr id="152" name="Isosceles Triangle 151"/>
            <p:cNvSpPr/>
            <p:nvPr/>
          </p:nvSpPr>
          <p:spPr>
            <a:xfrm rot="5400000">
              <a:off x="1746992" y="2388577"/>
              <a:ext cx="1371602" cy="110490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tx1"/>
                </a:solidFill>
              </a:endParaRPr>
            </a:p>
          </p:txBody>
        </p:sp>
        <p:sp>
          <p:nvSpPr>
            <p:cNvPr id="153" name="TextBox 152"/>
            <p:cNvSpPr txBox="1"/>
            <p:nvPr/>
          </p:nvSpPr>
          <p:spPr>
            <a:xfrm>
              <a:off x="1842243" y="2483828"/>
              <a:ext cx="914398" cy="893784"/>
            </a:xfrm>
            <a:prstGeom prst="rect">
              <a:avLst/>
            </a:prstGeom>
            <a:noFill/>
          </p:spPr>
          <p:txBody>
            <a:bodyPr wrap="square" rtlCol="0">
              <a:spAutoFit/>
            </a:bodyPr>
            <a:lstStyle/>
            <a:p>
              <a:r>
                <a:rPr lang="en-US" sz="1400" smtClean="0"/>
                <a:t>A</a:t>
              </a:r>
            </a:p>
            <a:p>
              <a:r>
                <a:rPr lang="en-US" sz="1400" smtClean="0"/>
                <a:t>    A&lt;B</a:t>
              </a:r>
            </a:p>
            <a:p>
              <a:r>
                <a:rPr lang="en-US" sz="1400" smtClean="0"/>
                <a:t>B</a:t>
              </a:r>
              <a:endParaRPr lang="en-US" sz="1400"/>
            </a:p>
          </p:txBody>
        </p:sp>
        <p:cxnSp>
          <p:nvCxnSpPr>
            <p:cNvPr id="154" name="Straight Connector 153"/>
            <p:cNvCxnSpPr/>
            <p:nvPr/>
          </p:nvCxnSpPr>
          <p:spPr>
            <a:xfrm>
              <a:off x="1537443" y="2636226"/>
              <a:ext cx="3429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537443" y="3245828"/>
              <a:ext cx="3429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a:off x="1669062" y="2560027"/>
              <a:ext cx="76200" cy="152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H="1">
              <a:off x="1689843" y="3169627"/>
              <a:ext cx="76200" cy="152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8" name="TextBox 157"/>
            <p:cNvSpPr txBox="1"/>
            <p:nvPr/>
          </p:nvSpPr>
          <p:spPr>
            <a:xfrm>
              <a:off x="1575543" y="2233976"/>
              <a:ext cx="284018" cy="405554"/>
            </a:xfrm>
            <a:prstGeom prst="rect">
              <a:avLst/>
            </a:prstGeom>
            <a:noFill/>
          </p:spPr>
          <p:txBody>
            <a:bodyPr wrap="square" rtlCol="0">
              <a:spAutoFit/>
            </a:bodyPr>
            <a:lstStyle/>
            <a:p>
              <a:r>
                <a:rPr lang="en-US" sz="1200"/>
                <a:t>k</a:t>
              </a:r>
            </a:p>
          </p:txBody>
        </p:sp>
        <p:sp>
          <p:nvSpPr>
            <p:cNvPr id="159" name="TextBox 158"/>
            <p:cNvSpPr txBox="1"/>
            <p:nvPr/>
          </p:nvSpPr>
          <p:spPr>
            <a:xfrm>
              <a:off x="1544919" y="2849869"/>
              <a:ext cx="310629" cy="405554"/>
            </a:xfrm>
            <a:prstGeom prst="rect">
              <a:avLst/>
            </a:prstGeom>
            <a:noFill/>
          </p:spPr>
          <p:txBody>
            <a:bodyPr wrap="square" rtlCol="0">
              <a:spAutoFit/>
            </a:bodyPr>
            <a:lstStyle/>
            <a:p>
              <a:r>
                <a:rPr lang="en-US" sz="1200"/>
                <a:t>k</a:t>
              </a:r>
            </a:p>
          </p:txBody>
        </p:sp>
        <mc:AlternateContent xmlns:mc="http://schemas.openxmlformats.org/markup-compatibility/2006" xmlns:a14="http://schemas.microsoft.com/office/drawing/2010/main">
          <mc:Choice Requires="a14">
            <p:sp>
              <p:nvSpPr>
                <p:cNvPr id="160" name="TextBox 159"/>
                <p:cNvSpPr txBox="1"/>
                <p:nvPr/>
              </p:nvSpPr>
              <p:spPr>
                <a:xfrm>
                  <a:off x="1191455" y="3008894"/>
                  <a:ext cx="319606" cy="3724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𝑋</m:t>
                        </m:r>
                      </m:oMath>
                    </m:oMathPara>
                  </a14:m>
                  <a:endParaRPr lang="en-US" sz="1400"/>
                </a:p>
              </p:txBody>
            </p:sp>
          </mc:Choice>
          <mc:Fallback xmlns="">
            <p:sp>
              <p:nvSpPr>
                <p:cNvPr id="160" name="TextBox 159"/>
                <p:cNvSpPr txBox="1">
                  <a:spLocks noRot="1" noChangeAspect="1" noMove="1" noResize="1" noEditPoints="1" noAdjustHandles="1" noChangeArrowheads="1" noChangeShapeType="1" noTextEdit="1"/>
                </p:cNvSpPr>
                <p:nvPr/>
              </p:nvSpPr>
              <p:spPr>
                <a:xfrm>
                  <a:off x="1191455" y="3008894"/>
                  <a:ext cx="319606" cy="372410"/>
                </a:xfrm>
                <a:prstGeom prst="rect">
                  <a:avLst/>
                </a:prstGeom>
                <a:blipFill rotWithShape="0">
                  <a:blip r:embed="rId3"/>
                  <a:stretch>
                    <a:fillRect l="-10256" b="-4762"/>
                  </a:stretch>
                </a:blipFill>
              </p:spPr>
              <p:txBody>
                <a:bodyPr/>
                <a:lstStyle/>
                <a:p>
                  <a:r>
                    <a:rPr lang="en-US">
                      <a:noFill/>
                    </a:rPr>
                    <a:t> </a:t>
                  </a:r>
                </a:p>
              </p:txBody>
            </p:sp>
          </mc:Fallback>
        </mc:AlternateContent>
        <p:cxnSp>
          <p:nvCxnSpPr>
            <p:cNvPr id="161" name="Straight Connector 160"/>
            <p:cNvCxnSpPr/>
            <p:nvPr/>
          </p:nvCxnSpPr>
          <p:spPr>
            <a:xfrm>
              <a:off x="2974855" y="2941025"/>
              <a:ext cx="25762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2" name="TextBox 161"/>
                <p:cNvSpPr txBox="1"/>
                <p:nvPr/>
              </p:nvSpPr>
              <p:spPr>
                <a:xfrm>
                  <a:off x="3252480" y="2670732"/>
                  <a:ext cx="291356" cy="4956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𝑎</m:t>
                        </m:r>
                      </m:oMath>
                    </m:oMathPara>
                  </a14:m>
                  <a:endParaRPr lang="en-US" sz="1600" smtClean="0"/>
                </a:p>
              </p:txBody>
            </p:sp>
          </mc:Choice>
          <mc:Fallback xmlns="">
            <p:sp>
              <p:nvSpPr>
                <p:cNvPr id="162" name="TextBox 161"/>
                <p:cNvSpPr txBox="1">
                  <a:spLocks noRot="1" noChangeAspect="1" noMove="1" noResize="1" noEditPoints="1" noAdjustHandles="1" noChangeArrowheads="1" noChangeShapeType="1" noTextEdit="1"/>
                </p:cNvSpPr>
                <p:nvPr/>
              </p:nvSpPr>
              <p:spPr>
                <a:xfrm>
                  <a:off x="3252480" y="2670732"/>
                  <a:ext cx="291356" cy="495677"/>
                </a:xfrm>
                <a:prstGeom prst="rect">
                  <a:avLst/>
                </a:prstGeom>
                <a:blipFill rotWithShape="0">
                  <a:blip r:embed="rId4"/>
                  <a:stretch>
                    <a:fillRect l="-11429"/>
                  </a:stretch>
                </a:blipFill>
              </p:spPr>
              <p:txBody>
                <a:bodyPr/>
                <a:lstStyle/>
                <a:p>
                  <a:r>
                    <a:rPr lang="en-US">
                      <a:noFill/>
                    </a:rPr>
                    <a:t> </a:t>
                  </a:r>
                </a:p>
              </p:txBody>
            </p:sp>
          </mc:Fallback>
        </mc:AlternateContent>
      </p:grpSp>
      <p:grpSp>
        <p:nvGrpSpPr>
          <p:cNvPr id="6" name="Group 5"/>
          <p:cNvGrpSpPr/>
          <p:nvPr/>
        </p:nvGrpSpPr>
        <p:grpSpPr>
          <a:xfrm>
            <a:off x="5435095" y="4648200"/>
            <a:ext cx="2114142" cy="764977"/>
            <a:chOff x="728560" y="3844808"/>
            <a:chExt cx="2114142" cy="764977"/>
          </a:xfrm>
        </p:grpSpPr>
        <p:sp>
          <p:nvSpPr>
            <p:cNvPr id="164" name="Rectangle 163"/>
            <p:cNvSpPr/>
            <p:nvPr/>
          </p:nvSpPr>
          <p:spPr>
            <a:xfrm>
              <a:off x="1134906" y="3906388"/>
              <a:ext cx="1196529" cy="5038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rPr>
                <a:t>Bộ đếm</a:t>
              </a:r>
            </a:p>
            <a:p>
              <a:pPr algn="ctr"/>
              <a:r>
                <a:rPr lang="en-US" sz="1600" smtClean="0">
                  <a:solidFill>
                    <a:schemeClr val="tx1"/>
                  </a:solidFill>
                </a:rPr>
                <a:t>nhị phân</a:t>
              </a:r>
              <a:endParaRPr lang="en-US" sz="1600" dirty="0" smtClean="0">
                <a:solidFill>
                  <a:schemeClr val="tx1"/>
                </a:solidFill>
              </a:endParaRPr>
            </a:p>
          </p:txBody>
        </p:sp>
        <p:sp>
          <p:nvSpPr>
            <p:cNvPr id="165" name="Isosceles Triangle 164"/>
            <p:cNvSpPr/>
            <p:nvPr/>
          </p:nvSpPr>
          <p:spPr>
            <a:xfrm>
              <a:off x="1134906" y="4322277"/>
              <a:ext cx="188926" cy="8382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endParaRPr>
            </a:p>
          </p:txBody>
        </p:sp>
        <p:cxnSp>
          <p:nvCxnSpPr>
            <p:cNvPr id="166" name="Straight Connector 165"/>
            <p:cNvCxnSpPr/>
            <p:nvPr/>
          </p:nvCxnSpPr>
          <p:spPr>
            <a:xfrm flipV="1">
              <a:off x="1223644" y="4401602"/>
              <a:ext cx="0" cy="2081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921993" y="4168958"/>
              <a:ext cx="21291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8" name="TextBox 167"/>
                <p:cNvSpPr txBox="1"/>
                <p:nvPr/>
              </p:nvSpPr>
              <p:spPr>
                <a:xfrm>
                  <a:off x="728560" y="3996805"/>
                  <a:ext cx="199000"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𝑦</m:t>
                        </m:r>
                      </m:oMath>
                    </m:oMathPara>
                  </a14:m>
                  <a:endParaRPr lang="en-US" sz="1600" smtClean="0"/>
                </a:p>
              </p:txBody>
            </p:sp>
          </mc:Choice>
          <mc:Fallback xmlns="">
            <p:sp>
              <p:nvSpPr>
                <p:cNvPr id="168" name="TextBox 167"/>
                <p:cNvSpPr txBox="1">
                  <a:spLocks noRot="1" noChangeAspect="1" noMove="1" noResize="1" noEditPoints="1" noAdjustHandles="1" noChangeArrowheads="1" noChangeShapeType="1" noTextEdit="1"/>
                </p:cNvSpPr>
                <p:nvPr/>
              </p:nvSpPr>
              <p:spPr>
                <a:xfrm>
                  <a:off x="728560" y="3996805"/>
                  <a:ext cx="199000" cy="338554"/>
                </a:xfrm>
                <a:prstGeom prst="rect">
                  <a:avLst/>
                </a:prstGeom>
                <a:blipFill rotWithShape="0">
                  <a:blip r:embed="rId5"/>
                  <a:stretch>
                    <a:fillRect l="-31250" b="-3571"/>
                  </a:stretch>
                </a:blipFill>
              </p:spPr>
              <p:txBody>
                <a:bodyPr/>
                <a:lstStyle/>
                <a:p>
                  <a:r>
                    <a:rPr lang="en-US">
                      <a:noFill/>
                    </a:rPr>
                    <a:t> </a:t>
                  </a:r>
                </a:p>
              </p:txBody>
            </p:sp>
          </mc:Fallback>
        </mc:AlternateContent>
        <p:cxnSp>
          <p:nvCxnSpPr>
            <p:cNvPr id="169" name="Straight Connector 168"/>
            <p:cNvCxnSpPr/>
            <p:nvPr/>
          </p:nvCxnSpPr>
          <p:spPr>
            <a:xfrm rot="5400000">
              <a:off x="2420563" y="4071563"/>
              <a:ext cx="0" cy="1782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rot="19800000" flipV="1">
              <a:off x="2361633" y="4126720"/>
              <a:ext cx="111564" cy="692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2318779" y="3844808"/>
              <a:ext cx="234726" cy="307777"/>
            </a:xfrm>
            <a:prstGeom prst="rect">
              <a:avLst/>
            </a:prstGeom>
            <a:noFill/>
          </p:spPr>
          <p:txBody>
            <a:bodyPr wrap="square" rtlCol="0">
              <a:spAutoFit/>
            </a:bodyPr>
            <a:lstStyle/>
            <a:p>
              <a:r>
                <a:rPr lang="en-US" sz="1400"/>
                <a:t>k</a:t>
              </a:r>
            </a:p>
          </p:txBody>
        </p:sp>
        <mc:AlternateContent xmlns:mc="http://schemas.openxmlformats.org/markup-compatibility/2006" xmlns:a14="http://schemas.microsoft.com/office/drawing/2010/main">
          <mc:Choice Requires="a14">
            <p:sp>
              <p:nvSpPr>
                <p:cNvPr id="172" name="TextBox 171"/>
                <p:cNvSpPr txBox="1"/>
                <p:nvPr/>
              </p:nvSpPr>
              <p:spPr>
                <a:xfrm>
                  <a:off x="2520361" y="4003786"/>
                  <a:ext cx="322341"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𝑌</m:t>
                        </m:r>
                      </m:oMath>
                    </m:oMathPara>
                  </a14:m>
                  <a:endParaRPr lang="en-US" sz="1600" smtClean="0"/>
                </a:p>
              </p:txBody>
            </p:sp>
          </mc:Choice>
          <mc:Fallback xmlns="">
            <p:sp>
              <p:nvSpPr>
                <p:cNvPr id="172" name="TextBox 171"/>
                <p:cNvSpPr txBox="1">
                  <a:spLocks noRot="1" noChangeAspect="1" noMove="1" noResize="1" noEditPoints="1" noAdjustHandles="1" noChangeArrowheads="1" noChangeShapeType="1" noTextEdit="1"/>
                </p:cNvSpPr>
                <p:nvPr/>
              </p:nvSpPr>
              <p:spPr>
                <a:xfrm>
                  <a:off x="2520361" y="4003786"/>
                  <a:ext cx="322341" cy="338554"/>
                </a:xfrm>
                <a:prstGeom prst="rect">
                  <a:avLst/>
                </a:prstGeom>
                <a:blipFill rotWithShape="0">
                  <a:blip r:embed="rId6"/>
                  <a:stretch>
                    <a:fillRect/>
                  </a:stretch>
                </a:blipFill>
              </p:spPr>
              <p:txBody>
                <a:bodyPr/>
                <a:lstStyle/>
                <a:p>
                  <a:r>
                    <a:rPr lang="en-US">
                      <a:noFill/>
                    </a:rPr>
                    <a:t> </a:t>
                  </a:r>
                </a:p>
              </p:txBody>
            </p:sp>
          </mc:Fallback>
        </mc:AlternateContent>
      </p:grpSp>
      <p:grpSp>
        <p:nvGrpSpPr>
          <p:cNvPr id="29" name="Group 28"/>
          <p:cNvGrpSpPr/>
          <p:nvPr/>
        </p:nvGrpSpPr>
        <p:grpSpPr>
          <a:xfrm>
            <a:off x="5204989" y="3505201"/>
            <a:ext cx="2614029" cy="996484"/>
            <a:chOff x="6147157" y="4386611"/>
            <a:chExt cx="3162971" cy="1765332"/>
          </a:xfrm>
        </p:grpSpPr>
        <p:grpSp>
          <p:nvGrpSpPr>
            <p:cNvPr id="112" name="Group 111"/>
            <p:cNvGrpSpPr/>
            <p:nvPr/>
          </p:nvGrpSpPr>
          <p:grpSpPr>
            <a:xfrm>
              <a:off x="6425585" y="4548937"/>
              <a:ext cx="2572725" cy="1603006"/>
              <a:chOff x="2382139" y="1828801"/>
              <a:chExt cx="2572728" cy="1603004"/>
            </a:xfrm>
          </p:grpSpPr>
          <p:grpSp>
            <p:nvGrpSpPr>
              <p:cNvPr id="113" name="Group 112"/>
              <p:cNvGrpSpPr/>
              <p:nvPr/>
            </p:nvGrpSpPr>
            <p:grpSpPr>
              <a:xfrm>
                <a:off x="2486889" y="1828801"/>
                <a:ext cx="617851" cy="544191"/>
                <a:chOff x="3675121" y="5435203"/>
                <a:chExt cx="904595" cy="724319"/>
              </a:xfrm>
            </p:grpSpPr>
            <p:cxnSp>
              <p:nvCxnSpPr>
                <p:cNvPr id="126" name="Straight Connector 125"/>
                <p:cNvCxnSpPr/>
                <p:nvPr/>
              </p:nvCxnSpPr>
              <p:spPr>
                <a:xfrm flipV="1">
                  <a:off x="3675121" y="5984024"/>
                  <a:ext cx="415107"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3675121" y="5620676"/>
                  <a:ext cx="415107"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Stored Data 71"/>
                <p:cNvSpPr/>
                <p:nvPr/>
              </p:nvSpPr>
              <p:spPr>
                <a:xfrm rot="10800000">
                  <a:off x="4009784" y="5435940"/>
                  <a:ext cx="569932"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sp>
              <p:nvSpPr>
                <p:cNvPr id="129" name="Stored Data 71"/>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sp>
              <p:nvSpPr>
                <p:cNvPr id="130" name="Stored Data 71"/>
                <p:cNvSpPr/>
                <p:nvPr/>
              </p:nvSpPr>
              <p:spPr>
                <a:xfrm rot="10800000">
                  <a:off x="3827261" y="5435203"/>
                  <a:ext cx="107529" cy="723602"/>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grpSp>
          <p:sp>
            <p:nvSpPr>
              <p:cNvPr id="114" name="Rectangle 113"/>
              <p:cNvSpPr/>
              <p:nvPr/>
            </p:nvSpPr>
            <p:spPr>
              <a:xfrm>
                <a:off x="3347204" y="1953709"/>
                <a:ext cx="514657" cy="97325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solidFill>
                    <a:schemeClr val="tx1"/>
                  </a:solidFill>
                </a:endParaRPr>
              </a:p>
            </p:txBody>
          </p:sp>
          <p:sp>
            <p:nvSpPr>
              <p:cNvPr id="115" name="Trapezoid 114"/>
              <p:cNvSpPr/>
              <p:nvPr/>
            </p:nvSpPr>
            <p:spPr>
              <a:xfrm rot="5400000">
                <a:off x="3568732" y="2416505"/>
                <a:ext cx="1561368" cy="469232"/>
              </a:xfrm>
              <a:prstGeom prst="trapezoid">
                <a:avLst>
                  <a:gd name="adj" fmla="val 64773"/>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solidFill>
                    <a:schemeClr val="tx1"/>
                  </a:solidFill>
                </a:endParaRPr>
              </a:p>
            </p:txBody>
          </p:sp>
          <p:sp>
            <p:nvSpPr>
              <p:cNvPr id="116" name="TextBox 115"/>
              <p:cNvSpPr txBox="1"/>
              <p:nvPr/>
            </p:nvSpPr>
            <p:spPr>
              <a:xfrm>
                <a:off x="3307773" y="1952066"/>
                <a:ext cx="312274" cy="383023"/>
              </a:xfrm>
              <a:prstGeom prst="rect">
                <a:avLst/>
              </a:prstGeom>
              <a:noFill/>
            </p:spPr>
            <p:txBody>
              <a:bodyPr wrap="square" rtlCol="0">
                <a:spAutoFit/>
              </a:bodyPr>
              <a:lstStyle/>
              <a:p>
                <a:r>
                  <a:rPr lang="en-US" sz="1100" smtClean="0"/>
                  <a:t>T</a:t>
                </a:r>
                <a:endParaRPr lang="en-US" sz="1100"/>
              </a:p>
            </p:txBody>
          </p:sp>
          <p:sp>
            <p:nvSpPr>
              <p:cNvPr id="117" name="TextBox 116"/>
              <p:cNvSpPr txBox="1"/>
              <p:nvPr/>
            </p:nvSpPr>
            <p:spPr>
              <a:xfrm>
                <a:off x="3602182" y="1951126"/>
                <a:ext cx="312274" cy="383023"/>
              </a:xfrm>
              <a:prstGeom prst="rect">
                <a:avLst/>
              </a:prstGeom>
              <a:noFill/>
            </p:spPr>
            <p:txBody>
              <a:bodyPr wrap="square" rtlCol="0">
                <a:spAutoFit/>
              </a:bodyPr>
              <a:lstStyle/>
              <a:p>
                <a:pPr algn="r"/>
                <a:r>
                  <a:rPr lang="en-US" sz="1100" smtClean="0"/>
                  <a:t>Q </a:t>
                </a:r>
                <a:endParaRPr lang="en-US" sz="1100"/>
              </a:p>
            </p:txBody>
          </p:sp>
          <p:sp>
            <p:nvSpPr>
              <p:cNvPr id="118" name="TextBox 117"/>
              <p:cNvSpPr txBox="1"/>
              <p:nvPr/>
            </p:nvSpPr>
            <p:spPr>
              <a:xfrm>
                <a:off x="3550705" y="2534800"/>
                <a:ext cx="400777" cy="383023"/>
              </a:xfrm>
              <a:prstGeom prst="rect">
                <a:avLst/>
              </a:prstGeom>
              <a:noFill/>
            </p:spPr>
            <p:txBody>
              <a:bodyPr wrap="square" rtlCol="0">
                <a:spAutoFit/>
              </a:bodyPr>
              <a:lstStyle/>
              <a:p>
                <a:pPr algn="r"/>
                <a:r>
                  <a:rPr lang="en-US" sz="1100" smtClean="0"/>
                  <a:t>Q’</a:t>
                </a:r>
                <a:endParaRPr lang="en-US" sz="1100"/>
              </a:p>
            </p:txBody>
          </p:sp>
          <p:cxnSp>
            <p:nvCxnSpPr>
              <p:cNvPr id="119" name="Straight Arrow Connector 118"/>
              <p:cNvCxnSpPr/>
              <p:nvPr/>
            </p:nvCxnSpPr>
            <p:spPr>
              <a:xfrm>
                <a:off x="3102902" y="2102897"/>
                <a:ext cx="24427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3865418" y="2102897"/>
                <a:ext cx="2615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Elbow Connector 120"/>
              <p:cNvCxnSpPr/>
              <p:nvPr/>
            </p:nvCxnSpPr>
            <p:spPr>
              <a:xfrm flipV="1">
                <a:off x="3170972" y="2070575"/>
                <a:ext cx="1180291" cy="65385"/>
              </a:xfrm>
              <a:prstGeom prst="bentConnector4">
                <a:avLst>
                  <a:gd name="adj1" fmla="val 481"/>
                  <a:gd name="adj2" fmla="val 73204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2382139" y="1965202"/>
                <a:ext cx="1561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2382139" y="2247749"/>
                <a:ext cx="1561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Elbow Connector 123"/>
              <p:cNvCxnSpPr/>
              <p:nvPr/>
            </p:nvCxnSpPr>
            <p:spPr>
              <a:xfrm>
                <a:off x="2488619" y="2247749"/>
                <a:ext cx="1627839" cy="908196"/>
              </a:xfrm>
              <a:prstGeom prst="bentConnector3">
                <a:avLst>
                  <a:gd name="adj1" fmla="val 93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a:off x="4572000" y="2580859"/>
                <a:ext cx="38286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31" name="TextBox 130"/>
                <p:cNvSpPr txBox="1"/>
                <p:nvPr/>
              </p:nvSpPr>
              <p:spPr>
                <a:xfrm>
                  <a:off x="6150889" y="4386611"/>
                  <a:ext cx="312274" cy="5452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𝑎</m:t>
                        </m:r>
                      </m:oMath>
                    </m:oMathPara>
                  </a14:m>
                  <a:endParaRPr lang="en-US" sz="1600"/>
                </a:p>
              </p:txBody>
            </p:sp>
          </mc:Choice>
          <mc:Fallback xmlns="">
            <p:sp>
              <p:nvSpPr>
                <p:cNvPr id="131" name="TextBox 130"/>
                <p:cNvSpPr txBox="1">
                  <a:spLocks noRot="1" noChangeAspect="1" noMove="1" noResize="1" noEditPoints="1" noAdjustHandles="1" noChangeArrowheads="1" noChangeShapeType="1" noTextEdit="1"/>
                </p:cNvSpPr>
                <p:nvPr/>
              </p:nvSpPr>
              <p:spPr>
                <a:xfrm>
                  <a:off x="6150889" y="4386611"/>
                  <a:ext cx="312274" cy="545244"/>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 name="TextBox 131"/>
                <p:cNvSpPr txBox="1"/>
                <p:nvPr/>
              </p:nvSpPr>
              <p:spPr>
                <a:xfrm>
                  <a:off x="6147157" y="4709967"/>
                  <a:ext cx="312274" cy="5452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𝑏</m:t>
                        </m:r>
                      </m:oMath>
                    </m:oMathPara>
                  </a14:m>
                  <a:endParaRPr lang="en-US" sz="1400"/>
                </a:p>
              </p:txBody>
            </p:sp>
          </mc:Choice>
          <mc:Fallback xmlns="">
            <p:sp>
              <p:nvSpPr>
                <p:cNvPr id="132" name="TextBox 131"/>
                <p:cNvSpPr txBox="1">
                  <a:spLocks noRot="1" noChangeAspect="1" noMove="1" noResize="1" noEditPoints="1" noAdjustHandles="1" noChangeArrowheads="1" noChangeShapeType="1" noTextEdit="1"/>
                </p:cNvSpPr>
                <p:nvPr/>
              </p:nvSpPr>
              <p:spPr>
                <a:xfrm>
                  <a:off x="6147157" y="4709967"/>
                  <a:ext cx="312274" cy="545244"/>
                </a:xfrm>
                <a:prstGeom prst="rect">
                  <a:avLst/>
                </a:prstGeom>
                <a:blipFill rotWithShape="0">
                  <a:blip r:embed="rId8"/>
                  <a:stretch>
                    <a:fillRect l="-9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 name="TextBox 132"/>
                <p:cNvSpPr txBox="1"/>
                <p:nvPr/>
              </p:nvSpPr>
              <p:spPr>
                <a:xfrm>
                  <a:off x="8997854" y="4992152"/>
                  <a:ext cx="312274" cy="5452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𝑦</m:t>
                        </m:r>
                      </m:oMath>
                    </m:oMathPara>
                  </a14:m>
                  <a:endParaRPr lang="en-US" sz="1400"/>
                </a:p>
              </p:txBody>
            </p:sp>
          </mc:Choice>
          <mc:Fallback xmlns="">
            <p:sp>
              <p:nvSpPr>
                <p:cNvPr id="133" name="TextBox 132"/>
                <p:cNvSpPr txBox="1">
                  <a:spLocks noRot="1" noChangeAspect="1" noMove="1" noResize="1" noEditPoints="1" noAdjustHandles="1" noChangeArrowheads="1" noChangeShapeType="1" noTextEdit="1"/>
                </p:cNvSpPr>
                <p:nvPr/>
              </p:nvSpPr>
              <p:spPr>
                <a:xfrm>
                  <a:off x="8997854" y="4992152"/>
                  <a:ext cx="312274" cy="545244"/>
                </a:xfrm>
                <a:prstGeom prst="rect">
                  <a:avLst/>
                </a:prstGeom>
                <a:blipFill rotWithShape="0">
                  <a:blip r:embed="rId9"/>
                  <a:stretch>
                    <a:fillRect l="-9302" b="-13725"/>
                  </a:stretch>
                </a:blipFill>
              </p:spPr>
              <p:txBody>
                <a:bodyPr/>
                <a:lstStyle/>
                <a:p>
                  <a:r>
                    <a:rPr lang="en-US">
                      <a:noFill/>
                    </a:rPr>
                    <a:t> </a:t>
                  </a:r>
                </a:p>
              </p:txBody>
            </p:sp>
          </mc:Fallback>
        </mc:AlternateContent>
      </p:grpSp>
      <p:grpSp>
        <p:nvGrpSpPr>
          <p:cNvPr id="22" name="Group 21"/>
          <p:cNvGrpSpPr/>
          <p:nvPr/>
        </p:nvGrpSpPr>
        <p:grpSpPr>
          <a:xfrm>
            <a:off x="5621701" y="2729034"/>
            <a:ext cx="1779055" cy="576593"/>
            <a:chOff x="6401539" y="1673281"/>
            <a:chExt cx="2367923" cy="928606"/>
          </a:xfrm>
        </p:grpSpPr>
        <p:grpSp>
          <p:nvGrpSpPr>
            <p:cNvPr id="135" name="Group 134"/>
            <p:cNvGrpSpPr/>
            <p:nvPr/>
          </p:nvGrpSpPr>
          <p:grpSpPr>
            <a:xfrm>
              <a:off x="6714127" y="1772206"/>
              <a:ext cx="1719450" cy="724318"/>
              <a:chOff x="7186131" y="5434009"/>
              <a:chExt cx="1719449" cy="724319"/>
            </a:xfrm>
          </p:grpSpPr>
          <p:grpSp>
            <p:nvGrpSpPr>
              <p:cNvPr id="136" name="Group 135"/>
              <p:cNvGrpSpPr/>
              <p:nvPr/>
            </p:nvGrpSpPr>
            <p:grpSpPr>
              <a:xfrm>
                <a:off x="7186131" y="5434009"/>
                <a:ext cx="1332140" cy="724319"/>
                <a:chOff x="3675121" y="5435203"/>
                <a:chExt cx="1332140" cy="724319"/>
              </a:xfrm>
            </p:grpSpPr>
            <p:cxnSp>
              <p:nvCxnSpPr>
                <p:cNvPr id="140" name="Straight Connector 139"/>
                <p:cNvCxnSpPr/>
                <p:nvPr/>
              </p:nvCxnSpPr>
              <p:spPr>
                <a:xfrm flipV="1">
                  <a:off x="3675121" y="5984024"/>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3675121" y="5620676"/>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2" name="Stored Data 71"/>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143" name="Stored Data 71"/>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sp>
              <p:nvSpPr>
                <p:cNvPr id="144" name="Stored Data 71"/>
                <p:cNvSpPr/>
                <p:nvPr/>
              </p:nvSpPr>
              <p:spPr>
                <a:xfrm rot="10800000">
                  <a:off x="3891798" y="5435203"/>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grpSp>
          <p:grpSp>
            <p:nvGrpSpPr>
              <p:cNvPr id="137" name="Group 136"/>
              <p:cNvGrpSpPr/>
              <p:nvPr/>
            </p:nvGrpSpPr>
            <p:grpSpPr>
              <a:xfrm>
                <a:off x="8524804" y="5740592"/>
                <a:ext cx="380776" cy="117436"/>
                <a:chOff x="1486315" y="1289057"/>
                <a:chExt cx="380776" cy="117436"/>
              </a:xfrm>
            </p:grpSpPr>
            <p:cxnSp>
              <p:nvCxnSpPr>
                <p:cNvPr id="138" name="Straight Connector 137"/>
                <p:cNvCxnSpPr/>
                <p:nvPr/>
              </p:nvCxnSpPr>
              <p:spPr>
                <a:xfrm flipV="1">
                  <a:off x="1603168" y="1347775"/>
                  <a:ext cx="263923" cy="9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9" name="Oval 138"/>
                <p:cNvSpPr/>
                <p:nvPr/>
              </p:nvSpPr>
              <p:spPr>
                <a:xfrm>
                  <a:off x="1486315" y="1289057"/>
                  <a:ext cx="120028" cy="1174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p>
              </p:txBody>
            </p:sp>
          </p:grpSp>
        </p:grpSp>
        <mc:AlternateContent xmlns:mc="http://schemas.openxmlformats.org/markup-compatibility/2006" xmlns:a14="http://schemas.microsoft.com/office/drawing/2010/main">
          <mc:Choice Requires="a14">
            <p:sp>
              <p:nvSpPr>
                <p:cNvPr id="146" name="TextBox 145"/>
                <p:cNvSpPr txBox="1"/>
                <p:nvPr/>
              </p:nvSpPr>
              <p:spPr>
                <a:xfrm>
                  <a:off x="6401539" y="1673281"/>
                  <a:ext cx="276606" cy="54524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𝑎</m:t>
                        </m:r>
                      </m:oMath>
                    </m:oMathPara>
                  </a14:m>
                  <a:endParaRPr lang="en-US" sz="1400"/>
                </a:p>
              </p:txBody>
            </p:sp>
          </mc:Choice>
          <mc:Fallback xmlns="">
            <p:sp>
              <p:nvSpPr>
                <p:cNvPr id="146" name="TextBox 145"/>
                <p:cNvSpPr txBox="1">
                  <a:spLocks noRot="1" noChangeAspect="1" noMove="1" noResize="1" noEditPoints="1" noAdjustHandles="1" noChangeArrowheads="1" noChangeShapeType="1" noTextEdit="1"/>
                </p:cNvSpPr>
                <p:nvPr/>
              </p:nvSpPr>
              <p:spPr>
                <a:xfrm>
                  <a:off x="6401539" y="1673281"/>
                  <a:ext cx="276606" cy="545243"/>
                </a:xfrm>
                <a:prstGeom prst="rect">
                  <a:avLst/>
                </a:prstGeom>
                <a:blipFill rotWithShape="0">
                  <a:blip r:embed="rId10"/>
                  <a:stretch>
                    <a:fillRect r="-235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TextBox 146"/>
                <p:cNvSpPr txBox="1"/>
                <p:nvPr/>
              </p:nvSpPr>
              <p:spPr>
                <a:xfrm>
                  <a:off x="6407688" y="2056644"/>
                  <a:ext cx="276606" cy="5452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𝑏</m:t>
                        </m:r>
                      </m:oMath>
                    </m:oMathPara>
                  </a14:m>
                  <a:endParaRPr lang="en-US" sz="1600"/>
                </a:p>
              </p:txBody>
            </p:sp>
          </mc:Choice>
          <mc:Fallback xmlns="">
            <p:sp>
              <p:nvSpPr>
                <p:cNvPr id="147" name="TextBox 146"/>
                <p:cNvSpPr txBox="1">
                  <a:spLocks noRot="1" noChangeAspect="1" noMove="1" noResize="1" noEditPoints="1" noAdjustHandles="1" noChangeArrowheads="1" noChangeShapeType="1" noTextEdit="1"/>
                </p:cNvSpPr>
                <p:nvPr/>
              </p:nvSpPr>
              <p:spPr>
                <a:xfrm>
                  <a:off x="6407688" y="2056644"/>
                  <a:ext cx="276606" cy="545243"/>
                </a:xfrm>
                <a:prstGeom prst="rect">
                  <a:avLst/>
                </a:prstGeom>
                <a:blipFill rotWithShape="0">
                  <a:blip r:embed="rId11"/>
                  <a:stretch>
                    <a:fillRect r="-323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8" name="TextBox 147"/>
                <p:cNvSpPr txBox="1"/>
                <p:nvPr/>
              </p:nvSpPr>
              <p:spPr>
                <a:xfrm>
                  <a:off x="8445764" y="1850155"/>
                  <a:ext cx="323698" cy="545243"/>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600" b="0" i="1" smtClean="0">
                            <a:latin typeface="Cambria Math" panose="02040503050406030204" pitchFamily="18" charset="0"/>
                          </a:rPr>
                          <m:t>𝑦</m:t>
                        </m:r>
                      </m:oMath>
                    </m:oMathPara>
                  </a14:m>
                  <a:endParaRPr lang="en-US" sz="1600"/>
                </a:p>
              </p:txBody>
            </p:sp>
          </mc:Choice>
          <mc:Fallback xmlns="">
            <p:sp>
              <p:nvSpPr>
                <p:cNvPr id="148" name="TextBox 147"/>
                <p:cNvSpPr txBox="1">
                  <a:spLocks noRot="1" noChangeAspect="1" noMove="1" noResize="1" noEditPoints="1" noAdjustHandles="1" noChangeArrowheads="1" noChangeShapeType="1" noTextEdit="1"/>
                </p:cNvSpPr>
                <p:nvPr/>
              </p:nvSpPr>
              <p:spPr>
                <a:xfrm>
                  <a:off x="8445764" y="1850155"/>
                  <a:ext cx="323698" cy="545243"/>
                </a:xfrm>
                <a:prstGeom prst="rect">
                  <a:avLst/>
                </a:prstGeom>
                <a:blipFill rotWithShape="0">
                  <a:blip r:embed="rId12"/>
                  <a:stretch>
                    <a:fillRect l="-12500" b="-3636"/>
                  </a:stretch>
                </a:blipFill>
              </p:spPr>
              <p:txBody>
                <a:bodyPr/>
                <a:lstStyle/>
                <a:p>
                  <a:r>
                    <a:rPr lang="en-US">
                      <a:noFill/>
                    </a:rPr>
                    <a:t> </a:t>
                  </a:r>
                </a:p>
              </p:txBody>
            </p:sp>
          </mc:Fallback>
        </mc:AlternateContent>
      </p:grpSp>
      <p:sp>
        <p:nvSpPr>
          <p:cNvPr id="179" name="TextBox 178"/>
          <p:cNvSpPr txBox="1"/>
          <p:nvPr/>
        </p:nvSpPr>
        <p:spPr>
          <a:xfrm>
            <a:off x="7310779" y="4176507"/>
            <a:ext cx="397098" cy="307777"/>
          </a:xfrm>
          <a:prstGeom prst="rect">
            <a:avLst/>
          </a:prstGeom>
          <a:noFill/>
        </p:spPr>
        <p:txBody>
          <a:bodyPr wrap="square" rtlCol="0">
            <a:spAutoFit/>
          </a:bodyPr>
          <a:lstStyle/>
          <a:p>
            <a:pPr algn="ctr"/>
            <a:r>
              <a:rPr lang="en-US" sz="1400" smtClean="0">
                <a:solidFill>
                  <a:schemeClr val="bg1">
                    <a:lumMod val="50000"/>
                  </a:schemeClr>
                </a:solidFill>
              </a:rPr>
              <a:t>[1]</a:t>
            </a:r>
            <a:endParaRPr lang="en-US" sz="1400">
              <a:solidFill>
                <a:schemeClr val="bg1">
                  <a:lumMod val="50000"/>
                </a:schemeClr>
              </a:solidFill>
            </a:endParaRPr>
          </a:p>
        </p:txBody>
      </p:sp>
      <p:grpSp>
        <p:nvGrpSpPr>
          <p:cNvPr id="13" name="Group 12"/>
          <p:cNvGrpSpPr/>
          <p:nvPr/>
        </p:nvGrpSpPr>
        <p:grpSpPr>
          <a:xfrm>
            <a:off x="3030294" y="2567129"/>
            <a:ext cx="1838490" cy="756643"/>
            <a:chOff x="2361156" y="2986263"/>
            <a:chExt cx="1838490" cy="756643"/>
          </a:xfrm>
        </p:grpSpPr>
        <mc:AlternateContent xmlns:mc="http://schemas.openxmlformats.org/markup-compatibility/2006" xmlns:a14="http://schemas.microsoft.com/office/drawing/2010/main">
          <mc:Choice Requires="a14">
            <p:sp>
              <p:nvSpPr>
                <p:cNvPr id="224" name="Oval 223"/>
                <p:cNvSpPr/>
                <p:nvPr/>
              </p:nvSpPr>
              <p:spPr>
                <a:xfrm>
                  <a:off x="2905892" y="3112811"/>
                  <a:ext cx="585422" cy="62964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smtClean="0">
                    <a:solidFill>
                      <a:schemeClr val="tx1"/>
                    </a:solidFill>
                  </a:endParaRPr>
                </a:p>
              </p:txBody>
            </p:sp>
          </mc:Choice>
          <mc:Fallback xmlns="">
            <p:sp>
              <p:nvSpPr>
                <p:cNvPr id="224" name="Oval 223"/>
                <p:cNvSpPr>
                  <a:spLocks noRot="1" noChangeAspect="1" noMove="1" noResize="1" noEditPoints="1" noAdjustHandles="1" noChangeArrowheads="1" noChangeShapeType="1" noTextEdit="1"/>
                </p:cNvSpPr>
                <p:nvPr/>
              </p:nvSpPr>
              <p:spPr>
                <a:xfrm>
                  <a:off x="2905892" y="3112811"/>
                  <a:ext cx="585422" cy="629644"/>
                </a:xfrm>
                <a:prstGeom prst="ellipse">
                  <a:avLst/>
                </a:prstGeom>
                <a:blipFill rotWithShape="0">
                  <a:blip r:embed="rId13"/>
                  <a:stretch>
                    <a:fillRect/>
                  </a:stretch>
                </a:blipFill>
                <a:ln>
                  <a:solidFill>
                    <a:schemeClr val="tx1"/>
                  </a:solidFill>
                </a:ln>
              </p:spPr>
              <p:txBody>
                <a:bodyPr/>
                <a:lstStyle/>
                <a:p>
                  <a:r>
                    <a:rPr lang="en-US">
                      <a:noFill/>
                    </a:rPr>
                    <a:t> </a:t>
                  </a:r>
                </a:p>
              </p:txBody>
            </p:sp>
          </mc:Fallback>
        </mc:AlternateContent>
        <p:cxnSp>
          <p:nvCxnSpPr>
            <p:cNvPr id="225" name="Straight Connector 224"/>
            <p:cNvCxnSpPr/>
            <p:nvPr/>
          </p:nvCxnSpPr>
          <p:spPr>
            <a:xfrm flipV="1">
              <a:off x="2549330" y="3584525"/>
              <a:ext cx="377370"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2563844" y="3260369"/>
              <a:ext cx="377370"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7" name="TextBox 226"/>
                <p:cNvSpPr txBox="1"/>
                <p:nvPr/>
              </p:nvSpPr>
              <p:spPr>
                <a:xfrm>
                  <a:off x="2361156" y="3069269"/>
                  <a:ext cx="207818" cy="338554"/>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600" b="0" i="1" smtClean="0">
                            <a:latin typeface="Cambria Math" panose="02040503050406030204" pitchFamily="18" charset="0"/>
                          </a:rPr>
                          <m:t>𝐴</m:t>
                        </m:r>
                      </m:oMath>
                    </m:oMathPara>
                  </a14:m>
                  <a:endParaRPr lang="en-US" sz="1600"/>
                </a:p>
              </p:txBody>
            </p:sp>
          </mc:Choice>
          <mc:Fallback xmlns="">
            <p:sp>
              <p:nvSpPr>
                <p:cNvPr id="227" name="TextBox 226"/>
                <p:cNvSpPr txBox="1">
                  <a:spLocks noRot="1" noChangeAspect="1" noMove="1" noResize="1" noEditPoints="1" noAdjustHandles="1" noChangeArrowheads="1" noChangeShapeType="1" noTextEdit="1"/>
                </p:cNvSpPr>
                <p:nvPr/>
              </p:nvSpPr>
              <p:spPr>
                <a:xfrm>
                  <a:off x="2361156" y="3069269"/>
                  <a:ext cx="207818" cy="338554"/>
                </a:xfrm>
                <a:prstGeom prst="rect">
                  <a:avLst/>
                </a:prstGeom>
                <a:blipFill rotWithShape="0">
                  <a:blip r:embed="rId14"/>
                  <a:stretch>
                    <a:fillRect l="-26471" r="-29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8" name="TextBox 227"/>
                <p:cNvSpPr txBox="1"/>
                <p:nvPr/>
              </p:nvSpPr>
              <p:spPr>
                <a:xfrm>
                  <a:off x="2365777" y="3404352"/>
                  <a:ext cx="207818" cy="338554"/>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600" b="0" i="1" smtClean="0">
                            <a:latin typeface="Cambria Math" panose="02040503050406030204" pitchFamily="18" charset="0"/>
                          </a:rPr>
                          <m:t>𝐵</m:t>
                        </m:r>
                      </m:oMath>
                    </m:oMathPara>
                  </a14:m>
                  <a:endParaRPr lang="en-US" sz="1600"/>
                </a:p>
              </p:txBody>
            </p:sp>
          </mc:Choice>
          <mc:Fallback xmlns="">
            <p:sp>
              <p:nvSpPr>
                <p:cNvPr id="228" name="TextBox 227"/>
                <p:cNvSpPr txBox="1">
                  <a:spLocks noRot="1" noChangeAspect="1" noMove="1" noResize="1" noEditPoints="1" noAdjustHandles="1" noChangeArrowheads="1" noChangeShapeType="1" noTextEdit="1"/>
                </p:cNvSpPr>
                <p:nvPr/>
              </p:nvSpPr>
              <p:spPr>
                <a:xfrm>
                  <a:off x="2365777" y="3404352"/>
                  <a:ext cx="207818" cy="338554"/>
                </a:xfrm>
                <a:prstGeom prst="rect">
                  <a:avLst/>
                </a:prstGeom>
                <a:blipFill rotWithShape="0">
                  <a:blip r:embed="rId15"/>
                  <a:stretch>
                    <a:fillRect l="-29412" r="-2941"/>
                  </a:stretch>
                </a:blipFill>
              </p:spPr>
              <p:txBody>
                <a:bodyPr/>
                <a:lstStyle/>
                <a:p>
                  <a:r>
                    <a:rPr lang="en-US">
                      <a:noFill/>
                    </a:rPr>
                    <a:t> </a:t>
                  </a:r>
                </a:p>
              </p:txBody>
            </p:sp>
          </mc:Fallback>
        </mc:AlternateContent>
        <p:cxnSp>
          <p:nvCxnSpPr>
            <p:cNvPr id="229" name="Straight Connector 228"/>
            <p:cNvCxnSpPr/>
            <p:nvPr/>
          </p:nvCxnSpPr>
          <p:spPr>
            <a:xfrm flipV="1">
              <a:off x="3487951" y="3415470"/>
              <a:ext cx="425052" cy="5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0" name="TextBox 229"/>
                <p:cNvSpPr txBox="1"/>
                <p:nvPr/>
              </p:nvSpPr>
              <p:spPr>
                <a:xfrm>
                  <a:off x="3956447" y="3245971"/>
                  <a:ext cx="243199" cy="338554"/>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600" b="0" i="1" smtClean="0">
                            <a:latin typeface="Cambria Math" panose="02040503050406030204" pitchFamily="18" charset="0"/>
                          </a:rPr>
                          <m:t>𝑌</m:t>
                        </m:r>
                      </m:oMath>
                    </m:oMathPara>
                  </a14:m>
                  <a:endParaRPr lang="en-US" sz="1600"/>
                </a:p>
              </p:txBody>
            </p:sp>
          </mc:Choice>
          <mc:Fallback xmlns="">
            <p:sp>
              <p:nvSpPr>
                <p:cNvPr id="230" name="TextBox 229"/>
                <p:cNvSpPr txBox="1">
                  <a:spLocks noRot="1" noChangeAspect="1" noMove="1" noResize="1" noEditPoints="1" noAdjustHandles="1" noChangeArrowheads="1" noChangeShapeType="1" noTextEdit="1"/>
                </p:cNvSpPr>
                <p:nvPr/>
              </p:nvSpPr>
              <p:spPr>
                <a:xfrm>
                  <a:off x="3956447" y="3245971"/>
                  <a:ext cx="243199" cy="338554"/>
                </a:xfrm>
                <a:prstGeom prst="rect">
                  <a:avLst/>
                </a:prstGeom>
                <a:blipFill rotWithShape="0">
                  <a:blip r:embed="rId16"/>
                  <a:stretch>
                    <a:fillRect l="-15000"/>
                  </a:stretch>
                </a:blipFill>
              </p:spPr>
              <p:txBody>
                <a:bodyPr/>
                <a:lstStyle/>
                <a:p>
                  <a:r>
                    <a:rPr lang="en-US">
                      <a:noFill/>
                    </a:rPr>
                    <a:t> </a:t>
                  </a:r>
                </a:p>
              </p:txBody>
            </p:sp>
          </mc:Fallback>
        </mc:AlternateContent>
        <p:cxnSp>
          <p:nvCxnSpPr>
            <p:cNvPr id="231" name="Straight Connector 230"/>
            <p:cNvCxnSpPr/>
            <p:nvPr/>
          </p:nvCxnSpPr>
          <p:spPr>
            <a:xfrm flipH="1">
              <a:off x="2734413" y="3204662"/>
              <a:ext cx="57250" cy="1040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TextBox 231"/>
            <p:cNvSpPr txBox="1"/>
            <p:nvPr/>
          </p:nvSpPr>
          <p:spPr>
            <a:xfrm>
              <a:off x="2625530" y="2986263"/>
              <a:ext cx="233380" cy="276999"/>
            </a:xfrm>
            <a:prstGeom prst="rect">
              <a:avLst/>
            </a:prstGeom>
            <a:noFill/>
          </p:spPr>
          <p:txBody>
            <a:bodyPr wrap="square" rtlCol="0">
              <a:spAutoFit/>
            </a:bodyPr>
            <a:lstStyle/>
            <a:p>
              <a:r>
                <a:rPr lang="en-US" sz="1200"/>
                <a:t>k</a:t>
              </a:r>
            </a:p>
          </p:txBody>
        </p:sp>
        <p:cxnSp>
          <p:nvCxnSpPr>
            <p:cNvPr id="233" name="Straight Connector 232"/>
            <p:cNvCxnSpPr/>
            <p:nvPr/>
          </p:nvCxnSpPr>
          <p:spPr>
            <a:xfrm flipH="1">
              <a:off x="2734413" y="3523976"/>
              <a:ext cx="57250" cy="1040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4" name="TextBox 233"/>
            <p:cNvSpPr txBox="1"/>
            <p:nvPr/>
          </p:nvSpPr>
          <p:spPr>
            <a:xfrm>
              <a:off x="2625530" y="3305577"/>
              <a:ext cx="233380" cy="276999"/>
            </a:xfrm>
            <a:prstGeom prst="rect">
              <a:avLst/>
            </a:prstGeom>
            <a:noFill/>
          </p:spPr>
          <p:txBody>
            <a:bodyPr wrap="square" rtlCol="0">
              <a:spAutoFit/>
            </a:bodyPr>
            <a:lstStyle/>
            <a:p>
              <a:r>
                <a:rPr lang="en-US" sz="1200"/>
                <a:t>k</a:t>
              </a:r>
            </a:p>
          </p:txBody>
        </p:sp>
        <p:cxnSp>
          <p:nvCxnSpPr>
            <p:cNvPr id="235" name="Straight Connector 234"/>
            <p:cNvCxnSpPr/>
            <p:nvPr/>
          </p:nvCxnSpPr>
          <p:spPr>
            <a:xfrm flipH="1">
              <a:off x="3687575" y="3360238"/>
              <a:ext cx="57250" cy="1040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36" name="TextBox 235"/>
            <p:cNvSpPr txBox="1"/>
            <p:nvPr/>
          </p:nvSpPr>
          <p:spPr>
            <a:xfrm>
              <a:off x="3576984" y="3112811"/>
              <a:ext cx="356859" cy="276999"/>
            </a:xfrm>
            <a:prstGeom prst="rect">
              <a:avLst/>
            </a:prstGeom>
            <a:noFill/>
          </p:spPr>
          <p:txBody>
            <a:bodyPr wrap="square" rtlCol="0">
              <a:spAutoFit/>
            </a:bodyPr>
            <a:lstStyle/>
            <a:p>
              <a:r>
                <a:rPr lang="en-US" sz="1200" smtClean="0"/>
                <a:t>2k</a:t>
              </a:r>
              <a:endParaRPr lang="en-US" sz="1200"/>
            </a:p>
          </p:txBody>
        </p:sp>
      </p:grpSp>
      <p:grpSp>
        <p:nvGrpSpPr>
          <p:cNvPr id="14" name="Group 13"/>
          <p:cNvGrpSpPr/>
          <p:nvPr/>
        </p:nvGrpSpPr>
        <p:grpSpPr>
          <a:xfrm>
            <a:off x="3106494" y="3538629"/>
            <a:ext cx="1838490" cy="756643"/>
            <a:chOff x="2386881" y="4168025"/>
            <a:chExt cx="1838490" cy="756643"/>
          </a:xfrm>
        </p:grpSpPr>
        <mc:AlternateContent xmlns:mc="http://schemas.openxmlformats.org/markup-compatibility/2006" xmlns:a14="http://schemas.microsoft.com/office/drawing/2010/main">
          <mc:Choice Requires="a14">
            <p:sp>
              <p:nvSpPr>
                <p:cNvPr id="237" name="Oval 236"/>
                <p:cNvSpPr/>
                <p:nvPr/>
              </p:nvSpPr>
              <p:spPr>
                <a:xfrm>
                  <a:off x="2931617" y="4294573"/>
                  <a:ext cx="585422" cy="62964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smtClean="0">
                    <a:solidFill>
                      <a:schemeClr val="tx1"/>
                    </a:solidFill>
                  </a:endParaRPr>
                </a:p>
              </p:txBody>
            </p:sp>
          </mc:Choice>
          <mc:Fallback xmlns="">
            <p:sp>
              <p:nvSpPr>
                <p:cNvPr id="237" name="Oval 236"/>
                <p:cNvSpPr>
                  <a:spLocks noRot="1" noChangeAspect="1" noMove="1" noResize="1" noEditPoints="1" noAdjustHandles="1" noChangeArrowheads="1" noChangeShapeType="1" noTextEdit="1"/>
                </p:cNvSpPr>
                <p:nvPr/>
              </p:nvSpPr>
              <p:spPr>
                <a:xfrm>
                  <a:off x="2931617" y="4294573"/>
                  <a:ext cx="585422" cy="629644"/>
                </a:xfrm>
                <a:prstGeom prst="ellipse">
                  <a:avLst/>
                </a:prstGeom>
                <a:blipFill rotWithShape="0">
                  <a:blip r:embed="rId17"/>
                  <a:stretch>
                    <a:fillRect/>
                  </a:stretch>
                </a:blipFill>
                <a:ln>
                  <a:solidFill>
                    <a:schemeClr val="tx1"/>
                  </a:solidFill>
                </a:ln>
              </p:spPr>
              <p:txBody>
                <a:bodyPr/>
                <a:lstStyle/>
                <a:p>
                  <a:r>
                    <a:rPr lang="en-US">
                      <a:noFill/>
                    </a:rPr>
                    <a:t> </a:t>
                  </a:r>
                </a:p>
              </p:txBody>
            </p:sp>
          </mc:Fallback>
        </mc:AlternateContent>
        <p:cxnSp>
          <p:nvCxnSpPr>
            <p:cNvPr id="238" name="Straight Connector 237"/>
            <p:cNvCxnSpPr/>
            <p:nvPr/>
          </p:nvCxnSpPr>
          <p:spPr>
            <a:xfrm flipV="1">
              <a:off x="2575055" y="4766287"/>
              <a:ext cx="377370"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flipV="1">
              <a:off x="2589569" y="4442131"/>
              <a:ext cx="377370"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0" name="TextBox 239"/>
                <p:cNvSpPr txBox="1"/>
                <p:nvPr/>
              </p:nvSpPr>
              <p:spPr>
                <a:xfrm>
                  <a:off x="2386881" y="4251031"/>
                  <a:ext cx="207818" cy="338554"/>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600" b="0" i="1" smtClean="0">
                            <a:latin typeface="Cambria Math" panose="02040503050406030204" pitchFamily="18" charset="0"/>
                          </a:rPr>
                          <m:t>𝐴</m:t>
                        </m:r>
                      </m:oMath>
                    </m:oMathPara>
                  </a14:m>
                  <a:endParaRPr lang="en-US" sz="1600"/>
                </a:p>
              </p:txBody>
            </p:sp>
          </mc:Choice>
          <mc:Fallback xmlns="">
            <p:sp>
              <p:nvSpPr>
                <p:cNvPr id="240" name="TextBox 239"/>
                <p:cNvSpPr txBox="1">
                  <a:spLocks noRot="1" noChangeAspect="1" noMove="1" noResize="1" noEditPoints="1" noAdjustHandles="1" noChangeArrowheads="1" noChangeShapeType="1" noTextEdit="1"/>
                </p:cNvSpPr>
                <p:nvPr/>
              </p:nvSpPr>
              <p:spPr>
                <a:xfrm>
                  <a:off x="2386881" y="4251031"/>
                  <a:ext cx="207818" cy="338554"/>
                </a:xfrm>
                <a:prstGeom prst="rect">
                  <a:avLst/>
                </a:prstGeom>
                <a:blipFill rotWithShape="0">
                  <a:blip r:embed="rId18"/>
                  <a:stretch>
                    <a:fillRect l="-26471" r="-29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1" name="TextBox 240"/>
                <p:cNvSpPr txBox="1"/>
                <p:nvPr/>
              </p:nvSpPr>
              <p:spPr>
                <a:xfrm>
                  <a:off x="2391502" y="4586114"/>
                  <a:ext cx="207818" cy="338554"/>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600" b="0" i="1" smtClean="0">
                            <a:latin typeface="Cambria Math" panose="02040503050406030204" pitchFamily="18" charset="0"/>
                          </a:rPr>
                          <m:t>𝐵</m:t>
                        </m:r>
                      </m:oMath>
                    </m:oMathPara>
                  </a14:m>
                  <a:endParaRPr lang="en-US" sz="1600"/>
                </a:p>
              </p:txBody>
            </p:sp>
          </mc:Choice>
          <mc:Fallback xmlns="">
            <p:sp>
              <p:nvSpPr>
                <p:cNvPr id="241" name="TextBox 240"/>
                <p:cNvSpPr txBox="1">
                  <a:spLocks noRot="1" noChangeAspect="1" noMove="1" noResize="1" noEditPoints="1" noAdjustHandles="1" noChangeArrowheads="1" noChangeShapeType="1" noTextEdit="1"/>
                </p:cNvSpPr>
                <p:nvPr/>
              </p:nvSpPr>
              <p:spPr>
                <a:xfrm>
                  <a:off x="2391502" y="4586114"/>
                  <a:ext cx="207818" cy="338554"/>
                </a:xfrm>
                <a:prstGeom prst="rect">
                  <a:avLst/>
                </a:prstGeom>
                <a:blipFill rotWithShape="0">
                  <a:blip r:embed="rId19"/>
                  <a:stretch>
                    <a:fillRect l="-26471" r="-5882"/>
                  </a:stretch>
                </a:blipFill>
              </p:spPr>
              <p:txBody>
                <a:bodyPr/>
                <a:lstStyle/>
                <a:p>
                  <a:r>
                    <a:rPr lang="en-US">
                      <a:noFill/>
                    </a:rPr>
                    <a:t> </a:t>
                  </a:r>
                </a:p>
              </p:txBody>
            </p:sp>
          </mc:Fallback>
        </mc:AlternateContent>
        <p:cxnSp>
          <p:nvCxnSpPr>
            <p:cNvPr id="242" name="Straight Connector 241"/>
            <p:cNvCxnSpPr/>
            <p:nvPr/>
          </p:nvCxnSpPr>
          <p:spPr>
            <a:xfrm flipV="1">
              <a:off x="3513676" y="4597232"/>
              <a:ext cx="425052" cy="5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3" name="TextBox 242"/>
                <p:cNvSpPr txBox="1"/>
                <p:nvPr/>
              </p:nvSpPr>
              <p:spPr>
                <a:xfrm>
                  <a:off x="3982172" y="4427733"/>
                  <a:ext cx="243199" cy="338554"/>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600" b="0" i="1" smtClean="0">
                            <a:latin typeface="Cambria Math" panose="02040503050406030204" pitchFamily="18" charset="0"/>
                          </a:rPr>
                          <m:t>𝑌</m:t>
                        </m:r>
                      </m:oMath>
                    </m:oMathPara>
                  </a14:m>
                  <a:endParaRPr lang="en-US" sz="1600"/>
                </a:p>
              </p:txBody>
            </p:sp>
          </mc:Choice>
          <mc:Fallback xmlns="">
            <p:sp>
              <p:nvSpPr>
                <p:cNvPr id="243" name="TextBox 242"/>
                <p:cNvSpPr txBox="1">
                  <a:spLocks noRot="1" noChangeAspect="1" noMove="1" noResize="1" noEditPoints="1" noAdjustHandles="1" noChangeArrowheads="1" noChangeShapeType="1" noTextEdit="1"/>
                </p:cNvSpPr>
                <p:nvPr/>
              </p:nvSpPr>
              <p:spPr>
                <a:xfrm>
                  <a:off x="3982172" y="4427733"/>
                  <a:ext cx="243199" cy="338554"/>
                </a:xfrm>
                <a:prstGeom prst="rect">
                  <a:avLst/>
                </a:prstGeom>
                <a:blipFill rotWithShape="0">
                  <a:blip r:embed="rId20"/>
                  <a:stretch>
                    <a:fillRect l="-12500"/>
                  </a:stretch>
                </a:blipFill>
              </p:spPr>
              <p:txBody>
                <a:bodyPr/>
                <a:lstStyle/>
                <a:p>
                  <a:r>
                    <a:rPr lang="en-US">
                      <a:noFill/>
                    </a:rPr>
                    <a:t> </a:t>
                  </a:r>
                </a:p>
              </p:txBody>
            </p:sp>
          </mc:Fallback>
        </mc:AlternateContent>
        <p:cxnSp>
          <p:nvCxnSpPr>
            <p:cNvPr id="244" name="Straight Connector 243"/>
            <p:cNvCxnSpPr/>
            <p:nvPr/>
          </p:nvCxnSpPr>
          <p:spPr>
            <a:xfrm flipH="1">
              <a:off x="2760138" y="4386424"/>
              <a:ext cx="57250" cy="1040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5" name="TextBox 244"/>
            <p:cNvSpPr txBox="1"/>
            <p:nvPr/>
          </p:nvSpPr>
          <p:spPr>
            <a:xfrm>
              <a:off x="2651255" y="4168025"/>
              <a:ext cx="233380" cy="276999"/>
            </a:xfrm>
            <a:prstGeom prst="rect">
              <a:avLst/>
            </a:prstGeom>
            <a:noFill/>
          </p:spPr>
          <p:txBody>
            <a:bodyPr wrap="square" rtlCol="0">
              <a:spAutoFit/>
            </a:bodyPr>
            <a:lstStyle/>
            <a:p>
              <a:r>
                <a:rPr lang="en-US" sz="1200"/>
                <a:t>k</a:t>
              </a:r>
            </a:p>
          </p:txBody>
        </p:sp>
        <p:cxnSp>
          <p:nvCxnSpPr>
            <p:cNvPr id="246" name="Straight Connector 245"/>
            <p:cNvCxnSpPr/>
            <p:nvPr/>
          </p:nvCxnSpPr>
          <p:spPr>
            <a:xfrm flipH="1">
              <a:off x="2760138" y="4705738"/>
              <a:ext cx="57250" cy="1040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7" name="TextBox 246"/>
            <p:cNvSpPr txBox="1"/>
            <p:nvPr/>
          </p:nvSpPr>
          <p:spPr>
            <a:xfrm>
              <a:off x="2651255" y="4487339"/>
              <a:ext cx="233380" cy="276999"/>
            </a:xfrm>
            <a:prstGeom prst="rect">
              <a:avLst/>
            </a:prstGeom>
            <a:noFill/>
          </p:spPr>
          <p:txBody>
            <a:bodyPr wrap="square" rtlCol="0">
              <a:spAutoFit/>
            </a:bodyPr>
            <a:lstStyle/>
            <a:p>
              <a:r>
                <a:rPr lang="en-US" sz="1200"/>
                <a:t>k</a:t>
              </a:r>
            </a:p>
          </p:txBody>
        </p:sp>
        <p:cxnSp>
          <p:nvCxnSpPr>
            <p:cNvPr id="248" name="Straight Connector 247"/>
            <p:cNvCxnSpPr/>
            <p:nvPr/>
          </p:nvCxnSpPr>
          <p:spPr>
            <a:xfrm flipH="1">
              <a:off x="3713300" y="4542000"/>
              <a:ext cx="57250" cy="1040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9" name="TextBox 248"/>
            <p:cNvSpPr txBox="1"/>
            <p:nvPr/>
          </p:nvSpPr>
          <p:spPr>
            <a:xfrm>
              <a:off x="3508225" y="4294573"/>
              <a:ext cx="454792" cy="276999"/>
            </a:xfrm>
            <a:prstGeom prst="rect">
              <a:avLst/>
            </a:prstGeom>
            <a:noFill/>
          </p:spPr>
          <p:txBody>
            <a:bodyPr wrap="square" rtlCol="0">
              <a:spAutoFit/>
            </a:bodyPr>
            <a:lstStyle/>
            <a:p>
              <a:pPr algn="ctr"/>
              <a:r>
                <a:rPr lang="en-US" sz="1200"/>
                <a:t>k</a:t>
              </a:r>
              <a:r>
                <a:rPr lang="en-US" sz="1200" smtClean="0"/>
                <a:t>+1</a:t>
              </a:r>
              <a:endParaRPr lang="en-US" sz="1200"/>
            </a:p>
          </p:txBody>
        </p:sp>
      </p:grpSp>
      <p:sp>
        <p:nvSpPr>
          <p:cNvPr id="250" name="Rectangle 249"/>
          <p:cNvSpPr/>
          <p:nvPr/>
        </p:nvSpPr>
        <p:spPr>
          <a:xfrm>
            <a:off x="797612" y="5614350"/>
            <a:ext cx="7548776" cy="492856"/>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rgbClr val="FF0000"/>
                </a:solidFill>
              </a:rPr>
              <a:t>Ưu điểm</a:t>
            </a:r>
            <a:r>
              <a:rPr lang="en-US" sz="2400" b="1" smtClean="0">
                <a:solidFill>
                  <a:schemeClr val="tx1"/>
                </a:solidFill>
              </a:rPr>
              <a:t>: </a:t>
            </a:r>
            <a:r>
              <a:rPr lang="en-US" sz="2400" smtClean="0">
                <a:solidFill>
                  <a:schemeClr val="tx1"/>
                </a:solidFill>
              </a:rPr>
              <a:t>Độ phức tạp và chi phí </a:t>
            </a:r>
            <a:r>
              <a:rPr lang="en-US" sz="2400" smtClean="0">
                <a:solidFill>
                  <a:schemeClr val="tx1"/>
                </a:solidFill>
              </a:rPr>
              <a:t>phần cứng thấp</a:t>
            </a:r>
            <a:endParaRPr lang="en-US" sz="2400" i="1">
              <a:solidFill>
                <a:schemeClr val="tx1"/>
              </a:solidFill>
            </a:endParaRPr>
          </a:p>
        </p:txBody>
      </p:sp>
      <p:sp>
        <p:nvSpPr>
          <p:cNvPr id="257" name="Rectangle 256"/>
          <p:cNvSpPr/>
          <p:nvPr/>
        </p:nvSpPr>
        <p:spPr>
          <a:xfrm>
            <a:off x="795350" y="6212744"/>
            <a:ext cx="7548776" cy="492856"/>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chemeClr val="tx1"/>
                </a:solidFill>
              </a:rPr>
              <a:t>Thách thức: </a:t>
            </a:r>
            <a:r>
              <a:rPr lang="en-US" sz="2400" smtClean="0">
                <a:solidFill>
                  <a:schemeClr val="tx1"/>
                </a:solidFill>
              </a:rPr>
              <a:t>Các đầu vào độc lập, nhiều chu kỳ tính toán</a:t>
            </a:r>
            <a:endParaRPr lang="en-US" sz="2400" i="1">
              <a:solidFill>
                <a:schemeClr val="tx1"/>
              </a:solidFill>
            </a:endParaRPr>
          </a:p>
        </p:txBody>
      </p:sp>
    </p:spTree>
    <p:extLst>
      <p:ext uri="{BB962C8B-B14F-4D97-AF65-F5344CB8AC3E}">
        <p14:creationId xmlns:p14="http://schemas.microsoft.com/office/powerpoint/2010/main" val="205996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0"/>
                                        </p:tgtEl>
                                        <p:attrNameLst>
                                          <p:attrName>style.visibility</p:attrName>
                                        </p:attrNameLst>
                                      </p:cBhvr>
                                      <p:to>
                                        <p:strVal val="visible"/>
                                      </p:to>
                                    </p:set>
                                    <p:animEffect transition="in" filter="fade">
                                      <p:cBhvr>
                                        <p:cTn id="7" dur="500"/>
                                        <p:tgtEl>
                                          <p:spTgt spid="2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7"/>
                                        </p:tgtEl>
                                        <p:attrNameLst>
                                          <p:attrName>style.visibility</p:attrName>
                                        </p:attrNameLst>
                                      </p:cBhvr>
                                      <p:to>
                                        <p:strVal val="visible"/>
                                      </p:to>
                                    </p:set>
                                    <p:animEffect transition="in" filter="fade">
                                      <p:cBhvr>
                                        <p:cTn id="12" dur="500"/>
                                        <p:tgtEl>
                                          <p:spTgt spid="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 grpId="0" animBg="1"/>
      <p:bldP spid="25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4" name="Slide Number Placeholder 3"/>
          <p:cNvSpPr>
            <a:spLocks noGrp="1"/>
          </p:cNvSpPr>
          <p:nvPr>
            <p:ph type="sldNum" sz="quarter" idx="12"/>
          </p:nvPr>
        </p:nvSpPr>
        <p:spPr/>
        <p:txBody>
          <a:bodyPr/>
          <a:lstStyle/>
          <a:p>
            <a:fld id="{5CA5FFF0-460B-4A40-9034-F2BF1761D3ED}" type="slidenum">
              <a:rPr lang="en-US" smtClean="0"/>
              <a:t>11</a:t>
            </a:fld>
            <a:endParaRPr lang="en-US"/>
          </a:p>
        </p:txBody>
      </p:sp>
      <p:sp>
        <p:nvSpPr>
          <p:cNvPr id="7" name="Content Placeholder 2"/>
          <p:cNvSpPr>
            <a:spLocks noGrp="1"/>
          </p:cNvSpPr>
          <p:nvPr>
            <p:ph idx="1"/>
          </p:nvPr>
        </p:nvSpPr>
        <p:spPr>
          <a:xfrm>
            <a:off x="457200" y="1143000"/>
            <a:ext cx="8229600" cy="5105400"/>
          </a:xfrm>
        </p:spPr>
        <p:txBody>
          <a:bodyPr>
            <a:noAutofit/>
          </a:bodyPr>
          <a:lstStyle/>
          <a:p>
            <a:pPr>
              <a:buClr>
                <a:srgbClr val="92D050"/>
              </a:buClr>
              <a:buFont typeface="Wingdings" panose="05000000000000000000" pitchFamily="2" charset="2"/>
              <a:buChar char="v"/>
            </a:pPr>
            <a:r>
              <a:rPr lang="en-US" sz="2800" smtClean="0">
                <a:solidFill>
                  <a:schemeClr val="bg1">
                    <a:lumMod val="50000"/>
                  </a:schemeClr>
                </a:solidFill>
              </a:rPr>
              <a:t>Bối cảnh và động lực</a:t>
            </a:r>
          </a:p>
          <a:p>
            <a:pPr>
              <a:buClr>
                <a:srgbClr val="92D050"/>
              </a:buClr>
              <a:buFont typeface="Wingdings" panose="05000000000000000000" pitchFamily="2" charset="2"/>
              <a:buChar char="v"/>
            </a:pPr>
            <a:endParaRPr lang="en-US" sz="2800">
              <a:solidFill>
                <a:schemeClr val="bg1">
                  <a:lumMod val="50000"/>
                </a:schemeClr>
              </a:solidFill>
            </a:endParaRPr>
          </a:p>
          <a:p>
            <a:pPr>
              <a:buClr>
                <a:srgbClr val="92D050"/>
              </a:buClr>
              <a:buFont typeface="Wingdings" panose="05000000000000000000" pitchFamily="2" charset="2"/>
              <a:buChar char="v"/>
            </a:pPr>
            <a:r>
              <a:rPr lang="en-US" sz="2800" smtClean="0">
                <a:solidFill>
                  <a:schemeClr val="bg1">
                    <a:lumMod val="50000"/>
                  </a:schemeClr>
                </a:solidFill>
              </a:rPr>
              <a:t>Mạng nơ-ron và kỹ thuật tính toán ngẫu nhiên</a:t>
            </a:r>
          </a:p>
          <a:p>
            <a:pPr>
              <a:buClr>
                <a:srgbClr val="92D050"/>
              </a:buClr>
              <a:buFont typeface="Wingdings" panose="05000000000000000000" pitchFamily="2" charset="2"/>
              <a:buChar char="v"/>
            </a:pPr>
            <a:endParaRPr lang="en-US" sz="2800"/>
          </a:p>
          <a:p>
            <a:pPr>
              <a:buClr>
                <a:srgbClr val="92D050"/>
              </a:buClr>
              <a:buFont typeface="Wingdings" panose="05000000000000000000" pitchFamily="2" charset="2"/>
              <a:buChar char="v"/>
            </a:pPr>
            <a:r>
              <a:rPr lang="en-US" sz="2800" b="1" smtClean="0">
                <a:solidFill>
                  <a:srgbClr val="FF0000"/>
                </a:solidFill>
              </a:rPr>
              <a:t>Kiến trúc phần cứng mạng nơ-ron nhân tạo</a:t>
            </a:r>
          </a:p>
          <a:p>
            <a:pPr>
              <a:buClr>
                <a:srgbClr val="92D050"/>
              </a:buClr>
              <a:buFont typeface="Wingdings" panose="05000000000000000000" pitchFamily="2" charset="2"/>
              <a:buChar char="v"/>
            </a:pPr>
            <a:endParaRPr lang="en-US" sz="2800"/>
          </a:p>
          <a:p>
            <a:pPr>
              <a:buClr>
                <a:srgbClr val="92D050"/>
              </a:buClr>
              <a:buFont typeface="Wingdings" panose="05000000000000000000" pitchFamily="2" charset="2"/>
              <a:buChar char="v"/>
            </a:pPr>
            <a:r>
              <a:rPr lang="en-US" sz="2800" smtClean="0"/>
              <a:t>Kết quả và đánh giá</a:t>
            </a:r>
          </a:p>
          <a:p>
            <a:pPr>
              <a:buClr>
                <a:srgbClr val="92D050"/>
              </a:buClr>
              <a:buFont typeface="Wingdings" panose="05000000000000000000" pitchFamily="2" charset="2"/>
              <a:buChar char="v"/>
            </a:pPr>
            <a:endParaRPr lang="en-US" sz="2800"/>
          </a:p>
          <a:p>
            <a:pPr>
              <a:buClr>
                <a:srgbClr val="92D050"/>
              </a:buClr>
              <a:buFont typeface="Wingdings" panose="05000000000000000000" pitchFamily="2" charset="2"/>
              <a:buChar char="v"/>
            </a:pPr>
            <a:r>
              <a:rPr lang="en-US" sz="2800" smtClean="0"/>
              <a:t>Kết luận</a:t>
            </a:r>
          </a:p>
        </p:txBody>
      </p:sp>
      <p:sp>
        <p:nvSpPr>
          <p:cNvPr id="3" name="Date Placeholder 2"/>
          <p:cNvSpPr>
            <a:spLocks noGrp="1"/>
          </p:cNvSpPr>
          <p:nvPr>
            <p:ph type="dt" sz="half" idx="10"/>
          </p:nvPr>
        </p:nvSpPr>
        <p:spPr/>
        <p:txBody>
          <a:bodyPr/>
          <a:lstStyle/>
          <a:p>
            <a:fld id="{21C6D064-4026-438E-B258-29DEF7469991}" type="datetime1">
              <a:rPr lang="vi-VN" smtClean="0"/>
              <a:t>16/05/2018</a:t>
            </a:fld>
            <a:endParaRPr lang="en-US"/>
          </a:p>
        </p:txBody>
      </p:sp>
      <p:sp>
        <p:nvSpPr>
          <p:cNvPr id="5" name="Footer Placeholder 4"/>
          <p:cNvSpPr>
            <a:spLocks noGrp="1"/>
          </p:cNvSpPr>
          <p:nvPr>
            <p:ph type="ftr" sz="quarter" idx="11"/>
          </p:nvPr>
        </p:nvSpPr>
        <p:spPr/>
        <p:txBody>
          <a:bodyPr/>
          <a:lstStyle/>
          <a:p>
            <a:r>
              <a:rPr lang="en-US" smtClean="0"/>
              <a:t>HH Hùng</a:t>
            </a:r>
            <a:endParaRPr lang="en-US"/>
          </a:p>
        </p:txBody>
      </p:sp>
    </p:spTree>
    <p:extLst>
      <p:ext uri="{BB962C8B-B14F-4D97-AF65-F5344CB8AC3E}">
        <p14:creationId xmlns:p14="http://schemas.microsoft.com/office/powerpoint/2010/main" val="6914890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Tổng quan</a:t>
            </a:r>
            <a:endParaRPr lang="en-US"/>
          </a:p>
        </p:txBody>
      </p:sp>
      <p:sp>
        <p:nvSpPr>
          <p:cNvPr id="3" name="Content Placeholder 2"/>
          <p:cNvSpPr>
            <a:spLocks noGrp="1"/>
          </p:cNvSpPr>
          <p:nvPr>
            <p:ph idx="1"/>
          </p:nvPr>
        </p:nvSpPr>
        <p:spPr>
          <a:xfrm>
            <a:off x="457200" y="1143000"/>
            <a:ext cx="8229600" cy="5105400"/>
          </a:xfrm>
        </p:spPr>
        <p:txBody>
          <a:bodyPr>
            <a:normAutofit lnSpcReduction="10000"/>
          </a:bodyPr>
          <a:lstStyle/>
          <a:p>
            <a:pPr>
              <a:buClr>
                <a:srgbClr val="92D050"/>
              </a:buClr>
            </a:pPr>
            <a:r>
              <a:rPr lang="en-US" sz="2800" smtClean="0"/>
              <a:t>Nhận dạng chữ số viết tay</a:t>
            </a:r>
          </a:p>
          <a:p>
            <a:pPr lvl="1">
              <a:buClr>
                <a:srgbClr val="92D050"/>
              </a:buClr>
            </a:pPr>
            <a:r>
              <a:rPr lang="en-US" sz="2400" smtClean="0"/>
              <a:t>Thư viện MNIST</a:t>
            </a:r>
          </a:p>
          <a:p>
            <a:pPr lvl="1">
              <a:buClr>
                <a:srgbClr val="92D050"/>
              </a:buClr>
            </a:pPr>
            <a:endParaRPr lang="en-US" sz="2400" smtClean="0"/>
          </a:p>
          <a:p>
            <a:pPr>
              <a:lnSpc>
                <a:spcPct val="110000"/>
              </a:lnSpc>
              <a:buClr>
                <a:srgbClr val="92D050"/>
              </a:buClr>
            </a:pPr>
            <a:r>
              <a:rPr lang="en-US" sz="2800" smtClean="0"/>
              <a:t>Huấn luyện</a:t>
            </a:r>
          </a:p>
          <a:p>
            <a:pPr lvl="1">
              <a:buClr>
                <a:srgbClr val="92D050"/>
              </a:buClr>
            </a:pPr>
            <a:r>
              <a:rPr lang="en-US" sz="2400" smtClean="0"/>
              <a:t>Ngoại tuyến: Caffe</a:t>
            </a:r>
          </a:p>
          <a:p>
            <a:pPr lvl="1">
              <a:buClr>
                <a:srgbClr val="92D050"/>
              </a:buClr>
            </a:pPr>
            <a:endParaRPr lang="en-US" sz="2400" smtClean="0"/>
          </a:p>
          <a:p>
            <a:pPr>
              <a:buClr>
                <a:srgbClr val="92D050"/>
              </a:buClr>
            </a:pPr>
            <a:r>
              <a:rPr lang="en-US" sz="2800" smtClean="0"/>
              <a:t>Nhận dạng</a:t>
            </a:r>
          </a:p>
          <a:p>
            <a:pPr lvl="1">
              <a:buClr>
                <a:srgbClr val="92D050"/>
              </a:buClr>
            </a:pPr>
            <a:r>
              <a:rPr lang="en-US" sz="2400" u="sng" smtClean="0"/>
              <a:t>Mạng nơ-ron nhân tạo truyền thẳng (FANN)</a:t>
            </a:r>
          </a:p>
          <a:p>
            <a:pPr lvl="2">
              <a:buClr>
                <a:srgbClr val="92D050"/>
              </a:buClr>
            </a:pPr>
            <a:r>
              <a:rPr lang="en-US" sz="2000" smtClean="0"/>
              <a:t>Đầu vào: chữ số 28x28 điểm ảnh (784 đầu vào)</a:t>
            </a:r>
          </a:p>
          <a:p>
            <a:pPr lvl="2">
              <a:buClr>
                <a:srgbClr val="92D050"/>
              </a:buClr>
            </a:pPr>
            <a:r>
              <a:rPr lang="en-US" sz="2000" smtClean="0"/>
              <a:t>1 </a:t>
            </a:r>
            <a:r>
              <a:rPr lang="en-US" sz="2000"/>
              <a:t>lớp ẩn với N nơ-ron</a:t>
            </a:r>
          </a:p>
          <a:p>
            <a:pPr lvl="2">
              <a:buClr>
                <a:srgbClr val="92D050"/>
              </a:buClr>
            </a:pPr>
            <a:r>
              <a:rPr lang="en-US" sz="2000"/>
              <a:t>Hàm kích hoạt: </a:t>
            </a:r>
            <a:r>
              <a:rPr lang="en-US" sz="2000" smtClean="0"/>
              <a:t>Sigmoid</a:t>
            </a:r>
            <a:r>
              <a:rPr lang="en-US" sz="2000"/>
              <a:t>, </a:t>
            </a:r>
            <a:r>
              <a:rPr lang="en-US" sz="2000" smtClean="0"/>
              <a:t>ReLU</a:t>
            </a:r>
          </a:p>
          <a:p>
            <a:pPr lvl="2">
              <a:buClr>
                <a:srgbClr val="92D050"/>
              </a:buClr>
            </a:pPr>
            <a:r>
              <a:rPr lang="en-US" sz="2000" smtClean="0"/>
              <a:t>VHDL</a:t>
            </a:r>
          </a:p>
        </p:txBody>
      </p:sp>
      <p:sp>
        <p:nvSpPr>
          <p:cNvPr id="4" name="Slide Number Placeholder 3"/>
          <p:cNvSpPr>
            <a:spLocks noGrp="1"/>
          </p:cNvSpPr>
          <p:nvPr>
            <p:ph type="sldNum" sz="quarter" idx="12"/>
          </p:nvPr>
        </p:nvSpPr>
        <p:spPr/>
        <p:txBody>
          <a:bodyPr/>
          <a:lstStyle/>
          <a:p>
            <a:fld id="{5CA5FFF0-460B-4A40-9034-F2BF1761D3ED}" type="slidenum">
              <a:rPr lang="en-US" smtClean="0"/>
              <a:t>12</a:t>
            </a:fld>
            <a:endParaRPr lang="en-US"/>
          </a:p>
        </p:txBody>
      </p:sp>
      <p:pic>
        <p:nvPicPr>
          <p:cNvPr id="5" name="Picture 4" descr="https://camo.githubusercontent.com/3cb372f63ef7bf9417d49b33a9ff444f8b2ac8f9/68747470733a2f2f6b75616e686f6f6e672e66696c65732e776f726470726573732e636f6d2f323031362f30312f6d6e6973746469676974732e676966"/>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270599"/>
            <a:ext cx="3513956" cy="2539401"/>
          </a:xfrm>
          <a:prstGeom prst="rect">
            <a:avLst/>
          </a:prstGeom>
          <a:noFill/>
          <a:ln>
            <a:noFill/>
          </a:ln>
        </p:spPr>
      </p:pic>
      <p:sp>
        <p:nvSpPr>
          <p:cNvPr id="6" name="TextBox 5"/>
          <p:cNvSpPr txBox="1"/>
          <p:nvPr/>
        </p:nvSpPr>
        <p:spPr>
          <a:xfrm>
            <a:off x="3227259" y="1642646"/>
            <a:ext cx="457021" cy="338554"/>
          </a:xfrm>
          <a:prstGeom prst="rect">
            <a:avLst/>
          </a:prstGeom>
          <a:noFill/>
        </p:spPr>
        <p:txBody>
          <a:bodyPr wrap="square" rtlCol="0">
            <a:spAutoFit/>
          </a:bodyPr>
          <a:lstStyle/>
          <a:p>
            <a:pPr algn="ctr"/>
            <a:r>
              <a:rPr lang="en-US" sz="1600" smtClean="0">
                <a:solidFill>
                  <a:schemeClr val="bg1">
                    <a:lumMod val="50000"/>
                  </a:schemeClr>
                </a:solidFill>
              </a:rPr>
              <a:t>[2]</a:t>
            </a:r>
            <a:endParaRPr lang="en-US" sz="1600">
              <a:solidFill>
                <a:schemeClr val="bg1">
                  <a:lumMod val="50000"/>
                </a:schemeClr>
              </a:solidFill>
            </a:endParaRPr>
          </a:p>
        </p:txBody>
      </p:sp>
      <p:sp>
        <p:nvSpPr>
          <p:cNvPr id="7" name="TextBox 6"/>
          <p:cNvSpPr txBox="1"/>
          <p:nvPr/>
        </p:nvSpPr>
        <p:spPr>
          <a:xfrm>
            <a:off x="3561523" y="2938046"/>
            <a:ext cx="457021" cy="338554"/>
          </a:xfrm>
          <a:prstGeom prst="rect">
            <a:avLst/>
          </a:prstGeom>
          <a:noFill/>
        </p:spPr>
        <p:txBody>
          <a:bodyPr wrap="square" rtlCol="0">
            <a:spAutoFit/>
          </a:bodyPr>
          <a:lstStyle/>
          <a:p>
            <a:pPr algn="ctr"/>
            <a:r>
              <a:rPr lang="en-US" sz="1600" smtClean="0">
                <a:solidFill>
                  <a:schemeClr val="bg1">
                    <a:lumMod val="50000"/>
                  </a:schemeClr>
                </a:solidFill>
              </a:rPr>
              <a:t>[3]</a:t>
            </a:r>
            <a:endParaRPr lang="en-US" sz="1600">
              <a:solidFill>
                <a:schemeClr val="bg1">
                  <a:lumMod val="50000"/>
                </a:schemeClr>
              </a:solidFill>
            </a:endParaRPr>
          </a:p>
        </p:txBody>
      </p:sp>
      <p:sp>
        <p:nvSpPr>
          <p:cNvPr id="8" name="Date Placeholder 7"/>
          <p:cNvSpPr>
            <a:spLocks noGrp="1"/>
          </p:cNvSpPr>
          <p:nvPr>
            <p:ph type="dt" sz="half" idx="10"/>
          </p:nvPr>
        </p:nvSpPr>
        <p:spPr/>
        <p:txBody>
          <a:bodyPr/>
          <a:lstStyle/>
          <a:p>
            <a:fld id="{D8111B88-4983-470F-BEF9-45D65B9D3AA6}" type="datetime1">
              <a:rPr lang="vi-VN" smtClean="0"/>
              <a:t>16/05/2018</a:t>
            </a:fld>
            <a:endParaRPr lang="en-US"/>
          </a:p>
        </p:txBody>
      </p:sp>
      <p:sp>
        <p:nvSpPr>
          <p:cNvPr id="9" name="Footer Placeholder 8"/>
          <p:cNvSpPr>
            <a:spLocks noGrp="1"/>
          </p:cNvSpPr>
          <p:nvPr>
            <p:ph type="ftr" sz="quarter" idx="11"/>
          </p:nvPr>
        </p:nvSpPr>
        <p:spPr/>
        <p:txBody>
          <a:bodyPr/>
          <a:lstStyle/>
          <a:p>
            <a:r>
              <a:rPr lang="en-US" smtClean="0"/>
              <a:t>HH Hùng</a:t>
            </a:r>
            <a:endParaRPr lang="en-US"/>
          </a:p>
        </p:txBody>
      </p:sp>
    </p:spTree>
    <p:extLst>
      <p:ext uri="{BB962C8B-B14F-4D97-AF65-F5344CB8AC3E}">
        <p14:creationId xmlns:p14="http://schemas.microsoft.com/office/powerpoint/2010/main" val="34512422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Thực thi phần cứng</a:t>
            </a:r>
            <a:endParaRPr lang="en-US"/>
          </a:p>
        </p:txBody>
      </p:sp>
      <p:sp>
        <p:nvSpPr>
          <p:cNvPr id="4" name="Slide Number Placeholder 3"/>
          <p:cNvSpPr>
            <a:spLocks noGrp="1"/>
          </p:cNvSpPr>
          <p:nvPr>
            <p:ph type="sldNum" sz="quarter" idx="12"/>
          </p:nvPr>
        </p:nvSpPr>
        <p:spPr/>
        <p:txBody>
          <a:bodyPr/>
          <a:lstStyle/>
          <a:p>
            <a:fld id="{5CA5FFF0-460B-4A40-9034-F2BF1761D3ED}" type="slidenum">
              <a:rPr lang="en-US" smtClean="0"/>
              <a:t>13</a:t>
            </a:fld>
            <a:endParaRPr lang="en-US"/>
          </a:p>
        </p:txBody>
      </p:sp>
      <p:grpSp>
        <p:nvGrpSpPr>
          <p:cNvPr id="43" name="Group 42"/>
          <p:cNvGrpSpPr/>
          <p:nvPr/>
        </p:nvGrpSpPr>
        <p:grpSpPr>
          <a:xfrm>
            <a:off x="587880" y="2923939"/>
            <a:ext cx="7666876" cy="3400661"/>
            <a:chOff x="-56719" y="2590800"/>
            <a:chExt cx="9276918" cy="4114800"/>
          </a:xfrm>
        </p:grpSpPr>
        <p:sp>
          <p:nvSpPr>
            <p:cNvPr id="5" name="Rectangle 4"/>
            <p:cNvSpPr/>
            <p:nvPr/>
          </p:nvSpPr>
          <p:spPr>
            <a:xfrm>
              <a:off x="1897978" y="3691467"/>
              <a:ext cx="9906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solidFill>
                    <a:schemeClr val="tx1"/>
                  </a:solidFill>
                </a:rPr>
                <a:t>RAM weight</a:t>
              </a:r>
              <a:endParaRPr lang="en-US" sz="1600" b="1" dirty="0" smtClean="0">
                <a:solidFill>
                  <a:schemeClr val="tx1"/>
                </a:solidFill>
              </a:endParaRPr>
            </a:p>
          </p:txBody>
        </p:sp>
        <p:sp>
          <p:nvSpPr>
            <p:cNvPr id="6" name="Rectangle 5"/>
            <p:cNvSpPr/>
            <p:nvPr/>
          </p:nvSpPr>
          <p:spPr>
            <a:xfrm>
              <a:off x="1897978" y="2734734"/>
              <a:ext cx="9906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solidFill>
                    <a:schemeClr val="tx1"/>
                  </a:solidFill>
                </a:rPr>
                <a:t>RAM</a:t>
              </a:r>
            </a:p>
            <a:p>
              <a:pPr algn="ctr"/>
              <a:r>
                <a:rPr lang="en-US" sz="1600" b="1" smtClean="0">
                  <a:solidFill>
                    <a:schemeClr val="tx1"/>
                  </a:solidFill>
                </a:rPr>
                <a:t>bias</a:t>
              </a:r>
              <a:endParaRPr lang="en-US" sz="1600" b="1" dirty="0" smtClean="0">
                <a:solidFill>
                  <a:schemeClr val="tx1"/>
                </a:solidFill>
              </a:endParaRPr>
            </a:p>
          </p:txBody>
        </p:sp>
        <p:sp>
          <p:nvSpPr>
            <p:cNvPr id="7" name="Rectangle 6"/>
            <p:cNvSpPr/>
            <p:nvPr/>
          </p:nvSpPr>
          <p:spPr>
            <a:xfrm>
              <a:off x="1897978" y="4648200"/>
              <a:ext cx="9906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solidFill>
                    <a:schemeClr val="tx1"/>
                  </a:solidFill>
                </a:rPr>
                <a:t>RAM</a:t>
              </a:r>
            </a:p>
            <a:p>
              <a:pPr algn="ctr"/>
              <a:r>
                <a:rPr lang="en-US" sz="1600" b="1" smtClean="0">
                  <a:solidFill>
                    <a:schemeClr val="tx1"/>
                  </a:solidFill>
                </a:rPr>
                <a:t>image</a:t>
              </a:r>
              <a:endParaRPr lang="en-US" sz="1600" b="1" dirty="0" smtClean="0">
                <a:solidFill>
                  <a:schemeClr val="tx1"/>
                </a:solidFill>
              </a:endParaRPr>
            </a:p>
          </p:txBody>
        </p:sp>
        <p:sp>
          <p:nvSpPr>
            <p:cNvPr id="8" name="Rectangle 7"/>
            <p:cNvSpPr/>
            <p:nvPr/>
          </p:nvSpPr>
          <p:spPr>
            <a:xfrm>
              <a:off x="5555576" y="3697384"/>
              <a:ext cx="914401"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solidFill>
                    <a:schemeClr val="tx1"/>
                  </a:solidFill>
                </a:rPr>
                <a:t>RAM</a:t>
              </a:r>
            </a:p>
            <a:p>
              <a:pPr algn="ctr"/>
              <a:r>
                <a:rPr lang="en-US" sz="1600" b="1" smtClean="0">
                  <a:solidFill>
                    <a:schemeClr val="tx1"/>
                  </a:solidFill>
                </a:rPr>
                <a:t>result</a:t>
              </a:r>
              <a:endParaRPr lang="en-US" sz="1600" b="1" dirty="0" smtClean="0">
                <a:solidFill>
                  <a:schemeClr val="tx1"/>
                </a:solidFill>
              </a:endParaRPr>
            </a:p>
          </p:txBody>
        </p:sp>
        <p:grpSp>
          <p:nvGrpSpPr>
            <p:cNvPr id="9" name="Group 8"/>
            <p:cNvGrpSpPr/>
            <p:nvPr/>
          </p:nvGrpSpPr>
          <p:grpSpPr>
            <a:xfrm>
              <a:off x="4031578" y="3350684"/>
              <a:ext cx="1219199" cy="1447800"/>
              <a:chOff x="5100319" y="1835150"/>
              <a:chExt cx="1300481" cy="1447800"/>
            </a:xfrm>
          </p:grpSpPr>
          <p:sp>
            <p:nvSpPr>
              <p:cNvPr id="10" name="Rectangle 9"/>
              <p:cNvSpPr/>
              <p:nvPr/>
            </p:nvSpPr>
            <p:spPr>
              <a:xfrm>
                <a:off x="5100319" y="1835150"/>
                <a:ext cx="1300481" cy="144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solidFill>
                      <a:schemeClr val="tx1"/>
                    </a:solidFill>
                  </a:rPr>
                  <a:t>Neuron proposed</a:t>
                </a:r>
                <a:endParaRPr lang="en-US" sz="1600" b="1" dirty="0" smtClean="0">
                  <a:solidFill>
                    <a:schemeClr val="tx1"/>
                  </a:solidFill>
                </a:endParaRPr>
              </a:p>
            </p:txBody>
          </p:sp>
          <p:sp>
            <p:nvSpPr>
              <p:cNvPr id="11" name="Rectangle 10"/>
              <p:cNvSpPr/>
              <p:nvPr/>
            </p:nvSpPr>
            <p:spPr>
              <a:xfrm>
                <a:off x="5181600" y="2057400"/>
                <a:ext cx="1219200"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endParaRPr>
              </a:p>
            </p:txBody>
          </p:sp>
          <p:sp>
            <p:nvSpPr>
              <p:cNvPr id="12" name="Rectangle 11"/>
              <p:cNvSpPr/>
              <p:nvPr/>
            </p:nvSpPr>
            <p:spPr>
              <a:xfrm>
                <a:off x="5181600" y="2870200"/>
                <a:ext cx="1219200" cy="17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endParaRPr>
              </a:p>
            </p:txBody>
          </p:sp>
        </p:grpSp>
        <p:cxnSp>
          <p:nvCxnSpPr>
            <p:cNvPr id="13" name="Elbow Connector 12"/>
            <p:cNvCxnSpPr/>
            <p:nvPr/>
          </p:nvCxnSpPr>
          <p:spPr>
            <a:xfrm>
              <a:off x="2904910" y="3115734"/>
              <a:ext cx="1125911" cy="533399"/>
            </a:xfrm>
            <a:prstGeom prst="bent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3574378" y="4172143"/>
              <a:ext cx="228600" cy="609600"/>
              <a:chOff x="4451350" y="3581400"/>
              <a:chExt cx="228600" cy="609600"/>
            </a:xfrm>
          </p:grpSpPr>
          <p:sp>
            <p:nvSpPr>
              <p:cNvPr id="15" name="Trapezoid 14"/>
              <p:cNvSpPr/>
              <p:nvPr/>
            </p:nvSpPr>
            <p:spPr>
              <a:xfrm rot="5400000">
                <a:off x="4260850" y="3771900"/>
                <a:ext cx="609600" cy="228600"/>
              </a:xfrm>
              <a:prstGeom prst="trapezoid">
                <a:avLst>
                  <a:gd name="adj" fmla="val 541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smtClean="0">
                  <a:solidFill>
                    <a:schemeClr val="tx1"/>
                  </a:solidFill>
                </a:endParaRPr>
              </a:p>
            </p:txBody>
          </p:sp>
          <p:sp>
            <p:nvSpPr>
              <p:cNvPr id="16" name="Rectangle 15"/>
              <p:cNvSpPr/>
              <p:nvPr/>
            </p:nvSpPr>
            <p:spPr>
              <a:xfrm>
                <a:off x="4451350" y="3721100"/>
                <a:ext cx="228600" cy="165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endParaRPr>
              </a:p>
            </p:txBody>
          </p:sp>
          <p:sp>
            <p:nvSpPr>
              <p:cNvPr id="17" name="Rectangle 16"/>
              <p:cNvSpPr/>
              <p:nvPr/>
            </p:nvSpPr>
            <p:spPr>
              <a:xfrm>
                <a:off x="4451350" y="3905250"/>
                <a:ext cx="228600" cy="1841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endParaRPr>
              </a:p>
            </p:txBody>
          </p:sp>
        </p:grpSp>
        <p:cxnSp>
          <p:nvCxnSpPr>
            <p:cNvPr id="18" name="Elbow Connector 17"/>
            <p:cNvCxnSpPr>
              <a:stCxn id="7" idx="3"/>
              <a:endCxn id="16" idx="1"/>
            </p:cNvCxnSpPr>
            <p:nvPr/>
          </p:nvCxnSpPr>
          <p:spPr>
            <a:xfrm flipV="1">
              <a:off x="2888578" y="4394393"/>
              <a:ext cx="685800" cy="634807"/>
            </a:xfrm>
            <a:prstGeom prst="bentConnector3">
              <a:avLst>
                <a:gd name="adj1" fmla="val 31818"/>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8" idx="3"/>
              <a:endCxn id="17" idx="1"/>
            </p:cNvCxnSpPr>
            <p:nvPr/>
          </p:nvCxnSpPr>
          <p:spPr>
            <a:xfrm flipH="1">
              <a:off x="3574378" y="4078384"/>
              <a:ext cx="2895599" cy="509684"/>
            </a:xfrm>
            <a:prstGeom prst="bentConnector5">
              <a:avLst>
                <a:gd name="adj1" fmla="val -7895"/>
                <a:gd name="adj2" fmla="val 198626"/>
                <a:gd name="adj3" fmla="val 107895"/>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295400" y="5848976"/>
              <a:ext cx="6546177" cy="5639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solidFill>
                    <a:schemeClr val="tx1"/>
                  </a:solidFill>
                </a:rPr>
                <a:t>Controller</a:t>
              </a:r>
              <a:endParaRPr lang="en-US" sz="1600" b="1" dirty="0" smtClean="0">
                <a:solidFill>
                  <a:schemeClr val="tx1"/>
                </a:solidFill>
              </a:endParaRPr>
            </a:p>
          </p:txBody>
        </p:sp>
        <p:cxnSp>
          <p:nvCxnSpPr>
            <p:cNvPr id="21" name="Straight Arrow Connector 20"/>
            <p:cNvCxnSpPr>
              <a:stCxn id="10" idx="3"/>
              <a:endCxn id="8" idx="1"/>
            </p:cNvCxnSpPr>
            <p:nvPr/>
          </p:nvCxnSpPr>
          <p:spPr>
            <a:xfrm>
              <a:off x="5250777" y="4074584"/>
              <a:ext cx="304799" cy="37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641177" y="4798484"/>
              <a:ext cx="0" cy="10604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8" idx="2"/>
            </p:cNvCxnSpPr>
            <p:nvPr/>
          </p:nvCxnSpPr>
          <p:spPr>
            <a:xfrm flipH="1" flipV="1">
              <a:off x="6012777" y="4459384"/>
              <a:ext cx="1" cy="13886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2389814" y="5410200"/>
              <a:ext cx="3464" cy="4378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6927177" y="3691467"/>
              <a:ext cx="914400" cy="7619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solidFill>
                    <a:schemeClr val="tx1"/>
                  </a:solidFill>
                </a:rPr>
                <a:t>Max</a:t>
              </a:r>
              <a:endParaRPr lang="en-US" sz="1600" b="1" dirty="0" smtClean="0">
                <a:solidFill>
                  <a:schemeClr val="tx1"/>
                </a:solidFill>
              </a:endParaRPr>
            </a:p>
          </p:txBody>
        </p:sp>
        <p:cxnSp>
          <p:nvCxnSpPr>
            <p:cNvPr id="26" name="Straight Arrow Connector 25"/>
            <p:cNvCxnSpPr>
              <a:stCxn id="8" idx="3"/>
              <a:endCxn id="25" idx="1"/>
            </p:cNvCxnSpPr>
            <p:nvPr/>
          </p:nvCxnSpPr>
          <p:spPr>
            <a:xfrm flipV="1">
              <a:off x="6469977" y="4072467"/>
              <a:ext cx="457200" cy="59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25" idx="2"/>
            </p:cNvCxnSpPr>
            <p:nvPr/>
          </p:nvCxnSpPr>
          <p:spPr>
            <a:xfrm flipV="1">
              <a:off x="7384377" y="4453466"/>
              <a:ext cx="0" cy="14054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5" idx="3"/>
            </p:cNvCxnSpPr>
            <p:nvPr/>
          </p:nvCxnSpPr>
          <p:spPr>
            <a:xfrm>
              <a:off x="7841577" y="4072467"/>
              <a:ext cx="4572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782782" y="5955772"/>
              <a:ext cx="51525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782782" y="6260572"/>
              <a:ext cx="51525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990600" y="2590800"/>
              <a:ext cx="7086601" cy="41148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endParaRPr>
            </a:p>
          </p:txBody>
        </p:sp>
        <p:cxnSp>
          <p:nvCxnSpPr>
            <p:cNvPr id="32" name="Straight Arrow Connector 31"/>
            <p:cNvCxnSpPr>
              <a:stCxn id="20" idx="3"/>
            </p:cNvCxnSpPr>
            <p:nvPr/>
          </p:nvCxnSpPr>
          <p:spPr>
            <a:xfrm flipV="1">
              <a:off x="7841577" y="6128954"/>
              <a:ext cx="464223" cy="20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92203" y="5769617"/>
              <a:ext cx="687003" cy="372410"/>
            </a:xfrm>
            <a:prstGeom prst="rect">
              <a:avLst/>
            </a:prstGeom>
            <a:noFill/>
          </p:spPr>
          <p:txBody>
            <a:bodyPr wrap="square" rtlCol="0">
              <a:spAutoFit/>
            </a:bodyPr>
            <a:lstStyle/>
            <a:p>
              <a:pPr algn="ctr"/>
              <a:r>
                <a:rPr lang="en-US" sz="1400" b="1" smtClean="0"/>
                <a:t>Start</a:t>
              </a:r>
              <a:endParaRPr lang="en-US" sz="1400" b="1"/>
            </a:p>
          </p:txBody>
        </p:sp>
        <p:sp>
          <p:nvSpPr>
            <p:cNvPr id="34" name="TextBox 33"/>
            <p:cNvSpPr txBox="1"/>
            <p:nvPr/>
          </p:nvSpPr>
          <p:spPr>
            <a:xfrm>
              <a:off x="-56719" y="6031229"/>
              <a:ext cx="914401" cy="372410"/>
            </a:xfrm>
            <a:prstGeom prst="rect">
              <a:avLst/>
            </a:prstGeom>
            <a:noFill/>
          </p:spPr>
          <p:txBody>
            <a:bodyPr wrap="square" rtlCol="0">
              <a:spAutoFit/>
            </a:bodyPr>
            <a:lstStyle/>
            <a:p>
              <a:pPr algn="ctr"/>
              <a:r>
                <a:rPr lang="en-US" sz="1400" b="1" smtClean="0"/>
                <a:t>Restart</a:t>
              </a:r>
              <a:endParaRPr lang="en-US" sz="1400" b="1"/>
            </a:p>
          </p:txBody>
        </p:sp>
        <p:cxnSp>
          <p:nvCxnSpPr>
            <p:cNvPr id="35" name="Elbow Connector 34"/>
            <p:cNvCxnSpPr>
              <a:endCxn id="5" idx="1"/>
            </p:cNvCxnSpPr>
            <p:nvPr/>
          </p:nvCxnSpPr>
          <p:spPr>
            <a:xfrm rot="5400000" flipH="1" flipV="1">
              <a:off x="899400" y="4849467"/>
              <a:ext cx="1775578" cy="221578"/>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endCxn id="6" idx="1"/>
            </p:cNvCxnSpPr>
            <p:nvPr/>
          </p:nvCxnSpPr>
          <p:spPr>
            <a:xfrm rot="5400000" flipH="1" flipV="1">
              <a:off x="306733" y="4256802"/>
              <a:ext cx="2732313" cy="450178"/>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263091" y="3898372"/>
              <a:ext cx="950085" cy="372410"/>
            </a:xfrm>
            <a:prstGeom prst="rect">
              <a:avLst/>
            </a:prstGeom>
            <a:noFill/>
          </p:spPr>
          <p:txBody>
            <a:bodyPr wrap="square" rtlCol="0">
              <a:spAutoFit/>
            </a:bodyPr>
            <a:lstStyle/>
            <a:p>
              <a:pPr algn="ctr"/>
              <a:r>
                <a:rPr lang="en-US" sz="1400" b="1"/>
                <a:t>R</a:t>
              </a:r>
              <a:r>
                <a:rPr lang="en-US" sz="1400" b="1" smtClean="0"/>
                <a:t>esult</a:t>
              </a:r>
              <a:endParaRPr lang="en-US" sz="1400" b="1"/>
            </a:p>
          </p:txBody>
        </p:sp>
        <p:sp>
          <p:nvSpPr>
            <p:cNvPr id="38" name="TextBox 37"/>
            <p:cNvSpPr txBox="1"/>
            <p:nvPr/>
          </p:nvSpPr>
          <p:spPr>
            <a:xfrm>
              <a:off x="8304597" y="5955770"/>
              <a:ext cx="915602" cy="372410"/>
            </a:xfrm>
            <a:prstGeom prst="rect">
              <a:avLst/>
            </a:prstGeom>
            <a:noFill/>
          </p:spPr>
          <p:txBody>
            <a:bodyPr wrap="square" rtlCol="0">
              <a:spAutoFit/>
            </a:bodyPr>
            <a:lstStyle/>
            <a:p>
              <a:pPr algn="ctr"/>
              <a:r>
                <a:rPr lang="en-US" sz="1400" b="1" smtClean="0"/>
                <a:t>Finish</a:t>
              </a:r>
              <a:endParaRPr lang="en-US" sz="1400" b="1"/>
            </a:p>
          </p:txBody>
        </p:sp>
        <p:cxnSp>
          <p:nvCxnSpPr>
            <p:cNvPr id="39" name="Straight Arrow Connector 38"/>
            <p:cNvCxnSpPr/>
            <p:nvPr/>
          </p:nvCxnSpPr>
          <p:spPr>
            <a:xfrm flipV="1">
              <a:off x="3697704" y="4727907"/>
              <a:ext cx="0" cy="11145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910632" y="4050772"/>
              <a:ext cx="1118737" cy="37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3803529" y="4472273"/>
              <a:ext cx="220755" cy="37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6" name="Content Placeholder 2"/>
          <p:cNvSpPr txBox="1">
            <a:spLocks/>
          </p:cNvSpPr>
          <p:nvPr/>
        </p:nvSpPr>
        <p:spPr>
          <a:xfrm>
            <a:off x="304800" y="1133595"/>
            <a:ext cx="8229600" cy="178495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92D050"/>
              </a:buClr>
            </a:pPr>
            <a:r>
              <a:rPr lang="en-US" sz="2800" smtClean="0"/>
              <a:t>Tính toán tuần tự</a:t>
            </a:r>
          </a:p>
          <a:p>
            <a:pPr lvl="1">
              <a:buClr>
                <a:srgbClr val="92D050"/>
              </a:buClr>
              <a:buFont typeface="Calibri" panose="020F0502020204030204" pitchFamily="34" charset="0"/>
              <a:buChar char="+"/>
            </a:pPr>
            <a:r>
              <a:rPr lang="en-US" sz="2400" smtClean="0"/>
              <a:t> Khối nơ-ron song song M đầu vào</a:t>
            </a:r>
          </a:p>
          <a:p>
            <a:pPr lvl="2">
              <a:buClr>
                <a:srgbClr val="92D050"/>
              </a:buClr>
              <a:buFont typeface="Wingdings" panose="05000000000000000000" pitchFamily="2" charset="2"/>
              <a:buChar char="§"/>
            </a:pPr>
            <a:r>
              <a:rPr lang="en-US" sz="2000" smtClean="0"/>
              <a:t>Tính toán nhị phân</a:t>
            </a:r>
          </a:p>
          <a:p>
            <a:pPr lvl="2">
              <a:buClr>
                <a:srgbClr val="92D050"/>
              </a:buClr>
              <a:buFont typeface="Wingdings" panose="05000000000000000000" pitchFamily="2" charset="2"/>
              <a:buChar char="§"/>
            </a:pPr>
            <a:r>
              <a:rPr lang="en-US" sz="2000" smtClean="0"/>
              <a:t>Tính toán ngẫu nhiên</a:t>
            </a:r>
          </a:p>
        </p:txBody>
      </p:sp>
      <p:sp>
        <p:nvSpPr>
          <p:cNvPr id="48" name="Oval 47"/>
          <p:cNvSpPr/>
          <p:nvPr/>
        </p:nvSpPr>
        <p:spPr>
          <a:xfrm>
            <a:off x="3843947" y="3265432"/>
            <a:ext cx="1240394" cy="1776585"/>
          </a:xfrm>
          <a:prstGeom prst="ellipse">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1" name="Date Placeholder 7"/>
          <p:cNvSpPr>
            <a:spLocks noGrp="1"/>
          </p:cNvSpPr>
          <p:nvPr>
            <p:ph type="dt" sz="half" idx="10"/>
          </p:nvPr>
        </p:nvSpPr>
        <p:spPr>
          <a:xfrm>
            <a:off x="457200" y="6356350"/>
            <a:ext cx="2133600" cy="365125"/>
          </a:xfrm>
        </p:spPr>
        <p:txBody>
          <a:bodyPr/>
          <a:lstStyle/>
          <a:p>
            <a:fld id="{D8111B88-4983-470F-BEF9-45D65B9D3AA6}" type="datetime1">
              <a:rPr lang="vi-VN" smtClean="0"/>
              <a:t>16/05/2018</a:t>
            </a:fld>
            <a:endParaRPr lang="en-US"/>
          </a:p>
        </p:txBody>
      </p:sp>
      <p:sp>
        <p:nvSpPr>
          <p:cNvPr id="72" name="Footer Placeholder 8"/>
          <p:cNvSpPr>
            <a:spLocks noGrp="1"/>
          </p:cNvSpPr>
          <p:nvPr>
            <p:ph type="ftr" sz="quarter" idx="11"/>
          </p:nvPr>
        </p:nvSpPr>
        <p:spPr>
          <a:xfrm>
            <a:off x="3124200" y="6356350"/>
            <a:ext cx="2895600" cy="365125"/>
          </a:xfrm>
        </p:spPr>
        <p:txBody>
          <a:bodyPr/>
          <a:lstStyle/>
          <a:p>
            <a:r>
              <a:rPr lang="en-US" smtClean="0"/>
              <a:t>HH Hùng</a:t>
            </a:r>
            <a:endParaRPr lang="en-US"/>
          </a:p>
        </p:txBody>
      </p:sp>
    </p:spTree>
    <p:extLst>
      <p:ext uri="{BB962C8B-B14F-4D97-AF65-F5344CB8AC3E}">
        <p14:creationId xmlns:p14="http://schemas.microsoft.com/office/powerpoint/2010/main" val="2079249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Khối nơ-ron nhị phân M đầu vào</a:t>
            </a:r>
            <a:endParaRPr lang="en-US"/>
          </a:p>
        </p:txBody>
      </p:sp>
      <p:sp>
        <p:nvSpPr>
          <p:cNvPr id="4" name="Slide Number Placeholder 3"/>
          <p:cNvSpPr>
            <a:spLocks noGrp="1"/>
          </p:cNvSpPr>
          <p:nvPr>
            <p:ph type="sldNum" sz="quarter" idx="12"/>
          </p:nvPr>
        </p:nvSpPr>
        <p:spPr/>
        <p:txBody>
          <a:bodyPr/>
          <a:lstStyle/>
          <a:p>
            <a:fld id="{5CA5FFF0-460B-4A40-9034-F2BF1761D3ED}" type="slidenum">
              <a:rPr lang="en-US" smtClean="0"/>
              <a:t>14</a:t>
            </a:fld>
            <a:endParaRPr lang="en-US"/>
          </a:p>
        </p:txBody>
      </p:sp>
      <p:grpSp>
        <p:nvGrpSpPr>
          <p:cNvPr id="30" name="Group 29"/>
          <p:cNvGrpSpPr/>
          <p:nvPr/>
        </p:nvGrpSpPr>
        <p:grpSpPr>
          <a:xfrm>
            <a:off x="641395" y="3709736"/>
            <a:ext cx="6750005" cy="2978838"/>
            <a:chOff x="641395" y="3709736"/>
            <a:chExt cx="6750005" cy="2978838"/>
          </a:xfrm>
        </p:grpSpPr>
        <mc:AlternateContent xmlns:mc="http://schemas.openxmlformats.org/markup-compatibility/2006" xmlns:a14="http://schemas.microsoft.com/office/drawing/2010/main">
          <mc:Choice Requires="a14">
            <p:sp>
              <p:nvSpPr>
                <p:cNvPr id="168" name="TextBox 167"/>
                <p:cNvSpPr txBox="1"/>
                <p:nvPr/>
              </p:nvSpPr>
              <p:spPr>
                <a:xfrm>
                  <a:off x="737221" y="5815961"/>
                  <a:ext cx="522205" cy="251842"/>
                </a:xfrm>
                <a:prstGeom prst="rect">
                  <a:avLst/>
                </a:prstGeom>
                <a:noFill/>
                <a:ln w="25400">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𝒘</m:t>
                            </m:r>
                          </m:e>
                          <m:sub>
                            <m:r>
                              <a:rPr lang="en-US" sz="1600" b="1" i="1" smtClean="0">
                                <a:latin typeface="Cambria Math" panose="02040503050406030204" pitchFamily="18" charset="0"/>
                              </a:rPr>
                              <m:t>𝟏</m:t>
                            </m:r>
                          </m:sub>
                        </m:sSub>
                      </m:oMath>
                    </m:oMathPara>
                  </a14:m>
                  <a:endParaRPr lang="en-US" sz="1600" b="1"/>
                </a:p>
              </p:txBody>
            </p:sp>
          </mc:Choice>
          <mc:Fallback xmlns="">
            <p:sp>
              <p:nvSpPr>
                <p:cNvPr id="168" name="TextBox 167"/>
                <p:cNvSpPr txBox="1">
                  <a:spLocks noRot="1" noChangeAspect="1" noMove="1" noResize="1" noEditPoints="1" noAdjustHandles="1" noChangeArrowheads="1" noChangeShapeType="1" noTextEdit="1"/>
                </p:cNvSpPr>
                <p:nvPr/>
              </p:nvSpPr>
              <p:spPr>
                <a:xfrm>
                  <a:off x="737221" y="5815961"/>
                  <a:ext cx="522205" cy="251842"/>
                </a:xfrm>
                <a:prstGeom prst="rect">
                  <a:avLst/>
                </a:prstGeom>
                <a:blipFill rotWithShape="0">
                  <a:blip r:embed="rId2"/>
                  <a:stretch>
                    <a:fillRect b="-31707"/>
                  </a:stretch>
                </a:blipFill>
                <a:ln w="254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9" name="TextBox 168"/>
                <p:cNvSpPr txBox="1"/>
                <p:nvPr/>
              </p:nvSpPr>
              <p:spPr>
                <a:xfrm>
                  <a:off x="810332" y="4909522"/>
                  <a:ext cx="424111" cy="338554"/>
                </a:xfrm>
                <a:prstGeom prst="rect">
                  <a:avLst/>
                </a:prstGeom>
                <a:noFill/>
                <a:ln w="25400">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1" i="1" smtClean="0">
                                <a:solidFill>
                                  <a:srgbClr val="FF0000"/>
                                </a:solidFill>
                                <a:latin typeface="Cambria Math" panose="02040503050406030204" pitchFamily="18" charset="0"/>
                              </a:rPr>
                            </m:ctrlPr>
                          </m:sSubPr>
                          <m:e>
                            <m:r>
                              <a:rPr lang="en-US" sz="1600" b="1" i="1" smtClean="0">
                                <a:solidFill>
                                  <a:srgbClr val="FF0000"/>
                                </a:solidFill>
                                <a:latin typeface="Cambria Math" panose="02040503050406030204" pitchFamily="18" charset="0"/>
                              </a:rPr>
                              <m:t>𝒙</m:t>
                            </m:r>
                          </m:e>
                          <m:sub>
                            <m:r>
                              <a:rPr lang="en-US" sz="1600" b="1" i="1" smtClean="0">
                                <a:solidFill>
                                  <a:srgbClr val="FF0000"/>
                                </a:solidFill>
                                <a:latin typeface="Cambria Math" panose="02040503050406030204" pitchFamily="18" charset="0"/>
                              </a:rPr>
                              <m:t>𝟏</m:t>
                            </m:r>
                          </m:sub>
                        </m:sSub>
                      </m:oMath>
                    </m:oMathPara>
                  </a14:m>
                  <a:endParaRPr lang="en-US" sz="1600" b="1">
                    <a:solidFill>
                      <a:srgbClr val="FF0000"/>
                    </a:solidFill>
                  </a:endParaRPr>
                </a:p>
              </p:txBody>
            </p:sp>
          </mc:Choice>
          <mc:Fallback xmlns="">
            <p:sp>
              <p:nvSpPr>
                <p:cNvPr id="169" name="TextBox 168"/>
                <p:cNvSpPr txBox="1">
                  <a:spLocks noRot="1" noChangeAspect="1" noMove="1" noResize="1" noEditPoints="1" noAdjustHandles="1" noChangeArrowheads="1" noChangeShapeType="1" noTextEdit="1"/>
                </p:cNvSpPr>
                <p:nvPr/>
              </p:nvSpPr>
              <p:spPr>
                <a:xfrm>
                  <a:off x="810332" y="4909522"/>
                  <a:ext cx="424111" cy="338554"/>
                </a:xfrm>
                <a:prstGeom prst="rect">
                  <a:avLst/>
                </a:prstGeom>
                <a:blipFill rotWithShape="0">
                  <a:blip r:embed="rId3"/>
                  <a:stretch>
                    <a:fillRect/>
                  </a:stretch>
                </a:blipFill>
                <a:ln w="25400">
                  <a:noFill/>
                </a:ln>
              </p:spPr>
              <p:txBody>
                <a:bodyPr/>
                <a:lstStyle/>
                <a:p>
                  <a:r>
                    <a:rPr lang="en-US">
                      <a:noFill/>
                    </a:rPr>
                    <a:t> </a:t>
                  </a:r>
                </a:p>
              </p:txBody>
            </p:sp>
          </mc:Fallback>
        </mc:AlternateContent>
        <p:sp>
          <p:nvSpPr>
            <p:cNvPr id="170" name="Rectangle 169"/>
            <p:cNvSpPr/>
            <p:nvPr/>
          </p:nvSpPr>
          <p:spPr>
            <a:xfrm>
              <a:off x="1684580" y="3733800"/>
              <a:ext cx="4572325" cy="295477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1" name="Rectangle 170"/>
            <p:cNvSpPr/>
            <p:nvPr/>
          </p:nvSpPr>
          <p:spPr>
            <a:xfrm>
              <a:off x="1940201" y="5010294"/>
              <a:ext cx="854934" cy="142062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solidFill>
                    <a:schemeClr val="tx1"/>
                  </a:solidFill>
                </a:rPr>
                <a:t>Parallel Mult</a:t>
              </a:r>
              <a:endParaRPr lang="en-US" sz="1600" b="1">
                <a:solidFill>
                  <a:schemeClr val="tx1"/>
                </a:solidFill>
              </a:endParaRPr>
            </a:p>
          </p:txBody>
        </p:sp>
        <p:sp>
          <p:nvSpPr>
            <p:cNvPr id="172" name="Rectangle 171"/>
            <p:cNvSpPr/>
            <p:nvPr/>
          </p:nvSpPr>
          <p:spPr>
            <a:xfrm>
              <a:off x="3057967" y="5010294"/>
              <a:ext cx="713856" cy="142062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solidFill>
                    <a:schemeClr val="tx1"/>
                  </a:solidFill>
                </a:rPr>
                <a:t>Adder Tree</a:t>
              </a:r>
              <a:endParaRPr lang="en-US" sz="1600" b="1">
                <a:solidFill>
                  <a:schemeClr val="tx1"/>
                </a:solidFill>
              </a:endParaRPr>
            </a:p>
          </p:txBody>
        </p:sp>
        <p:cxnSp>
          <p:nvCxnSpPr>
            <p:cNvPr id="173" name="Straight Arrow Connector 172"/>
            <p:cNvCxnSpPr/>
            <p:nvPr/>
          </p:nvCxnSpPr>
          <p:spPr>
            <a:xfrm>
              <a:off x="2794713" y="5720608"/>
              <a:ext cx="25592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998323" y="5231942"/>
              <a:ext cx="0" cy="131122"/>
            </a:xfrm>
            <a:prstGeom prst="line">
              <a:avLst/>
            </a:prstGeom>
            <a:ln w="190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998323" y="6108579"/>
              <a:ext cx="0" cy="13112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1299264" y="5091133"/>
              <a:ext cx="643598"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p:nvPr/>
          </p:nvCxnSpPr>
          <p:spPr>
            <a:xfrm>
              <a:off x="1299264" y="5451846"/>
              <a:ext cx="643598"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a:off x="1294074" y="6018680"/>
              <a:ext cx="64359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a:off x="1294074" y="6327862"/>
              <a:ext cx="64359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0" name="Rectangle 179"/>
            <p:cNvSpPr/>
            <p:nvPr/>
          </p:nvSpPr>
          <p:spPr>
            <a:xfrm>
              <a:off x="3985979" y="5544426"/>
              <a:ext cx="776602" cy="35195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solidFill>
                    <a:schemeClr val="tx1"/>
                  </a:solidFill>
                </a:rPr>
                <a:t>Sum</a:t>
              </a:r>
              <a:endParaRPr lang="en-US" sz="1600" b="1">
                <a:solidFill>
                  <a:schemeClr val="tx1"/>
                </a:solidFill>
              </a:endParaRPr>
            </a:p>
          </p:txBody>
        </p:sp>
        <p:cxnSp>
          <p:nvCxnSpPr>
            <p:cNvPr id="181" name="Elbow Connector 180"/>
            <p:cNvCxnSpPr/>
            <p:nvPr/>
          </p:nvCxnSpPr>
          <p:spPr>
            <a:xfrm>
              <a:off x="1295201" y="4826888"/>
              <a:ext cx="2832540" cy="706829"/>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2" name="TextBox 181"/>
                <p:cNvSpPr txBox="1"/>
                <p:nvPr/>
              </p:nvSpPr>
              <p:spPr>
                <a:xfrm>
                  <a:off x="703262" y="4704345"/>
                  <a:ext cx="590125" cy="228948"/>
                </a:xfrm>
                <a:prstGeom prst="rect">
                  <a:avLst/>
                </a:prstGeom>
                <a:noFill/>
                <a:ln w="25400">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𝒃</m:t>
                        </m:r>
                      </m:oMath>
                    </m:oMathPara>
                  </a14:m>
                  <a:endParaRPr lang="en-US" sz="1400" b="1"/>
                </a:p>
              </p:txBody>
            </p:sp>
          </mc:Choice>
          <mc:Fallback xmlns="">
            <p:sp>
              <p:nvSpPr>
                <p:cNvPr id="182" name="TextBox 181"/>
                <p:cNvSpPr txBox="1">
                  <a:spLocks noRot="1" noChangeAspect="1" noMove="1" noResize="1" noEditPoints="1" noAdjustHandles="1" noChangeArrowheads="1" noChangeShapeType="1" noTextEdit="1"/>
                </p:cNvSpPr>
                <p:nvPr/>
              </p:nvSpPr>
              <p:spPr>
                <a:xfrm>
                  <a:off x="703262" y="4704345"/>
                  <a:ext cx="590125" cy="228948"/>
                </a:xfrm>
                <a:prstGeom prst="rect">
                  <a:avLst/>
                </a:prstGeom>
                <a:blipFill rotWithShape="0">
                  <a:blip r:embed="rId4"/>
                  <a:stretch>
                    <a:fillRect b="-21622"/>
                  </a:stretch>
                </a:blipFill>
                <a:ln w="25400">
                  <a:noFill/>
                </a:ln>
              </p:spPr>
              <p:txBody>
                <a:bodyPr/>
                <a:lstStyle/>
                <a:p>
                  <a:r>
                    <a:rPr lang="en-US">
                      <a:noFill/>
                    </a:rPr>
                    <a:t> </a:t>
                  </a:r>
                </a:p>
              </p:txBody>
            </p:sp>
          </mc:Fallback>
        </mc:AlternateContent>
        <p:cxnSp>
          <p:nvCxnSpPr>
            <p:cNvPr id="183" name="Straight Arrow Connector 182"/>
            <p:cNvCxnSpPr>
              <a:stCxn id="172" idx="3"/>
              <a:endCxn id="180" idx="1"/>
            </p:cNvCxnSpPr>
            <p:nvPr/>
          </p:nvCxnSpPr>
          <p:spPr>
            <a:xfrm flipV="1">
              <a:off x="3771822" y="5720405"/>
              <a:ext cx="214157" cy="20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4" name="TextBox 183"/>
                <p:cNvSpPr txBox="1"/>
                <p:nvPr/>
              </p:nvSpPr>
              <p:spPr>
                <a:xfrm>
                  <a:off x="763328" y="5290960"/>
                  <a:ext cx="469992" cy="338554"/>
                </a:xfrm>
                <a:prstGeom prst="rect">
                  <a:avLst/>
                </a:prstGeom>
                <a:noFill/>
                <a:ln w="19050">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1" i="1" smtClean="0">
                                <a:solidFill>
                                  <a:srgbClr val="FF0000"/>
                                </a:solidFill>
                                <a:latin typeface="Cambria Math" panose="02040503050406030204" pitchFamily="18" charset="0"/>
                              </a:rPr>
                            </m:ctrlPr>
                          </m:sSubPr>
                          <m:e>
                            <m:r>
                              <a:rPr lang="en-US" sz="1600" b="1" i="1" smtClean="0">
                                <a:solidFill>
                                  <a:srgbClr val="FF0000"/>
                                </a:solidFill>
                                <a:latin typeface="Cambria Math" panose="02040503050406030204" pitchFamily="18" charset="0"/>
                              </a:rPr>
                              <m:t>𝒙</m:t>
                            </m:r>
                          </m:e>
                          <m:sub>
                            <m:r>
                              <a:rPr lang="en-US" sz="1600" b="1" i="1" smtClean="0">
                                <a:solidFill>
                                  <a:srgbClr val="FF0000"/>
                                </a:solidFill>
                                <a:latin typeface="Cambria Math" panose="02040503050406030204" pitchFamily="18" charset="0"/>
                              </a:rPr>
                              <m:t>𝑴</m:t>
                            </m:r>
                          </m:sub>
                        </m:sSub>
                      </m:oMath>
                    </m:oMathPara>
                  </a14:m>
                  <a:endParaRPr lang="en-US" sz="1600" b="1">
                    <a:solidFill>
                      <a:srgbClr val="FF0000"/>
                    </a:solidFill>
                  </a:endParaRPr>
                </a:p>
              </p:txBody>
            </p:sp>
          </mc:Choice>
          <mc:Fallback xmlns="">
            <p:sp>
              <p:nvSpPr>
                <p:cNvPr id="184" name="TextBox 183"/>
                <p:cNvSpPr txBox="1">
                  <a:spLocks noRot="1" noChangeAspect="1" noMove="1" noResize="1" noEditPoints="1" noAdjustHandles="1" noChangeArrowheads="1" noChangeShapeType="1" noTextEdit="1"/>
                </p:cNvSpPr>
                <p:nvPr/>
              </p:nvSpPr>
              <p:spPr>
                <a:xfrm>
                  <a:off x="763328" y="5290960"/>
                  <a:ext cx="469992" cy="338554"/>
                </a:xfrm>
                <a:prstGeom prst="rect">
                  <a:avLst/>
                </a:prstGeom>
                <a:blipFill rotWithShape="0">
                  <a:blip r:embed="rId5"/>
                  <a:stretch>
                    <a:fillRect/>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5" name="TextBox 184"/>
                <p:cNvSpPr txBox="1"/>
                <p:nvPr/>
              </p:nvSpPr>
              <p:spPr>
                <a:xfrm>
                  <a:off x="774981" y="6163015"/>
                  <a:ext cx="487972" cy="251842"/>
                </a:xfrm>
                <a:prstGeom prst="rect">
                  <a:avLst/>
                </a:prstGeom>
                <a:noFill/>
                <a:ln w="25400">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𝒘</m:t>
                            </m:r>
                          </m:e>
                          <m:sub>
                            <m:r>
                              <a:rPr lang="en-US" sz="1600" b="1" i="1" smtClean="0">
                                <a:latin typeface="Cambria Math" panose="02040503050406030204" pitchFamily="18" charset="0"/>
                              </a:rPr>
                              <m:t>𝑴</m:t>
                            </m:r>
                          </m:sub>
                        </m:sSub>
                      </m:oMath>
                    </m:oMathPara>
                  </a14:m>
                  <a:endParaRPr lang="en-US" sz="1600" b="1"/>
                </a:p>
              </p:txBody>
            </p:sp>
          </mc:Choice>
          <mc:Fallback xmlns="">
            <p:sp>
              <p:nvSpPr>
                <p:cNvPr id="185" name="TextBox 184"/>
                <p:cNvSpPr txBox="1">
                  <a:spLocks noRot="1" noChangeAspect="1" noMove="1" noResize="1" noEditPoints="1" noAdjustHandles="1" noChangeArrowheads="1" noChangeShapeType="1" noTextEdit="1"/>
                </p:cNvSpPr>
                <p:nvPr/>
              </p:nvSpPr>
              <p:spPr>
                <a:xfrm>
                  <a:off x="774981" y="6163015"/>
                  <a:ext cx="487972" cy="251842"/>
                </a:xfrm>
                <a:prstGeom prst="rect">
                  <a:avLst/>
                </a:prstGeom>
                <a:blipFill rotWithShape="0">
                  <a:blip r:embed="rId6"/>
                  <a:stretch>
                    <a:fillRect b="-31707"/>
                  </a:stretch>
                </a:blipFill>
                <a:ln w="25400">
                  <a:noFill/>
                </a:ln>
              </p:spPr>
              <p:txBody>
                <a:bodyPr/>
                <a:lstStyle/>
                <a:p>
                  <a:r>
                    <a:rPr lang="en-US">
                      <a:noFill/>
                    </a:rPr>
                    <a:t> </a:t>
                  </a:r>
                </a:p>
              </p:txBody>
            </p:sp>
          </mc:Fallback>
        </mc:AlternateContent>
        <p:cxnSp>
          <p:nvCxnSpPr>
            <p:cNvPr id="186" name="Straight Arrow Connector 185"/>
            <p:cNvCxnSpPr/>
            <p:nvPr/>
          </p:nvCxnSpPr>
          <p:spPr>
            <a:xfrm flipV="1">
              <a:off x="2031771" y="6431346"/>
              <a:ext cx="0" cy="138897"/>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7" name="Isosceles Triangle 186"/>
            <p:cNvSpPr/>
            <p:nvPr/>
          </p:nvSpPr>
          <p:spPr>
            <a:xfrm>
              <a:off x="1949704" y="6351593"/>
              <a:ext cx="194688" cy="79329"/>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endParaRPr>
            </a:p>
          </p:txBody>
        </p:sp>
        <p:sp>
          <p:nvSpPr>
            <p:cNvPr id="188" name="Isosceles Triangle 187"/>
            <p:cNvSpPr/>
            <p:nvPr/>
          </p:nvSpPr>
          <p:spPr>
            <a:xfrm>
              <a:off x="3988387" y="5815864"/>
              <a:ext cx="194688" cy="79329"/>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tx1"/>
                </a:solidFill>
              </a:endParaRPr>
            </a:p>
          </p:txBody>
        </p:sp>
        <p:cxnSp>
          <p:nvCxnSpPr>
            <p:cNvPr id="189" name="Straight Arrow Connector 188"/>
            <p:cNvCxnSpPr/>
            <p:nvPr/>
          </p:nvCxnSpPr>
          <p:spPr>
            <a:xfrm flipV="1">
              <a:off x="4088976" y="5892196"/>
              <a:ext cx="0" cy="138897"/>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p:nvPr/>
          </p:nvCxnSpPr>
          <p:spPr>
            <a:xfrm flipV="1">
              <a:off x="4758525" y="5723551"/>
              <a:ext cx="298330" cy="20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1" name="TextBox 190"/>
                <p:cNvSpPr txBox="1"/>
                <p:nvPr/>
              </p:nvSpPr>
              <p:spPr>
                <a:xfrm>
                  <a:off x="643567" y="4528940"/>
                  <a:ext cx="709514" cy="22894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𝒄𝒍𝒆𝒂𝒓</m:t>
                        </m:r>
                      </m:oMath>
                    </m:oMathPara>
                  </a14:m>
                  <a:endParaRPr lang="en-US" sz="1400" b="1" dirty="0"/>
                </a:p>
              </p:txBody>
            </p:sp>
          </mc:Choice>
          <mc:Fallback xmlns="">
            <p:sp>
              <p:nvSpPr>
                <p:cNvPr id="191" name="TextBox 190"/>
                <p:cNvSpPr txBox="1">
                  <a:spLocks noRot="1" noChangeAspect="1" noMove="1" noResize="1" noEditPoints="1" noAdjustHandles="1" noChangeArrowheads="1" noChangeShapeType="1" noTextEdit="1"/>
                </p:cNvSpPr>
                <p:nvPr/>
              </p:nvSpPr>
              <p:spPr>
                <a:xfrm>
                  <a:off x="643567" y="4528940"/>
                  <a:ext cx="709514" cy="228948"/>
                </a:xfrm>
                <a:prstGeom prst="rect">
                  <a:avLst/>
                </a:prstGeom>
                <a:blipFill rotWithShape="0">
                  <a:blip r:embed="rId7"/>
                  <a:stretch>
                    <a:fillRect b="-21622"/>
                  </a:stretch>
                </a:blipFill>
              </p:spPr>
              <p:txBody>
                <a:bodyPr/>
                <a:lstStyle/>
                <a:p>
                  <a:r>
                    <a:rPr lang="en-US">
                      <a:noFill/>
                    </a:rPr>
                    <a:t> </a:t>
                  </a:r>
                </a:p>
              </p:txBody>
            </p:sp>
          </mc:Fallback>
        </mc:AlternateContent>
        <p:cxnSp>
          <p:nvCxnSpPr>
            <p:cNvPr id="192" name="Elbow Connector 191"/>
            <p:cNvCxnSpPr/>
            <p:nvPr/>
          </p:nvCxnSpPr>
          <p:spPr>
            <a:xfrm>
              <a:off x="1290319" y="4642736"/>
              <a:ext cx="3083962" cy="894239"/>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3" name="TextBox 192"/>
                <p:cNvSpPr txBox="1"/>
                <p:nvPr/>
              </p:nvSpPr>
              <p:spPr>
                <a:xfrm>
                  <a:off x="643567" y="4322819"/>
                  <a:ext cx="709514" cy="22894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𝒆𝒏𝒂𝒃𝒍𝒆</m:t>
                        </m:r>
                      </m:oMath>
                    </m:oMathPara>
                  </a14:m>
                  <a:endParaRPr lang="en-US" sz="1400" b="1" dirty="0"/>
                </a:p>
              </p:txBody>
            </p:sp>
          </mc:Choice>
          <mc:Fallback xmlns="">
            <p:sp>
              <p:nvSpPr>
                <p:cNvPr id="193" name="TextBox 192"/>
                <p:cNvSpPr txBox="1">
                  <a:spLocks noRot="1" noChangeAspect="1" noMove="1" noResize="1" noEditPoints="1" noAdjustHandles="1" noChangeArrowheads="1" noChangeShapeType="1" noTextEdit="1"/>
                </p:cNvSpPr>
                <p:nvPr/>
              </p:nvSpPr>
              <p:spPr>
                <a:xfrm>
                  <a:off x="643567" y="4322819"/>
                  <a:ext cx="709514" cy="228948"/>
                </a:xfrm>
                <a:prstGeom prst="rect">
                  <a:avLst/>
                </a:prstGeom>
                <a:blipFill rotWithShape="0">
                  <a:blip r:embed="rId8"/>
                  <a:stretch>
                    <a:fillRect l="-4310" b="-21053"/>
                  </a:stretch>
                </a:blipFill>
              </p:spPr>
              <p:txBody>
                <a:bodyPr/>
                <a:lstStyle/>
                <a:p>
                  <a:r>
                    <a:rPr lang="en-US">
                      <a:noFill/>
                    </a:rPr>
                    <a:t> </a:t>
                  </a:r>
                </a:p>
              </p:txBody>
            </p:sp>
          </mc:Fallback>
        </mc:AlternateContent>
        <p:cxnSp>
          <p:nvCxnSpPr>
            <p:cNvPr id="194" name="Elbow Connector 193"/>
            <p:cNvCxnSpPr/>
            <p:nvPr/>
          </p:nvCxnSpPr>
          <p:spPr>
            <a:xfrm>
              <a:off x="1301235" y="4470492"/>
              <a:ext cx="3296493" cy="1061178"/>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5" name="TextBox 194"/>
                <p:cNvSpPr txBox="1"/>
                <p:nvPr/>
              </p:nvSpPr>
              <p:spPr>
                <a:xfrm>
                  <a:off x="641395" y="4087994"/>
                  <a:ext cx="713857" cy="22894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𝒂𝒄𝒕𝒊𝒗</m:t>
                        </m:r>
                      </m:oMath>
                    </m:oMathPara>
                  </a14:m>
                  <a:endParaRPr lang="en-US" sz="1400" b="1" dirty="0"/>
                </a:p>
              </p:txBody>
            </p:sp>
          </mc:Choice>
          <mc:Fallback xmlns="">
            <p:sp>
              <p:nvSpPr>
                <p:cNvPr id="195" name="TextBox 194"/>
                <p:cNvSpPr txBox="1">
                  <a:spLocks noRot="1" noChangeAspect="1" noMove="1" noResize="1" noEditPoints="1" noAdjustHandles="1" noChangeArrowheads="1" noChangeShapeType="1" noTextEdit="1"/>
                </p:cNvSpPr>
                <p:nvPr/>
              </p:nvSpPr>
              <p:spPr>
                <a:xfrm>
                  <a:off x="641395" y="4087994"/>
                  <a:ext cx="713857" cy="228948"/>
                </a:xfrm>
                <a:prstGeom prst="rect">
                  <a:avLst/>
                </a:prstGeom>
                <a:blipFill rotWithShape="0">
                  <a:blip r:embed="rId9"/>
                  <a:stretch>
                    <a:fillRect b="-21622"/>
                  </a:stretch>
                </a:blipFill>
              </p:spPr>
              <p:txBody>
                <a:bodyPr/>
                <a:lstStyle/>
                <a:p>
                  <a:r>
                    <a:rPr lang="en-US">
                      <a:noFill/>
                    </a:rPr>
                    <a:t> </a:t>
                  </a:r>
                </a:p>
              </p:txBody>
            </p:sp>
          </mc:Fallback>
        </mc:AlternateContent>
        <p:cxnSp>
          <p:nvCxnSpPr>
            <p:cNvPr id="196" name="Elbow Connector 195"/>
            <p:cNvCxnSpPr/>
            <p:nvPr/>
          </p:nvCxnSpPr>
          <p:spPr>
            <a:xfrm>
              <a:off x="1296570" y="4271198"/>
              <a:ext cx="4225206" cy="1161747"/>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p:nvPr/>
          </p:nvCxnSpPr>
          <p:spPr>
            <a:xfrm flipV="1">
              <a:off x="6056076" y="5709498"/>
              <a:ext cx="593049" cy="20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8" name="TextBox 197"/>
                <p:cNvSpPr txBox="1"/>
                <p:nvPr/>
              </p:nvSpPr>
              <p:spPr>
                <a:xfrm>
                  <a:off x="6601035" y="5562600"/>
                  <a:ext cx="79036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𝒐𝒖𝒕𝒑𝒖𝒕</m:t>
                        </m:r>
                      </m:oMath>
                    </m:oMathPara>
                  </a14:m>
                  <a:endParaRPr lang="en-US" sz="1400" b="1" dirty="0"/>
                </a:p>
              </p:txBody>
            </p:sp>
          </mc:Choice>
          <mc:Fallback xmlns="">
            <p:sp>
              <p:nvSpPr>
                <p:cNvPr id="198" name="TextBox 197"/>
                <p:cNvSpPr txBox="1">
                  <a:spLocks noRot="1" noChangeAspect="1" noMove="1" noResize="1" noEditPoints="1" noAdjustHandles="1" noChangeArrowheads="1" noChangeShapeType="1" noTextEdit="1"/>
                </p:cNvSpPr>
                <p:nvPr/>
              </p:nvSpPr>
              <p:spPr>
                <a:xfrm>
                  <a:off x="6601035" y="5562600"/>
                  <a:ext cx="790365" cy="307777"/>
                </a:xfrm>
                <a:prstGeom prst="rect">
                  <a:avLst/>
                </a:prstGeom>
                <a:blipFill rotWithShape="0">
                  <a:blip r:embed="rId10"/>
                  <a:stretch>
                    <a:fillRect b="-4000"/>
                  </a:stretch>
                </a:blipFill>
              </p:spPr>
              <p:txBody>
                <a:bodyPr/>
                <a:lstStyle/>
                <a:p>
                  <a:r>
                    <a:rPr lang="en-US">
                      <a:noFill/>
                    </a:rPr>
                    <a:t> </a:t>
                  </a:r>
                </a:p>
              </p:txBody>
            </p:sp>
          </mc:Fallback>
        </mc:AlternateContent>
        <p:cxnSp>
          <p:nvCxnSpPr>
            <p:cNvPr id="199" name="Straight Connector 198"/>
            <p:cNvCxnSpPr/>
            <p:nvPr/>
          </p:nvCxnSpPr>
          <p:spPr>
            <a:xfrm>
              <a:off x="1299228" y="4074581"/>
              <a:ext cx="382104" cy="0"/>
            </a:xfrm>
            <a:prstGeom prst="line">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1299228" y="3866714"/>
              <a:ext cx="382104" cy="0"/>
            </a:xfrm>
            <a:prstGeom prst="line">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1" name="TextBox 200"/>
                <p:cNvSpPr txBox="1"/>
                <p:nvPr/>
              </p:nvSpPr>
              <p:spPr>
                <a:xfrm>
                  <a:off x="643567" y="3910575"/>
                  <a:ext cx="709514" cy="2289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𝒓𝒆𝒔𝒆𝒕</m:t>
                        </m:r>
                      </m:oMath>
                    </m:oMathPara>
                  </a14:m>
                  <a:endParaRPr lang="en-US" sz="1400" b="1" dirty="0"/>
                </a:p>
              </p:txBody>
            </p:sp>
          </mc:Choice>
          <mc:Fallback xmlns="">
            <p:sp>
              <p:nvSpPr>
                <p:cNvPr id="201" name="TextBox 200"/>
                <p:cNvSpPr txBox="1">
                  <a:spLocks noRot="1" noChangeAspect="1" noMove="1" noResize="1" noEditPoints="1" noAdjustHandles="1" noChangeArrowheads="1" noChangeShapeType="1" noTextEdit="1"/>
                </p:cNvSpPr>
                <p:nvPr/>
              </p:nvSpPr>
              <p:spPr>
                <a:xfrm>
                  <a:off x="643567" y="3910575"/>
                  <a:ext cx="709514" cy="228948"/>
                </a:xfrm>
                <a:prstGeom prst="rect">
                  <a:avLst/>
                </a:prstGeom>
                <a:blipFill rotWithShape="0">
                  <a:blip r:embed="rId11"/>
                  <a:stretch>
                    <a:fillRect b="-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2" name="TextBox 201"/>
                <p:cNvSpPr txBox="1"/>
                <p:nvPr/>
              </p:nvSpPr>
              <p:spPr>
                <a:xfrm>
                  <a:off x="731790" y="3709736"/>
                  <a:ext cx="533068" cy="2289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𝒄𝒍𝒌</m:t>
                        </m:r>
                      </m:oMath>
                    </m:oMathPara>
                  </a14:m>
                  <a:endParaRPr lang="en-US" sz="1400" b="1" dirty="0"/>
                </a:p>
              </p:txBody>
            </p:sp>
          </mc:Choice>
          <mc:Fallback xmlns="">
            <p:sp>
              <p:nvSpPr>
                <p:cNvPr id="202" name="TextBox 201"/>
                <p:cNvSpPr txBox="1">
                  <a:spLocks noRot="1" noChangeAspect="1" noMove="1" noResize="1" noEditPoints="1" noAdjustHandles="1" noChangeArrowheads="1" noChangeShapeType="1" noTextEdit="1"/>
                </p:cNvSpPr>
                <p:nvPr/>
              </p:nvSpPr>
              <p:spPr>
                <a:xfrm>
                  <a:off x="731790" y="3709736"/>
                  <a:ext cx="533068" cy="228948"/>
                </a:xfrm>
                <a:prstGeom prst="rect">
                  <a:avLst/>
                </a:prstGeom>
                <a:blipFill rotWithShape="0">
                  <a:blip r:embed="rId12"/>
                  <a:stretch>
                    <a:fillRect b="-21622"/>
                  </a:stretch>
                </a:blipFill>
              </p:spPr>
              <p:txBody>
                <a:bodyPr/>
                <a:lstStyle/>
                <a:p>
                  <a:r>
                    <a:rPr lang="en-US">
                      <a:noFill/>
                    </a:rPr>
                    <a:t> </a:t>
                  </a:r>
                </a:p>
              </p:txBody>
            </p:sp>
          </mc:Fallback>
        </mc:AlternateContent>
        <p:sp>
          <p:nvSpPr>
            <p:cNvPr id="203" name="Rectangle 202"/>
            <p:cNvSpPr/>
            <p:nvPr/>
          </p:nvSpPr>
          <p:spPr>
            <a:xfrm>
              <a:off x="4914076" y="5435450"/>
              <a:ext cx="1163734" cy="57924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solidFill>
                    <a:schemeClr val="tx1"/>
                  </a:solidFill>
                </a:rPr>
                <a:t>Activation function</a:t>
              </a:r>
              <a:endParaRPr lang="en-US" sz="1400" b="1">
                <a:solidFill>
                  <a:schemeClr val="tx1"/>
                </a:solidFill>
              </a:endParaRPr>
            </a:p>
          </p:txBody>
        </p:sp>
      </p:grpSp>
      <p:sp>
        <p:nvSpPr>
          <p:cNvPr id="65" name="Rounded Rectangle 64"/>
          <p:cNvSpPr/>
          <p:nvPr/>
        </p:nvSpPr>
        <p:spPr>
          <a:xfrm>
            <a:off x="5085746" y="1079318"/>
            <a:ext cx="1220423" cy="2484607"/>
          </a:xfrm>
          <a:prstGeom prst="round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66" name="Rounded Rectangle 65"/>
          <p:cNvSpPr/>
          <p:nvPr/>
        </p:nvSpPr>
        <p:spPr>
          <a:xfrm>
            <a:off x="3288305" y="1066800"/>
            <a:ext cx="1379658" cy="2495162"/>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67" name="Rounded Rectangle 66"/>
          <p:cNvSpPr/>
          <p:nvPr/>
        </p:nvSpPr>
        <p:spPr>
          <a:xfrm>
            <a:off x="1630867" y="1078021"/>
            <a:ext cx="1135166" cy="2484607"/>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cxnSp>
        <p:nvCxnSpPr>
          <p:cNvPr id="68" name="Straight Arrow Connector 67"/>
          <p:cNvCxnSpPr>
            <a:stCxn id="217" idx="6"/>
            <a:endCxn id="220" idx="2"/>
          </p:cNvCxnSpPr>
          <p:nvPr/>
        </p:nvCxnSpPr>
        <p:spPr>
          <a:xfrm flipV="1">
            <a:off x="2482116" y="1222201"/>
            <a:ext cx="1405046" cy="232354"/>
          </a:xfrm>
          <a:prstGeom prst="straightConnector1">
            <a:avLst/>
          </a:prstGeom>
          <a:ln w="19050">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216" idx="6"/>
            <a:endCxn id="220" idx="2"/>
          </p:cNvCxnSpPr>
          <p:nvPr/>
        </p:nvCxnSpPr>
        <p:spPr>
          <a:xfrm flipV="1">
            <a:off x="2482116" y="1222201"/>
            <a:ext cx="1405046" cy="487006"/>
          </a:xfrm>
          <a:prstGeom prst="straightConnector1">
            <a:avLst/>
          </a:prstGeom>
          <a:ln w="19050">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214" idx="6"/>
            <a:endCxn id="220" idx="2"/>
          </p:cNvCxnSpPr>
          <p:nvPr/>
        </p:nvCxnSpPr>
        <p:spPr>
          <a:xfrm flipV="1">
            <a:off x="2482115" y="1222201"/>
            <a:ext cx="1405047" cy="853403"/>
          </a:xfrm>
          <a:prstGeom prst="straightConnector1">
            <a:avLst/>
          </a:prstGeom>
          <a:ln w="19050">
            <a:solidFill>
              <a:srgbClr val="FF000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13" idx="6"/>
            <a:endCxn id="220" idx="2"/>
          </p:cNvCxnSpPr>
          <p:nvPr/>
        </p:nvCxnSpPr>
        <p:spPr>
          <a:xfrm flipV="1">
            <a:off x="2482115" y="1222201"/>
            <a:ext cx="1405047" cy="1108055"/>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15" idx="6"/>
            <a:endCxn id="220" idx="2"/>
          </p:cNvCxnSpPr>
          <p:nvPr/>
        </p:nvCxnSpPr>
        <p:spPr>
          <a:xfrm flipV="1">
            <a:off x="2482116" y="1222201"/>
            <a:ext cx="1405046" cy="1918290"/>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217" idx="6"/>
            <a:endCxn id="219" idx="2"/>
          </p:cNvCxnSpPr>
          <p:nvPr/>
        </p:nvCxnSpPr>
        <p:spPr>
          <a:xfrm>
            <a:off x="2482116" y="1454555"/>
            <a:ext cx="1405046" cy="133770"/>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16" idx="6"/>
            <a:endCxn id="219" idx="2"/>
          </p:cNvCxnSpPr>
          <p:nvPr/>
        </p:nvCxnSpPr>
        <p:spPr>
          <a:xfrm flipV="1">
            <a:off x="2482116" y="1588325"/>
            <a:ext cx="1405046" cy="120882"/>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214" idx="6"/>
            <a:endCxn id="219" idx="2"/>
          </p:cNvCxnSpPr>
          <p:nvPr/>
        </p:nvCxnSpPr>
        <p:spPr>
          <a:xfrm flipV="1">
            <a:off x="2482115" y="1588325"/>
            <a:ext cx="1405047" cy="487279"/>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213" idx="6"/>
            <a:endCxn id="219" idx="2"/>
          </p:cNvCxnSpPr>
          <p:nvPr/>
        </p:nvCxnSpPr>
        <p:spPr>
          <a:xfrm flipV="1">
            <a:off x="2482115" y="1588325"/>
            <a:ext cx="1405047" cy="741931"/>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215" idx="6"/>
            <a:endCxn id="219" idx="2"/>
          </p:cNvCxnSpPr>
          <p:nvPr/>
        </p:nvCxnSpPr>
        <p:spPr>
          <a:xfrm flipV="1">
            <a:off x="2482116" y="1588325"/>
            <a:ext cx="1405046" cy="1552166"/>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217" idx="6"/>
            <a:endCxn id="222" idx="2"/>
          </p:cNvCxnSpPr>
          <p:nvPr/>
        </p:nvCxnSpPr>
        <p:spPr>
          <a:xfrm>
            <a:off x="2482116" y="1454555"/>
            <a:ext cx="1405044" cy="1547540"/>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216" idx="6"/>
            <a:endCxn id="222" idx="2"/>
          </p:cNvCxnSpPr>
          <p:nvPr/>
        </p:nvCxnSpPr>
        <p:spPr>
          <a:xfrm>
            <a:off x="2482116" y="1709208"/>
            <a:ext cx="1405044" cy="1292888"/>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214" idx="6"/>
            <a:endCxn id="222" idx="2"/>
          </p:cNvCxnSpPr>
          <p:nvPr/>
        </p:nvCxnSpPr>
        <p:spPr>
          <a:xfrm>
            <a:off x="2482115" y="2075604"/>
            <a:ext cx="1405046" cy="926491"/>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213" idx="6"/>
            <a:endCxn id="222" idx="2"/>
          </p:cNvCxnSpPr>
          <p:nvPr/>
        </p:nvCxnSpPr>
        <p:spPr>
          <a:xfrm>
            <a:off x="2482115" y="2330256"/>
            <a:ext cx="1405046" cy="671839"/>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215" idx="6"/>
            <a:endCxn id="222" idx="2"/>
          </p:cNvCxnSpPr>
          <p:nvPr/>
        </p:nvCxnSpPr>
        <p:spPr>
          <a:xfrm flipV="1">
            <a:off x="2482116" y="3002095"/>
            <a:ext cx="1405044" cy="138396"/>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217" idx="6"/>
            <a:endCxn id="221" idx="2"/>
          </p:cNvCxnSpPr>
          <p:nvPr/>
        </p:nvCxnSpPr>
        <p:spPr>
          <a:xfrm>
            <a:off x="2482116" y="1454555"/>
            <a:ext cx="1405044" cy="1918291"/>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216" idx="6"/>
            <a:endCxn id="221" idx="2"/>
          </p:cNvCxnSpPr>
          <p:nvPr/>
        </p:nvCxnSpPr>
        <p:spPr>
          <a:xfrm>
            <a:off x="2482116" y="1709208"/>
            <a:ext cx="1405044" cy="1663639"/>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214" idx="6"/>
            <a:endCxn id="221" idx="2"/>
          </p:cNvCxnSpPr>
          <p:nvPr/>
        </p:nvCxnSpPr>
        <p:spPr>
          <a:xfrm>
            <a:off x="2482115" y="2075604"/>
            <a:ext cx="1405046" cy="1297242"/>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213" idx="6"/>
            <a:endCxn id="221" idx="2"/>
          </p:cNvCxnSpPr>
          <p:nvPr/>
        </p:nvCxnSpPr>
        <p:spPr>
          <a:xfrm>
            <a:off x="2482115" y="2330256"/>
            <a:ext cx="1405046" cy="1042590"/>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215" idx="6"/>
            <a:endCxn id="221" idx="2"/>
          </p:cNvCxnSpPr>
          <p:nvPr/>
        </p:nvCxnSpPr>
        <p:spPr>
          <a:xfrm>
            <a:off x="2482116" y="3140491"/>
            <a:ext cx="1405044" cy="232355"/>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217" idx="6"/>
            <a:endCxn id="223" idx="2"/>
          </p:cNvCxnSpPr>
          <p:nvPr/>
        </p:nvCxnSpPr>
        <p:spPr>
          <a:xfrm>
            <a:off x="2482116" y="1454555"/>
            <a:ext cx="1405046" cy="499895"/>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216" idx="6"/>
            <a:endCxn id="223" idx="2"/>
          </p:cNvCxnSpPr>
          <p:nvPr/>
        </p:nvCxnSpPr>
        <p:spPr>
          <a:xfrm>
            <a:off x="2482116" y="1709208"/>
            <a:ext cx="1405046" cy="245242"/>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214" idx="6"/>
            <a:endCxn id="223" idx="2"/>
          </p:cNvCxnSpPr>
          <p:nvPr/>
        </p:nvCxnSpPr>
        <p:spPr>
          <a:xfrm flipV="1">
            <a:off x="2482115" y="1954450"/>
            <a:ext cx="1405047" cy="121154"/>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214" idx="6"/>
            <a:endCxn id="223" idx="2"/>
          </p:cNvCxnSpPr>
          <p:nvPr/>
        </p:nvCxnSpPr>
        <p:spPr>
          <a:xfrm flipV="1">
            <a:off x="2482115" y="1954450"/>
            <a:ext cx="1405047" cy="121154"/>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215" idx="6"/>
            <a:endCxn id="223" idx="2"/>
          </p:cNvCxnSpPr>
          <p:nvPr/>
        </p:nvCxnSpPr>
        <p:spPr>
          <a:xfrm flipV="1">
            <a:off x="2482116" y="1954450"/>
            <a:ext cx="1405046" cy="1186041"/>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sp>
        <p:nvSpPr>
          <p:cNvPr id="219" name="Oval 218"/>
          <p:cNvSpPr/>
          <p:nvPr/>
        </p:nvSpPr>
        <p:spPr>
          <a:xfrm>
            <a:off x="3887162" y="1470811"/>
            <a:ext cx="258530" cy="235027"/>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20" name="Oval 219"/>
          <p:cNvSpPr/>
          <p:nvPr/>
        </p:nvSpPr>
        <p:spPr>
          <a:xfrm>
            <a:off x="3887162" y="1104687"/>
            <a:ext cx="258530" cy="235027"/>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21" name="Oval 220"/>
          <p:cNvSpPr/>
          <p:nvPr/>
        </p:nvSpPr>
        <p:spPr>
          <a:xfrm>
            <a:off x="3887161" y="3255332"/>
            <a:ext cx="258530" cy="235027"/>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22" name="Oval 221"/>
          <p:cNvSpPr/>
          <p:nvPr/>
        </p:nvSpPr>
        <p:spPr>
          <a:xfrm>
            <a:off x="3887161" y="2884581"/>
            <a:ext cx="258530" cy="235027"/>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23" name="Oval 222"/>
          <p:cNvSpPr/>
          <p:nvPr/>
        </p:nvSpPr>
        <p:spPr>
          <a:xfrm>
            <a:off x="3887162" y="1836936"/>
            <a:ext cx="258530" cy="235027"/>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cxnSp>
        <p:nvCxnSpPr>
          <p:cNvPr id="224" name="Straight Connector 223"/>
          <p:cNvCxnSpPr/>
          <p:nvPr/>
        </p:nvCxnSpPr>
        <p:spPr>
          <a:xfrm flipH="1">
            <a:off x="4009975" y="2567126"/>
            <a:ext cx="4302" cy="185737"/>
          </a:xfrm>
          <a:prstGeom prst="line">
            <a:avLst/>
          </a:prstGeom>
          <a:ln w="17780">
            <a:solidFill>
              <a:schemeClr val="tx2">
                <a:lumMod val="50000"/>
              </a:schemeClr>
            </a:solidFill>
            <a:prstDash val="dash"/>
            <a:tailEnd w="sm" len="lg"/>
          </a:ln>
        </p:spPr>
        <p:style>
          <a:lnRef idx="1">
            <a:schemeClr val="accent1"/>
          </a:lnRef>
          <a:fillRef idx="0">
            <a:schemeClr val="accent1"/>
          </a:fillRef>
          <a:effectRef idx="0">
            <a:schemeClr val="accent1"/>
          </a:effectRef>
          <a:fontRef idx="minor">
            <a:schemeClr val="tx1"/>
          </a:fontRef>
        </p:style>
      </p:cxnSp>
      <p:sp>
        <p:nvSpPr>
          <p:cNvPr id="225" name="Oval 224"/>
          <p:cNvSpPr/>
          <p:nvPr/>
        </p:nvSpPr>
        <p:spPr>
          <a:xfrm>
            <a:off x="3887162" y="2203060"/>
            <a:ext cx="258530" cy="235027"/>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cxnSp>
        <p:nvCxnSpPr>
          <p:cNvPr id="94" name="Straight Arrow Connector 93"/>
          <p:cNvCxnSpPr>
            <a:stCxn id="217" idx="6"/>
            <a:endCxn id="225" idx="2"/>
          </p:cNvCxnSpPr>
          <p:nvPr/>
        </p:nvCxnSpPr>
        <p:spPr>
          <a:xfrm>
            <a:off x="2482116" y="1454555"/>
            <a:ext cx="1405046" cy="866019"/>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216" idx="6"/>
            <a:endCxn id="225" idx="2"/>
          </p:cNvCxnSpPr>
          <p:nvPr/>
        </p:nvCxnSpPr>
        <p:spPr>
          <a:xfrm>
            <a:off x="2482116" y="1709208"/>
            <a:ext cx="1405046" cy="611367"/>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213" idx="6"/>
            <a:endCxn id="225" idx="2"/>
          </p:cNvCxnSpPr>
          <p:nvPr/>
        </p:nvCxnSpPr>
        <p:spPr>
          <a:xfrm flipV="1">
            <a:off x="2482115" y="2320574"/>
            <a:ext cx="1405047" cy="9682"/>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215" idx="6"/>
            <a:endCxn id="225" idx="2"/>
          </p:cNvCxnSpPr>
          <p:nvPr/>
        </p:nvCxnSpPr>
        <p:spPr>
          <a:xfrm flipV="1">
            <a:off x="2482116" y="2320574"/>
            <a:ext cx="1405046" cy="819917"/>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103" idx="3"/>
            <a:endCxn id="217" idx="2"/>
          </p:cNvCxnSpPr>
          <p:nvPr/>
        </p:nvCxnSpPr>
        <p:spPr>
          <a:xfrm flipV="1">
            <a:off x="2038987" y="1454555"/>
            <a:ext cx="310461" cy="185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104" idx="3"/>
            <a:endCxn id="216" idx="2"/>
          </p:cNvCxnSpPr>
          <p:nvPr/>
        </p:nvCxnSpPr>
        <p:spPr>
          <a:xfrm>
            <a:off x="2038985" y="1708617"/>
            <a:ext cx="310463" cy="59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105" idx="3"/>
            <a:endCxn id="214" idx="2"/>
          </p:cNvCxnSpPr>
          <p:nvPr/>
        </p:nvCxnSpPr>
        <p:spPr>
          <a:xfrm>
            <a:off x="2014488" y="2074277"/>
            <a:ext cx="334960" cy="132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V="1">
            <a:off x="2014488" y="2330256"/>
            <a:ext cx="334960" cy="209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2026955" y="3136351"/>
            <a:ext cx="322493" cy="41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3" name="TextBox 102"/>
              <p:cNvSpPr txBox="1"/>
              <p:nvPr/>
            </p:nvSpPr>
            <p:spPr>
              <a:xfrm>
                <a:off x="1630867" y="1287128"/>
                <a:ext cx="408120" cy="338554"/>
              </a:xfrm>
              <a:prstGeom prst="rect">
                <a:avLst/>
              </a:prstGeom>
              <a:noFill/>
            </p:spPr>
            <p:txBody>
              <a:bodyPr wrap="square" rtlCol="0" anchor="ctr">
                <a:spAutoFit/>
              </a:bodyPr>
              <a:lstStyle/>
              <a:p>
                <a:pPr/>
                <a14:m>
                  <m:oMathPara xmlns:m="http://schemas.openxmlformats.org/officeDocument/2006/math">
                    <m:oMathParaPr>
                      <m:jc m:val="center"/>
                    </m:oMathParaPr>
                    <m:oMath xmlns:m="http://schemas.openxmlformats.org/officeDocument/2006/math">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𝑥</m:t>
                          </m:r>
                        </m:e>
                        <m:sub>
                          <m:r>
                            <a:rPr lang="en-US" sz="1600" b="0" i="1" smtClean="0">
                              <a:solidFill>
                                <a:srgbClr val="FF0000"/>
                              </a:solidFill>
                              <a:latin typeface="Cambria Math" panose="02040503050406030204" pitchFamily="18" charset="0"/>
                            </a:rPr>
                            <m:t>1</m:t>
                          </m:r>
                        </m:sub>
                      </m:sSub>
                    </m:oMath>
                  </m:oMathPara>
                </a14:m>
                <a:endParaRPr lang="en-US" sz="1600">
                  <a:solidFill>
                    <a:srgbClr val="FF0000"/>
                  </a:solidFill>
                </a:endParaRPr>
              </a:p>
            </p:txBody>
          </p:sp>
        </mc:Choice>
        <mc:Fallback xmlns="">
          <p:sp>
            <p:nvSpPr>
              <p:cNvPr id="103" name="TextBox 102"/>
              <p:cNvSpPr txBox="1">
                <a:spLocks noRot="1" noChangeAspect="1" noMove="1" noResize="1" noEditPoints="1" noAdjustHandles="1" noChangeArrowheads="1" noChangeShapeType="1" noTextEdit="1"/>
              </p:cNvSpPr>
              <p:nvPr/>
            </p:nvSpPr>
            <p:spPr>
              <a:xfrm>
                <a:off x="1630867" y="1287128"/>
                <a:ext cx="408120" cy="338554"/>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p:cNvSpPr txBox="1"/>
              <p:nvPr/>
            </p:nvSpPr>
            <p:spPr>
              <a:xfrm>
                <a:off x="1630867" y="1539340"/>
                <a:ext cx="408118" cy="338554"/>
              </a:xfrm>
              <a:prstGeom prst="rect">
                <a:avLst/>
              </a:prstGeom>
              <a:noFill/>
            </p:spPr>
            <p:txBody>
              <a:bodyPr wrap="square" rtlCol="0" anchor="ctr">
                <a:spAutoFit/>
              </a:bodyPr>
              <a:lstStyle/>
              <a:p>
                <a:pPr/>
                <a14:m>
                  <m:oMathPara xmlns:m="http://schemas.openxmlformats.org/officeDocument/2006/math">
                    <m:oMathParaPr>
                      <m:jc m:val="center"/>
                    </m:oMathParaPr>
                    <m:oMath xmlns:m="http://schemas.openxmlformats.org/officeDocument/2006/math">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𝑥</m:t>
                          </m:r>
                        </m:e>
                        <m:sub>
                          <m:r>
                            <a:rPr lang="en-US" sz="1600" b="0" i="1" smtClean="0">
                              <a:solidFill>
                                <a:srgbClr val="FF0000"/>
                              </a:solidFill>
                              <a:latin typeface="Cambria Math" panose="02040503050406030204" pitchFamily="18" charset="0"/>
                            </a:rPr>
                            <m:t>2</m:t>
                          </m:r>
                        </m:sub>
                      </m:sSub>
                    </m:oMath>
                  </m:oMathPara>
                </a14:m>
                <a:endParaRPr lang="en-US" sz="1600">
                  <a:solidFill>
                    <a:srgbClr val="FF0000"/>
                  </a:solidFill>
                </a:endParaRPr>
              </a:p>
            </p:txBody>
          </p:sp>
        </mc:Choice>
        <mc:Fallback xmlns="">
          <p:sp>
            <p:nvSpPr>
              <p:cNvPr id="104" name="TextBox 103"/>
              <p:cNvSpPr txBox="1">
                <a:spLocks noRot="1" noChangeAspect="1" noMove="1" noResize="1" noEditPoints="1" noAdjustHandles="1" noChangeArrowheads="1" noChangeShapeType="1" noTextEdit="1"/>
              </p:cNvSpPr>
              <p:nvPr/>
            </p:nvSpPr>
            <p:spPr>
              <a:xfrm>
                <a:off x="1630867" y="1539340"/>
                <a:ext cx="408118" cy="338554"/>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p:cNvSpPr txBox="1"/>
              <p:nvPr/>
            </p:nvSpPr>
            <p:spPr>
              <a:xfrm>
                <a:off x="1630867" y="1905000"/>
                <a:ext cx="383621" cy="338554"/>
              </a:xfrm>
              <a:prstGeom prst="rect">
                <a:avLst/>
              </a:prstGeom>
              <a:noFill/>
            </p:spPr>
            <p:txBody>
              <a:bodyPr wrap="square" rtlCol="0" anchor="ctr">
                <a:spAutoFit/>
              </a:bodyPr>
              <a:lstStyle/>
              <a:p>
                <a:pPr/>
                <a14:m>
                  <m:oMathPara xmlns:m="http://schemas.openxmlformats.org/officeDocument/2006/math">
                    <m:oMathParaPr>
                      <m:jc m:val="center"/>
                    </m:oMathParaPr>
                    <m:oMath xmlns:m="http://schemas.openxmlformats.org/officeDocument/2006/math">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𝑥</m:t>
                          </m:r>
                        </m:e>
                        <m:sub>
                          <m:r>
                            <a:rPr lang="en-US" sz="1600" b="0" i="1" smtClean="0">
                              <a:solidFill>
                                <a:srgbClr val="FF0000"/>
                              </a:solidFill>
                              <a:latin typeface="Cambria Math" panose="02040503050406030204" pitchFamily="18" charset="0"/>
                            </a:rPr>
                            <m:t>𝑀</m:t>
                          </m:r>
                        </m:sub>
                      </m:sSub>
                    </m:oMath>
                  </m:oMathPara>
                </a14:m>
                <a:endParaRPr lang="en-US" sz="1600">
                  <a:solidFill>
                    <a:srgbClr val="FF0000"/>
                  </a:solidFill>
                </a:endParaRPr>
              </a:p>
            </p:txBody>
          </p:sp>
        </mc:Choice>
        <mc:Fallback xmlns="">
          <p:sp>
            <p:nvSpPr>
              <p:cNvPr id="105" name="TextBox 104"/>
              <p:cNvSpPr txBox="1">
                <a:spLocks noRot="1" noChangeAspect="1" noMove="1" noResize="1" noEditPoints="1" noAdjustHandles="1" noChangeArrowheads="1" noChangeShapeType="1" noTextEdit="1"/>
              </p:cNvSpPr>
              <p:nvPr/>
            </p:nvSpPr>
            <p:spPr>
              <a:xfrm>
                <a:off x="1630867" y="1905000"/>
                <a:ext cx="383621" cy="338554"/>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p:cNvSpPr txBox="1"/>
              <p:nvPr/>
            </p:nvSpPr>
            <p:spPr>
              <a:xfrm>
                <a:off x="1630867" y="2187141"/>
                <a:ext cx="383621" cy="338554"/>
              </a:xfrm>
              <a:prstGeom prst="rect">
                <a:avLst/>
              </a:prstGeom>
              <a:noFill/>
            </p:spPr>
            <p:txBody>
              <a:bodyPr wrap="square" rtlCol="0" anchor="ctr">
                <a:spAutoFit/>
              </a:bodyPr>
              <a:lstStyle/>
              <a:p>
                <a:pPr/>
                <a14:m>
                  <m:oMathPara xmlns:m="http://schemas.openxmlformats.org/officeDocument/2006/math">
                    <m:oMathParaPr>
                      <m:jc m:val="center"/>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𝑀</m:t>
                          </m:r>
                          <m:r>
                            <a:rPr lang="en-US" sz="1600" b="0" i="1" smtClean="0">
                              <a:latin typeface="Cambria Math" panose="02040503050406030204" pitchFamily="18" charset="0"/>
                            </a:rPr>
                            <m:t>+1</m:t>
                          </m:r>
                        </m:sub>
                      </m:sSub>
                    </m:oMath>
                  </m:oMathPara>
                </a14:m>
                <a:endParaRPr lang="en-US" sz="1600"/>
              </a:p>
            </p:txBody>
          </p:sp>
        </mc:Choice>
        <mc:Fallback xmlns="">
          <p:sp>
            <p:nvSpPr>
              <p:cNvPr id="106" name="TextBox 105"/>
              <p:cNvSpPr txBox="1">
                <a:spLocks noRot="1" noChangeAspect="1" noMove="1" noResize="1" noEditPoints="1" noAdjustHandles="1" noChangeArrowheads="1" noChangeShapeType="1" noTextEdit="1"/>
              </p:cNvSpPr>
              <p:nvPr/>
            </p:nvSpPr>
            <p:spPr>
              <a:xfrm>
                <a:off x="1630867" y="2187141"/>
                <a:ext cx="383621" cy="338554"/>
              </a:xfrm>
              <a:prstGeom prst="rect">
                <a:avLst/>
              </a:prstGeom>
              <a:blipFill rotWithShape="0">
                <a:blip r:embed="rId16"/>
                <a:stretch>
                  <a:fillRect r="-516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p:cNvSpPr txBox="1"/>
              <p:nvPr/>
            </p:nvSpPr>
            <p:spPr>
              <a:xfrm>
                <a:off x="1618835" y="2979106"/>
                <a:ext cx="408120" cy="338554"/>
              </a:xfrm>
              <a:prstGeom prst="rect">
                <a:avLst/>
              </a:prstGeom>
              <a:noFill/>
            </p:spPr>
            <p:txBody>
              <a:bodyPr wrap="square" rtlCol="0" anchor="ctr">
                <a:spAutoFit/>
              </a:bodyPr>
              <a:lstStyle/>
              <a:p>
                <a:pPr/>
                <a14:m>
                  <m:oMathPara xmlns:m="http://schemas.openxmlformats.org/officeDocument/2006/math">
                    <m:oMathParaPr>
                      <m:jc m:val="center"/>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784</m:t>
                          </m:r>
                        </m:sub>
                      </m:sSub>
                    </m:oMath>
                  </m:oMathPara>
                </a14:m>
                <a:endParaRPr lang="en-US" sz="1600"/>
              </a:p>
            </p:txBody>
          </p:sp>
        </mc:Choice>
        <mc:Fallback xmlns="">
          <p:sp>
            <p:nvSpPr>
              <p:cNvPr id="107" name="TextBox 106"/>
              <p:cNvSpPr txBox="1">
                <a:spLocks noRot="1" noChangeAspect="1" noMove="1" noResize="1" noEditPoints="1" noAdjustHandles="1" noChangeArrowheads="1" noChangeShapeType="1" noTextEdit="1"/>
              </p:cNvSpPr>
              <p:nvPr/>
            </p:nvSpPr>
            <p:spPr>
              <a:xfrm>
                <a:off x="1618835" y="2979106"/>
                <a:ext cx="408120" cy="338554"/>
              </a:xfrm>
              <a:prstGeom prst="rect">
                <a:avLst/>
              </a:prstGeom>
              <a:blipFill rotWithShape="0">
                <a:blip r:embed="rId17"/>
                <a:stretch>
                  <a:fillRect r="-23881"/>
                </a:stretch>
              </a:blipFill>
            </p:spPr>
            <p:txBody>
              <a:bodyPr/>
              <a:lstStyle/>
              <a:p>
                <a:r>
                  <a:rPr lang="en-US">
                    <a:noFill/>
                  </a:rPr>
                  <a:t> </a:t>
                </a:r>
              </a:p>
            </p:txBody>
          </p:sp>
        </mc:Fallback>
      </mc:AlternateContent>
      <p:sp>
        <p:nvSpPr>
          <p:cNvPr id="213" name="Oval 212"/>
          <p:cNvSpPr/>
          <p:nvPr/>
        </p:nvSpPr>
        <p:spPr>
          <a:xfrm>
            <a:off x="2349448" y="2269953"/>
            <a:ext cx="132667" cy="120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14" name="Oval 213"/>
          <p:cNvSpPr/>
          <p:nvPr/>
        </p:nvSpPr>
        <p:spPr>
          <a:xfrm>
            <a:off x="2349448" y="2015301"/>
            <a:ext cx="132667" cy="1206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FF0000"/>
              </a:solidFill>
            </a:endParaRPr>
          </a:p>
        </p:txBody>
      </p:sp>
      <p:sp>
        <p:nvSpPr>
          <p:cNvPr id="215" name="Oval 214"/>
          <p:cNvSpPr/>
          <p:nvPr/>
        </p:nvSpPr>
        <p:spPr>
          <a:xfrm>
            <a:off x="2349448" y="3080188"/>
            <a:ext cx="132667" cy="1206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16" name="Oval 215"/>
          <p:cNvSpPr/>
          <p:nvPr/>
        </p:nvSpPr>
        <p:spPr>
          <a:xfrm>
            <a:off x="2349448" y="1648904"/>
            <a:ext cx="132667" cy="1206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FF0000"/>
              </a:solidFill>
            </a:endParaRPr>
          </a:p>
        </p:txBody>
      </p:sp>
      <p:sp>
        <p:nvSpPr>
          <p:cNvPr id="217" name="Oval 216"/>
          <p:cNvSpPr/>
          <p:nvPr/>
        </p:nvSpPr>
        <p:spPr>
          <a:xfrm>
            <a:off x="2349448" y="1394252"/>
            <a:ext cx="132667" cy="1206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FF0000"/>
              </a:solidFill>
            </a:endParaRPr>
          </a:p>
        </p:txBody>
      </p:sp>
      <p:cxnSp>
        <p:nvCxnSpPr>
          <p:cNvPr id="218" name="Straight Connector 217"/>
          <p:cNvCxnSpPr/>
          <p:nvPr/>
        </p:nvCxnSpPr>
        <p:spPr>
          <a:xfrm rot="5400000">
            <a:off x="2245732" y="2762551"/>
            <a:ext cx="343501" cy="0"/>
          </a:xfrm>
          <a:prstGeom prst="line">
            <a:avLst/>
          </a:prstGeom>
          <a:ln w="15240">
            <a:solidFill>
              <a:schemeClr val="tx1"/>
            </a:solidFill>
            <a:prstDash val="dash"/>
            <a:tailEnd w="sm" len="lg"/>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208" idx="6"/>
            <a:endCxn id="126" idx="1"/>
          </p:cNvCxnSpPr>
          <p:nvPr/>
        </p:nvCxnSpPr>
        <p:spPr>
          <a:xfrm>
            <a:off x="5678047" y="1339714"/>
            <a:ext cx="243005" cy="4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6" name="TextBox 125"/>
              <p:cNvSpPr txBox="1"/>
              <p:nvPr/>
            </p:nvSpPr>
            <p:spPr>
              <a:xfrm>
                <a:off x="5921052" y="1170856"/>
                <a:ext cx="258530" cy="338554"/>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oMath>
                  </m:oMathPara>
                </a14:m>
                <a:endParaRPr lang="en-US" sz="1600"/>
              </a:p>
            </p:txBody>
          </p:sp>
        </mc:Choice>
        <mc:Fallback xmlns="">
          <p:sp>
            <p:nvSpPr>
              <p:cNvPr id="126" name="TextBox 125"/>
              <p:cNvSpPr txBox="1">
                <a:spLocks noRot="1" noChangeAspect="1" noMove="1" noResize="1" noEditPoints="1" noAdjustHandles="1" noChangeArrowheads="1" noChangeShapeType="1" noTextEdit="1"/>
              </p:cNvSpPr>
              <p:nvPr/>
            </p:nvSpPr>
            <p:spPr>
              <a:xfrm>
                <a:off x="5921052" y="1170856"/>
                <a:ext cx="258530" cy="338554"/>
              </a:xfrm>
              <a:prstGeom prst="rect">
                <a:avLst/>
              </a:prstGeom>
              <a:blipFill rotWithShape="0">
                <a:blip r:embed="rId18"/>
                <a:stretch>
                  <a:fillRect l="-23256" b="-3571"/>
                </a:stretch>
              </a:blipFill>
            </p:spPr>
            <p:txBody>
              <a:bodyPr/>
              <a:lstStyle/>
              <a:p>
                <a:r>
                  <a:rPr lang="en-US">
                    <a:noFill/>
                  </a:rPr>
                  <a:t> </a:t>
                </a:r>
              </a:p>
            </p:txBody>
          </p:sp>
        </mc:Fallback>
      </mc:AlternateContent>
      <p:grpSp>
        <p:nvGrpSpPr>
          <p:cNvPr id="131" name="Group 130"/>
          <p:cNvGrpSpPr/>
          <p:nvPr/>
        </p:nvGrpSpPr>
        <p:grpSpPr>
          <a:xfrm>
            <a:off x="5419509" y="1222200"/>
            <a:ext cx="258538" cy="2150645"/>
            <a:chOff x="4976139" y="1219200"/>
            <a:chExt cx="416377" cy="3810001"/>
          </a:xfrm>
        </p:grpSpPr>
        <p:sp>
          <p:nvSpPr>
            <p:cNvPr id="165" name="Oval 164"/>
            <p:cNvSpPr/>
            <p:nvPr/>
          </p:nvSpPr>
          <p:spPr>
            <a:xfrm>
              <a:off x="4976139" y="1867811"/>
              <a:ext cx="416364" cy="416365"/>
            </a:xfrm>
            <a:prstGeom prst="ellipse">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66" name="Oval 165"/>
            <p:cNvSpPr/>
            <p:nvPr/>
          </p:nvSpPr>
          <p:spPr>
            <a:xfrm>
              <a:off x="4976142" y="4612836"/>
              <a:ext cx="416365" cy="416365"/>
            </a:xfrm>
            <a:prstGeom prst="ellipse">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04" name="Oval 203"/>
            <p:cNvSpPr/>
            <p:nvPr/>
          </p:nvSpPr>
          <p:spPr>
            <a:xfrm>
              <a:off x="4976145" y="2516425"/>
              <a:ext cx="416365" cy="416365"/>
            </a:xfrm>
            <a:prstGeom prst="ellipse">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cxnSp>
          <p:nvCxnSpPr>
            <p:cNvPr id="206" name="Straight Connector 205"/>
            <p:cNvCxnSpPr/>
            <p:nvPr/>
          </p:nvCxnSpPr>
          <p:spPr>
            <a:xfrm rot="5400000">
              <a:off x="4863732" y="4094018"/>
              <a:ext cx="608533" cy="0"/>
            </a:xfrm>
            <a:prstGeom prst="line">
              <a:avLst/>
            </a:prstGeom>
            <a:ln w="25400">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7" name="Oval 206"/>
            <p:cNvSpPr/>
            <p:nvPr/>
          </p:nvSpPr>
          <p:spPr>
            <a:xfrm>
              <a:off x="4976148" y="3165036"/>
              <a:ext cx="416365" cy="416365"/>
            </a:xfrm>
            <a:prstGeom prst="ellipse">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08" name="Oval 207"/>
            <p:cNvSpPr/>
            <p:nvPr/>
          </p:nvSpPr>
          <p:spPr>
            <a:xfrm>
              <a:off x="4976151" y="1219200"/>
              <a:ext cx="416365" cy="416365"/>
            </a:xfrm>
            <a:prstGeom prst="ellipse">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cxnSp>
        <p:nvCxnSpPr>
          <p:cNvPr id="132" name="Straight Arrow Connector 131"/>
          <p:cNvCxnSpPr>
            <a:stCxn id="220" idx="6"/>
            <a:endCxn id="208" idx="2"/>
          </p:cNvCxnSpPr>
          <p:nvPr/>
        </p:nvCxnSpPr>
        <p:spPr>
          <a:xfrm>
            <a:off x="4145692" y="1222201"/>
            <a:ext cx="1273814" cy="117513"/>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220" idx="6"/>
            <a:endCxn id="165" idx="2"/>
          </p:cNvCxnSpPr>
          <p:nvPr/>
        </p:nvCxnSpPr>
        <p:spPr>
          <a:xfrm>
            <a:off x="4145692" y="1222201"/>
            <a:ext cx="1273815" cy="483637"/>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220" idx="6"/>
            <a:endCxn id="204" idx="2"/>
          </p:cNvCxnSpPr>
          <p:nvPr/>
        </p:nvCxnSpPr>
        <p:spPr>
          <a:xfrm>
            <a:off x="4145692" y="1222201"/>
            <a:ext cx="1273815" cy="849762"/>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220" idx="6"/>
            <a:endCxn id="207" idx="2"/>
          </p:cNvCxnSpPr>
          <p:nvPr/>
        </p:nvCxnSpPr>
        <p:spPr>
          <a:xfrm>
            <a:off x="4145692" y="1222201"/>
            <a:ext cx="1273815" cy="1215886"/>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220" idx="6"/>
            <a:endCxn id="166" idx="2"/>
          </p:cNvCxnSpPr>
          <p:nvPr/>
        </p:nvCxnSpPr>
        <p:spPr>
          <a:xfrm>
            <a:off x="4145692" y="1222201"/>
            <a:ext cx="1273815" cy="2033131"/>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219" idx="6"/>
            <a:endCxn id="208" idx="2"/>
          </p:cNvCxnSpPr>
          <p:nvPr/>
        </p:nvCxnSpPr>
        <p:spPr>
          <a:xfrm flipV="1">
            <a:off x="4145692" y="1339714"/>
            <a:ext cx="1273814" cy="248611"/>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219" idx="6"/>
            <a:endCxn id="165" idx="2"/>
          </p:cNvCxnSpPr>
          <p:nvPr/>
        </p:nvCxnSpPr>
        <p:spPr>
          <a:xfrm>
            <a:off x="4145692" y="1588325"/>
            <a:ext cx="1273815" cy="117513"/>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219" idx="6"/>
            <a:endCxn id="204" idx="2"/>
          </p:cNvCxnSpPr>
          <p:nvPr/>
        </p:nvCxnSpPr>
        <p:spPr>
          <a:xfrm>
            <a:off x="4145692" y="1588325"/>
            <a:ext cx="1273815" cy="483638"/>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219" idx="6"/>
            <a:endCxn id="207" idx="2"/>
          </p:cNvCxnSpPr>
          <p:nvPr/>
        </p:nvCxnSpPr>
        <p:spPr>
          <a:xfrm>
            <a:off x="4145692" y="1588325"/>
            <a:ext cx="1273815" cy="849762"/>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219" idx="6"/>
            <a:endCxn id="166" idx="2"/>
          </p:cNvCxnSpPr>
          <p:nvPr/>
        </p:nvCxnSpPr>
        <p:spPr>
          <a:xfrm>
            <a:off x="4145692" y="1588325"/>
            <a:ext cx="1273815" cy="1667007"/>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223" idx="6"/>
            <a:endCxn id="208" idx="2"/>
          </p:cNvCxnSpPr>
          <p:nvPr/>
        </p:nvCxnSpPr>
        <p:spPr>
          <a:xfrm flipV="1">
            <a:off x="4145692" y="1339714"/>
            <a:ext cx="1273814" cy="614736"/>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223" idx="6"/>
            <a:endCxn id="165" idx="2"/>
          </p:cNvCxnSpPr>
          <p:nvPr/>
        </p:nvCxnSpPr>
        <p:spPr>
          <a:xfrm flipV="1">
            <a:off x="4145692" y="1705838"/>
            <a:ext cx="1273815" cy="248612"/>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stCxn id="223" idx="6"/>
            <a:endCxn id="204" idx="2"/>
          </p:cNvCxnSpPr>
          <p:nvPr/>
        </p:nvCxnSpPr>
        <p:spPr>
          <a:xfrm>
            <a:off x="4145692" y="1954450"/>
            <a:ext cx="1273815" cy="117513"/>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223" idx="6"/>
            <a:endCxn id="207" idx="2"/>
          </p:cNvCxnSpPr>
          <p:nvPr/>
        </p:nvCxnSpPr>
        <p:spPr>
          <a:xfrm>
            <a:off x="4145692" y="1954450"/>
            <a:ext cx="1273815" cy="483637"/>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223" idx="6"/>
            <a:endCxn id="166" idx="2"/>
          </p:cNvCxnSpPr>
          <p:nvPr/>
        </p:nvCxnSpPr>
        <p:spPr>
          <a:xfrm>
            <a:off x="4145692" y="1954450"/>
            <a:ext cx="1273815" cy="1300882"/>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225" idx="6"/>
            <a:endCxn id="166" idx="2"/>
          </p:cNvCxnSpPr>
          <p:nvPr/>
        </p:nvCxnSpPr>
        <p:spPr>
          <a:xfrm>
            <a:off x="4145692" y="2320574"/>
            <a:ext cx="1273815" cy="934758"/>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225" idx="6"/>
            <a:endCxn id="207" idx="2"/>
          </p:cNvCxnSpPr>
          <p:nvPr/>
        </p:nvCxnSpPr>
        <p:spPr>
          <a:xfrm>
            <a:off x="4145692" y="2320574"/>
            <a:ext cx="1273815" cy="117513"/>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225" idx="6"/>
            <a:endCxn id="204" idx="2"/>
          </p:cNvCxnSpPr>
          <p:nvPr/>
        </p:nvCxnSpPr>
        <p:spPr>
          <a:xfrm flipV="1">
            <a:off x="4145692" y="2071963"/>
            <a:ext cx="1273815" cy="248611"/>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a:stCxn id="225" idx="6"/>
            <a:endCxn id="165" idx="2"/>
          </p:cNvCxnSpPr>
          <p:nvPr/>
        </p:nvCxnSpPr>
        <p:spPr>
          <a:xfrm flipV="1">
            <a:off x="4145692" y="1705838"/>
            <a:ext cx="1273815" cy="614736"/>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225" idx="6"/>
            <a:endCxn id="208" idx="2"/>
          </p:cNvCxnSpPr>
          <p:nvPr/>
        </p:nvCxnSpPr>
        <p:spPr>
          <a:xfrm flipV="1">
            <a:off x="4145692" y="1339714"/>
            <a:ext cx="1273814" cy="980860"/>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222" idx="6"/>
            <a:endCxn id="208" idx="2"/>
          </p:cNvCxnSpPr>
          <p:nvPr/>
        </p:nvCxnSpPr>
        <p:spPr>
          <a:xfrm flipV="1">
            <a:off x="4145691" y="1339714"/>
            <a:ext cx="1273815" cy="1662381"/>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222" idx="6"/>
            <a:endCxn id="165" idx="2"/>
          </p:cNvCxnSpPr>
          <p:nvPr/>
        </p:nvCxnSpPr>
        <p:spPr>
          <a:xfrm flipV="1">
            <a:off x="4145691" y="1705838"/>
            <a:ext cx="1273816" cy="1296257"/>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stCxn id="222" idx="6"/>
            <a:endCxn id="204" idx="2"/>
          </p:cNvCxnSpPr>
          <p:nvPr/>
        </p:nvCxnSpPr>
        <p:spPr>
          <a:xfrm flipV="1">
            <a:off x="4145691" y="2071963"/>
            <a:ext cx="1273816" cy="930132"/>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222" idx="6"/>
            <a:endCxn id="207" idx="2"/>
          </p:cNvCxnSpPr>
          <p:nvPr/>
        </p:nvCxnSpPr>
        <p:spPr>
          <a:xfrm flipV="1">
            <a:off x="4145691" y="2438087"/>
            <a:ext cx="1273816" cy="564008"/>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222" idx="6"/>
            <a:endCxn id="166" idx="2"/>
          </p:cNvCxnSpPr>
          <p:nvPr/>
        </p:nvCxnSpPr>
        <p:spPr>
          <a:xfrm>
            <a:off x="4145691" y="3002095"/>
            <a:ext cx="1273816" cy="253237"/>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221" idx="6"/>
            <a:endCxn id="208" idx="2"/>
          </p:cNvCxnSpPr>
          <p:nvPr/>
        </p:nvCxnSpPr>
        <p:spPr>
          <a:xfrm flipV="1">
            <a:off x="4145691" y="1339714"/>
            <a:ext cx="1273815" cy="2033132"/>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221" idx="6"/>
            <a:endCxn id="165" idx="2"/>
          </p:cNvCxnSpPr>
          <p:nvPr/>
        </p:nvCxnSpPr>
        <p:spPr>
          <a:xfrm flipV="1">
            <a:off x="4145691" y="1705838"/>
            <a:ext cx="1273816" cy="1667008"/>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221" idx="6"/>
            <a:endCxn id="204" idx="2"/>
          </p:cNvCxnSpPr>
          <p:nvPr/>
        </p:nvCxnSpPr>
        <p:spPr>
          <a:xfrm flipV="1">
            <a:off x="4145691" y="2071963"/>
            <a:ext cx="1273816" cy="1300883"/>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stCxn id="221" idx="6"/>
            <a:endCxn id="207" idx="2"/>
          </p:cNvCxnSpPr>
          <p:nvPr/>
        </p:nvCxnSpPr>
        <p:spPr>
          <a:xfrm flipV="1">
            <a:off x="4145691" y="2438087"/>
            <a:ext cx="1273816" cy="934759"/>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221" idx="6"/>
            <a:endCxn id="166" idx="2"/>
          </p:cNvCxnSpPr>
          <p:nvPr/>
        </p:nvCxnSpPr>
        <p:spPr>
          <a:xfrm flipV="1">
            <a:off x="4145691" y="3255332"/>
            <a:ext cx="1273816" cy="117514"/>
          </a:xfrm>
          <a:prstGeom prst="straightConnector1">
            <a:avLst/>
          </a:prstGeom>
          <a:ln w="17780">
            <a:solidFill>
              <a:schemeClr val="tx1">
                <a:lumMod val="85000"/>
                <a:lumOff val="15000"/>
              </a:schemeClr>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26" name="Straight Arrow Connector 225"/>
          <p:cNvCxnSpPr>
            <a:stCxn id="165" idx="6"/>
            <a:endCxn id="227" idx="1"/>
          </p:cNvCxnSpPr>
          <p:nvPr/>
        </p:nvCxnSpPr>
        <p:spPr>
          <a:xfrm>
            <a:off x="5678039" y="1705838"/>
            <a:ext cx="237880" cy="26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7" name="TextBox 226"/>
              <p:cNvSpPr txBox="1"/>
              <p:nvPr/>
            </p:nvSpPr>
            <p:spPr>
              <a:xfrm>
                <a:off x="5915919" y="1539169"/>
                <a:ext cx="258530" cy="338554"/>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oMath>
                  </m:oMathPara>
                </a14:m>
                <a:endParaRPr lang="en-US" sz="1600"/>
              </a:p>
            </p:txBody>
          </p:sp>
        </mc:Choice>
        <mc:Fallback xmlns="">
          <p:sp>
            <p:nvSpPr>
              <p:cNvPr id="227" name="TextBox 226"/>
              <p:cNvSpPr txBox="1">
                <a:spLocks noRot="1" noChangeAspect="1" noMove="1" noResize="1" noEditPoints="1" noAdjustHandles="1" noChangeArrowheads="1" noChangeShapeType="1" noTextEdit="1"/>
              </p:cNvSpPr>
              <p:nvPr/>
            </p:nvSpPr>
            <p:spPr>
              <a:xfrm>
                <a:off x="5915919" y="1539169"/>
                <a:ext cx="258530" cy="338554"/>
              </a:xfrm>
              <a:prstGeom prst="rect">
                <a:avLst/>
              </a:prstGeom>
              <a:blipFill rotWithShape="0">
                <a:blip r:embed="rId19"/>
                <a:stretch>
                  <a:fillRect l="-25581" b="-3571"/>
                </a:stretch>
              </a:blipFill>
            </p:spPr>
            <p:txBody>
              <a:bodyPr/>
              <a:lstStyle/>
              <a:p>
                <a:r>
                  <a:rPr lang="en-US">
                    <a:noFill/>
                  </a:rPr>
                  <a:t> </a:t>
                </a:r>
              </a:p>
            </p:txBody>
          </p:sp>
        </mc:Fallback>
      </mc:AlternateContent>
      <p:cxnSp>
        <p:nvCxnSpPr>
          <p:cNvPr id="228" name="Straight Arrow Connector 227"/>
          <p:cNvCxnSpPr>
            <a:stCxn id="204" idx="6"/>
            <a:endCxn id="229" idx="1"/>
          </p:cNvCxnSpPr>
          <p:nvPr/>
        </p:nvCxnSpPr>
        <p:spPr>
          <a:xfrm flipV="1">
            <a:off x="5678044" y="2069725"/>
            <a:ext cx="241417" cy="22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9" name="TextBox 228"/>
              <p:cNvSpPr txBox="1"/>
              <p:nvPr/>
            </p:nvSpPr>
            <p:spPr>
              <a:xfrm>
                <a:off x="5919461" y="1900448"/>
                <a:ext cx="258530" cy="338554"/>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3</m:t>
                          </m:r>
                        </m:sub>
                      </m:sSub>
                    </m:oMath>
                  </m:oMathPara>
                </a14:m>
                <a:endParaRPr lang="en-US" sz="1600"/>
              </a:p>
            </p:txBody>
          </p:sp>
        </mc:Choice>
        <mc:Fallback xmlns="">
          <p:sp>
            <p:nvSpPr>
              <p:cNvPr id="229" name="TextBox 228"/>
              <p:cNvSpPr txBox="1">
                <a:spLocks noRot="1" noChangeAspect="1" noMove="1" noResize="1" noEditPoints="1" noAdjustHandles="1" noChangeArrowheads="1" noChangeShapeType="1" noTextEdit="1"/>
              </p:cNvSpPr>
              <p:nvPr/>
            </p:nvSpPr>
            <p:spPr>
              <a:xfrm>
                <a:off x="5919461" y="1900448"/>
                <a:ext cx="258530" cy="338554"/>
              </a:xfrm>
              <a:prstGeom prst="rect">
                <a:avLst/>
              </a:prstGeom>
              <a:blipFill rotWithShape="0">
                <a:blip r:embed="rId20"/>
                <a:stretch>
                  <a:fillRect l="-26190" b="-5455"/>
                </a:stretch>
              </a:blipFill>
            </p:spPr>
            <p:txBody>
              <a:bodyPr/>
              <a:lstStyle/>
              <a:p>
                <a:r>
                  <a:rPr lang="en-US">
                    <a:noFill/>
                  </a:rPr>
                  <a:t> </a:t>
                </a:r>
              </a:p>
            </p:txBody>
          </p:sp>
        </mc:Fallback>
      </mc:AlternateContent>
      <p:cxnSp>
        <p:nvCxnSpPr>
          <p:cNvPr id="230" name="Straight Arrow Connector 229"/>
          <p:cNvCxnSpPr>
            <a:stCxn id="166" idx="6"/>
            <a:endCxn id="231" idx="1"/>
          </p:cNvCxnSpPr>
          <p:nvPr/>
        </p:nvCxnSpPr>
        <p:spPr>
          <a:xfrm flipV="1">
            <a:off x="5678042" y="3253042"/>
            <a:ext cx="236496" cy="229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1" name="TextBox 230"/>
              <p:cNvSpPr txBox="1"/>
              <p:nvPr/>
            </p:nvSpPr>
            <p:spPr>
              <a:xfrm>
                <a:off x="5914538" y="3083765"/>
                <a:ext cx="391631" cy="338554"/>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10</m:t>
                          </m:r>
                        </m:sub>
                      </m:sSub>
                    </m:oMath>
                  </m:oMathPara>
                </a14:m>
                <a:endParaRPr lang="en-US" sz="1600"/>
              </a:p>
            </p:txBody>
          </p:sp>
        </mc:Choice>
        <mc:Fallback xmlns="">
          <p:sp>
            <p:nvSpPr>
              <p:cNvPr id="231" name="TextBox 230"/>
              <p:cNvSpPr txBox="1">
                <a:spLocks noRot="1" noChangeAspect="1" noMove="1" noResize="1" noEditPoints="1" noAdjustHandles="1" noChangeArrowheads="1" noChangeShapeType="1" noTextEdit="1"/>
              </p:cNvSpPr>
              <p:nvPr/>
            </p:nvSpPr>
            <p:spPr>
              <a:xfrm>
                <a:off x="5914538" y="3083765"/>
                <a:ext cx="391631" cy="338554"/>
              </a:xfrm>
              <a:prstGeom prst="rect">
                <a:avLst/>
              </a:prstGeom>
              <a:blipFill rotWithShape="0">
                <a:blip r:embed="rId21"/>
                <a:stretch>
                  <a:fillRect l="-10938" b="-5455"/>
                </a:stretch>
              </a:blipFill>
            </p:spPr>
            <p:txBody>
              <a:bodyPr/>
              <a:lstStyle/>
              <a:p>
                <a:r>
                  <a:rPr lang="en-US">
                    <a:noFill/>
                  </a:rPr>
                  <a:t> </a:t>
                </a:r>
              </a:p>
            </p:txBody>
          </p:sp>
        </mc:Fallback>
      </mc:AlternateContent>
      <p:cxnSp>
        <p:nvCxnSpPr>
          <p:cNvPr id="234" name="Straight Connector 233"/>
          <p:cNvCxnSpPr/>
          <p:nvPr/>
        </p:nvCxnSpPr>
        <p:spPr>
          <a:xfrm>
            <a:off x="1822187" y="1848042"/>
            <a:ext cx="0" cy="131122"/>
          </a:xfrm>
          <a:prstGeom prst="line">
            <a:avLst/>
          </a:prstGeom>
          <a:ln w="190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a:off x="2418059" y="1835350"/>
            <a:ext cx="0" cy="118022"/>
          </a:xfrm>
          <a:prstGeom prst="line">
            <a:avLst/>
          </a:prstGeom>
          <a:ln w="19050">
            <a:solidFill>
              <a:srgbClr val="FF0000"/>
            </a:solidFill>
            <a:prstDash val="sysDot"/>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6434670" y="2107789"/>
            <a:ext cx="2633130" cy="2650099"/>
            <a:chOff x="6358471" y="2107789"/>
            <a:chExt cx="2633130" cy="2650099"/>
          </a:xfrm>
        </p:grpSpPr>
        <p:sp>
          <p:nvSpPr>
            <p:cNvPr id="23" name="Oval Callout 22"/>
            <p:cNvSpPr/>
            <p:nvPr/>
          </p:nvSpPr>
          <p:spPr>
            <a:xfrm>
              <a:off x="6358471" y="2107789"/>
              <a:ext cx="2633130" cy="2650099"/>
            </a:xfrm>
            <a:prstGeom prst="wedgeEllipseCallout">
              <a:avLst>
                <a:gd name="adj1" fmla="val -55060"/>
                <a:gd name="adj2" fmla="val 48800"/>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6" name="TextBox 25"/>
            <p:cNvSpPr txBox="1"/>
            <p:nvPr/>
          </p:nvSpPr>
          <p:spPr>
            <a:xfrm>
              <a:off x="6553200" y="2667000"/>
              <a:ext cx="2057400" cy="646331"/>
            </a:xfrm>
            <a:prstGeom prst="rect">
              <a:avLst/>
            </a:prstGeom>
            <a:noFill/>
          </p:spPr>
          <p:txBody>
            <a:bodyPr wrap="square" rtlCol="0">
              <a:spAutoFit/>
            </a:bodyPr>
            <a:lstStyle/>
            <a:p>
              <a:r>
                <a:rPr lang="en-US" b="1" smtClean="0"/>
                <a:t>Ưu điểm: </a:t>
              </a:r>
              <a:r>
                <a:rPr lang="en-US" smtClean="0"/>
                <a:t>Thiết kế đơn giản, tiện dụng</a:t>
              </a:r>
              <a:endParaRPr lang="en-US"/>
            </a:p>
          </p:txBody>
        </p:sp>
        <p:sp>
          <p:nvSpPr>
            <p:cNvPr id="236" name="TextBox 235"/>
            <p:cNvSpPr txBox="1"/>
            <p:nvPr/>
          </p:nvSpPr>
          <p:spPr>
            <a:xfrm>
              <a:off x="6501064" y="3620869"/>
              <a:ext cx="2312886" cy="646331"/>
            </a:xfrm>
            <a:prstGeom prst="rect">
              <a:avLst/>
            </a:prstGeom>
            <a:noFill/>
          </p:spPr>
          <p:txBody>
            <a:bodyPr wrap="square" rtlCol="0">
              <a:spAutoFit/>
            </a:bodyPr>
            <a:lstStyle/>
            <a:p>
              <a:r>
                <a:rPr lang="en-US" b="1" smtClean="0"/>
                <a:t>Thách thức:</a:t>
              </a:r>
              <a:r>
                <a:rPr lang="en-US" smtClean="0"/>
                <a:t> Chi phí phần cứng chưa tối ưu</a:t>
              </a:r>
              <a:endParaRPr lang="en-US"/>
            </a:p>
          </p:txBody>
        </p:sp>
      </p:grpSp>
      <p:sp>
        <p:nvSpPr>
          <p:cNvPr id="28" name="Curved Right Arrow 27"/>
          <p:cNvSpPr/>
          <p:nvPr/>
        </p:nvSpPr>
        <p:spPr>
          <a:xfrm rot="600000">
            <a:off x="117538" y="1597513"/>
            <a:ext cx="898028" cy="3906144"/>
          </a:xfrm>
          <a:prstGeom prst="curvedRightArrow">
            <a:avLst>
              <a:gd name="adj1" fmla="val 25285"/>
              <a:gd name="adj2" fmla="val 61248"/>
              <a:gd name="adj3" fmla="val 25000"/>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n>
                <a:solidFill>
                  <a:schemeClr val="accent3">
                    <a:lumMod val="20000"/>
                    <a:lumOff val="80000"/>
                  </a:schemeClr>
                </a:solidFill>
              </a:ln>
              <a:solidFill>
                <a:schemeClr val="accent3">
                  <a:lumMod val="20000"/>
                  <a:lumOff val="80000"/>
                </a:schemeClr>
              </a:solidFill>
            </a:endParaRPr>
          </a:p>
        </p:txBody>
      </p:sp>
    </p:spTree>
    <p:extLst>
      <p:ext uri="{BB962C8B-B14F-4D97-AF65-F5344CB8AC3E}">
        <p14:creationId xmlns:p14="http://schemas.microsoft.com/office/powerpoint/2010/main" val="2324237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Rounded Rectangle 181"/>
          <p:cNvSpPr/>
          <p:nvPr/>
        </p:nvSpPr>
        <p:spPr>
          <a:xfrm>
            <a:off x="3466726" y="4099871"/>
            <a:ext cx="1477522" cy="2377129"/>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90" name="Rounded Rectangle 189"/>
          <p:cNvSpPr/>
          <p:nvPr/>
        </p:nvSpPr>
        <p:spPr>
          <a:xfrm>
            <a:off x="6569420" y="3190978"/>
            <a:ext cx="1045750" cy="644940"/>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88" name="Rounded Rectangle 187"/>
          <p:cNvSpPr/>
          <p:nvPr/>
        </p:nvSpPr>
        <p:spPr>
          <a:xfrm>
            <a:off x="6026988" y="3351862"/>
            <a:ext cx="350205" cy="314894"/>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85" name="Rounded Rectangle 184"/>
          <p:cNvSpPr/>
          <p:nvPr/>
        </p:nvSpPr>
        <p:spPr>
          <a:xfrm>
            <a:off x="5113460" y="3726121"/>
            <a:ext cx="850787" cy="388679"/>
          </a:xfrm>
          <a:prstGeom prst="round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80" name="Rounded Rectangle 179"/>
          <p:cNvSpPr/>
          <p:nvPr/>
        </p:nvSpPr>
        <p:spPr>
          <a:xfrm>
            <a:off x="2831926" y="4033360"/>
            <a:ext cx="526060" cy="2498386"/>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74" name="Rounded Rectangle 173"/>
          <p:cNvSpPr/>
          <p:nvPr/>
        </p:nvSpPr>
        <p:spPr>
          <a:xfrm>
            <a:off x="1841326" y="4054814"/>
            <a:ext cx="931948" cy="2498386"/>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nvGrpSpPr>
          <p:cNvPr id="172" name="Group 171"/>
          <p:cNvGrpSpPr/>
          <p:nvPr/>
        </p:nvGrpSpPr>
        <p:grpSpPr>
          <a:xfrm>
            <a:off x="762000" y="2667000"/>
            <a:ext cx="7785256" cy="3940946"/>
            <a:chOff x="457200" y="1937055"/>
            <a:chExt cx="8563780" cy="4768545"/>
          </a:xfrm>
        </p:grpSpPr>
        <p:grpSp>
          <p:nvGrpSpPr>
            <p:cNvPr id="42" name="Group 41"/>
            <p:cNvGrpSpPr/>
            <p:nvPr/>
          </p:nvGrpSpPr>
          <p:grpSpPr>
            <a:xfrm rot="16200000">
              <a:off x="2811462" y="3597395"/>
              <a:ext cx="488418" cy="752826"/>
              <a:chOff x="1382174" y="2575873"/>
              <a:chExt cx="370426" cy="602965"/>
            </a:xfrm>
          </p:grpSpPr>
          <p:cxnSp>
            <p:nvCxnSpPr>
              <p:cNvPr id="44" name="Straight Connector 43"/>
              <p:cNvCxnSpPr/>
              <p:nvPr/>
            </p:nvCxnSpPr>
            <p:spPr>
              <a:xfrm rot="5400000" flipV="1">
                <a:off x="1400609" y="2647189"/>
                <a:ext cx="142634"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flipV="1">
                <a:off x="1586429" y="2647189"/>
                <a:ext cx="142634"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Stored Data 71"/>
              <p:cNvSpPr/>
              <p:nvPr/>
            </p:nvSpPr>
            <p:spPr>
              <a:xfrm rot="16200000">
                <a:off x="1393733" y="2675118"/>
                <a:ext cx="346930" cy="37004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47" name="Stored Data 71"/>
              <p:cNvSpPr/>
              <p:nvPr/>
            </p:nvSpPr>
            <p:spPr>
              <a:xfrm rot="16200000">
                <a:off x="1548729" y="2517627"/>
                <a:ext cx="36948" cy="37005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48" name="Stored Data 71"/>
              <p:cNvSpPr/>
              <p:nvPr/>
            </p:nvSpPr>
            <p:spPr>
              <a:xfrm rot="16200000">
                <a:off x="1549097" y="2461376"/>
                <a:ext cx="36948" cy="37005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cxnSp>
            <p:nvCxnSpPr>
              <p:cNvPr id="49" name="Straight Connector 48"/>
              <p:cNvCxnSpPr/>
              <p:nvPr/>
            </p:nvCxnSpPr>
            <p:spPr>
              <a:xfrm rot="5400000" flipV="1">
                <a:off x="1519673" y="3133263"/>
                <a:ext cx="90686" cy="4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rot="5400000">
                <a:off x="1544627" y="3038592"/>
                <a:ext cx="41243" cy="600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grpSp>
        <mc:AlternateContent xmlns:mc="http://schemas.openxmlformats.org/markup-compatibility/2006" xmlns:a14="http://schemas.microsoft.com/office/drawing/2010/main">
          <mc:Choice Requires="a14">
            <p:sp>
              <p:nvSpPr>
                <p:cNvPr id="51" name="TextBox 50"/>
                <p:cNvSpPr txBox="1"/>
                <p:nvPr/>
              </p:nvSpPr>
              <p:spPr>
                <a:xfrm>
                  <a:off x="608360" y="3636976"/>
                  <a:ext cx="383009" cy="3724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𝒙</m:t>
                            </m:r>
                          </m:e>
                          <m:sub>
                            <m:r>
                              <a:rPr lang="en-US" sz="1400" b="1" i="1" smtClean="0">
                                <a:latin typeface="Cambria Math" panose="02040503050406030204" pitchFamily="18" charset="0"/>
                              </a:rPr>
                              <m:t>𝟏</m:t>
                            </m:r>
                          </m:sub>
                        </m:sSub>
                      </m:oMath>
                    </m:oMathPara>
                  </a14:m>
                  <a:endParaRPr lang="en-US" sz="1400" b="1" dirty="0"/>
                </a:p>
              </p:txBody>
            </p:sp>
          </mc:Choice>
          <mc:Fallback xmlns="">
            <p:sp>
              <p:nvSpPr>
                <p:cNvPr id="51" name="TextBox 50"/>
                <p:cNvSpPr txBox="1">
                  <a:spLocks noRot="1" noChangeAspect="1" noMove="1" noResize="1" noEditPoints="1" noAdjustHandles="1" noChangeArrowheads="1" noChangeShapeType="1" noTextEdit="1"/>
                </p:cNvSpPr>
                <p:nvPr/>
              </p:nvSpPr>
              <p:spPr>
                <a:xfrm>
                  <a:off x="608360" y="3636976"/>
                  <a:ext cx="383009" cy="37241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627484" y="3896026"/>
                  <a:ext cx="344763" cy="3724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𝒘</m:t>
                            </m:r>
                          </m:e>
                          <m:sub>
                            <m:r>
                              <a:rPr lang="en-US" sz="1400" b="1" i="1" smtClean="0">
                                <a:latin typeface="Cambria Math" panose="02040503050406030204" pitchFamily="18" charset="0"/>
                              </a:rPr>
                              <m:t>𝟏</m:t>
                            </m:r>
                          </m:sub>
                        </m:sSub>
                      </m:oMath>
                    </m:oMathPara>
                  </a14:m>
                  <a:endParaRPr lang="en-US" sz="1400" b="1" dirty="0"/>
                </a:p>
              </p:txBody>
            </p:sp>
          </mc:Choice>
          <mc:Fallback xmlns="">
            <p:sp>
              <p:nvSpPr>
                <p:cNvPr id="52" name="TextBox 51"/>
                <p:cNvSpPr txBox="1">
                  <a:spLocks noRot="1" noChangeAspect="1" noMove="1" noResize="1" noEditPoints="1" noAdjustHandles="1" noChangeArrowheads="1" noChangeShapeType="1" noTextEdit="1"/>
                </p:cNvSpPr>
                <p:nvPr/>
              </p:nvSpPr>
              <p:spPr>
                <a:xfrm>
                  <a:off x="627484" y="3896026"/>
                  <a:ext cx="344763" cy="372410"/>
                </a:xfrm>
                <a:prstGeom prst="rect">
                  <a:avLst/>
                </a:prstGeom>
                <a:blipFill rotWithShape="0">
                  <a:blip r:embed="rId3"/>
                  <a:stretch>
                    <a:fillRect r="-134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526154" y="2808606"/>
                  <a:ext cx="547425" cy="3351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1" i="1" dirty="0" smtClean="0">
                            <a:latin typeface="Cambria Math" panose="02040503050406030204" pitchFamily="18" charset="0"/>
                          </a:rPr>
                          <m:t>𝒃</m:t>
                        </m:r>
                      </m:oMath>
                    </m:oMathPara>
                  </a14:m>
                  <a:endParaRPr lang="en-US" sz="1100" b="1" dirty="0"/>
                </a:p>
              </p:txBody>
            </p:sp>
          </mc:Choice>
          <mc:Fallback xmlns="">
            <p:sp>
              <p:nvSpPr>
                <p:cNvPr id="53" name="TextBox 52"/>
                <p:cNvSpPr txBox="1">
                  <a:spLocks noRot="1" noChangeAspect="1" noMove="1" noResize="1" noEditPoints="1" noAdjustHandles="1" noChangeArrowheads="1" noChangeShapeType="1" noTextEdit="1"/>
                </p:cNvSpPr>
                <p:nvPr/>
              </p:nvSpPr>
              <p:spPr>
                <a:xfrm>
                  <a:off x="526154" y="2808606"/>
                  <a:ext cx="547425" cy="335169"/>
                </a:xfrm>
                <a:prstGeom prst="rect">
                  <a:avLst/>
                </a:prstGeom>
                <a:blipFill rotWithShape="0">
                  <a:blip r:embed="rId4"/>
                  <a:stretch>
                    <a:fillRect/>
                  </a:stretch>
                </a:blipFill>
              </p:spPr>
              <p:txBody>
                <a:bodyPr/>
                <a:lstStyle/>
                <a:p>
                  <a:r>
                    <a:rPr lang="en-US">
                      <a:noFill/>
                    </a:rPr>
                    <a:t> </a:t>
                  </a:r>
                </a:p>
              </p:txBody>
            </p:sp>
          </mc:Fallback>
        </mc:AlternateContent>
        <p:sp>
          <p:nvSpPr>
            <p:cNvPr id="54" name="Rectangle 53"/>
            <p:cNvSpPr/>
            <p:nvPr/>
          </p:nvSpPr>
          <p:spPr>
            <a:xfrm>
              <a:off x="1847612" y="4018591"/>
              <a:ext cx="762472" cy="1675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smtClean="0">
                  <a:solidFill>
                    <a:schemeClr val="tx1"/>
                  </a:solidFill>
                </a:rPr>
                <a:t>SNG 1’</a:t>
              </a:r>
              <a:endParaRPr lang="en-US" sz="1050" dirty="0">
                <a:solidFill>
                  <a:schemeClr val="tx1"/>
                </a:solidFill>
              </a:endParaRPr>
            </a:p>
          </p:txBody>
        </p:sp>
        <p:cxnSp>
          <p:nvCxnSpPr>
            <p:cNvPr id="55" name="Straight Arrow Connector 54"/>
            <p:cNvCxnSpPr/>
            <p:nvPr/>
          </p:nvCxnSpPr>
          <p:spPr>
            <a:xfrm>
              <a:off x="1133790" y="4102347"/>
              <a:ext cx="70486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2610083" y="4095809"/>
              <a:ext cx="126755"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1847612" y="3773551"/>
              <a:ext cx="762472" cy="1675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smtClean="0">
                  <a:solidFill>
                    <a:schemeClr val="tx1"/>
                  </a:solidFill>
                </a:rPr>
                <a:t>SNG 1</a:t>
              </a:r>
              <a:endParaRPr lang="en-US" sz="1050" dirty="0">
                <a:solidFill>
                  <a:schemeClr val="tx1"/>
                </a:solidFill>
              </a:endParaRPr>
            </a:p>
          </p:txBody>
        </p:sp>
        <p:cxnSp>
          <p:nvCxnSpPr>
            <p:cNvPr id="58" name="Straight Arrow Connector 57"/>
            <p:cNvCxnSpPr/>
            <p:nvPr/>
          </p:nvCxnSpPr>
          <p:spPr>
            <a:xfrm>
              <a:off x="1133790" y="3857306"/>
              <a:ext cx="70486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7" idx="3"/>
            </p:cNvCxnSpPr>
            <p:nvPr/>
          </p:nvCxnSpPr>
          <p:spPr>
            <a:xfrm>
              <a:off x="2610083" y="3857306"/>
              <a:ext cx="126755"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rot="16200000">
              <a:off x="2811462" y="4175600"/>
              <a:ext cx="488418" cy="752826"/>
              <a:chOff x="1382174" y="2575873"/>
              <a:chExt cx="370426" cy="602965"/>
            </a:xfrm>
          </p:grpSpPr>
          <p:cxnSp>
            <p:nvCxnSpPr>
              <p:cNvPr id="61" name="Straight Connector 60"/>
              <p:cNvCxnSpPr/>
              <p:nvPr/>
            </p:nvCxnSpPr>
            <p:spPr>
              <a:xfrm rot="5400000" flipV="1">
                <a:off x="1400609" y="2647189"/>
                <a:ext cx="142634"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flipV="1">
                <a:off x="1586429" y="2647189"/>
                <a:ext cx="142634"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Stored Data 71"/>
              <p:cNvSpPr/>
              <p:nvPr/>
            </p:nvSpPr>
            <p:spPr>
              <a:xfrm rot="16200000">
                <a:off x="1393733" y="2675118"/>
                <a:ext cx="346930" cy="37004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64" name="Stored Data 71"/>
              <p:cNvSpPr/>
              <p:nvPr/>
            </p:nvSpPr>
            <p:spPr>
              <a:xfrm rot="16200000">
                <a:off x="1548729" y="2517627"/>
                <a:ext cx="36948" cy="37005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65" name="Stored Data 71"/>
              <p:cNvSpPr/>
              <p:nvPr/>
            </p:nvSpPr>
            <p:spPr>
              <a:xfrm rot="16200000">
                <a:off x="1549097" y="2461376"/>
                <a:ext cx="36948" cy="37005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cxnSp>
            <p:nvCxnSpPr>
              <p:cNvPr id="66" name="Straight Connector 65"/>
              <p:cNvCxnSpPr/>
              <p:nvPr/>
            </p:nvCxnSpPr>
            <p:spPr>
              <a:xfrm rot="5400000" flipV="1">
                <a:off x="1519673" y="3133263"/>
                <a:ext cx="90686" cy="4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rot="5400000">
                <a:off x="1544627" y="3038592"/>
                <a:ext cx="41243" cy="600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grpSp>
        <mc:AlternateContent xmlns:mc="http://schemas.openxmlformats.org/markup-compatibility/2006" xmlns:a14="http://schemas.microsoft.com/office/drawing/2010/main">
          <mc:Choice Requires="a14">
            <p:sp>
              <p:nvSpPr>
                <p:cNvPr id="68" name="TextBox 67"/>
                <p:cNvSpPr txBox="1"/>
                <p:nvPr/>
              </p:nvSpPr>
              <p:spPr>
                <a:xfrm>
                  <a:off x="627484" y="4247858"/>
                  <a:ext cx="344763" cy="3724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𝒙</m:t>
                            </m:r>
                          </m:e>
                          <m:sub>
                            <m:r>
                              <a:rPr lang="en-US" sz="1400" b="1" i="1" smtClean="0">
                                <a:latin typeface="Cambria Math" panose="02040503050406030204" pitchFamily="18" charset="0"/>
                              </a:rPr>
                              <m:t>𝟐</m:t>
                            </m:r>
                          </m:sub>
                        </m:sSub>
                      </m:oMath>
                    </m:oMathPara>
                  </a14:m>
                  <a:endParaRPr lang="en-US" sz="1400" b="1" dirty="0"/>
                </a:p>
              </p:txBody>
            </p:sp>
          </mc:Choice>
          <mc:Fallback xmlns="">
            <p:sp>
              <p:nvSpPr>
                <p:cNvPr id="68" name="TextBox 67"/>
                <p:cNvSpPr txBox="1">
                  <a:spLocks noRot="1" noChangeAspect="1" noMove="1" noResize="1" noEditPoints="1" noAdjustHandles="1" noChangeArrowheads="1" noChangeShapeType="1" noTextEdit="1"/>
                </p:cNvSpPr>
                <p:nvPr/>
              </p:nvSpPr>
              <p:spPr>
                <a:xfrm>
                  <a:off x="627484" y="4247858"/>
                  <a:ext cx="344763" cy="372410"/>
                </a:xfrm>
                <a:prstGeom prst="rect">
                  <a:avLst/>
                </a:prstGeom>
                <a:blipFill rotWithShape="0">
                  <a:blip r:embed="rId5"/>
                  <a:stretch>
                    <a:fillRect r="-1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p:cNvSpPr txBox="1"/>
                <p:nvPr/>
              </p:nvSpPr>
              <p:spPr>
                <a:xfrm>
                  <a:off x="627484" y="4520838"/>
                  <a:ext cx="344763" cy="3724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𝒘</m:t>
                            </m:r>
                          </m:e>
                          <m:sub>
                            <m:r>
                              <a:rPr lang="en-US" sz="1400" b="1" i="1" smtClean="0">
                                <a:latin typeface="Cambria Math" panose="02040503050406030204" pitchFamily="18" charset="0"/>
                              </a:rPr>
                              <m:t>𝟐</m:t>
                            </m:r>
                          </m:sub>
                        </m:sSub>
                      </m:oMath>
                    </m:oMathPara>
                  </a14:m>
                  <a:endParaRPr lang="en-US" sz="1400" b="1" dirty="0"/>
                </a:p>
              </p:txBody>
            </p:sp>
          </mc:Choice>
          <mc:Fallback xmlns="">
            <p:sp>
              <p:nvSpPr>
                <p:cNvPr id="69" name="TextBox 68"/>
                <p:cNvSpPr txBox="1">
                  <a:spLocks noRot="1" noChangeAspect="1" noMove="1" noResize="1" noEditPoints="1" noAdjustHandles="1" noChangeArrowheads="1" noChangeShapeType="1" noTextEdit="1"/>
                </p:cNvSpPr>
                <p:nvPr/>
              </p:nvSpPr>
              <p:spPr>
                <a:xfrm>
                  <a:off x="627484" y="4520838"/>
                  <a:ext cx="344763" cy="372410"/>
                </a:xfrm>
                <a:prstGeom prst="rect">
                  <a:avLst/>
                </a:prstGeom>
                <a:blipFill rotWithShape="0">
                  <a:blip r:embed="rId6"/>
                  <a:stretch>
                    <a:fillRect r="-13462"/>
                  </a:stretch>
                </a:blipFill>
              </p:spPr>
              <p:txBody>
                <a:bodyPr/>
                <a:lstStyle/>
                <a:p>
                  <a:r>
                    <a:rPr lang="en-US">
                      <a:noFill/>
                    </a:rPr>
                    <a:t> </a:t>
                  </a:r>
                </a:p>
              </p:txBody>
            </p:sp>
          </mc:Fallback>
        </mc:AlternateContent>
        <p:sp>
          <p:nvSpPr>
            <p:cNvPr id="70" name="Rectangle 69"/>
            <p:cNvSpPr/>
            <p:nvPr/>
          </p:nvSpPr>
          <p:spPr>
            <a:xfrm>
              <a:off x="1847612" y="4599544"/>
              <a:ext cx="762472" cy="1675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smtClean="0">
                  <a:solidFill>
                    <a:schemeClr val="tx1"/>
                  </a:solidFill>
                </a:rPr>
                <a:t>SNG 2’</a:t>
              </a:r>
              <a:endParaRPr lang="en-US" sz="1050" dirty="0">
                <a:solidFill>
                  <a:schemeClr val="tx1"/>
                </a:solidFill>
              </a:endParaRPr>
            </a:p>
          </p:txBody>
        </p:sp>
        <p:cxnSp>
          <p:nvCxnSpPr>
            <p:cNvPr id="71" name="Straight Arrow Connector 70"/>
            <p:cNvCxnSpPr/>
            <p:nvPr/>
          </p:nvCxnSpPr>
          <p:spPr>
            <a:xfrm>
              <a:off x="1133790" y="4683300"/>
              <a:ext cx="70486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2610083" y="4676762"/>
              <a:ext cx="126755"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1847612" y="4354504"/>
              <a:ext cx="762472" cy="1675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smtClean="0">
                  <a:solidFill>
                    <a:schemeClr val="tx1"/>
                  </a:solidFill>
                </a:rPr>
                <a:t>SNG 2</a:t>
              </a:r>
              <a:endParaRPr lang="en-US" sz="1050" dirty="0">
                <a:solidFill>
                  <a:schemeClr val="tx1"/>
                </a:solidFill>
              </a:endParaRPr>
            </a:p>
          </p:txBody>
        </p:sp>
        <p:cxnSp>
          <p:nvCxnSpPr>
            <p:cNvPr id="74" name="Straight Arrow Connector 73"/>
            <p:cNvCxnSpPr/>
            <p:nvPr/>
          </p:nvCxnSpPr>
          <p:spPr>
            <a:xfrm>
              <a:off x="1133790" y="4438260"/>
              <a:ext cx="70486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3" idx="3"/>
            </p:cNvCxnSpPr>
            <p:nvPr/>
          </p:nvCxnSpPr>
          <p:spPr>
            <a:xfrm>
              <a:off x="2610083" y="4438260"/>
              <a:ext cx="126755"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76" name="Group 75"/>
            <p:cNvGrpSpPr/>
            <p:nvPr/>
          </p:nvGrpSpPr>
          <p:grpSpPr>
            <a:xfrm rot="16200000">
              <a:off x="2811462" y="5359862"/>
              <a:ext cx="488418" cy="752826"/>
              <a:chOff x="1382174" y="2575873"/>
              <a:chExt cx="370426" cy="602965"/>
            </a:xfrm>
          </p:grpSpPr>
          <p:cxnSp>
            <p:nvCxnSpPr>
              <p:cNvPr id="77" name="Straight Connector 76"/>
              <p:cNvCxnSpPr/>
              <p:nvPr/>
            </p:nvCxnSpPr>
            <p:spPr>
              <a:xfrm rot="5400000" flipV="1">
                <a:off x="1400609" y="2647189"/>
                <a:ext cx="142634"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flipV="1">
                <a:off x="1586429" y="2647189"/>
                <a:ext cx="142634"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Stored Data 71"/>
              <p:cNvSpPr/>
              <p:nvPr/>
            </p:nvSpPr>
            <p:spPr>
              <a:xfrm rot="16200000">
                <a:off x="1393733" y="2675118"/>
                <a:ext cx="346930" cy="37004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80" name="Stored Data 71"/>
              <p:cNvSpPr/>
              <p:nvPr/>
            </p:nvSpPr>
            <p:spPr>
              <a:xfrm rot="16200000">
                <a:off x="1548729" y="2517627"/>
                <a:ext cx="36948" cy="37005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81" name="Stored Data 71"/>
              <p:cNvSpPr/>
              <p:nvPr/>
            </p:nvSpPr>
            <p:spPr>
              <a:xfrm rot="16200000">
                <a:off x="1549097" y="2461376"/>
                <a:ext cx="36948" cy="37005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cxnSp>
            <p:nvCxnSpPr>
              <p:cNvPr id="82" name="Straight Connector 81"/>
              <p:cNvCxnSpPr/>
              <p:nvPr/>
            </p:nvCxnSpPr>
            <p:spPr>
              <a:xfrm rot="5400000" flipV="1">
                <a:off x="1519673" y="3133263"/>
                <a:ext cx="90686" cy="4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rot="5400000">
                <a:off x="1544627" y="3038592"/>
                <a:ext cx="41243" cy="600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grpSp>
        <mc:AlternateContent xmlns:mc="http://schemas.openxmlformats.org/markup-compatibility/2006" xmlns:a14="http://schemas.microsoft.com/office/drawing/2010/main">
          <mc:Choice Requires="a14">
            <p:sp>
              <p:nvSpPr>
                <p:cNvPr id="84" name="TextBox 83"/>
                <p:cNvSpPr txBox="1"/>
                <p:nvPr/>
              </p:nvSpPr>
              <p:spPr>
                <a:xfrm>
                  <a:off x="491306" y="5398674"/>
                  <a:ext cx="617120" cy="3724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𝒙</m:t>
                            </m:r>
                          </m:e>
                          <m:sub>
                            <m:r>
                              <a:rPr lang="en-US" sz="1400" b="1" i="1" smtClean="0">
                                <a:latin typeface="Cambria Math" panose="02040503050406030204" pitchFamily="18" charset="0"/>
                              </a:rPr>
                              <m:t>𝑴</m:t>
                            </m:r>
                            <m:r>
                              <a:rPr lang="en-US" sz="1400" b="1" i="1" smtClean="0">
                                <a:latin typeface="Cambria Math" panose="02040503050406030204" pitchFamily="18" charset="0"/>
                              </a:rPr>
                              <m:t>−</m:t>
                            </m:r>
                            <m:r>
                              <a:rPr lang="en-US" sz="1400" b="1" i="1" smtClean="0">
                                <a:latin typeface="Cambria Math" panose="02040503050406030204" pitchFamily="18" charset="0"/>
                              </a:rPr>
                              <m:t>𝟏</m:t>
                            </m:r>
                          </m:sub>
                        </m:sSub>
                      </m:oMath>
                    </m:oMathPara>
                  </a14:m>
                  <a:endParaRPr lang="en-US" sz="1400" b="1" dirty="0"/>
                </a:p>
              </p:txBody>
            </p:sp>
          </mc:Choice>
          <mc:Fallback xmlns="">
            <p:sp>
              <p:nvSpPr>
                <p:cNvPr id="84" name="TextBox 83"/>
                <p:cNvSpPr txBox="1">
                  <a:spLocks noRot="1" noChangeAspect="1" noMove="1" noResize="1" noEditPoints="1" noAdjustHandles="1" noChangeArrowheads="1" noChangeShapeType="1" noTextEdit="1"/>
                </p:cNvSpPr>
                <p:nvPr/>
              </p:nvSpPr>
              <p:spPr>
                <a:xfrm>
                  <a:off x="491306" y="5398674"/>
                  <a:ext cx="617120" cy="372410"/>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p:cNvSpPr txBox="1"/>
                <p:nvPr/>
              </p:nvSpPr>
              <p:spPr>
                <a:xfrm>
                  <a:off x="487598" y="5657723"/>
                  <a:ext cx="624537" cy="3724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𝒘</m:t>
                            </m:r>
                          </m:e>
                          <m:sub>
                            <m:r>
                              <a:rPr lang="en-US" sz="1400" b="1" i="1" smtClean="0">
                                <a:latin typeface="Cambria Math" panose="02040503050406030204" pitchFamily="18" charset="0"/>
                              </a:rPr>
                              <m:t>𝑴</m:t>
                            </m:r>
                            <m:r>
                              <a:rPr lang="en-US" sz="1400" b="1" i="1" smtClean="0">
                                <a:latin typeface="Cambria Math" panose="02040503050406030204" pitchFamily="18" charset="0"/>
                              </a:rPr>
                              <m:t>−</m:t>
                            </m:r>
                            <m:r>
                              <a:rPr lang="en-US" sz="1400" b="1" i="1" smtClean="0">
                                <a:latin typeface="Cambria Math" panose="02040503050406030204" pitchFamily="18" charset="0"/>
                              </a:rPr>
                              <m:t>𝟏</m:t>
                            </m:r>
                          </m:sub>
                        </m:sSub>
                      </m:oMath>
                    </m:oMathPara>
                  </a14:m>
                  <a:endParaRPr lang="en-US" sz="1400" b="1" dirty="0"/>
                </a:p>
              </p:txBody>
            </p:sp>
          </mc:Choice>
          <mc:Fallback xmlns="">
            <p:sp>
              <p:nvSpPr>
                <p:cNvPr id="85" name="TextBox 84"/>
                <p:cNvSpPr txBox="1">
                  <a:spLocks noRot="1" noChangeAspect="1" noMove="1" noResize="1" noEditPoints="1" noAdjustHandles="1" noChangeArrowheads="1" noChangeShapeType="1" noTextEdit="1"/>
                </p:cNvSpPr>
                <p:nvPr/>
              </p:nvSpPr>
              <p:spPr>
                <a:xfrm>
                  <a:off x="487598" y="5657723"/>
                  <a:ext cx="624537" cy="372410"/>
                </a:xfrm>
                <a:prstGeom prst="rect">
                  <a:avLst/>
                </a:prstGeom>
                <a:blipFill rotWithShape="0">
                  <a:blip r:embed="rId8"/>
                  <a:stretch>
                    <a:fillRect/>
                  </a:stretch>
                </a:blipFill>
              </p:spPr>
              <p:txBody>
                <a:bodyPr/>
                <a:lstStyle/>
                <a:p>
                  <a:r>
                    <a:rPr lang="en-US">
                      <a:noFill/>
                    </a:rPr>
                    <a:t> </a:t>
                  </a:r>
                </a:p>
              </p:txBody>
            </p:sp>
          </mc:Fallback>
        </mc:AlternateContent>
        <p:sp>
          <p:nvSpPr>
            <p:cNvPr id="86" name="Rectangle 85"/>
            <p:cNvSpPr/>
            <p:nvPr/>
          </p:nvSpPr>
          <p:spPr>
            <a:xfrm>
              <a:off x="1841576" y="5780289"/>
              <a:ext cx="774544" cy="1675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smtClean="0">
                  <a:solidFill>
                    <a:schemeClr val="tx1"/>
                  </a:solidFill>
                </a:rPr>
                <a:t>SNG M-1’</a:t>
              </a:r>
              <a:endParaRPr lang="en-US" sz="1050" dirty="0">
                <a:solidFill>
                  <a:schemeClr val="tx1"/>
                </a:solidFill>
              </a:endParaRPr>
            </a:p>
          </p:txBody>
        </p:sp>
        <p:cxnSp>
          <p:nvCxnSpPr>
            <p:cNvPr id="87" name="Straight Arrow Connector 86"/>
            <p:cNvCxnSpPr/>
            <p:nvPr/>
          </p:nvCxnSpPr>
          <p:spPr>
            <a:xfrm>
              <a:off x="1133790" y="5864045"/>
              <a:ext cx="70486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86" idx="3"/>
            </p:cNvCxnSpPr>
            <p:nvPr/>
          </p:nvCxnSpPr>
          <p:spPr>
            <a:xfrm>
              <a:off x="2616120" y="5864045"/>
              <a:ext cx="120718"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1847612" y="5535248"/>
              <a:ext cx="762472" cy="1675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smtClean="0">
                  <a:solidFill>
                    <a:schemeClr val="tx1"/>
                  </a:solidFill>
                </a:rPr>
                <a:t>SNG M-1</a:t>
              </a:r>
              <a:endParaRPr lang="en-US" sz="1050" dirty="0">
                <a:solidFill>
                  <a:schemeClr val="tx1"/>
                </a:solidFill>
              </a:endParaRPr>
            </a:p>
          </p:txBody>
        </p:sp>
        <p:cxnSp>
          <p:nvCxnSpPr>
            <p:cNvPr id="90" name="Straight Arrow Connector 89"/>
            <p:cNvCxnSpPr/>
            <p:nvPr/>
          </p:nvCxnSpPr>
          <p:spPr>
            <a:xfrm>
              <a:off x="1133790" y="5619004"/>
              <a:ext cx="70486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89" idx="3"/>
            </p:cNvCxnSpPr>
            <p:nvPr/>
          </p:nvCxnSpPr>
          <p:spPr>
            <a:xfrm>
              <a:off x="2610083" y="5619004"/>
              <a:ext cx="126755"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rot="16200000">
              <a:off x="2811462" y="5937999"/>
              <a:ext cx="488418" cy="752826"/>
              <a:chOff x="1382174" y="2575873"/>
              <a:chExt cx="370426" cy="602965"/>
            </a:xfrm>
          </p:grpSpPr>
          <p:cxnSp>
            <p:nvCxnSpPr>
              <p:cNvPr id="93" name="Straight Connector 92"/>
              <p:cNvCxnSpPr/>
              <p:nvPr/>
            </p:nvCxnSpPr>
            <p:spPr>
              <a:xfrm rot="5400000" flipV="1">
                <a:off x="1400609" y="2647189"/>
                <a:ext cx="142634"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5400000" flipV="1">
                <a:off x="1586429" y="2647189"/>
                <a:ext cx="142634"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Stored Data 71"/>
              <p:cNvSpPr/>
              <p:nvPr/>
            </p:nvSpPr>
            <p:spPr>
              <a:xfrm rot="16200000">
                <a:off x="1393733" y="2675118"/>
                <a:ext cx="346930" cy="37004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96" name="Stored Data 71"/>
              <p:cNvSpPr/>
              <p:nvPr/>
            </p:nvSpPr>
            <p:spPr>
              <a:xfrm rot="16200000">
                <a:off x="1548729" y="2517627"/>
                <a:ext cx="36948" cy="37005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sp>
            <p:nvSpPr>
              <p:cNvPr id="97" name="Stored Data 71"/>
              <p:cNvSpPr/>
              <p:nvPr/>
            </p:nvSpPr>
            <p:spPr>
              <a:xfrm rot="16200000">
                <a:off x="1549097" y="2461376"/>
                <a:ext cx="36948" cy="37005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cxnSp>
            <p:nvCxnSpPr>
              <p:cNvPr id="98" name="Straight Connector 97"/>
              <p:cNvCxnSpPr/>
              <p:nvPr/>
            </p:nvCxnSpPr>
            <p:spPr>
              <a:xfrm rot="5400000" flipV="1">
                <a:off x="1519673" y="3133263"/>
                <a:ext cx="90686" cy="4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Oval 98"/>
              <p:cNvSpPr/>
              <p:nvPr/>
            </p:nvSpPr>
            <p:spPr>
              <a:xfrm rot="5400000">
                <a:off x="1544627" y="3038592"/>
                <a:ext cx="41243" cy="600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p>
            </p:txBody>
          </p:sp>
        </p:grpSp>
        <mc:AlternateContent xmlns:mc="http://schemas.openxmlformats.org/markup-compatibility/2006" xmlns:a14="http://schemas.microsoft.com/office/drawing/2010/main">
          <mc:Choice Requires="a14">
            <p:sp>
              <p:nvSpPr>
                <p:cNvPr id="100" name="TextBox 99"/>
                <p:cNvSpPr txBox="1"/>
                <p:nvPr/>
              </p:nvSpPr>
              <p:spPr>
                <a:xfrm>
                  <a:off x="594986" y="6006740"/>
                  <a:ext cx="409760" cy="3724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𝒙</m:t>
                            </m:r>
                          </m:e>
                          <m:sub>
                            <m:r>
                              <a:rPr lang="en-US" sz="1400" b="1" i="1" smtClean="0">
                                <a:latin typeface="Cambria Math" panose="02040503050406030204" pitchFamily="18" charset="0"/>
                              </a:rPr>
                              <m:t>𝑴</m:t>
                            </m:r>
                          </m:sub>
                        </m:sSub>
                      </m:oMath>
                    </m:oMathPara>
                  </a14:m>
                  <a:endParaRPr lang="en-US" sz="1400" b="1" dirty="0"/>
                </a:p>
              </p:txBody>
            </p:sp>
          </mc:Choice>
          <mc:Fallback xmlns="">
            <p:sp>
              <p:nvSpPr>
                <p:cNvPr id="100" name="TextBox 99"/>
                <p:cNvSpPr txBox="1">
                  <a:spLocks noRot="1" noChangeAspect="1" noMove="1" noResize="1" noEditPoints="1" noAdjustHandles="1" noChangeArrowheads="1" noChangeShapeType="1" noTextEdit="1"/>
                </p:cNvSpPr>
                <p:nvPr/>
              </p:nvSpPr>
              <p:spPr>
                <a:xfrm>
                  <a:off x="594986" y="6006740"/>
                  <a:ext cx="409760" cy="372410"/>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p:cNvSpPr txBox="1"/>
                <p:nvPr/>
              </p:nvSpPr>
              <p:spPr>
                <a:xfrm>
                  <a:off x="586001" y="6235861"/>
                  <a:ext cx="427729" cy="3724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𝒘</m:t>
                            </m:r>
                          </m:e>
                          <m:sub>
                            <m:r>
                              <a:rPr lang="en-US" sz="1400" b="1" i="1" smtClean="0">
                                <a:latin typeface="Cambria Math" panose="02040503050406030204" pitchFamily="18" charset="0"/>
                              </a:rPr>
                              <m:t>𝑴</m:t>
                            </m:r>
                          </m:sub>
                        </m:sSub>
                      </m:oMath>
                    </m:oMathPara>
                  </a14:m>
                  <a:endParaRPr lang="en-US" sz="1400" b="1" dirty="0"/>
                </a:p>
              </p:txBody>
            </p:sp>
          </mc:Choice>
          <mc:Fallback xmlns="">
            <p:sp>
              <p:nvSpPr>
                <p:cNvPr id="101" name="TextBox 100"/>
                <p:cNvSpPr txBox="1">
                  <a:spLocks noRot="1" noChangeAspect="1" noMove="1" noResize="1" noEditPoints="1" noAdjustHandles="1" noChangeArrowheads="1" noChangeShapeType="1" noTextEdit="1"/>
                </p:cNvSpPr>
                <p:nvPr/>
              </p:nvSpPr>
              <p:spPr>
                <a:xfrm>
                  <a:off x="586001" y="6235861"/>
                  <a:ext cx="427729" cy="372410"/>
                </a:xfrm>
                <a:prstGeom prst="rect">
                  <a:avLst/>
                </a:prstGeom>
                <a:blipFill rotWithShape="0">
                  <a:blip r:embed="rId10"/>
                  <a:stretch>
                    <a:fillRect r="-1563"/>
                  </a:stretch>
                </a:blipFill>
              </p:spPr>
              <p:txBody>
                <a:bodyPr/>
                <a:lstStyle/>
                <a:p>
                  <a:r>
                    <a:rPr lang="en-US">
                      <a:noFill/>
                    </a:rPr>
                    <a:t> </a:t>
                  </a:r>
                </a:p>
              </p:txBody>
            </p:sp>
          </mc:Fallback>
        </mc:AlternateContent>
        <p:sp>
          <p:nvSpPr>
            <p:cNvPr id="102" name="Rectangle 101"/>
            <p:cNvSpPr/>
            <p:nvPr/>
          </p:nvSpPr>
          <p:spPr>
            <a:xfrm>
              <a:off x="1847612" y="6358427"/>
              <a:ext cx="762472" cy="1675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smtClean="0">
                  <a:solidFill>
                    <a:schemeClr val="tx1"/>
                  </a:solidFill>
                </a:rPr>
                <a:t>SNG M’</a:t>
              </a:r>
              <a:endParaRPr lang="en-US" sz="1050" dirty="0">
                <a:solidFill>
                  <a:schemeClr val="tx1"/>
                </a:solidFill>
              </a:endParaRPr>
            </a:p>
          </p:txBody>
        </p:sp>
        <p:cxnSp>
          <p:nvCxnSpPr>
            <p:cNvPr id="103" name="Straight Arrow Connector 102"/>
            <p:cNvCxnSpPr/>
            <p:nvPr/>
          </p:nvCxnSpPr>
          <p:spPr>
            <a:xfrm>
              <a:off x="1133790" y="6442183"/>
              <a:ext cx="70486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102" idx="3"/>
            </p:cNvCxnSpPr>
            <p:nvPr/>
          </p:nvCxnSpPr>
          <p:spPr>
            <a:xfrm>
              <a:off x="2610083" y="6442183"/>
              <a:ext cx="126755"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1847612" y="6113386"/>
              <a:ext cx="762472" cy="1675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smtClean="0">
                  <a:solidFill>
                    <a:schemeClr val="tx1"/>
                  </a:solidFill>
                </a:rPr>
                <a:t>SNG M</a:t>
              </a:r>
              <a:endParaRPr lang="en-US" sz="1050" dirty="0">
                <a:solidFill>
                  <a:schemeClr val="tx1"/>
                </a:solidFill>
              </a:endParaRPr>
            </a:p>
          </p:txBody>
        </p:sp>
        <p:cxnSp>
          <p:nvCxnSpPr>
            <p:cNvPr id="106" name="Straight Arrow Connector 105"/>
            <p:cNvCxnSpPr/>
            <p:nvPr/>
          </p:nvCxnSpPr>
          <p:spPr>
            <a:xfrm>
              <a:off x="1133790" y="6197142"/>
              <a:ext cx="70486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2610083" y="6190604"/>
              <a:ext cx="126755"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5400000">
              <a:off x="2022206" y="5186830"/>
              <a:ext cx="335022" cy="0"/>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rot="5400000">
              <a:off x="2849638" y="5186830"/>
              <a:ext cx="335022" cy="0"/>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rot="5400000">
              <a:off x="632355" y="5186830"/>
              <a:ext cx="335022" cy="0"/>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1" name="TextBox 110"/>
                <p:cNvSpPr txBox="1"/>
                <p:nvPr/>
              </p:nvSpPr>
              <p:spPr>
                <a:xfrm>
                  <a:off x="491677" y="3283258"/>
                  <a:ext cx="616379" cy="3351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rPr>
                          <m:t>𝒄𝒍𝒆𝒂𝒓</m:t>
                        </m:r>
                      </m:oMath>
                    </m:oMathPara>
                  </a14:m>
                  <a:endParaRPr lang="en-US" sz="1200" b="1" dirty="0"/>
                </a:p>
              </p:txBody>
            </p:sp>
          </mc:Choice>
          <mc:Fallback xmlns="">
            <p:sp>
              <p:nvSpPr>
                <p:cNvPr id="111" name="TextBox 110"/>
                <p:cNvSpPr txBox="1">
                  <a:spLocks noRot="1" noChangeAspect="1" noMove="1" noResize="1" noEditPoints="1" noAdjustHandles="1" noChangeArrowheads="1" noChangeShapeType="1" noTextEdit="1"/>
                </p:cNvSpPr>
                <p:nvPr/>
              </p:nvSpPr>
              <p:spPr>
                <a:xfrm>
                  <a:off x="491677" y="3283258"/>
                  <a:ext cx="616379" cy="335169"/>
                </a:xfrm>
                <a:prstGeom prst="rect">
                  <a:avLst/>
                </a:prstGeom>
                <a:blipFill rotWithShape="0">
                  <a:blip r:embed="rId11"/>
                  <a:stretch>
                    <a:fillRect/>
                  </a:stretch>
                </a:blipFill>
              </p:spPr>
              <p:txBody>
                <a:bodyPr/>
                <a:lstStyle/>
                <a:p>
                  <a:r>
                    <a:rPr lang="en-US">
                      <a:noFill/>
                    </a:rPr>
                    <a:t> </a:t>
                  </a:r>
                </a:p>
              </p:txBody>
            </p:sp>
          </mc:Fallback>
        </mc:AlternateContent>
        <p:cxnSp>
          <p:nvCxnSpPr>
            <p:cNvPr id="112" name="Straight Connector 111"/>
            <p:cNvCxnSpPr>
              <a:stCxn id="127" idx="3"/>
            </p:cNvCxnSpPr>
            <p:nvPr/>
          </p:nvCxnSpPr>
          <p:spPr>
            <a:xfrm flipV="1">
              <a:off x="7997396" y="2958530"/>
              <a:ext cx="307472" cy="122"/>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Rectangle 112"/>
            <p:cNvSpPr/>
            <p:nvPr/>
          </p:nvSpPr>
          <p:spPr>
            <a:xfrm>
              <a:off x="1524509" y="1937055"/>
              <a:ext cx="6628891" cy="47685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tx1"/>
                </a:solidFill>
              </a:endParaRPr>
            </a:p>
          </p:txBody>
        </p:sp>
        <mc:AlternateContent xmlns:mc="http://schemas.openxmlformats.org/markup-compatibility/2006" xmlns:a14="http://schemas.microsoft.com/office/drawing/2010/main">
          <mc:Choice Requires="a14">
            <p:sp>
              <p:nvSpPr>
                <p:cNvPr id="114" name="TextBox 113"/>
                <p:cNvSpPr txBox="1"/>
                <p:nvPr/>
              </p:nvSpPr>
              <p:spPr>
                <a:xfrm>
                  <a:off x="488351" y="2516076"/>
                  <a:ext cx="623029" cy="3351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rPr>
                          <m:t>𝒂𝒄𝒕𝒊𝒗</m:t>
                        </m:r>
                      </m:oMath>
                    </m:oMathPara>
                  </a14:m>
                  <a:endParaRPr lang="en-US" sz="1200" b="1" dirty="0"/>
                </a:p>
              </p:txBody>
            </p:sp>
          </mc:Choice>
          <mc:Fallback xmlns="">
            <p:sp>
              <p:nvSpPr>
                <p:cNvPr id="114" name="TextBox 113"/>
                <p:cNvSpPr txBox="1">
                  <a:spLocks noRot="1" noChangeAspect="1" noMove="1" noResize="1" noEditPoints="1" noAdjustHandles="1" noChangeArrowheads="1" noChangeShapeType="1" noTextEdit="1"/>
                </p:cNvSpPr>
                <p:nvPr/>
              </p:nvSpPr>
              <p:spPr>
                <a:xfrm>
                  <a:off x="488351" y="2516076"/>
                  <a:ext cx="623029" cy="335169"/>
                </a:xfrm>
                <a:prstGeom prst="rect">
                  <a:avLst/>
                </a:prstGeom>
                <a:blipFill rotWithShape="0">
                  <a:blip r:embed="rId12"/>
                  <a:stretch>
                    <a:fillRect/>
                  </a:stretch>
                </a:blipFill>
              </p:spPr>
              <p:txBody>
                <a:bodyPr/>
                <a:lstStyle/>
                <a:p>
                  <a:r>
                    <a:rPr lang="en-US">
                      <a:noFill/>
                    </a:rPr>
                    <a:t> </a:t>
                  </a:r>
                </a:p>
              </p:txBody>
            </p:sp>
          </mc:Fallback>
        </mc:AlternateContent>
        <p:cxnSp>
          <p:nvCxnSpPr>
            <p:cNvPr id="115" name="Straight Connector 114"/>
            <p:cNvCxnSpPr>
              <a:stCxn id="123" idx="1"/>
            </p:cNvCxnSpPr>
            <p:nvPr/>
          </p:nvCxnSpPr>
          <p:spPr>
            <a:xfrm flipH="1" flipV="1">
              <a:off x="1162257" y="3428308"/>
              <a:ext cx="4075392" cy="4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Elbow Connector 115"/>
            <p:cNvCxnSpPr>
              <a:stCxn id="129" idx="3"/>
              <a:endCxn id="123" idx="2"/>
            </p:cNvCxnSpPr>
            <p:nvPr/>
          </p:nvCxnSpPr>
          <p:spPr>
            <a:xfrm flipV="1">
              <a:off x="5044925" y="3665270"/>
              <a:ext cx="668386" cy="1413162"/>
            </a:xfrm>
            <a:prstGeom prst="bentConnector2">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7" name="TextBox 116"/>
                <p:cNvSpPr txBox="1"/>
                <p:nvPr/>
              </p:nvSpPr>
              <p:spPr>
                <a:xfrm>
                  <a:off x="8257552" y="2743199"/>
                  <a:ext cx="763428" cy="3351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rPr>
                          <m:t>𝒐𝒖𝒕𝒑𝒖𝒕</m:t>
                        </m:r>
                      </m:oMath>
                    </m:oMathPara>
                  </a14:m>
                  <a:endParaRPr lang="en-US" sz="1200" b="1" dirty="0"/>
                </a:p>
              </p:txBody>
            </p:sp>
          </mc:Choice>
          <mc:Fallback xmlns="">
            <p:sp>
              <p:nvSpPr>
                <p:cNvPr id="117" name="TextBox 116"/>
                <p:cNvSpPr txBox="1">
                  <a:spLocks noRot="1" noChangeAspect="1" noMove="1" noResize="1" noEditPoints="1" noAdjustHandles="1" noChangeArrowheads="1" noChangeShapeType="1" noTextEdit="1"/>
                </p:cNvSpPr>
                <p:nvPr/>
              </p:nvSpPr>
              <p:spPr>
                <a:xfrm>
                  <a:off x="8257552" y="2743199"/>
                  <a:ext cx="763428" cy="335169"/>
                </a:xfrm>
                <a:prstGeom prst="rect">
                  <a:avLst/>
                </a:prstGeom>
                <a:blipFill rotWithShape="0">
                  <a:blip r:embed="rId13"/>
                  <a:stretch>
                    <a:fillRect b="-2222"/>
                  </a:stretch>
                </a:blipFill>
              </p:spPr>
              <p:txBody>
                <a:bodyPr/>
                <a:lstStyle/>
                <a:p>
                  <a:r>
                    <a:rPr lang="en-US">
                      <a:noFill/>
                    </a:rPr>
                    <a:t> </a:t>
                  </a:r>
                </a:p>
              </p:txBody>
            </p:sp>
          </mc:Fallback>
        </mc:AlternateContent>
        <p:cxnSp>
          <p:nvCxnSpPr>
            <p:cNvPr id="118" name="Straight Connector 117"/>
            <p:cNvCxnSpPr/>
            <p:nvPr/>
          </p:nvCxnSpPr>
          <p:spPr>
            <a:xfrm>
              <a:off x="1155427" y="2360078"/>
              <a:ext cx="369081"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1155427" y="2111323"/>
              <a:ext cx="369081"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0" name="TextBox 119"/>
                <p:cNvSpPr txBox="1"/>
                <p:nvPr/>
              </p:nvSpPr>
              <p:spPr>
                <a:xfrm>
                  <a:off x="457200" y="2200382"/>
                  <a:ext cx="685332" cy="3351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rPr>
                          <m:t>𝒓𝒆𝒔𝒆𝒕</m:t>
                        </m:r>
                      </m:oMath>
                    </m:oMathPara>
                  </a14:m>
                  <a:endParaRPr lang="en-US" sz="1200" b="1" dirty="0"/>
                </a:p>
              </p:txBody>
            </p:sp>
          </mc:Choice>
          <mc:Fallback xmlns="">
            <p:sp>
              <p:nvSpPr>
                <p:cNvPr id="120" name="TextBox 119"/>
                <p:cNvSpPr txBox="1">
                  <a:spLocks noRot="1" noChangeAspect="1" noMove="1" noResize="1" noEditPoints="1" noAdjustHandles="1" noChangeArrowheads="1" noChangeShapeType="1" noTextEdit="1"/>
                </p:cNvSpPr>
                <p:nvPr/>
              </p:nvSpPr>
              <p:spPr>
                <a:xfrm>
                  <a:off x="457200" y="2200382"/>
                  <a:ext cx="685332" cy="335169"/>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1" name="TextBox 120"/>
                <p:cNvSpPr txBox="1"/>
                <p:nvPr/>
              </p:nvSpPr>
              <p:spPr>
                <a:xfrm>
                  <a:off x="542415" y="1937056"/>
                  <a:ext cx="514900" cy="3351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rPr>
                          <m:t>𝒄𝒍𝒌</m:t>
                        </m:r>
                      </m:oMath>
                    </m:oMathPara>
                  </a14:m>
                  <a:endParaRPr lang="en-US" sz="1200" b="1" dirty="0"/>
                </a:p>
              </p:txBody>
            </p:sp>
          </mc:Choice>
          <mc:Fallback xmlns="">
            <p:sp>
              <p:nvSpPr>
                <p:cNvPr id="121" name="TextBox 120"/>
                <p:cNvSpPr txBox="1">
                  <a:spLocks noRot="1" noChangeAspect="1" noMove="1" noResize="1" noEditPoints="1" noAdjustHandles="1" noChangeArrowheads="1" noChangeShapeType="1" noTextEdit="1"/>
                </p:cNvSpPr>
                <p:nvPr/>
              </p:nvSpPr>
              <p:spPr>
                <a:xfrm>
                  <a:off x="542415" y="1937056"/>
                  <a:ext cx="514900" cy="335169"/>
                </a:xfrm>
                <a:prstGeom prst="rect">
                  <a:avLst/>
                </a:prstGeom>
                <a:blipFill rotWithShape="0">
                  <a:blip r:embed="rId15"/>
                  <a:stretch>
                    <a:fillRect/>
                  </a:stretch>
                </a:blipFill>
              </p:spPr>
              <p:txBody>
                <a:bodyPr/>
                <a:lstStyle/>
                <a:p>
                  <a:r>
                    <a:rPr lang="en-US">
                      <a:noFill/>
                    </a:rPr>
                    <a:t> </a:t>
                  </a:r>
                </a:p>
              </p:txBody>
            </p:sp>
          </mc:Fallback>
        </mc:AlternateContent>
        <p:grpSp>
          <p:nvGrpSpPr>
            <p:cNvPr id="122" name="Group 121"/>
            <p:cNvGrpSpPr/>
            <p:nvPr/>
          </p:nvGrpSpPr>
          <p:grpSpPr>
            <a:xfrm>
              <a:off x="5237649" y="3192329"/>
              <a:ext cx="951322" cy="472941"/>
              <a:chOff x="5349488" y="2590799"/>
              <a:chExt cx="1051312" cy="533401"/>
            </a:xfrm>
          </p:grpSpPr>
          <p:sp>
            <p:nvSpPr>
              <p:cNvPr id="123" name="Rectangle 122"/>
              <p:cNvSpPr/>
              <p:nvPr/>
            </p:nvSpPr>
            <p:spPr>
              <a:xfrm>
                <a:off x="5349488" y="2590799"/>
                <a:ext cx="1051312" cy="5334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Counter</a:t>
                </a:r>
                <a:endParaRPr lang="en-US" sz="1400" dirty="0" smtClean="0">
                  <a:solidFill>
                    <a:schemeClr val="tx1"/>
                  </a:solidFill>
                </a:endParaRPr>
              </a:p>
            </p:txBody>
          </p:sp>
          <p:sp>
            <p:nvSpPr>
              <p:cNvPr id="124" name="Isosceles Triangle 123"/>
              <p:cNvSpPr/>
              <p:nvPr/>
            </p:nvSpPr>
            <p:spPr>
              <a:xfrm>
                <a:off x="5357914" y="3026692"/>
                <a:ext cx="207817" cy="975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tx1"/>
                  </a:solidFill>
                </a:endParaRPr>
              </a:p>
            </p:txBody>
          </p:sp>
        </p:grpSp>
        <p:sp>
          <p:nvSpPr>
            <p:cNvPr id="125" name="Isosceles Triangle 124"/>
            <p:cNvSpPr/>
            <p:nvPr/>
          </p:nvSpPr>
          <p:spPr>
            <a:xfrm>
              <a:off x="1854357" y="3860787"/>
              <a:ext cx="128442" cy="71451"/>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tx1"/>
                </a:solidFill>
              </a:endParaRPr>
            </a:p>
          </p:txBody>
        </p:sp>
        <p:grpSp>
          <p:nvGrpSpPr>
            <p:cNvPr id="126" name="Group 125"/>
            <p:cNvGrpSpPr/>
            <p:nvPr/>
          </p:nvGrpSpPr>
          <p:grpSpPr>
            <a:xfrm>
              <a:off x="6856862" y="2541822"/>
              <a:ext cx="1140534" cy="833659"/>
              <a:chOff x="7381887" y="2236195"/>
              <a:chExt cx="1260411" cy="655108"/>
            </a:xfrm>
          </p:grpSpPr>
          <p:sp>
            <p:nvSpPr>
              <p:cNvPr id="127" name="Rectangle 126"/>
              <p:cNvSpPr/>
              <p:nvPr/>
            </p:nvSpPr>
            <p:spPr>
              <a:xfrm>
                <a:off x="7381887" y="2236195"/>
                <a:ext cx="1260411" cy="655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Activation function</a:t>
                </a:r>
              </a:p>
            </p:txBody>
          </p:sp>
          <p:sp>
            <p:nvSpPr>
              <p:cNvPr id="128" name="Isosceles Triangle 127"/>
              <p:cNvSpPr/>
              <p:nvPr/>
            </p:nvSpPr>
            <p:spPr>
              <a:xfrm>
                <a:off x="7391400" y="2788074"/>
                <a:ext cx="207818" cy="975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tx1"/>
                  </a:solidFill>
                </a:endParaRPr>
              </a:p>
            </p:txBody>
          </p:sp>
        </p:grpSp>
        <p:sp>
          <p:nvSpPr>
            <p:cNvPr id="129" name="Rectangle 128"/>
            <p:cNvSpPr/>
            <p:nvPr/>
          </p:nvSpPr>
          <p:spPr>
            <a:xfrm>
              <a:off x="3430866" y="3635525"/>
              <a:ext cx="1614059" cy="28858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nvGrpSpPr>
            <p:cNvPr id="130" name="Group 129"/>
            <p:cNvGrpSpPr/>
            <p:nvPr/>
          </p:nvGrpSpPr>
          <p:grpSpPr>
            <a:xfrm>
              <a:off x="3568771" y="5368178"/>
              <a:ext cx="1445528" cy="797623"/>
              <a:chOff x="2382139" y="1828801"/>
              <a:chExt cx="2572728" cy="1753043"/>
            </a:xfrm>
          </p:grpSpPr>
          <p:grpSp>
            <p:nvGrpSpPr>
              <p:cNvPr id="131" name="Group 130"/>
              <p:cNvGrpSpPr/>
              <p:nvPr/>
            </p:nvGrpSpPr>
            <p:grpSpPr>
              <a:xfrm>
                <a:off x="2486889" y="1828801"/>
                <a:ext cx="617851" cy="544191"/>
                <a:chOff x="3675121" y="5435203"/>
                <a:chExt cx="904595" cy="724319"/>
              </a:xfrm>
            </p:grpSpPr>
            <p:cxnSp>
              <p:nvCxnSpPr>
                <p:cNvPr id="144" name="Straight Connector 143"/>
                <p:cNvCxnSpPr/>
                <p:nvPr/>
              </p:nvCxnSpPr>
              <p:spPr>
                <a:xfrm flipV="1">
                  <a:off x="3675121" y="5984024"/>
                  <a:ext cx="415107"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V="1">
                  <a:off x="3675121" y="5620676"/>
                  <a:ext cx="415107"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Stored Data 71"/>
                <p:cNvSpPr/>
                <p:nvPr/>
              </p:nvSpPr>
              <p:spPr>
                <a:xfrm rot="10800000">
                  <a:off x="4009784" y="5435940"/>
                  <a:ext cx="569932"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sp>
              <p:nvSpPr>
                <p:cNvPr id="147" name="Stored Data 71"/>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sp>
              <p:nvSpPr>
                <p:cNvPr id="148" name="Stored Data 71"/>
                <p:cNvSpPr/>
                <p:nvPr/>
              </p:nvSpPr>
              <p:spPr>
                <a:xfrm rot="10800000">
                  <a:off x="3827261" y="5435203"/>
                  <a:ext cx="107529" cy="723602"/>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a:p>
              </p:txBody>
            </p:sp>
          </p:grpSp>
          <p:sp>
            <p:nvSpPr>
              <p:cNvPr id="132" name="Rectangle 131"/>
              <p:cNvSpPr/>
              <p:nvPr/>
            </p:nvSpPr>
            <p:spPr>
              <a:xfrm>
                <a:off x="3347204" y="1953709"/>
                <a:ext cx="514657" cy="97325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solidFill>
                    <a:schemeClr val="tx1"/>
                  </a:solidFill>
                </a:endParaRPr>
              </a:p>
            </p:txBody>
          </p:sp>
          <p:sp>
            <p:nvSpPr>
              <p:cNvPr id="133" name="Trapezoid 132"/>
              <p:cNvSpPr/>
              <p:nvPr/>
            </p:nvSpPr>
            <p:spPr>
              <a:xfrm rot="5400000">
                <a:off x="3568732" y="2416505"/>
                <a:ext cx="1561368" cy="469232"/>
              </a:xfrm>
              <a:prstGeom prst="trapezoid">
                <a:avLst>
                  <a:gd name="adj" fmla="val 64773"/>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solidFill>
                    <a:schemeClr val="tx1"/>
                  </a:solidFill>
                </a:endParaRPr>
              </a:p>
            </p:txBody>
          </p:sp>
          <p:sp>
            <p:nvSpPr>
              <p:cNvPr id="134" name="TextBox 133"/>
              <p:cNvSpPr txBox="1"/>
              <p:nvPr/>
            </p:nvSpPr>
            <p:spPr>
              <a:xfrm>
                <a:off x="3258335" y="1869144"/>
                <a:ext cx="312274" cy="695720"/>
              </a:xfrm>
              <a:prstGeom prst="rect">
                <a:avLst/>
              </a:prstGeom>
              <a:noFill/>
            </p:spPr>
            <p:txBody>
              <a:bodyPr wrap="square" rtlCol="0">
                <a:spAutoFit/>
              </a:bodyPr>
              <a:lstStyle/>
              <a:p>
                <a:r>
                  <a:rPr lang="en-US" sz="1050" smtClean="0"/>
                  <a:t>T</a:t>
                </a:r>
                <a:endParaRPr lang="en-US" sz="1050"/>
              </a:p>
            </p:txBody>
          </p:sp>
          <p:sp>
            <p:nvSpPr>
              <p:cNvPr id="135" name="TextBox 134"/>
              <p:cNvSpPr txBox="1"/>
              <p:nvPr/>
            </p:nvSpPr>
            <p:spPr>
              <a:xfrm>
                <a:off x="3503670" y="1870128"/>
                <a:ext cx="312274" cy="695720"/>
              </a:xfrm>
              <a:prstGeom prst="rect">
                <a:avLst/>
              </a:prstGeom>
              <a:noFill/>
            </p:spPr>
            <p:txBody>
              <a:bodyPr wrap="square" rtlCol="0">
                <a:spAutoFit/>
              </a:bodyPr>
              <a:lstStyle/>
              <a:p>
                <a:pPr algn="r"/>
                <a:r>
                  <a:rPr lang="en-US" sz="1050" smtClean="0"/>
                  <a:t>Q </a:t>
                </a:r>
                <a:endParaRPr lang="en-US" sz="1050"/>
              </a:p>
            </p:txBody>
          </p:sp>
          <p:sp>
            <p:nvSpPr>
              <p:cNvPr id="136" name="TextBox 135"/>
              <p:cNvSpPr txBox="1"/>
              <p:nvPr/>
            </p:nvSpPr>
            <p:spPr>
              <a:xfrm>
                <a:off x="3435409" y="2476878"/>
                <a:ext cx="547641" cy="1104966"/>
              </a:xfrm>
              <a:prstGeom prst="rect">
                <a:avLst/>
              </a:prstGeom>
              <a:noFill/>
            </p:spPr>
            <p:txBody>
              <a:bodyPr wrap="square" rtlCol="0">
                <a:spAutoFit/>
              </a:bodyPr>
              <a:lstStyle/>
              <a:p>
                <a:pPr algn="r"/>
                <a:r>
                  <a:rPr lang="en-US" sz="1000" smtClean="0"/>
                  <a:t>Q’</a:t>
                </a:r>
                <a:endParaRPr lang="en-US" sz="1000"/>
              </a:p>
            </p:txBody>
          </p:sp>
          <p:cxnSp>
            <p:nvCxnSpPr>
              <p:cNvPr id="137" name="Straight Arrow Connector 136"/>
              <p:cNvCxnSpPr/>
              <p:nvPr/>
            </p:nvCxnSpPr>
            <p:spPr>
              <a:xfrm>
                <a:off x="3102902" y="2102897"/>
                <a:ext cx="24427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a:off x="3865418" y="2102897"/>
                <a:ext cx="2615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Elbow Connector 138"/>
              <p:cNvCxnSpPr/>
              <p:nvPr/>
            </p:nvCxnSpPr>
            <p:spPr>
              <a:xfrm flipV="1">
                <a:off x="3163953" y="2023497"/>
                <a:ext cx="1157034" cy="66038"/>
              </a:xfrm>
              <a:prstGeom prst="bentConnector4">
                <a:avLst>
                  <a:gd name="adj1" fmla="val 481"/>
                  <a:gd name="adj2" fmla="val 73204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2382139" y="1967680"/>
                <a:ext cx="1561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2382139" y="2247749"/>
                <a:ext cx="1561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Elbow Connector 141"/>
              <p:cNvCxnSpPr/>
              <p:nvPr/>
            </p:nvCxnSpPr>
            <p:spPr>
              <a:xfrm>
                <a:off x="2488619" y="2247749"/>
                <a:ext cx="1627839" cy="908196"/>
              </a:xfrm>
              <a:prstGeom prst="bentConnector3">
                <a:avLst>
                  <a:gd name="adj1" fmla="val 93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a:off x="4572000" y="2580859"/>
                <a:ext cx="38286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9" name="Rectangle 148"/>
            <p:cNvSpPr/>
            <p:nvPr/>
          </p:nvSpPr>
          <p:spPr>
            <a:xfrm>
              <a:off x="3393227" y="4144596"/>
              <a:ext cx="1623549" cy="782061"/>
            </a:xfrm>
            <a:prstGeom prst="rect">
              <a:avLst/>
            </a:prstGeom>
          </p:spPr>
          <p:txBody>
            <a:bodyPr wrap="square">
              <a:spAutoFit/>
            </a:bodyPr>
            <a:lstStyle/>
            <a:p>
              <a:pPr algn="ctr"/>
              <a:r>
                <a:rPr lang="en-US"/>
                <a:t>Binary Adder Tree</a:t>
              </a:r>
              <a:endParaRPr lang="en-US" dirty="0"/>
            </a:p>
          </p:txBody>
        </p:sp>
        <p:sp>
          <p:nvSpPr>
            <p:cNvPr id="150" name="Rectangle 149"/>
            <p:cNvSpPr/>
            <p:nvPr/>
          </p:nvSpPr>
          <p:spPr>
            <a:xfrm>
              <a:off x="3596979" y="6085681"/>
              <a:ext cx="1475954" cy="521373"/>
            </a:xfrm>
            <a:prstGeom prst="rect">
              <a:avLst/>
            </a:prstGeom>
          </p:spPr>
          <p:txBody>
            <a:bodyPr wrap="square">
              <a:spAutoFit/>
            </a:bodyPr>
            <a:lstStyle/>
            <a:p>
              <a:pPr algn="ctr"/>
              <a:r>
                <a:rPr lang="en-US" sz="1100" b="1" smtClean="0"/>
                <a:t>(Adder component)</a:t>
              </a:r>
              <a:endParaRPr lang="en-US" sz="1100" b="1" dirty="0"/>
            </a:p>
          </p:txBody>
        </p:sp>
        <p:sp>
          <p:nvSpPr>
            <p:cNvPr id="152" name="Oval 151"/>
            <p:cNvSpPr/>
            <p:nvPr/>
          </p:nvSpPr>
          <p:spPr>
            <a:xfrm>
              <a:off x="6236288" y="2750387"/>
              <a:ext cx="427850" cy="41652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a:t>
              </a:r>
              <a:endParaRPr lang="en-US" sz="1400" dirty="0" smtClean="0">
                <a:solidFill>
                  <a:schemeClr val="tx1"/>
                </a:solidFill>
              </a:endParaRPr>
            </a:p>
          </p:txBody>
        </p:sp>
        <p:cxnSp>
          <p:nvCxnSpPr>
            <p:cNvPr id="153" name="Elbow Connector 152"/>
            <p:cNvCxnSpPr>
              <a:stCxn id="123" idx="3"/>
              <a:endCxn id="152" idx="4"/>
            </p:cNvCxnSpPr>
            <p:nvPr/>
          </p:nvCxnSpPr>
          <p:spPr>
            <a:xfrm flipV="1">
              <a:off x="6188972" y="3166916"/>
              <a:ext cx="261241" cy="261884"/>
            </a:xfrm>
            <a:prstGeom prst="bentConnector2">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a:stCxn id="127" idx="1"/>
              <a:endCxn id="152" idx="6"/>
            </p:cNvCxnSpPr>
            <p:nvPr/>
          </p:nvCxnSpPr>
          <p:spPr>
            <a:xfrm flipH="1">
              <a:off x="6664138" y="2958652"/>
              <a:ext cx="19272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H="1" flipV="1">
              <a:off x="1167693" y="2958529"/>
              <a:ext cx="5066349" cy="2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flipV="1">
              <a:off x="1168887" y="2681130"/>
              <a:ext cx="5685000" cy="2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Isosceles Triangle 156"/>
            <p:cNvSpPr/>
            <p:nvPr/>
          </p:nvSpPr>
          <p:spPr>
            <a:xfrm>
              <a:off x="1855024" y="4114707"/>
              <a:ext cx="128442" cy="71451"/>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tx1"/>
                </a:solidFill>
              </a:endParaRPr>
            </a:p>
          </p:txBody>
        </p:sp>
        <p:sp>
          <p:nvSpPr>
            <p:cNvPr id="158" name="Isosceles Triangle 157"/>
            <p:cNvSpPr/>
            <p:nvPr/>
          </p:nvSpPr>
          <p:spPr>
            <a:xfrm>
              <a:off x="1863353" y="4448159"/>
              <a:ext cx="128442" cy="71451"/>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tx1"/>
                </a:solidFill>
              </a:endParaRPr>
            </a:p>
          </p:txBody>
        </p:sp>
        <p:sp>
          <p:nvSpPr>
            <p:cNvPr id="159" name="Isosceles Triangle 158"/>
            <p:cNvSpPr/>
            <p:nvPr/>
          </p:nvSpPr>
          <p:spPr>
            <a:xfrm>
              <a:off x="1856680" y="4694439"/>
              <a:ext cx="128442" cy="71451"/>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chemeClr val="tx1"/>
                </a:solidFill>
              </a:endParaRPr>
            </a:p>
          </p:txBody>
        </p:sp>
        <p:sp>
          <p:nvSpPr>
            <p:cNvPr id="160" name="Isosceles Triangle 159"/>
            <p:cNvSpPr/>
            <p:nvPr/>
          </p:nvSpPr>
          <p:spPr>
            <a:xfrm>
              <a:off x="1855024" y="5627244"/>
              <a:ext cx="128442" cy="71451"/>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tx1"/>
                </a:solidFill>
              </a:endParaRPr>
            </a:p>
          </p:txBody>
        </p:sp>
        <p:sp>
          <p:nvSpPr>
            <p:cNvPr id="161" name="Isosceles Triangle 160"/>
            <p:cNvSpPr/>
            <p:nvPr/>
          </p:nvSpPr>
          <p:spPr>
            <a:xfrm>
              <a:off x="1856680" y="5873049"/>
              <a:ext cx="128442" cy="71451"/>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tx1"/>
                </a:solidFill>
              </a:endParaRPr>
            </a:p>
          </p:txBody>
        </p:sp>
        <p:sp>
          <p:nvSpPr>
            <p:cNvPr id="162" name="Isosceles Triangle 161"/>
            <p:cNvSpPr/>
            <p:nvPr/>
          </p:nvSpPr>
          <p:spPr>
            <a:xfrm>
              <a:off x="1858906" y="6200438"/>
              <a:ext cx="128442" cy="71451"/>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tx1"/>
                </a:solidFill>
              </a:endParaRPr>
            </a:p>
          </p:txBody>
        </p:sp>
        <p:sp>
          <p:nvSpPr>
            <p:cNvPr id="163" name="Isosceles Triangle 162"/>
            <p:cNvSpPr/>
            <p:nvPr/>
          </p:nvSpPr>
          <p:spPr>
            <a:xfrm>
              <a:off x="1856680" y="6455432"/>
              <a:ext cx="128442" cy="71451"/>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tx1"/>
                </a:solidFill>
              </a:endParaRPr>
            </a:p>
          </p:txBody>
        </p:sp>
      </p:grpSp>
      <p:sp>
        <p:nvSpPr>
          <p:cNvPr id="2" name="Title 1"/>
          <p:cNvSpPr>
            <a:spLocks noGrp="1"/>
          </p:cNvSpPr>
          <p:nvPr>
            <p:ph type="title"/>
          </p:nvPr>
        </p:nvSpPr>
        <p:spPr/>
        <p:txBody>
          <a:bodyPr/>
          <a:lstStyle/>
          <a:p>
            <a:r>
              <a:rPr lang="en-US" smtClean="0"/>
              <a:t>Khối nơ-ron SC song song M đầu vào</a:t>
            </a:r>
            <a:endParaRPr lang="en-US"/>
          </a:p>
        </p:txBody>
      </p:sp>
      <p:sp>
        <p:nvSpPr>
          <p:cNvPr id="4" name="Slide Number Placeholder 3"/>
          <p:cNvSpPr>
            <a:spLocks noGrp="1"/>
          </p:cNvSpPr>
          <p:nvPr>
            <p:ph type="sldNum" sz="quarter" idx="12"/>
          </p:nvPr>
        </p:nvSpPr>
        <p:spPr/>
        <p:txBody>
          <a:bodyPr/>
          <a:lstStyle/>
          <a:p>
            <a:fld id="{5CA5FFF0-460B-4A40-9034-F2BF1761D3ED}" type="slidenum">
              <a:rPr lang="en-US" smtClean="0"/>
              <a:t>15</a:t>
            </a:fld>
            <a:endParaRPr lang="en-US"/>
          </a:p>
        </p:txBody>
      </p:sp>
      <p:sp>
        <p:nvSpPr>
          <p:cNvPr id="43" name="Content Placeholder 2"/>
          <p:cNvSpPr>
            <a:spLocks noGrp="1"/>
          </p:cNvSpPr>
          <p:nvPr>
            <p:ph idx="1"/>
          </p:nvPr>
        </p:nvSpPr>
        <p:spPr>
          <a:xfrm>
            <a:off x="381000" y="1003306"/>
            <a:ext cx="8229600" cy="1054094"/>
          </a:xfrm>
        </p:spPr>
        <p:txBody>
          <a:bodyPr>
            <a:normAutofit/>
          </a:bodyPr>
          <a:lstStyle/>
          <a:p>
            <a:pPr>
              <a:buClr>
                <a:srgbClr val="92D050"/>
              </a:buClr>
            </a:pPr>
            <a:r>
              <a:rPr lang="en-US" sz="2800" smtClean="0"/>
              <a:t>Đầu vào, đầu ra tương tự khối nơ-ron nhị phân</a:t>
            </a:r>
          </a:p>
          <a:p>
            <a:pPr>
              <a:buClr>
                <a:srgbClr val="92D050"/>
              </a:buClr>
            </a:pPr>
            <a:r>
              <a:rPr lang="en-US" sz="2800" smtClean="0"/>
              <a:t>Sử dụng kỹ thuật tính toán ngẫu nhiên</a:t>
            </a:r>
          </a:p>
        </p:txBody>
      </p:sp>
      <p:sp>
        <p:nvSpPr>
          <p:cNvPr id="177" name="Rounded Rectangle 176"/>
          <p:cNvSpPr/>
          <p:nvPr/>
        </p:nvSpPr>
        <p:spPr>
          <a:xfrm>
            <a:off x="762000" y="2133600"/>
            <a:ext cx="1621602" cy="381000"/>
          </a:xfrm>
          <a:prstGeom prst="round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Nhị phân -&gt; SC</a:t>
            </a:r>
            <a:endParaRPr lang="en-US" dirty="0" smtClean="0">
              <a:solidFill>
                <a:schemeClr val="tx1"/>
              </a:solidFill>
            </a:endParaRPr>
          </a:p>
        </p:txBody>
      </p:sp>
      <p:sp>
        <p:nvSpPr>
          <p:cNvPr id="181" name="Rounded Rectangle 180"/>
          <p:cNvSpPr/>
          <p:nvPr/>
        </p:nvSpPr>
        <p:spPr>
          <a:xfrm>
            <a:off x="2438400" y="2133600"/>
            <a:ext cx="1006887" cy="381000"/>
          </a:xfrm>
          <a:prstGeom prst="round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Nhân SC</a:t>
            </a:r>
            <a:endParaRPr lang="en-US" dirty="0" smtClean="0">
              <a:solidFill>
                <a:schemeClr val="tx1"/>
              </a:solidFill>
            </a:endParaRPr>
          </a:p>
        </p:txBody>
      </p:sp>
      <p:sp>
        <p:nvSpPr>
          <p:cNvPr id="184" name="Rounded Rectangle 183"/>
          <p:cNvSpPr/>
          <p:nvPr/>
        </p:nvSpPr>
        <p:spPr>
          <a:xfrm>
            <a:off x="3505200" y="2133600"/>
            <a:ext cx="1006887" cy="381000"/>
          </a:xfrm>
          <a:prstGeom prst="round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Cộng SC</a:t>
            </a:r>
            <a:endParaRPr lang="en-US" dirty="0" smtClean="0">
              <a:solidFill>
                <a:schemeClr val="tx1"/>
              </a:solidFill>
            </a:endParaRPr>
          </a:p>
        </p:txBody>
      </p:sp>
      <p:sp>
        <p:nvSpPr>
          <p:cNvPr id="186" name="Rounded Rectangle 185"/>
          <p:cNvSpPr/>
          <p:nvPr/>
        </p:nvSpPr>
        <p:spPr>
          <a:xfrm>
            <a:off x="4572000" y="2133600"/>
            <a:ext cx="1604072" cy="381000"/>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SC -&gt; Nhị phân</a:t>
            </a:r>
            <a:endParaRPr lang="en-US" dirty="0" smtClean="0">
              <a:solidFill>
                <a:schemeClr val="tx1"/>
              </a:solidFill>
            </a:endParaRPr>
          </a:p>
        </p:txBody>
      </p:sp>
      <p:sp>
        <p:nvSpPr>
          <p:cNvPr id="189" name="Rounded Rectangle 188"/>
          <p:cNvSpPr/>
          <p:nvPr/>
        </p:nvSpPr>
        <p:spPr>
          <a:xfrm>
            <a:off x="6237953" y="2133600"/>
            <a:ext cx="2601247" cy="381000"/>
          </a:xfrm>
          <a:prstGeom prst="round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Thêm độ lệch &amp; kích hoạt</a:t>
            </a:r>
            <a:endParaRPr lang="en-US" dirty="0" smtClean="0">
              <a:solidFill>
                <a:schemeClr val="tx1"/>
              </a:solidFill>
            </a:endParaRPr>
          </a:p>
        </p:txBody>
      </p:sp>
    </p:spTree>
    <p:extLst>
      <p:ext uri="{BB962C8B-B14F-4D97-AF65-F5344CB8AC3E}">
        <p14:creationId xmlns:p14="http://schemas.microsoft.com/office/powerpoint/2010/main" val="40542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fade">
                                      <p:cBhvr>
                                        <p:cTn id="7" dur="500"/>
                                        <p:tgtEl>
                                          <p:spTgt spid="17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4"/>
                                        </p:tgtEl>
                                        <p:attrNameLst>
                                          <p:attrName>style.visibility</p:attrName>
                                        </p:attrNameLst>
                                      </p:cBhvr>
                                      <p:to>
                                        <p:strVal val="visible"/>
                                      </p:to>
                                    </p:set>
                                    <p:animEffect transition="in" filter="fade">
                                      <p:cBhvr>
                                        <p:cTn id="10" dur="500"/>
                                        <p:tgtEl>
                                          <p:spTgt spid="17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1"/>
                                        </p:tgtEl>
                                        <p:attrNameLst>
                                          <p:attrName>style.visibility</p:attrName>
                                        </p:attrNameLst>
                                      </p:cBhvr>
                                      <p:to>
                                        <p:strVal val="visible"/>
                                      </p:to>
                                    </p:set>
                                    <p:animEffect transition="in" filter="fade">
                                      <p:cBhvr>
                                        <p:cTn id="15" dur="500"/>
                                        <p:tgtEl>
                                          <p:spTgt spid="18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0"/>
                                        </p:tgtEl>
                                        <p:attrNameLst>
                                          <p:attrName>style.visibility</p:attrName>
                                        </p:attrNameLst>
                                      </p:cBhvr>
                                      <p:to>
                                        <p:strVal val="visible"/>
                                      </p:to>
                                    </p:set>
                                    <p:animEffect transition="in" filter="fade">
                                      <p:cBhvr>
                                        <p:cTn id="18" dur="500"/>
                                        <p:tgtEl>
                                          <p:spTgt spid="18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4"/>
                                        </p:tgtEl>
                                        <p:attrNameLst>
                                          <p:attrName>style.visibility</p:attrName>
                                        </p:attrNameLst>
                                      </p:cBhvr>
                                      <p:to>
                                        <p:strVal val="visible"/>
                                      </p:to>
                                    </p:set>
                                    <p:animEffect transition="in" filter="fade">
                                      <p:cBhvr>
                                        <p:cTn id="23" dur="500"/>
                                        <p:tgtEl>
                                          <p:spTgt spid="18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82"/>
                                        </p:tgtEl>
                                        <p:attrNameLst>
                                          <p:attrName>style.visibility</p:attrName>
                                        </p:attrNameLst>
                                      </p:cBhvr>
                                      <p:to>
                                        <p:strVal val="visible"/>
                                      </p:to>
                                    </p:set>
                                    <p:animEffect transition="in" filter="fade">
                                      <p:cBhvr>
                                        <p:cTn id="26" dur="500"/>
                                        <p:tgtEl>
                                          <p:spTgt spid="18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86"/>
                                        </p:tgtEl>
                                        <p:attrNameLst>
                                          <p:attrName>style.visibility</p:attrName>
                                        </p:attrNameLst>
                                      </p:cBhvr>
                                      <p:to>
                                        <p:strVal val="visible"/>
                                      </p:to>
                                    </p:set>
                                    <p:animEffect transition="in" filter="fade">
                                      <p:cBhvr>
                                        <p:cTn id="31" dur="500"/>
                                        <p:tgtEl>
                                          <p:spTgt spid="18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5"/>
                                        </p:tgtEl>
                                        <p:attrNameLst>
                                          <p:attrName>style.visibility</p:attrName>
                                        </p:attrNameLst>
                                      </p:cBhvr>
                                      <p:to>
                                        <p:strVal val="visible"/>
                                      </p:to>
                                    </p:set>
                                    <p:animEffect transition="in" filter="fade">
                                      <p:cBhvr>
                                        <p:cTn id="34" dur="500"/>
                                        <p:tgtEl>
                                          <p:spTgt spid="18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89"/>
                                        </p:tgtEl>
                                        <p:attrNameLst>
                                          <p:attrName>style.visibility</p:attrName>
                                        </p:attrNameLst>
                                      </p:cBhvr>
                                      <p:to>
                                        <p:strVal val="visible"/>
                                      </p:to>
                                    </p:set>
                                    <p:animEffect transition="in" filter="fade">
                                      <p:cBhvr>
                                        <p:cTn id="39" dur="500"/>
                                        <p:tgtEl>
                                          <p:spTgt spid="18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8"/>
                                        </p:tgtEl>
                                        <p:attrNameLst>
                                          <p:attrName>style.visibility</p:attrName>
                                        </p:attrNameLst>
                                      </p:cBhvr>
                                      <p:to>
                                        <p:strVal val="visible"/>
                                      </p:to>
                                    </p:set>
                                    <p:animEffect transition="in" filter="fade">
                                      <p:cBhvr>
                                        <p:cTn id="42" dur="500"/>
                                        <p:tgtEl>
                                          <p:spTgt spid="18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0"/>
                                        </p:tgtEl>
                                        <p:attrNameLst>
                                          <p:attrName>style.visibility</p:attrName>
                                        </p:attrNameLst>
                                      </p:cBhvr>
                                      <p:to>
                                        <p:strVal val="visible"/>
                                      </p:to>
                                    </p:set>
                                    <p:animEffect transition="in" filter="fade">
                                      <p:cBhvr>
                                        <p:cTn id="45" dur="5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animBg="1"/>
      <p:bldP spid="190" grpId="0" animBg="1"/>
      <p:bldP spid="188" grpId="0" animBg="1"/>
      <p:bldP spid="185" grpId="0" animBg="1"/>
      <p:bldP spid="180" grpId="0" animBg="1"/>
      <p:bldP spid="174" grpId="0" animBg="1"/>
      <p:bldP spid="177" grpId="0" animBg="1"/>
      <p:bldP spid="181" grpId="0" animBg="1"/>
      <p:bldP spid="184" grpId="0" animBg="1"/>
      <p:bldP spid="186" grpId="0" animBg="1"/>
      <p:bldP spid="18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4" name="Slide Number Placeholder 3"/>
          <p:cNvSpPr>
            <a:spLocks noGrp="1"/>
          </p:cNvSpPr>
          <p:nvPr>
            <p:ph type="sldNum" sz="quarter" idx="12"/>
          </p:nvPr>
        </p:nvSpPr>
        <p:spPr/>
        <p:txBody>
          <a:bodyPr/>
          <a:lstStyle/>
          <a:p>
            <a:fld id="{5CA5FFF0-460B-4A40-9034-F2BF1761D3ED}" type="slidenum">
              <a:rPr lang="en-US" smtClean="0"/>
              <a:t>16</a:t>
            </a:fld>
            <a:endParaRPr lang="en-US"/>
          </a:p>
        </p:txBody>
      </p:sp>
      <p:sp>
        <p:nvSpPr>
          <p:cNvPr id="6" name="Content Placeholder 2"/>
          <p:cNvSpPr>
            <a:spLocks noGrp="1"/>
          </p:cNvSpPr>
          <p:nvPr>
            <p:ph idx="1"/>
          </p:nvPr>
        </p:nvSpPr>
        <p:spPr>
          <a:xfrm>
            <a:off x="457200" y="1143000"/>
            <a:ext cx="8229600" cy="5105400"/>
          </a:xfrm>
        </p:spPr>
        <p:txBody>
          <a:bodyPr>
            <a:noAutofit/>
          </a:bodyPr>
          <a:lstStyle/>
          <a:p>
            <a:pPr>
              <a:buClr>
                <a:srgbClr val="92D050"/>
              </a:buClr>
              <a:buFont typeface="Wingdings" panose="05000000000000000000" pitchFamily="2" charset="2"/>
              <a:buChar char="v"/>
            </a:pPr>
            <a:r>
              <a:rPr lang="en-US" sz="2800" smtClean="0">
                <a:solidFill>
                  <a:schemeClr val="bg1">
                    <a:lumMod val="50000"/>
                  </a:schemeClr>
                </a:solidFill>
              </a:rPr>
              <a:t>Bối cảnh và động lực</a:t>
            </a:r>
          </a:p>
          <a:p>
            <a:pPr>
              <a:buClr>
                <a:srgbClr val="92D050"/>
              </a:buClr>
              <a:buFont typeface="Wingdings" panose="05000000000000000000" pitchFamily="2" charset="2"/>
              <a:buChar char="v"/>
            </a:pPr>
            <a:endParaRPr lang="en-US" sz="2800">
              <a:solidFill>
                <a:schemeClr val="bg1">
                  <a:lumMod val="50000"/>
                </a:schemeClr>
              </a:solidFill>
            </a:endParaRPr>
          </a:p>
          <a:p>
            <a:pPr>
              <a:buClr>
                <a:srgbClr val="92D050"/>
              </a:buClr>
              <a:buFont typeface="Wingdings" panose="05000000000000000000" pitchFamily="2" charset="2"/>
              <a:buChar char="v"/>
            </a:pPr>
            <a:r>
              <a:rPr lang="en-US" sz="2800" smtClean="0">
                <a:solidFill>
                  <a:schemeClr val="bg1">
                    <a:lumMod val="50000"/>
                  </a:schemeClr>
                </a:solidFill>
              </a:rPr>
              <a:t>Mạng nơ-ron và kỹ thuật tính toán ngẫu nhiên</a:t>
            </a:r>
          </a:p>
          <a:p>
            <a:pPr>
              <a:buClr>
                <a:srgbClr val="92D050"/>
              </a:buClr>
              <a:buFont typeface="Wingdings" panose="05000000000000000000" pitchFamily="2" charset="2"/>
              <a:buChar char="v"/>
            </a:pPr>
            <a:endParaRPr lang="en-US" sz="2800">
              <a:solidFill>
                <a:schemeClr val="bg1">
                  <a:lumMod val="50000"/>
                </a:schemeClr>
              </a:solidFill>
            </a:endParaRPr>
          </a:p>
          <a:p>
            <a:pPr>
              <a:buClr>
                <a:srgbClr val="92D050"/>
              </a:buClr>
              <a:buFont typeface="Wingdings" panose="05000000000000000000" pitchFamily="2" charset="2"/>
              <a:buChar char="v"/>
            </a:pPr>
            <a:r>
              <a:rPr lang="en-US" sz="2800" smtClean="0">
                <a:solidFill>
                  <a:schemeClr val="bg1">
                    <a:lumMod val="50000"/>
                  </a:schemeClr>
                </a:solidFill>
              </a:rPr>
              <a:t>Kiến trúc phần cứng mạng nơ-ron nhân tạo</a:t>
            </a:r>
          </a:p>
          <a:p>
            <a:pPr>
              <a:buClr>
                <a:srgbClr val="92D050"/>
              </a:buClr>
              <a:buFont typeface="Wingdings" panose="05000000000000000000" pitchFamily="2" charset="2"/>
              <a:buChar char="v"/>
            </a:pPr>
            <a:endParaRPr lang="en-US" sz="2800"/>
          </a:p>
          <a:p>
            <a:pPr>
              <a:buClr>
                <a:srgbClr val="92D050"/>
              </a:buClr>
              <a:buFont typeface="Wingdings" panose="05000000000000000000" pitchFamily="2" charset="2"/>
              <a:buChar char="v"/>
            </a:pPr>
            <a:r>
              <a:rPr lang="en-US" sz="2800" b="1" smtClean="0">
                <a:solidFill>
                  <a:srgbClr val="FF0000"/>
                </a:solidFill>
              </a:rPr>
              <a:t>Kết quả và đánh giá</a:t>
            </a:r>
          </a:p>
          <a:p>
            <a:pPr marL="0" indent="0">
              <a:buClr>
                <a:srgbClr val="92D050"/>
              </a:buClr>
              <a:buNone/>
            </a:pPr>
            <a:endParaRPr lang="en-US" sz="2800"/>
          </a:p>
          <a:p>
            <a:pPr>
              <a:buClr>
                <a:srgbClr val="92D050"/>
              </a:buClr>
              <a:buFont typeface="Wingdings" panose="05000000000000000000" pitchFamily="2" charset="2"/>
              <a:buChar char="v"/>
            </a:pPr>
            <a:r>
              <a:rPr lang="en-US" sz="2800" smtClean="0"/>
              <a:t>Kết luận</a:t>
            </a:r>
          </a:p>
        </p:txBody>
      </p:sp>
      <p:sp>
        <p:nvSpPr>
          <p:cNvPr id="3" name="Date Placeholder 2"/>
          <p:cNvSpPr>
            <a:spLocks noGrp="1"/>
          </p:cNvSpPr>
          <p:nvPr>
            <p:ph type="dt" sz="half" idx="10"/>
          </p:nvPr>
        </p:nvSpPr>
        <p:spPr/>
        <p:txBody>
          <a:bodyPr/>
          <a:lstStyle/>
          <a:p>
            <a:fld id="{621EB58D-E3F7-4947-957B-32582A634C89}" type="datetime1">
              <a:rPr lang="vi-VN" smtClean="0"/>
              <a:t>16/05/2018</a:t>
            </a:fld>
            <a:endParaRPr lang="en-US"/>
          </a:p>
        </p:txBody>
      </p:sp>
      <p:sp>
        <p:nvSpPr>
          <p:cNvPr id="5" name="Footer Placeholder 4"/>
          <p:cNvSpPr>
            <a:spLocks noGrp="1"/>
          </p:cNvSpPr>
          <p:nvPr>
            <p:ph type="ftr" sz="quarter" idx="11"/>
          </p:nvPr>
        </p:nvSpPr>
        <p:spPr/>
        <p:txBody>
          <a:bodyPr/>
          <a:lstStyle/>
          <a:p>
            <a:r>
              <a:rPr lang="en-US" smtClean="0"/>
              <a:t>HH Hùng</a:t>
            </a:r>
            <a:endParaRPr lang="en-US"/>
          </a:p>
        </p:txBody>
      </p:sp>
    </p:spTree>
    <p:extLst>
      <p:ext uri="{BB962C8B-B14F-4D97-AF65-F5344CB8AC3E}">
        <p14:creationId xmlns:p14="http://schemas.microsoft.com/office/powerpoint/2010/main" val="38167391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đánh giá</a:t>
            </a:r>
            <a:endParaRPr lang="en-US"/>
          </a:p>
        </p:txBody>
      </p:sp>
      <p:sp>
        <p:nvSpPr>
          <p:cNvPr id="4" name="Slide Number Placeholder 3"/>
          <p:cNvSpPr>
            <a:spLocks noGrp="1"/>
          </p:cNvSpPr>
          <p:nvPr>
            <p:ph type="sldNum" sz="quarter" idx="12"/>
          </p:nvPr>
        </p:nvSpPr>
        <p:spPr/>
        <p:txBody>
          <a:bodyPr/>
          <a:lstStyle/>
          <a:p>
            <a:fld id="{5CA5FFF0-460B-4A40-9034-F2BF1761D3ED}" type="slidenum">
              <a:rPr lang="en-US" smtClean="0"/>
              <a:t>17</a:t>
            </a:fld>
            <a:endParaRPr lang="en-US"/>
          </a:p>
        </p:txBody>
      </p:sp>
      <p:sp>
        <p:nvSpPr>
          <p:cNvPr id="6" name="Content Placeholder 2"/>
          <p:cNvSpPr>
            <a:spLocks noGrp="1"/>
          </p:cNvSpPr>
          <p:nvPr>
            <p:ph idx="1"/>
          </p:nvPr>
        </p:nvSpPr>
        <p:spPr>
          <a:xfrm>
            <a:off x="381000" y="1143000"/>
            <a:ext cx="8229600" cy="625908"/>
          </a:xfrm>
        </p:spPr>
        <p:txBody>
          <a:bodyPr>
            <a:normAutofit/>
          </a:bodyPr>
          <a:lstStyle/>
          <a:p>
            <a:pPr>
              <a:buClr>
                <a:srgbClr val="92D050"/>
              </a:buClr>
            </a:pPr>
            <a:r>
              <a:rPr lang="en-US" sz="2800" smtClean="0"/>
              <a:t>Mô hình đánh giá</a:t>
            </a:r>
            <a:endParaRPr lang="en-US" sz="2400"/>
          </a:p>
        </p:txBody>
      </p:sp>
      <p:sp>
        <p:nvSpPr>
          <p:cNvPr id="3" name="Date Placeholder 2"/>
          <p:cNvSpPr>
            <a:spLocks noGrp="1"/>
          </p:cNvSpPr>
          <p:nvPr>
            <p:ph type="dt" sz="half" idx="10"/>
          </p:nvPr>
        </p:nvSpPr>
        <p:spPr/>
        <p:txBody>
          <a:bodyPr/>
          <a:lstStyle/>
          <a:p>
            <a:fld id="{A40370F9-58F0-427B-8F0C-AFB3FD92510B}" type="datetime1">
              <a:rPr lang="vi-VN" smtClean="0"/>
              <a:t>16/05/2018</a:t>
            </a:fld>
            <a:endParaRPr lang="en-US"/>
          </a:p>
        </p:txBody>
      </p:sp>
      <p:sp>
        <p:nvSpPr>
          <p:cNvPr id="8" name="Footer Placeholder 7"/>
          <p:cNvSpPr>
            <a:spLocks noGrp="1"/>
          </p:cNvSpPr>
          <p:nvPr>
            <p:ph type="ftr" sz="quarter" idx="11"/>
          </p:nvPr>
        </p:nvSpPr>
        <p:spPr/>
        <p:txBody>
          <a:bodyPr/>
          <a:lstStyle/>
          <a:p>
            <a:r>
              <a:rPr lang="en-US" smtClean="0"/>
              <a:t>HH Hùng</a:t>
            </a:r>
            <a:endParaRPr lang="en-US"/>
          </a:p>
        </p:txBody>
      </p:sp>
      <p:grpSp>
        <p:nvGrpSpPr>
          <p:cNvPr id="7" name="Group 6"/>
          <p:cNvGrpSpPr/>
          <p:nvPr/>
        </p:nvGrpSpPr>
        <p:grpSpPr>
          <a:xfrm>
            <a:off x="1143000" y="1447800"/>
            <a:ext cx="6858000" cy="4800600"/>
            <a:chOff x="609600" y="703383"/>
            <a:chExt cx="8068236" cy="5879617"/>
          </a:xfrm>
        </p:grpSpPr>
        <p:sp>
          <p:nvSpPr>
            <p:cNvPr id="9" name="TextBox 8"/>
            <p:cNvSpPr txBox="1"/>
            <p:nvPr/>
          </p:nvSpPr>
          <p:spPr>
            <a:xfrm>
              <a:off x="609600" y="4964668"/>
              <a:ext cx="1524000" cy="369332"/>
            </a:xfrm>
            <a:prstGeom prst="rect">
              <a:avLst/>
            </a:prstGeom>
            <a:noFill/>
          </p:spPr>
          <p:txBody>
            <a:bodyPr wrap="square" rtlCol="0">
              <a:spAutoFit/>
            </a:bodyPr>
            <a:lstStyle/>
            <a:p>
              <a:pPr algn="ctr"/>
              <a:r>
                <a:rPr lang="en-US" b="1" smtClean="0"/>
                <a:t>Huấn luyện</a:t>
              </a:r>
              <a:endParaRPr lang="en-US" b="1"/>
            </a:p>
          </p:txBody>
        </p:sp>
        <p:sp>
          <p:nvSpPr>
            <p:cNvPr id="10" name="Rectangle 9"/>
            <p:cNvSpPr/>
            <p:nvPr/>
          </p:nvSpPr>
          <p:spPr>
            <a:xfrm>
              <a:off x="2908904" y="2831068"/>
              <a:ext cx="990600" cy="1905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Tập trọng số</a:t>
              </a:r>
              <a:endParaRPr lang="en-US" dirty="0" smtClean="0">
                <a:solidFill>
                  <a:schemeClr val="tx1"/>
                </a:solidFill>
              </a:endParaRPr>
            </a:p>
          </p:txBody>
        </p:sp>
        <p:sp>
          <p:nvSpPr>
            <p:cNvPr id="11" name="Right Arrow 10"/>
            <p:cNvSpPr/>
            <p:nvPr/>
          </p:nvSpPr>
          <p:spPr>
            <a:xfrm>
              <a:off x="2139977" y="3707368"/>
              <a:ext cx="692727" cy="2667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2" name="Right Arrow 11"/>
            <p:cNvSpPr/>
            <p:nvPr/>
          </p:nvSpPr>
          <p:spPr>
            <a:xfrm>
              <a:off x="4084079" y="3669268"/>
              <a:ext cx="882225" cy="3810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3" name="Rectangle 12"/>
            <p:cNvSpPr/>
            <p:nvPr/>
          </p:nvSpPr>
          <p:spPr>
            <a:xfrm>
              <a:off x="5181600" y="1543328"/>
              <a:ext cx="1454727" cy="4571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10.000 ảnh</a:t>
              </a:r>
              <a:endParaRPr lang="en-US" dirty="0" smtClean="0">
                <a:solidFill>
                  <a:schemeClr val="tx1"/>
                </a:solidFill>
              </a:endParaRPr>
            </a:p>
          </p:txBody>
        </p:sp>
        <p:sp>
          <p:nvSpPr>
            <p:cNvPr id="14" name="Down Arrow 13"/>
            <p:cNvSpPr/>
            <p:nvPr/>
          </p:nvSpPr>
          <p:spPr>
            <a:xfrm>
              <a:off x="5806886" y="2221468"/>
              <a:ext cx="271185" cy="45720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5" name="Oval 14"/>
            <p:cNvSpPr/>
            <p:nvPr/>
          </p:nvSpPr>
          <p:spPr>
            <a:xfrm>
              <a:off x="6542081" y="5162251"/>
              <a:ext cx="1115645" cy="6741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So sánh</a:t>
              </a:r>
              <a:endParaRPr lang="en-US" dirty="0" smtClean="0">
                <a:solidFill>
                  <a:schemeClr val="tx1"/>
                </a:solidFill>
              </a:endParaRPr>
            </a:p>
          </p:txBody>
        </p:sp>
        <p:sp>
          <p:nvSpPr>
            <p:cNvPr id="16" name="Rectangle 15"/>
            <p:cNvSpPr/>
            <p:nvPr/>
          </p:nvSpPr>
          <p:spPr>
            <a:xfrm>
              <a:off x="6741595" y="1543328"/>
              <a:ext cx="1936241" cy="4571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10.000 kết quả</a:t>
              </a:r>
              <a:endParaRPr lang="en-US" dirty="0" smtClean="0">
                <a:solidFill>
                  <a:schemeClr val="tx1"/>
                </a:solidFill>
              </a:endParaRPr>
            </a:p>
          </p:txBody>
        </p:sp>
        <p:sp>
          <p:nvSpPr>
            <p:cNvPr id="17" name="Down Arrow 16"/>
            <p:cNvSpPr/>
            <p:nvPr/>
          </p:nvSpPr>
          <p:spPr>
            <a:xfrm>
              <a:off x="7304102" y="2221468"/>
              <a:ext cx="281215" cy="281940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8" name="Right Arrow 17"/>
            <p:cNvSpPr/>
            <p:nvPr/>
          </p:nvSpPr>
          <p:spPr>
            <a:xfrm rot="1800000">
              <a:off x="5823779" y="4800549"/>
              <a:ext cx="917829" cy="23261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9" name="Rectangle 18"/>
            <p:cNvSpPr/>
            <p:nvPr/>
          </p:nvSpPr>
          <p:spPr>
            <a:xfrm>
              <a:off x="5118704" y="2831068"/>
              <a:ext cx="1600200" cy="1905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Kiến trúc ANN đề xuất</a:t>
              </a:r>
              <a:endParaRPr lang="en-US" b="1" dirty="0" smtClean="0">
                <a:solidFill>
                  <a:schemeClr val="tx1"/>
                </a:solidFill>
              </a:endParaRPr>
            </a:p>
          </p:txBody>
        </p:sp>
        <p:sp>
          <p:nvSpPr>
            <p:cNvPr id="20" name="TextBox 19"/>
            <p:cNvSpPr txBox="1"/>
            <p:nvPr/>
          </p:nvSpPr>
          <p:spPr>
            <a:xfrm>
              <a:off x="5962315" y="6213668"/>
              <a:ext cx="2331698" cy="369332"/>
            </a:xfrm>
            <a:prstGeom prst="rect">
              <a:avLst/>
            </a:prstGeom>
            <a:noFill/>
          </p:spPr>
          <p:txBody>
            <a:bodyPr wrap="square" rtlCol="0">
              <a:spAutoFit/>
            </a:bodyPr>
            <a:lstStyle/>
            <a:p>
              <a:pPr algn="ctr"/>
              <a:r>
                <a:rPr lang="en-US" smtClean="0"/>
                <a:t>Kết quả nhận dạng</a:t>
              </a:r>
              <a:endParaRPr lang="en-US"/>
            </a:p>
          </p:txBody>
        </p:sp>
        <p:sp>
          <p:nvSpPr>
            <p:cNvPr id="21" name="TextBox 20"/>
            <p:cNvSpPr txBox="1"/>
            <p:nvPr/>
          </p:nvSpPr>
          <p:spPr>
            <a:xfrm>
              <a:off x="4733365" y="4982169"/>
              <a:ext cx="1524002" cy="369332"/>
            </a:xfrm>
            <a:prstGeom prst="rect">
              <a:avLst/>
            </a:prstGeom>
            <a:noFill/>
          </p:spPr>
          <p:txBody>
            <a:bodyPr wrap="square" rtlCol="0">
              <a:spAutoFit/>
            </a:bodyPr>
            <a:lstStyle/>
            <a:p>
              <a:pPr algn="ctr"/>
              <a:r>
                <a:rPr lang="en-US" b="1" smtClean="0"/>
                <a:t>Nhận dạng</a:t>
              </a:r>
              <a:endParaRPr lang="en-US" b="1"/>
            </a:p>
          </p:txBody>
        </p:sp>
        <p:sp>
          <p:nvSpPr>
            <p:cNvPr id="22" name="TextBox 21"/>
            <p:cNvSpPr txBox="1"/>
            <p:nvPr/>
          </p:nvSpPr>
          <p:spPr>
            <a:xfrm>
              <a:off x="4800600" y="703383"/>
              <a:ext cx="2286000" cy="452346"/>
            </a:xfrm>
            <a:prstGeom prst="rect">
              <a:avLst/>
            </a:prstGeom>
            <a:noFill/>
          </p:spPr>
          <p:txBody>
            <a:bodyPr wrap="square" rtlCol="0">
              <a:spAutoFit/>
            </a:bodyPr>
            <a:lstStyle/>
            <a:p>
              <a:pPr algn="ctr"/>
              <a:r>
                <a:rPr lang="en-US" b="1" smtClean="0"/>
                <a:t>Thư viện MNIST</a:t>
              </a:r>
              <a:endParaRPr lang="en-US" b="1"/>
            </a:p>
          </p:txBody>
        </p:sp>
        <p:cxnSp>
          <p:nvCxnSpPr>
            <p:cNvPr id="23" name="Straight Arrow Connector 22"/>
            <p:cNvCxnSpPr/>
            <p:nvPr/>
          </p:nvCxnSpPr>
          <p:spPr>
            <a:xfrm>
              <a:off x="5898777" y="1308143"/>
              <a:ext cx="0" cy="2511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6200000" flipH="1">
              <a:off x="7064048" y="1285899"/>
              <a:ext cx="273706" cy="228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6" descr="Image result for caffe icon dn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8068" y="3156077"/>
              <a:ext cx="1329332" cy="1329332"/>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3044414" y="1543328"/>
              <a:ext cx="1524000" cy="369332"/>
            </a:xfrm>
            <a:prstGeom prst="rect">
              <a:avLst/>
            </a:prstGeom>
            <a:noFill/>
          </p:spPr>
          <p:txBody>
            <a:bodyPr wrap="square" rtlCol="0">
              <a:spAutoFit/>
            </a:bodyPr>
            <a:lstStyle/>
            <a:p>
              <a:pPr algn="ctr"/>
              <a:r>
                <a:rPr lang="en-US" smtClean="0"/>
                <a:t>60.000 ảnh</a:t>
              </a:r>
              <a:endParaRPr lang="en-US"/>
            </a:p>
          </p:txBody>
        </p:sp>
        <p:sp>
          <p:nvSpPr>
            <p:cNvPr id="27" name="Bent-Up Arrow 26"/>
            <p:cNvSpPr/>
            <p:nvPr/>
          </p:nvSpPr>
          <p:spPr>
            <a:xfrm rot="10800000">
              <a:off x="1251805" y="1844185"/>
              <a:ext cx="1688619" cy="1593951"/>
            </a:xfrm>
            <a:prstGeom prst="bentUpArrow">
              <a:avLst>
                <a:gd name="adj1" fmla="val 10554"/>
                <a:gd name="adj2" fmla="val 12074"/>
                <a:gd name="adj3" fmla="val 1198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cxnSp>
          <p:nvCxnSpPr>
            <p:cNvPr id="28" name="Straight Arrow Connector 27"/>
            <p:cNvCxnSpPr/>
            <p:nvPr/>
          </p:nvCxnSpPr>
          <p:spPr>
            <a:xfrm flipH="1">
              <a:off x="4572000" y="1285899"/>
              <a:ext cx="273706" cy="228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7079255" y="5850278"/>
              <a:ext cx="0" cy="2511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073101" y="1841118"/>
              <a:ext cx="1844040" cy="369332"/>
            </a:xfrm>
            <a:prstGeom prst="rect">
              <a:avLst/>
            </a:prstGeom>
            <a:noFill/>
          </p:spPr>
          <p:txBody>
            <a:bodyPr wrap="square" rtlCol="0">
              <a:spAutoFit/>
            </a:bodyPr>
            <a:lstStyle/>
            <a:p>
              <a:pPr algn="ctr"/>
              <a:r>
                <a:rPr lang="en-US" smtClean="0"/>
                <a:t>60.000 kết quả</a:t>
              </a:r>
              <a:endParaRPr lang="en-US"/>
            </a:p>
          </p:txBody>
        </p:sp>
      </p:grpSp>
    </p:spTree>
    <p:extLst>
      <p:ext uri="{BB962C8B-B14F-4D97-AF65-F5344CB8AC3E}">
        <p14:creationId xmlns:p14="http://schemas.microsoft.com/office/powerpoint/2010/main" val="27348611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Thực thi mạng nơ-ron trên FPGA</a:t>
            </a:r>
            <a:endParaRPr lang="en-US"/>
          </a:p>
        </p:txBody>
      </p:sp>
      <p:sp>
        <p:nvSpPr>
          <p:cNvPr id="4" name="Slide Number Placeholder 3"/>
          <p:cNvSpPr>
            <a:spLocks noGrp="1"/>
          </p:cNvSpPr>
          <p:nvPr>
            <p:ph type="sldNum" sz="quarter" idx="12"/>
          </p:nvPr>
        </p:nvSpPr>
        <p:spPr/>
        <p:txBody>
          <a:bodyPr/>
          <a:lstStyle/>
          <a:p>
            <a:fld id="{5CA5FFF0-460B-4A40-9034-F2BF1761D3ED}" type="slidenum">
              <a:rPr lang="en-US" smtClean="0"/>
              <a:t>18</a:t>
            </a:fld>
            <a:endParaRPr lang="en-US"/>
          </a:p>
        </p:txBody>
      </p:sp>
      <mc:AlternateContent xmlns:mc="http://schemas.openxmlformats.org/markup-compatibility/2006">
        <mc:Choice xmlns:a14="http://schemas.microsoft.com/office/drawing/2010/main" Requires="a14">
          <p:graphicFrame>
            <p:nvGraphicFramePr>
              <p:cNvPr id="5" name="Table 4"/>
              <p:cNvGraphicFramePr>
                <a:graphicFrameLocks noGrp="1"/>
              </p:cNvGraphicFramePr>
              <p:nvPr>
                <p:extLst>
                  <p:ext uri="{D42A27DB-BD31-4B8C-83A1-F6EECF244321}">
                    <p14:modId xmlns:p14="http://schemas.microsoft.com/office/powerpoint/2010/main" val="3169479076"/>
                  </p:ext>
                </p:extLst>
              </p:nvPr>
            </p:nvGraphicFramePr>
            <p:xfrm>
              <a:off x="130128" y="4373431"/>
              <a:ext cx="3276600" cy="2027369"/>
            </p:xfrm>
            <a:graphic>
              <a:graphicData uri="http://schemas.openxmlformats.org/drawingml/2006/table">
                <a:tbl>
                  <a:tblPr firstRow="1" firstCol="1" bandRow="1">
                    <a:tableStyleId>{5C22544A-7EE6-4342-B048-85BDC9FD1C3A}</a:tableStyleId>
                  </a:tblPr>
                  <a:tblGrid>
                    <a:gridCol w="1638300"/>
                    <a:gridCol w="1638300"/>
                  </a:tblGrid>
                  <a:tr h="657801">
                    <a:tc>
                      <a:txBody>
                        <a:bodyPr/>
                        <a:lstStyle/>
                        <a:p>
                          <a:pPr marL="0" marR="0" indent="356870" algn="ctr">
                            <a:lnSpc>
                              <a:spcPct val="130000"/>
                            </a:lnSpc>
                            <a:spcBef>
                              <a:spcPts val="240"/>
                            </a:spcBef>
                            <a:spcAft>
                              <a:spcPts val="240"/>
                            </a:spcAft>
                          </a:pPr>
                          <a:r>
                            <a:rPr lang="en-US" sz="1600">
                              <a:effectLst/>
                            </a:rPr>
                            <a:t>Kết quả</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45720" marR="45720"/>
                    </a:tc>
                    <a:tc>
                      <a:txBody>
                        <a:bodyPr/>
                        <a:lstStyle/>
                        <a:p>
                          <a:pPr marL="0" marR="0" indent="0" algn="ctr">
                            <a:lnSpc>
                              <a:spcPct val="130000"/>
                            </a:lnSpc>
                            <a:spcBef>
                              <a:spcPts val="240"/>
                            </a:spcBef>
                            <a:spcAft>
                              <a:spcPts val="240"/>
                            </a:spcAft>
                          </a:pPr>
                          <a:r>
                            <a:rPr lang="en-US" sz="1600">
                              <a:effectLst/>
                            </a:rPr>
                            <a:t>Kiến trúc đề xuất</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45720" marR="45720"/>
                    </a:tc>
                  </a:tr>
                  <a:tr h="0">
                    <a:tc>
                      <a:txBody>
                        <a:bodyPr/>
                        <a:lstStyle/>
                        <a:p>
                          <a:pPr marL="0" marR="0" indent="0" algn="ctr">
                            <a:lnSpc>
                              <a:spcPct val="130000"/>
                            </a:lnSpc>
                            <a:spcBef>
                              <a:spcPts val="240"/>
                            </a:spcBef>
                            <a:spcAft>
                              <a:spcPts val="240"/>
                            </a:spcAft>
                          </a:pPr>
                          <a:r>
                            <a:rPr lang="en-US" sz="1600">
                              <a:effectLst/>
                            </a:rPr>
                            <a:t>Tần </a:t>
                          </a:r>
                          <a:r>
                            <a:rPr lang="en-US" sz="1600" smtClean="0">
                              <a:effectLst/>
                            </a:rPr>
                            <a:t>số tối</a:t>
                          </a:r>
                          <a:r>
                            <a:rPr lang="en-US" sz="1600" baseline="0" smtClean="0">
                              <a:effectLst/>
                            </a:rPr>
                            <a:t> đa</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indent="356870" algn="ctr">
                            <a:lnSpc>
                              <a:spcPct val="130000"/>
                            </a:lnSpc>
                            <a:spcBef>
                              <a:spcPts val="240"/>
                            </a:spcBef>
                            <a:spcAft>
                              <a:spcPts val="240"/>
                            </a:spcAft>
                          </a:pPr>
                          <a14:m>
                            <m:oMathPara xmlns:m="http://schemas.openxmlformats.org/officeDocument/2006/math">
                              <m:oMathParaPr>
                                <m:jc m:val="centerGroup"/>
                              </m:oMathParaPr>
                              <m:oMath xmlns:m="http://schemas.openxmlformats.org/officeDocument/2006/math">
                                <m:r>
                                  <a:rPr lang="en-US" sz="1600" b="1" i="1" smtClean="0">
                                    <a:effectLst/>
                                    <a:latin typeface="Cambria Math" panose="02040503050406030204" pitchFamily="18" charset="0"/>
                                  </a:rPr>
                                  <m:t>𝟏𝟓𝟖</m:t>
                                </m:r>
                                <m:r>
                                  <a:rPr lang="en-US" sz="1600" b="1" i="1" smtClean="0">
                                    <a:effectLst/>
                                    <a:latin typeface="Cambria Math" panose="02040503050406030204" pitchFamily="18" charset="0"/>
                                  </a:rPr>
                                  <m:t> </m:t>
                                </m:r>
                                <m:r>
                                  <a:rPr lang="en-US" sz="1600" b="1" i="1">
                                    <a:effectLst/>
                                    <a:latin typeface="Cambria Math" panose="02040503050406030204" pitchFamily="18" charset="0"/>
                                  </a:rPr>
                                  <m:t>𝑴𝑯𝒛</m:t>
                                </m:r>
                              </m:oMath>
                            </m:oMathPara>
                          </a14:m>
                          <a:endParaRPr lang="en-US" sz="1600" b="1">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r>
                  <a:tr h="0">
                    <a:tc>
                      <a:txBody>
                        <a:bodyPr/>
                        <a:lstStyle/>
                        <a:p>
                          <a:pPr marL="0" marR="0" indent="0" algn="ctr">
                            <a:lnSpc>
                              <a:spcPct val="130000"/>
                            </a:lnSpc>
                            <a:spcBef>
                              <a:spcPts val="240"/>
                            </a:spcBef>
                            <a:spcAft>
                              <a:spcPts val="240"/>
                            </a:spcAft>
                          </a:pPr>
                          <a:r>
                            <a:rPr lang="en-US" sz="1600" smtClean="0">
                              <a:effectLst/>
                            </a:rPr>
                            <a:t>Thông</a:t>
                          </a:r>
                          <a:r>
                            <a:rPr lang="en-US" sz="1600" baseline="0" smtClean="0">
                              <a:effectLst/>
                            </a:rPr>
                            <a:t> lượng</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indent="0" algn="ctr">
                            <a:lnSpc>
                              <a:spcPct val="130000"/>
                            </a:lnSpc>
                            <a:spcBef>
                              <a:spcPts val="240"/>
                            </a:spcBef>
                            <a:spcAft>
                              <a:spcPts val="240"/>
                            </a:spcAft>
                          </a:pPr>
                          <a14:m>
                            <m:oMathPara xmlns:m="http://schemas.openxmlformats.org/officeDocument/2006/math">
                              <m:oMathParaPr>
                                <m:jc m:val="centerGroup"/>
                              </m:oMathParaPr>
                              <m:oMath xmlns:m="http://schemas.openxmlformats.org/officeDocument/2006/math">
                                <m:r>
                                  <a:rPr lang="en-US" sz="1600" b="1" i="0" smtClean="0">
                                    <a:effectLst/>
                                    <a:latin typeface="Cambria Math" panose="02040503050406030204" pitchFamily="18" charset="0"/>
                                  </a:rPr>
                                  <m:t>𝟐𝟒</m:t>
                                </m:r>
                                <m:r>
                                  <a:rPr lang="en-US" sz="1600" b="1" i="0" smtClean="0">
                                    <a:effectLst/>
                                    <a:latin typeface="Cambria Math" panose="02040503050406030204" pitchFamily="18" charset="0"/>
                                  </a:rPr>
                                  <m:t>,</m:t>
                                </m:r>
                                <m:r>
                                  <a:rPr lang="en-US" sz="1600" b="1" i="0" smtClean="0">
                                    <a:effectLst/>
                                    <a:latin typeface="Cambria Math" panose="02040503050406030204" pitchFamily="18" charset="0"/>
                                  </a:rPr>
                                  <m:t>𝟐𝟓</m:t>
                                </m:r>
                                <m:r>
                                  <a:rPr lang="en-US" sz="1600" b="1" i="0" smtClean="0">
                                    <a:effectLst/>
                                    <a:latin typeface="Cambria Math" panose="02040503050406030204" pitchFamily="18" charset="0"/>
                                  </a:rPr>
                                  <m:t> </m:t>
                                </m:r>
                                <m:r>
                                  <a:rPr lang="en-US" sz="1600" b="1" i="0" smtClean="0">
                                    <a:effectLst/>
                                    <a:latin typeface="Cambria Math" panose="02040503050406030204" pitchFamily="18" charset="0"/>
                                  </a:rPr>
                                  <m:t>𝐌𝐁</m:t>
                                </m:r>
                                <m:r>
                                  <a:rPr lang="en-US" sz="1600" b="1" i="0" smtClean="0">
                                    <a:effectLst/>
                                    <a:latin typeface="Cambria Math" panose="02040503050406030204" pitchFamily="18" charset="0"/>
                                  </a:rPr>
                                  <m:t>/</m:t>
                                </m:r>
                                <m:r>
                                  <a:rPr lang="en-US" sz="1600" b="1" i="0" smtClean="0">
                                    <a:effectLst/>
                                    <a:latin typeface="Cambria Math" panose="02040503050406030204" pitchFamily="18" charset="0"/>
                                  </a:rPr>
                                  <m:t>𝐬</m:t>
                                </m:r>
                              </m:oMath>
                            </m:oMathPara>
                          </a14:m>
                          <a:endParaRPr lang="en-US" sz="1600" b="1">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r>
                  <a:tr h="0">
                    <a:tc>
                      <a:txBody>
                        <a:bodyPr/>
                        <a:lstStyle/>
                        <a:p>
                          <a:pPr marL="0" marR="0" indent="0" algn="ctr">
                            <a:lnSpc>
                              <a:spcPct val="130000"/>
                            </a:lnSpc>
                            <a:spcBef>
                              <a:spcPts val="240"/>
                            </a:spcBef>
                            <a:spcAft>
                              <a:spcPts val="240"/>
                            </a:spcAft>
                          </a:pPr>
                          <a:r>
                            <a:rPr lang="en-US" sz="1600" smtClean="0">
                              <a:effectLst/>
                            </a:rPr>
                            <a:t>Thời gian tính</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indent="356870" algn="ctr">
                            <a:lnSpc>
                              <a:spcPct val="130000"/>
                            </a:lnSpc>
                            <a:spcBef>
                              <a:spcPts val="240"/>
                            </a:spcBef>
                            <a:spcAft>
                              <a:spcPts val="240"/>
                            </a:spcAft>
                          </a:pPr>
                          <a14:m>
                            <m:oMathPara xmlns:m="http://schemas.openxmlformats.org/officeDocument/2006/math">
                              <m:oMathParaPr>
                                <m:jc m:val="centerGroup"/>
                              </m:oMathParaPr>
                              <m:oMath xmlns:m="http://schemas.openxmlformats.org/officeDocument/2006/math">
                                <m:r>
                                  <a:rPr lang="en-US" sz="1600" b="1" i="1" smtClean="0">
                                    <a:effectLst/>
                                    <a:latin typeface="Cambria Math" panose="02040503050406030204" pitchFamily="18" charset="0"/>
                                  </a:rPr>
                                  <m:t>𝟑𝟎</m:t>
                                </m:r>
                                <m:r>
                                  <a:rPr lang="en-US" sz="1600" b="1" smtClean="0">
                                    <a:effectLst/>
                                    <a:latin typeface="Cambria Math" panose="02040503050406030204" pitchFamily="18" charset="0"/>
                                  </a:rPr>
                                  <m:t>,</m:t>
                                </m:r>
                                <m:r>
                                  <a:rPr lang="en-US" sz="1600" b="1" i="1" smtClean="0">
                                    <a:effectLst/>
                                    <a:latin typeface="Cambria Math" panose="02040503050406030204" pitchFamily="18" charset="0"/>
                                  </a:rPr>
                                  <m:t>𝟗𝟑</m:t>
                                </m:r>
                                <m:r>
                                  <a:rPr lang="en-US" sz="1600" b="1" i="1" smtClean="0">
                                    <a:effectLst/>
                                    <a:latin typeface="Cambria Math" panose="02040503050406030204" pitchFamily="18" charset="0"/>
                                  </a:rPr>
                                  <m:t> </m:t>
                                </m:r>
                                <m:r>
                                  <a:rPr lang="en-US" sz="1600" b="1" i="1">
                                    <a:effectLst/>
                                    <a:latin typeface="Cambria Math" panose="02040503050406030204" pitchFamily="18" charset="0"/>
                                  </a:rPr>
                                  <m:t>𝝁</m:t>
                                </m:r>
                                <m:r>
                                  <a:rPr lang="en-US" sz="1600" b="1" i="1">
                                    <a:effectLst/>
                                    <a:latin typeface="Cambria Math" panose="02040503050406030204" pitchFamily="18" charset="0"/>
                                  </a:rPr>
                                  <m:t>𝒔</m:t>
                                </m:r>
                              </m:oMath>
                            </m:oMathPara>
                          </a14:m>
                          <a:endParaRPr lang="en-US" sz="1600" b="1">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r>
                  <a:tr h="0">
                    <a:tc>
                      <a:txBody>
                        <a:bodyPr/>
                        <a:lstStyle/>
                        <a:p>
                          <a:pPr marL="0" marR="0" indent="0" algn="ctr">
                            <a:lnSpc>
                              <a:spcPct val="130000"/>
                            </a:lnSpc>
                            <a:spcBef>
                              <a:spcPts val="240"/>
                            </a:spcBef>
                            <a:spcAft>
                              <a:spcPts val="240"/>
                            </a:spcAft>
                          </a:pPr>
                          <a:r>
                            <a:rPr lang="en-US" sz="1600">
                              <a:effectLst/>
                            </a:rPr>
                            <a:t>Công suất chip</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indent="0" algn="ctr">
                            <a:lnSpc>
                              <a:spcPct val="130000"/>
                            </a:lnSpc>
                            <a:spcBef>
                              <a:spcPts val="240"/>
                            </a:spcBef>
                            <a:spcAft>
                              <a:spcPts val="240"/>
                            </a:spcAft>
                          </a:pPr>
                          <a14:m>
                            <m:oMathPara xmlns:m="http://schemas.openxmlformats.org/officeDocument/2006/math">
                              <m:oMathParaPr>
                                <m:jc m:val="centerGroup"/>
                              </m:oMathParaPr>
                              <m:oMath xmlns:m="http://schemas.openxmlformats.org/officeDocument/2006/math">
                                <m:r>
                                  <a:rPr lang="en-US" sz="1600" smtClean="0">
                                    <a:effectLst/>
                                    <a:latin typeface="Cambria Math" panose="02040503050406030204" pitchFamily="18" charset="0"/>
                                  </a:rPr>
                                  <m:t>0,202</m:t>
                                </m:r>
                                <m:r>
                                  <a:rPr lang="en-US" sz="1600" b="0" i="0" smtClean="0">
                                    <a:effectLst/>
                                    <a:latin typeface="Cambria Math" panose="02040503050406030204" pitchFamily="18" charset="0"/>
                                  </a:rPr>
                                  <m:t> </m:t>
                                </m:r>
                                <m:r>
                                  <a:rPr lang="en-US" sz="1600">
                                    <a:effectLst/>
                                    <a:latin typeface="Cambria Math" panose="02040503050406030204" pitchFamily="18" charset="0"/>
                                  </a:rPr>
                                  <m:t>𝑊</m:t>
                                </m:r>
                              </m:oMath>
                            </m:oMathPara>
                          </a14:m>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r>
                </a:tbl>
              </a:graphicData>
            </a:graphic>
          </p:graphicFrame>
        </mc:Choice>
        <mc:Fallback>
          <p:graphicFrame>
            <p:nvGraphicFramePr>
              <p:cNvPr id="5" name="Table 4"/>
              <p:cNvGraphicFramePr>
                <a:graphicFrameLocks noGrp="1"/>
              </p:cNvGraphicFramePr>
              <p:nvPr>
                <p:extLst>
                  <p:ext uri="{D42A27DB-BD31-4B8C-83A1-F6EECF244321}">
                    <p14:modId xmlns:p14="http://schemas.microsoft.com/office/powerpoint/2010/main" val="3169479076"/>
                  </p:ext>
                </p:extLst>
              </p:nvPr>
            </p:nvGraphicFramePr>
            <p:xfrm>
              <a:off x="130128" y="4373431"/>
              <a:ext cx="3276600" cy="2027369"/>
            </p:xfrm>
            <a:graphic>
              <a:graphicData uri="http://schemas.openxmlformats.org/drawingml/2006/table">
                <a:tbl>
                  <a:tblPr firstRow="1" firstCol="1" bandRow="1">
                    <a:tableStyleId>{5C22544A-7EE6-4342-B048-85BDC9FD1C3A}</a:tableStyleId>
                  </a:tblPr>
                  <a:tblGrid>
                    <a:gridCol w="1638300"/>
                    <a:gridCol w="1638300"/>
                  </a:tblGrid>
                  <a:tr h="657801">
                    <a:tc>
                      <a:txBody>
                        <a:bodyPr/>
                        <a:lstStyle/>
                        <a:p>
                          <a:pPr marL="0" marR="0" indent="356870" algn="ctr">
                            <a:lnSpc>
                              <a:spcPct val="130000"/>
                            </a:lnSpc>
                            <a:spcBef>
                              <a:spcPts val="240"/>
                            </a:spcBef>
                            <a:spcAft>
                              <a:spcPts val="240"/>
                            </a:spcAft>
                          </a:pPr>
                          <a:r>
                            <a:rPr lang="en-US" sz="1600">
                              <a:effectLst/>
                            </a:rPr>
                            <a:t>Kết quả</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45720" marR="45720"/>
                    </a:tc>
                    <a:tc>
                      <a:txBody>
                        <a:bodyPr/>
                        <a:lstStyle/>
                        <a:p>
                          <a:pPr marL="0" marR="0" indent="0" algn="ctr">
                            <a:lnSpc>
                              <a:spcPct val="130000"/>
                            </a:lnSpc>
                            <a:spcBef>
                              <a:spcPts val="240"/>
                            </a:spcBef>
                            <a:spcAft>
                              <a:spcPts val="240"/>
                            </a:spcAft>
                          </a:pPr>
                          <a:r>
                            <a:rPr lang="en-US" sz="1600">
                              <a:effectLst/>
                            </a:rPr>
                            <a:t>Kiến trúc đề xuất</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45720" marR="45720"/>
                    </a:tc>
                  </a:tr>
                  <a:tr h="342392">
                    <a:tc>
                      <a:txBody>
                        <a:bodyPr/>
                        <a:lstStyle/>
                        <a:p>
                          <a:pPr marL="0" marR="0" indent="0" algn="ctr">
                            <a:lnSpc>
                              <a:spcPct val="130000"/>
                            </a:lnSpc>
                            <a:spcBef>
                              <a:spcPts val="240"/>
                            </a:spcBef>
                            <a:spcAft>
                              <a:spcPts val="240"/>
                            </a:spcAft>
                          </a:pPr>
                          <a:r>
                            <a:rPr lang="en-US" sz="1600">
                              <a:effectLst/>
                            </a:rPr>
                            <a:t>Tần </a:t>
                          </a:r>
                          <a:r>
                            <a:rPr lang="en-US" sz="1600" smtClean="0">
                              <a:effectLst/>
                            </a:rPr>
                            <a:t>số tối</a:t>
                          </a:r>
                          <a:r>
                            <a:rPr lang="en-US" sz="1600" baseline="0" smtClean="0">
                              <a:effectLst/>
                            </a:rPr>
                            <a:t> đa</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3"/>
                          <a:stretch>
                            <a:fillRect l="-100372" t="-194643" r="-1859" b="-323214"/>
                          </a:stretch>
                        </a:blipFill>
                      </a:tcPr>
                    </a:tc>
                  </a:tr>
                  <a:tr h="342392">
                    <a:tc>
                      <a:txBody>
                        <a:bodyPr/>
                        <a:lstStyle/>
                        <a:p>
                          <a:pPr marL="0" marR="0" indent="0" algn="ctr">
                            <a:lnSpc>
                              <a:spcPct val="130000"/>
                            </a:lnSpc>
                            <a:spcBef>
                              <a:spcPts val="240"/>
                            </a:spcBef>
                            <a:spcAft>
                              <a:spcPts val="240"/>
                            </a:spcAft>
                          </a:pPr>
                          <a:r>
                            <a:rPr lang="en-US" sz="1600" smtClean="0">
                              <a:effectLst/>
                            </a:rPr>
                            <a:t>Thông</a:t>
                          </a:r>
                          <a:r>
                            <a:rPr lang="en-US" sz="1600" baseline="0" smtClean="0">
                              <a:effectLst/>
                            </a:rPr>
                            <a:t> lượng</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3"/>
                          <a:stretch>
                            <a:fillRect l="-100372" t="-289474" r="-1859" b="-217544"/>
                          </a:stretch>
                        </a:blipFill>
                      </a:tcPr>
                    </a:tc>
                  </a:tr>
                  <a:tr h="342392">
                    <a:tc>
                      <a:txBody>
                        <a:bodyPr/>
                        <a:lstStyle/>
                        <a:p>
                          <a:pPr marL="0" marR="0" indent="0" algn="ctr">
                            <a:lnSpc>
                              <a:spcPct val="130000"/>
                            </a:lnSpc>
                            <a:spcBef>
                              <a:spcPts val="240"/>
                            </a:spcBef>
                            <a:spcAft>
                              <a:spcPts val="240"/>
                            </a:spcAft>
                          </a:pPr>
                          <a:r>
                            <a:rPr lang="en-US" sz="1600" smtClean="0">
                              <a:effectLst/>
                            </a:rPr>
                            <a:t>Thời gian tính</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3"/>
                          <a:stretch>
                            <a:fillRect l="-100372" t="-396429" r="-1859" b="-121429"/>
                          </a:stretch>
                        </a:blipFill>
                      </a:tcPr>
                    </a:tc>
                  </a:tr>
                  <a:tr h="342392">
                    <a:tc>
                      <a:txBody>
                        <a:bodyPr/>
                        <a:lstStyle/>
                        <a:p>
                          <a:pPr marL="0" marR="0" indent="0" algn="ctr">
                            <a:lnSpc>
                              <a:spcPct val="130000"/>
                            </a:lnSpc>
                            <a:spcBef>
                              <a:spcPts val="240"/>
                            </a:spcBef>
                            <a:spcAft>
                              <a:spcPts val="240"/>
                            </a:spcAft>
                          </a:pPr>
                          <a:r>
                            <a:rPr lang="en-US" sz="1600">
                              <a:effectLst/>
                            </a:rPr>
                            <a:t>Công suất chip</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3"/>
                          <a:stretch>
                            <a:fillRect l="-100372" t="-496429" r="-1859" b="-21429"/>
                          </a:stretch>
                        </a:blipFill>
                      </a:tcPr>
                    </a:tc>
                  </a:tr>
                </a:tbl>
              </a:graphicData>
            </a:graphic>
          </p:graphicFrame>
        </mc:Fallback>
      </mc:AlternateContent>
      <p:graphicFrame>
        <p:nvGraphicFramePr>
          <p:cNvPr id="15" name="Chart 14"/>
          <p:cNvGraphicFramePr/>
          <p:nvPr>
            <p:extLst>
              <p:ext uri="{D42A27DB-BD31-4B8C-83A1-F6EECF244321}">
                <p14:modId xmlns:p14="http://schemas.microsoft.com/office/powerpoint/2010/main" val="4241607794"/>
              </p:ext>
            </p:extLst>
          </p:nvPr>
        </p:nvGraphicFramePr>
        <p:xfrm>
          <a:off x="-1566" y="1028698"/>
          <a:ext cx="5184732" cy="3106165"/>
        </p:xfrm>
        <a:graphic>
          <a:graphicData uri="http://schemas.openxmlformats.org/drawingml/2006/chart">
            <c:chart xmlns:c="http://schemas.openxmlformats.org/drawingml/2006/chart" xmlns:r="http://schemas.openxmlformats.org/officeDocument/2006/relationships" r:id="rId4"/>
          </a:graphicData>
        </a:graphic>
      </p:graphicFrame>
      <p:sp>
        <p:nvSpPr>
          <p:cNvPr id="16" name="Content Placeholder 2"/>
          <p:cNvSpPr>
            <a:spLocks noGrp="1"/>
          </p:cNvSpPr>
          <p:nvPr>
            <p:ph idx="1"/>
          </p:nvPr>
        </p:nvSpPr>
        <p:spPr>
          <a:xfrm>
            <a:off x="5183166" y="1056767"/>
            <a:ext cx="3503634" cy="3029965"/>
          </a:xfrm>
        </p:spPr>
        <p:txBody>
          <a:bodyPr>
            <a:normAutofit fontScale="92500" lnSpcReduction="10000"/>
          </a:bodyPr>
          <a:lstStyle/>
          <a:p>
            <a:pPr>
              <a:buClr>
                <a:srgbClr val="92D050"/>
              </a:buClr>
            </a:pPr>
            <a:r>
              <a:rPr lang="en-US" sz="2800" smtClean="0"/>
              <a:t>Tổng hợp phần cứng</a:t>
            </a:r>
          </a:p>
          <a:p>
            <a:pPr lvl="1">
              <a:lnSpc>
                <a:spcPct val="150000"/>
              </a:lnSpc>
              <a:buClr>
                <a:srgbClr val="92D050"/>
              </a:buClr>
            </a:pPr>
            <a:r>
              <a:rPr lang="en-US" sz="2400" smtClean="0"/>
              <a:t>Công </a:t>
            </a:r>
            <a:r>
              <a:rPr lang="en-US" sz="2400" smtClean="0"/>
              <a:t>nghệ</a:t>
            </a:r>
          </a:p>
          <a:p>
            <a:pPr lvl="2">
              <a:buClr>
                <a:srgbClr val="92D050"/>
              </a:buClr>
            </a:pPr>
            <a:r>
              <a:rPr lang="en-US" sz="2000" smtClean="0"/>
              <a:t>FPGA </a:t>
            </a:r>
            <a:r>
              <a:rPr lang="en-US" sz="2000" smtClean="0"/>
              <a:t>Xilix Artix-7</a:t>
            </a:r>
          </a:p>
          <a:p>
            <a:pPr lvl="1">
              <a:buClr>
                <a:srgbClr val="92D050"/>
              </a:buClr>
            </a:pPr>
            <a:r>
              <a:rPr lang="en-US" sz="2400"/>
              <a:t>Mô hình</a:t>
            </a:r>
            <a:endParaRPr lang="en-US" sz="1000"/>
          </a:p>
          <a:p>
            <a:pPr lvl="2">
              <a:buClr>
                <a:srgbClr val="92D050"/>
              </a:buClr>
            </a:pPr>
            <a:r>
              <a:rPr lang="en-US" sz="2000"/>
              <a:t>48 nơ-ron lớp ẩn</a:t>
            </a:r>
          </a:p>
          <a:p>
            <a:pPr lvl="2">
              <a:buClr>
                <a:srgbClr val="92D050"/>
              </a:buClr>
            </a:pPr>
            <a:r>
              <a:rPr lang="en-US" sz="2000"/>
              <a:t>16 đầu vào song song</a:t>
            </a:r>
          </a:p>
          <a:p>
            <a:pPr lvl="2">
              <a:buClr>
                <a:srgbClr val="92D050"/>
              </a:buClr>
            </a:pPr>
            <a:r>
              <a:rPr lang="en-US" sz="2000"/>
              <a:t>10-bit độ chính xác</a:t>
            </a:r>
          </a:p>
          <a:p>
            <a:pPr lvl="2">
              <a:buClr>
                <a:srgbClr val="92D050"/>
              </a:buClr>
            </a:pPr>
            <a:r>
              <a:rPr lang="en-US" sz="2000"/>
              <a:t>Hàm ReLU</a:t>
            </a:r>
          </a:p>
          <a:p>
            <a:pPr lvl="2">
              <a:buClr>
                <a:srgbClr val="92D050"/>
              </a:buClr>
            </a:pPr>
            <a:endParaRPr lang="en-US" sz="2000" smtClean="0"/>
          </a:p>
        </p:txBody>
      </p:sp>
      <mc:AlternateContent xmlns:mc="http://schemas.openxmlformats.org/markup-compatibility/2006">
        <mc:Choice xmlns:a14="http://schemas.microsoft.com/office/drawing/2010/main" Requires="a14">
          <p:sp>
            <p:nvSpPr>
              <p:cNvPr id="18" name="Oval 17"/>
              <p:cNvSpPr/>
              <p:nvPr/>
            </p:nvSpPr>
            <p:spPr>
              <a:xfrm>
                <a:off x="4304953" y="2549236"/>
                <a:ext cx="922020" cy="346364"/>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a:solidFill>
                            <a:srgbClr val="FF0000"/>
                          </a:solidFill>
                          <a:latin typeface="Cambria Math" panose="02040503050406030204" pitchFamily="18" charset="0"/>
                        </a:rPr>
                        <m:t>−</m:t>
                      </m:r>
                      <m:r>
                        <a:rPr lang="en-US" sz="1600" b="1" i="1">
                          <a:solidFill>
                            <a:srgbClr val="FF0000"/>
                          </a:solidFill>
                          <a:latin typeface="Cambria Math" panose="02040503050406030204" pitchFamily="18" charset="0"/>
                        </a:rPr>
                        <m:t>𝟎</m:t>
                      </m:r>
                      <m:r>
                        <a:rPr lang="en-US" sz="1600" b="1" i="1">
                          <a:solidFill>
                            <a:srgbClr val="FF0000"/>
                          </a:solidFill>
                          <a:latin typeface="Cambria Math" panose="02040503050406030204" pitchFamily="18" charset="0"/>
                        </a:rPr>
                        <m:t>.</m:t>
                      </m:r>
                      <m:r>
                        <a:rPr lang="en-US" sz="1600" b="1" i="1">
                          <a:solidFill>
                            <a:srgbClr val="FF0000"/>
                          </a:solidFill>
                          <a:latin typeface="Cambria Math" panose="02040503050406030204" pitchFamily="18" charset="0"/>
                        </a:rPr>
                        <m:t>𝟒𝟒</m:t>
                      </m:r>
                      <m:r>
                        <a:rPr lang="en-US" sz="1600" b="1" i="1">
                          <a:solidFill>
                            <a:srgbClr val="FF0000"/>
                          </a:solidFill>
                          <a:latin typeface="Cambria Math" panose="02040503050406030204" pitchFamily="18" charset="0"/>
                        </a:rPr>
                        <m:t>%</m:t>
                      </m:r>
                    </m:oMath>
                  </m:oMathPara>
                </a14:m>
                <a:endParaRPr lang="en-US" sz="1600" b="1">
                  <a:solidFill>
                    <a:srgbClr val="FF0000"/>
                  </a:solidFill>
                </a:endParaRPr>
              </a:p>
            </p:txBody>
          </p:sp>
        </mc:Choice>
        <mc:Fallback>
          <p:sp>
            <p:nvSpPr>
              <p:cNvPr id="18" name="Oval 17"/>
              <p:cNvSpPr>
                <a:spLocks noRot="1" noChangeAspect="1" noMove="1" noResize="1" noEditPoints="1" noAdjustHandles="1" noChangeArrowheads="1" noChangeShapeType="1" noTextEdit="1"/>
              </p:cNvSpPr>
              <p:nvPr/>
            </p:nvSpPr>
            <p:spPr>
              <a:xfrm>
                <a:off x="4304953" y="2549236"/>
                <a:ext cx="922020" cy="346364"/>
              </a:xfrm>
              <a:prstGeom prst="ellipse">
                <a:avLst/>
              </a:prstGeom>
              <a:blipFill rotWithShape="0">
                <a:blip r:embed="rId5"/>
                <a:stretch>
                  <a:fillRect/>
                </a:stretch>
              </a:blipFill>
              <a:ln>
                <a:solidFill>
                  <a:schemeClr val="bg1">
                    <a:lumMod val="75000"/>
                  </a:schemeClr>
                </a:solidFill>
              </a:ln>
            </p:spPr>
            <p:txBody>
              <a:bodyPr/>
              <a:lstStyle/>
              <a:p>
                <a:r>
                  <a:rPr lang="en-US">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2848109256"/>
              </p:ext>
            </p:extLst>
          </p:nvPr>
        </p:nvGraphicFramePr>
        <p:xfrm>
          <a:off x="3962400" y="4154424"/>
          <a:ext cx="4701888" cy="2627376"/>
        </p:xfrm>
        <a:graphic>
          <a:graphicData uri="http://schemas.openxmlformats.org/drawingml/2006/table">
            <a:tbl>
              <a:tblPr firstRow="1" firstCol="1" bandRow="1">
                <a:tableStyleId>{5C22544A-7EE6-4342-B048-85BDC9FD1C3A}</a:tableStyleId>
              </a:tblPr>
              <a:tblGrid>
                <a:gridCol w="1711124"/>
                <a:gridCol w="1565476"/>
                <a:gridCol w="1425288"/>
              </a:tblGrid>
              <a:tr h="0">
                <a:tc>
                  <a:txBody>
                    <a:bodyPr/>
                    <a:lstStyle/>
                    <a:p>
                      <a:pPr marL="0" marR="0" indent="0" algn="ctr">
                        <a:lnSpc>
                          <a:spcPct val="130000"/>
                        </a:lnSpc>
                        <a:spcBef>
                          <a:spcPts val="240"/>
                        </a:spcBef>
                        <a:spcAft>
                          <a:spcPts val="240"/>
                        </a:spcAft>
                      </a:pPr>
                      <a:r>
                        <a:rPr lang="en-US" sz="1600">
                          <a:effectLst/>
                        </a:rPr>
                        <a:t>Chi phí phần cứng</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45720" marR="45720"/>
                </a:tc>
                <a:tc>
                  <a:txBody>
                    <a:bodyPr/>
                    <a:lstStyle/>
                    <a:p>
                      <a:pPr marL="0" marR="0" indent="0" algn="ctr">
                        <a:lnSpc>
                          <a:spcPct val="130000"/>
                        </a:lnSpc>
                        <a:spcBef>
                          <a:spcPts val="240"/>
                        </a:spcBef>
                        <a:spcAft>
                          <a:spcPts val="240"/>
                        </a:spcAft>
                      </a:pPr>
                      <a:r>
                        <a:rPr lang="en-US" sz="1600">
                          <a:effectLst/>
                        </a:rPr>
                        <a:t>Kiến trúc đề xuất</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45720" marR="45720"/>
                </a:tc>
                <a:tc>
                  <a:txBody>
                    <a:bodyPr/>
                    <a:lstStyle/>
                    <a:p>
                      <a:pPr marL="0" marR="0" indent="0" algn="ctr">
                        <a:lnSpc>
                          <a:spcPct val="130000"/>
                        </a:lnSpc>
                        <a:spcBef>
                          <a:spcPts val="240"/>
                        </a:spcBef>
                        <a:spcAft>
                          <a:spcPts val="240"/>
                        </a:spcAft>
                      </a:pPr>
                      <a:r>
                        <a:rPr lang="en-US" sz="1600">
                          <a:effectLst/>
                        </a:rPr>
                        <a:t>Sử dụng</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45720" marR="45720"/>
                </a:tc>
              </a:tr>
              <a:tr h="0">
                <a:tc>
                  <a:txBody>
                    <a:bodyPr/>
                    <a:lstStyle/>
                    <a:p>
                      <a:pPr marL="0" marR="0" indent="0" algn="ctr">
                        <a:lnSpc>
                          <a:spcPct val="130000"/>
                        </a:lnSpc>
                        <a:spcBef>
                          <a:spcPts val="240"/>
                        </a:spcBef>
                        <a:spcAft>
                          <a:spcPts val="240"/>
                        </a:spcAft>
                      </a:pPr>
                      <a:r>
                        <a:rPr lang="vi-VN" sz="1600">
                          <a:effectLst/>
                        </a:rPr>
                        <a:t>LUTs</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indent="0" algn="ctr">
                        <a:lnSpc>
                          <a:spcPct val="130000"/>
                        </a:lnSpc>
                        <a:spcBef>
                          <a:spcPts val="240"/>
                        </a:spcBef>
                        <a:spcAft>
                          <a:spcPts val="240"/>
                        </a:spcAft>
                      </a:pPr>
                      <a:r>
                        <a:rPr lang="en-US" sz="1600" b="1">
                          <a:effectLst/>
                          <a:latin typeface="+mj-lt"/>
                        </a:rPr>
                        <a:t>1659</a:t>
                      </a:r>
                      <a:endParaRPr lang="en-US" sz="1600" b="1">
                        <a:effectLst/>
                        <a:latin typeface="+mj-lt"/>
                        <a:ea typeface="Arial" panose="020B0604020202020204" pitchFamily="34" charset="0"/>
                        <a:cs typeface="Times New Roman" panose="02020603050405020304" pitchFamily="18" charset="0"/>
                      </a:endParaRPr>
                    </a:p>
                  </a:txBody>
                  <a:tcPr marL="68580" marR="68580" marT="0" marB="0"/>
                </a:tc>
                <a:tc>
                  <a:txBody>
                    <a:bodyPr/>
                    <a:lstStyle/>
                    <a:p>
                      <a:pPr marL="0" marR="0" indent="0" algn="ctr">
                        <a:lnSpc>
                          <a:spcPct val="130000"/>
                        </a:lnSpc>
                        <a:spcBef>
                          <a:spcPts val="240"/>
                        </a:spcBef>
                        <a:spcAft>
                          <a:spcPts val="240"/>
                        </a:spcAft>
                      </a:pPr>
                      <a:r>
                        <a:rPr lang="en-US" sz="1600" smtClean="0">
                          <a:effectLst/>
                          <a:latin typeface="+mj-lt"/>
                        </a:rPr>
                        <a:t>1,24%</a:t>
                      </a:r>
                      <a:endParaRPr lang="en-US" sz="1600">
                        <a:effectLst/>
                        <a:latin typeface="+mj-lt"/>
                        <a:ea typeface="Arial" panose="020B0604020202020204" pitchFamily="34" charset="0"/>
                        <a:cs typeface="Times New Roman" panose="02020603050405020304" pitchFamily="18" charset="0"/>
                      </a:endParaRPr>
                    </a:p>
                  </a:txBody>
                  <a:tcPr marL="68580" marR="68580" marT="0" marB="0"/>
                </a:tc>
              </a:tr>
              <a:tr h="0">
                <a:tc>
                  <a:txBody>
                    <a:bodyPr/>
                    <a:lstStyle/>
                    <a:p>
                      <a:pPr marL="0" marR="0" indent="0" algn="ctr">
                        <a:lnSpc>
                          <a:spcPct val="130000"/>
                        </a:lnSpc>
                        <a:spcBef>
                          <a:spcPts val="240"/>
                        </a:spcBef>
                        <a:spcAft>
                          <a:spcPts val="240"/>
                        </a:spcAft>
                      </a:pPr>
                      <a:r>
                        <a:rPr lang="vi-VN" sz="1600">
                          <a:effectLst/>
                        </a:rPr>
                        <a:t>Thanh ghi</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indent="0" algn="ctr">
                        <a:lnSpc>
                          <a:spcPct val="130000"/>
                        </a:lnSpc>
                        <a:spcBef>
                          <a:spcPts val="240"/>
                        </a:spcBef>
                        <a:spcAft>
                          <a:spcPts val="240"/>
                        </a:spcAft>
                      </a:pPr>
                      <a:r>
                        <a:rPr lang="en-US" sz="1600" b="1">
                          <a:effectLst/>
                          <a:latin typeface="+mj-lt"/>
                        </a:rPr>
                        <a:t>1020</a:t>
                      </a:r>
                      <a:endParaRPr lang="en-US" sz="1600" b="1">
                        <a:effectLst/>
                        <a:latin typeface="+mj-lt"/>
                        <a:ea typeface="Arial" panose="020B0604020202020204" pitchFamily="34" charset="0"/>
                        <a:cs typeface="Times New Roman" panose="02020603050405020304" pitchFamily="18" charset="0"/>
                      </a:endParaRPr>
                    </a:p>
                  </a:txBody>
                  <a:tcPr marL="68580" marR="68580" marT="0" marB="0"/>
                </a:tc>
                <a:tc>
                  <a:txBody>
                    <a:bodyPr/>
                    <a:lstStyle/>
                    <a:p>
                      <a:pPr marL="0" marR="0" indent="0" algn="ctr">
                        <a:lnSpc>
                          <a:spcPct val="130000"/>
                        </a:lnSpc>
                        <a:spcBef>
                          <a:spcPts val="240"/>
                        </a:spcBef>
                        <a:spcAft>
                          <a:spcPts val="240"/>
                        </a:spcAft>
                      </a:pPr>
                      <a:r>
                        <a:rPr lang="en-US" sz="1600" smtClean="0">
                          <a:effectLst/>
                          <a:latin typeface="+mj-lt"/>
                        </a:rPr>
                        <a:t>0,38%</a:t>
                      </a:r>
                      <a:endParaRPr lang="en-US" sz="1600">
                        <a:effectLst/>
                        <a:latin typeface="+mj-lt"/>
                        <a:ea typeface="Arial" panose="020B0604020202020204" pitchFamily="34" charset="0"/>
                        <a:cs typeface="Times New Roman" panose="02020603050405020304" pitchFamily="18" charset="0"/>
                      </a:endParaRPr>
                    </a:p>
                  </a:txBody>
                  <a:tcPr marL="68580" marR="68580" marT="0" marB="0"/>
                </a:tc>
              </a:tr>
              <a:tr h="0">
                <a:tc>
                  <a:txBody>
                    <a:bodyPr/>
                    <a:lstStyle/>
                    <a:p>
                      <a:pPr marL="0" marR="0" indent="0" algn="ctr">
                        <a:lnSpc>
                          <a:spcPct val="130000"/>
                        </a:lnSpc>
                        <a:spcBef>
                          <a:spcPts val="240"/>
                        </a:spcBef>
                        <a:spcAft>
                          <a:spcPts val="240"/>
                        </a:spcAft>
                      </a:pPr>
                      <a:r>
                        <a:rPr lang="vi-VN" sz="1600">
                          <a:effectLst/>
                        </a:rPr>
                        <a:t>Mux</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indent="0" algn="ctr">
                        <a:lnSpc>
                          <a:spcPct val="130000"/>
                        </a:lnSpc>
                        <a:spcBef>
                          <a:spcPts val="240"/>
                        </a:spcBef>
                        <a:spcAft>
                          <a:spcPts val="240"/>
                        </a:spcAft>
                      </a:pPr>
                      <a:r>
                        <a:rPr lang="en-US" sz="1600">
                          <a:effectLst/>
                          <a:latin typeface="+mj-lt"/>
                        </a:rPr>
                        <a:t>0</a:t>
                      </a:r>
                      <a:endParaRPr lang="en-US" sz="1600">
                        <a:effectLst/>
                        <a:latin typeface="+mj-lt"/>
                        <a:ea typeface="Arial" panose="020B0604020202020204" pitchFamily="34" charset="0"/>
                        <a:cs typeface="Times New Roman" panose="02020603050405020304" pitchFamily="18" charset="0"/>
                      </a:endParaRPr>
                    </a:p>
                  </a:txBody>
                  <a:tcPr marL="68580" marR="68580" marT="0" marB="0"/>
                </a:tc>
                <a:tc>
                  <a:txBody>
                    <a:bodyPr/>
                    <a:lstStyle/>
                    <a:p>
                      <a:pPr marL="0" marR="0" indent="0" algn="ctr">
                        <a:lnSpc>
                          <a:spcPct val="130000"/>
                        </a:lnSpc>
                        <a:spcBef>
                          <a:spcPts val="240"/>
                        </a:spcBef>
                        <a:spcAft>
                          <a:spcPts val="240"/>
                        </a:spcAft>
                      </a:pPr>
                      <a:r>
                        <a:rPr lang="en-US" sz="1600">
                          <a:effectLst/>
                          <a:latin typeface="+mj-lt"/>
                        </a:rPr>
                        <a:t>0%</a:t>
                      </a:r>
                      <a:endParaRPr lang="en-US" sz="1600">
                        <a:effectLst/>
                        <a:latin typeface="+mj-lt"/>
                        <a:ea typeface="Arial" panose="020B0604020202020204" pitchFamily="34" charset="0"/>
                        <a:cs typeface="Times New Roman" panose="02020603050405020304" pitchFamily="18" charset="0"/>
                      </a:endParaRPr>
                    </a:p>
                  </a:txBody>
                  <a:tcPr marL="68580" marR="68580" marT="0" marB="0"/>
                </a:tc>
              </a:tr>
              <a:tr h="0">
                <a:tc>
                  <a:txBody>
                    <a:bodyPr/>
                    <a:lstStyle/>
                    <a:p>
                      <a:pPr marL="0" marR="0" indent="0" algn="ctr">
                        <a:lnSpc>
                          <a:spcPct val="130000"/>
                        </a:lnSpc>
                        <a:spcBef>
                          <a:spcPts val="240"/>
                        </a:spcBef>
                        <a:spcAft>
                          <a:spcPts val="240"/>
                        </a:spcAft>
                      </a:pPr>
                      <a:r>
                        <a:rPr lang="en-US" sz="1600">
                          <a:effectLst/>
                        </a:rPr>
                        <a:t>Slice</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indent="0" algn="ctr">
                        <a:lnSpc>
                          <a:spcPct val="130000"/>
                        </a:lnSpc>
                        <a:spcBef>
                          <a:spcPts val="240"/>
                        </a:spcBef>
                        <a:spcAft>
                          <a:spcPts val="240"/>
                        </a:spcAft>
                      </a:pPr>
                      <a:r>
                        <a:rPr lang="en-US" sz="1600">
                          <a:effectLst/>
                          <a:latin typeface="+mj-lt"/>
                        </a:rPr>
                        <a:t>578</a:t>
                      </a:r>
                      <a:endParaRPr lang="en-US" sz="1600">
                        <a:effectLst/>
                        <a:latin typeface="+mj-lt"/>
                        <a:ea typeface="Arial" panose="020B0604020202020204" pitchFamily="34" charset="0"/>
                        <a:cs typeface="Times New Roman" panose="02020603050405020304" pitchFamily="18" charset="0"/>
                      </a:endParaRPr>
                    </a:p>
                  </a:txBody>
                  <a:tcPr marL="68580" marR="68580" marT="0" marB="0"/>
                </a:tc>
                <a:tc>
                  <a:txBody>
                    <a:bodyPr/>
                    <a:lstStyle/>
                    <a:p>
                      <a:pPr marL="0" marR="0" indent="0" algn="ctr">
                        <a:lnSpc>
                          <a:spcPct val="130000"/>
                        </a:lnSpc>
                        <a:spcBef>
                          <a:spcPts val="240"/>
                        </a:spcBef>
                        <a:spcAft>
                          <a:spcPts val="240"/>
                        </a:spcAft>
                      </a:pPr>
                      <a:r>
                        <a:rPr lang="en-US" sz="1600" smtClean="0">
                          <a:effectLst/>
                          <a:latin typeface="+mj-lt"/>
                        </a:rPr>
                        <a:t>1,72%</a:t>
                      </a:r>
                      <a:endParaRPr lang="en-US" sz="1600">
                        <a:effectLst/>
                        <a:latin typeface="+mj-lt"/>
                        <a:ea typeface="Arial" panose="020B0604020202020204" pitchFamily="34" charset="0"/>
                        <a:cs typeface="Times New Roman" panose="02020603050405020304" pitchFamily="18" charset="0"/>
                      </a:endParaRPr>
                    </a:p>
                  </a:txBody>
                  <a:tcPr marL="68580" marR="68580" marT="0" marB="0"/>
                </a:tc>
              </a:tr>
              <a:tr h="276225">
                <a:tc>
                  <a:txBody>
                    <a:bodyPr/>
                    <a:lstStyle/>
                    <a:p>
                      <a:pPr marL="0" marR="0" indent="0" algn="ctr">
                        <a:lnSpc>
                          <a:spcPct val="130000"/>
                        </a:lnSpc>
                        <a:spcBef>
                          <a:spcPts val="240"/>
                        </a:spcBef>
                        <a:spcAft>
                          <a:spcPts val="240"/>
                        </a:spcAft>
                      </a:pPr>
                      <a:r>
                        <a:rPr lang="vi-VN" sz="1600">
                          <a:effectLst/>
                        </a:rPr>
                        <a:t>DSP</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indent="0" algn="ctr">
                        <a:lnSpc>
                          <a:spcPct val="130000"/>
                        </a:lnSpc>
                        <a:spcBef>
                          <a:spcPts val="240"/>
                        </a:spcBef>
                        <a:spcAft>
                          <a:spcPts val="240"/>
                        </a:spcAft>
                      </a:pPr>
                      <a:r>
                        <a:rPr lang="en-US" sz="1600">
                          <a:effectLst/>
                          <a:latin typeface="+mj-lt"/>
                        </a:rPr>
                        <a:t>0</a:t>
                      </a:r>
                      <a:endParaRPr lang="en-US" sz="1600">
                        <a:effectLst/>
                        <a:latin typeface="+mj-lt"/>
                        <a:ea typeface="Arial" panose="020B0604020202020204" pitchFamily="34" charset="0"/>
                        <a:cs typeface="Times New Roman" panose="02020603050405020304" pitchFamily="18" charset="0"/>
                      </a:endParaRPr>
                    </a:p>
                  </a:txBody>
                  <a:tcPr marL="68580" marR="68580" marT="0" marB="0"/>
                </a:tc>
                <a:tc>
                  <a:txBody>
                    <a:bodyPr/>
                    <a:lstStyle/>
                    <a:p>
                      <a:pPr marL="0" marR="0" indent="0" algn="ctr">
                        <a:lnSpc>
                          <a:spcPct val="130000"/>
                        </a:lnSpc>
                        <a:spcBef>
                          <a:spcPts val="240"/>
                        </a:spcBef>
                        <a:spcAft>
                          <a:spcPts val="240"/>
                        </a:spcAft>
                      </a:pPr>
                      <a:r>
                        <a:rPr lang="en-US" sz="1600">
                          <a:effectLst/>
                          <a:latin typeface="+mj-lt"/>
                        </a:rPr>
                        <a:t>0%</a:t>
                      </a:r>
                      <a:endParaRPr lang="en-US" sz="1600">
                        <a:effectLst/>
                        <a:latin typeface="+mj-lt"/>
                        <a:ea typeface="Arial" panose="020B0604020202020204" pitchFamily="34" charset="0"/>
                        <a:cs typeface="Times New Roman" panose="02020603050405020304" pitchFamily="18" charset="0"/>
                      </a:endParaRPr>
                    </a:p>
                  </a:txBody>
                  <a:tcPr marL="68580" marR="68580" marT="0" marB="0"/>
                </a:tc>
              </a:tr>
              <a:tr h="0">
                <a:tc>
                  <a:txBody>
                    <a:bodyPr/>
                    <a:lstStyle/>
                    <a:p>
                      <a:pPr marL="0" marR="0" indent="0" algn="ctr">
                        <a:lnSpc>
                          <a:spcPct val="130000"/>
                        </a:lnSpc>
                        <a:spcBef>
                          <a:spcPts val="240"/>
                        </a:spcBef>
                        <a:spcAft>
                          <a:spcPts val="240"/>
                        </a:spcAft>
                      </a:pPr>
                      <a:r>
                        <a:rPr lang="en-US" sz="1600">
                          <a:effectLst/>
                        </a:rPr>
                        <a:t>BRAM</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indent="0" algn="ctr">
                        <a:lnSpc>
                          <a:spcPct val="130000"/>
                        </a:lnSpc>
                        <a:spcBef>
                          <a:spcPts val="240"/>
                        </a:spcBef>
                        <a:spcAft>
                          <a:spcPts val="240"/>
                        </a:spcAft>
                      </a:pPr>
                      <a:r>
                        <a:rPr lang="en-US" sz="1600">
                          <a:effectLst/>
                          <a:latin typeface="+mj-lt"/>
                        </a:rPr>
                        <a:t>0.5</a:t>
                      </a:r>
                      <a:endParaRPr lang="en-US" sz="1600">
                        <a:effectLst/>
                        <a:latin typeface="+mj-lt"/>
                        <a:ea typeface="Arial" panose="020B0604020202020204" pitchFamily="34" charset="0"/>
                        <a:cs typeface="Times New Roman" panose="02020603050405020304" pitchFamily="18" charset="0"/>
                      </a:endParaRPr>
                    </a:p>
                  </a:txBody>
                  <a:tcPr marL="68580" marR="68580" marT="0" marB="0"/>
                </a:tc>
                <a:tc>
                  <a:txBody>
                    <a:bodyPr/>
                    <a:lstStyle/>
                    <a:p>
                      <a:pPr marL="0" marR="0" indent="0" algn="ctr">
                        <a:lnSpc>
                          <a:spcPct val="130000"/>
                        </a:lnSpc>
                        <a:spcBef>
                          <a:spcPts val="240"/>
                        </a:spcBef>
                        <a:spcAft>
                          <a:spcPts val="240"/>
                        </a:spcAft>
                      </a:pPr>
                      <a:r>
                        <a:rPr lang="en-US" sz="1600" smtClean="0">
                          <a:effectLst/>
                          <a:latin typeface="+mj-lt"/>
                        </a:rPr>
                        <a:t>0,14%</a:t>
                      </a:r>
                      <a:endParaRPr lang="en-US" sz="1600">
                        <a:effectLst/>
                        <a:latin typeface="+mj-lt"/>
                        <a:ea typeface="Arial" panose="020B0604020202020204" pitchFamily="34" charset="0"/>
                        <a:cs typeface="Times New Roman" panose="02020603050405020304" pitchFamily="18" charset="0"/>
                      </a:endParaRPr>
                    </a:p>
                  </a:txBody>
                  <a:tcPr marL="68580" marR="68580" marT="0" marB="0"/>
                </a:tc>
              </a:tr>
              <a:tr h="0">
                <a:tc>
                  <a:txBody>
                    <a:bodyPr/>
                    <a:lstStyle/>
                    <a:p>
                      <a:pPr marL="0" marR="0" indent="0" algn="ctr">
                        <a:lnSpc>
                          <a:spcPct val="130000"/>
                        </a:lnSpc>
                        <a:spcBef>
                          <a:spcPts val="240"/>
                        </a:spcBef>
                        <a:spcAft>
                          <a:spcPts val="240"/>
                        </a:spcAft>
                      </a:pPr>
                      <a:r>
                        <a:rPr lang="vi-VN" sz="1600">
                          <a:effectLst/>
                        </a:rPr>
                        <a:t>IO</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indent="0" algn="ctr">
                        <a:lnSpc>
                          <a:spcPct val="130000"/>
                        </a:lnSpc>
                        <a:spcBef>
                          <a:spcPts val="240"/>
                        </a:spcBef>
                        <a:spcAft>
                          <a:spcPts val="240"/>
                        </a:spcAft>
                      </a:pPr>
                      <a:r>
                        <a:rPr lang="en-US" sz="1600">
                          <a:effectLst/>
                          <a:latin typeface="+mj-lt"/>
                        </a:rPr>
                        <a:t>8</a:t>
                      </a:r>
                      <a:endParaRPr lang="en-US" sz="1600">
                        <a:effectLst/>
                        <a:latin typeface="+mj-lt"/>
                        <a:ea typeface="Arial" panose="020B0604020202020204" pitchFamily="34" charset="0"/>
                        <a:cs typeface="Times New Roman" panose="02020603050405020304" pitchFamily="18" charset="0"/>
                      </a:endParaRPr>
                    </a:p>
                  </a:txBody>
                  <a:tcPr marL="68580" marR="68580" marT="0" marB="0"/>
                </a:tc>
                <a:tc>
                  <a:txBody>
                    <a:bodyPr/>
                    <a:lstStyle/>
                    <a:p>
                      <a:pPr marL="0" marR="0" indent="0" algn="ctr">
                        <a:lnSpc>
                          <a:spcPct val="130000"/>
                        </a:lnSpc>
                        <a:spcBef>
                          <a:spcPts val="240"/>
                        </a:spcBef>
                        <a:spcAft>
                          <a:spcPts val="240"/>
                        </a:spcAft>
                      </a:pPr>
                      <a:r>
                        <a:rPr lang="en-US" sz="1600" smtClean="0">
                          <a:effectLst/>
                          <a:latin typeface="+mj-lt"/>
                        </a:rPr>
                        <a:t>2,0%</a:t>
                      </a:r>
                      <a:endParaRPr lang="en-US" sz="1600">
                        <a:effectLst/>
                        <a:latin typeface="+mj-lt"/>
                        <a:ea typeface="Arial" panose="020B0604020202020204" pitchFamily="34" charset="0"/>
                        <a:cs typeface="Times New Roman" panose="02020603050405020304" pitchFamily="18" charset="0"/>
                      </a:endParaRPr>
                    </a:p>
                  </a:txBody>
                  <a:tcPr marL="68580" marR="68580" marT="0" marB="0"/>
                </a:tc>
              </a:tr>
            </a:tbl>
          </a:graphicData>
        </a:graphic>
      </p:graphicFrame>
      <p:sp>
        <p:nvSpPr>
          <p:cNvPr id="21" name="Oval 20"/>
          <p:cNvSpPr/>
          <p:nvPr/>
        </p:nvSpPr>
        <p:spPr>
          <a:xfrm>
            <a:off x="7550727" y="4506373"/>
            <a:ext cx="831273" cy="6927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Tree>
    <p:extLst>
      <p:ext uri="{BB962C8B-B14F-4D97-AF65-F5344CB8AC3E}">
        <p14:creationId xmlns:p14="http://schemas.microsoft.com/office/powerpoint/2010/main" val="365350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Rounded Rectangle 181"/>
          <p:cNvSpPr/>
          <p:nvPr/>
        </p:nvSpPr>
        <p:spPr>
          <a:xfrm>
            <a:off x="7727056" y="1519677"/>
            <a:ext cx="197682" cy="195525"/>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81" name="Rounded Rectangle 180"/>
          <p:cNvSpPr/>
          <p:nvPr/>
        </p:nvSpPr>
        <p:spPr>
          <a:xfrm>
            <a:off x="8070890" y="1436602"/>
            <a:ext cx="636534" cy="386449"/>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80" name="Rounded Rectangle 179"/>
          <p:cNvSpPr/>
          <p:nvPr/>
        </p:nvSpPr>
        <p:spPr>
          <a:xfrm>
            <a:off x="7152006" y="1739001"/>
            <a:ext cx="504743" cy="241340"/>
          </a:xfrm>
          <a:prstGeom prst="round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79" name="Rounded Rectangle 178"/>
          <p:cNvSpPr/>
          <p:nvPr/>
        </p:nvSpPr>
        <p:spPr>
          <a:xfrm>
            <a:off x="6129422" y="1960297"/>
            <a:ext cx="899349" cy="1461396"/>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78" name="Rounded Rectangle 177"/>
          <p:cNvSpPr/>
          <p:nvPr/>
        </p:nvSpPr>
        <p:spPr>
          <a:xfrm>
            <a:off x="5732078" y="1988985"/>
            <a:ext cx="307711" cy="1512005"/>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77" name="Rounded Rectangle 176"/>
          <p:cNvSpPr/>
          <p:nvPr/>
        </p:nvSpPr>
        <p:spPr>
          <a:xfrm>
            <a:off x="5216177" y="1991819"/>
            <a:ext cx="459089" cy="1505680"/>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 name="Title 1"/>
          <p:cNvSpPr>
            <a:spLocks noGrp="1"/>
          </p:cNvSpPr>
          <p:nvPr>
            <p:ph type="title"/>
          </p:nvPr>
        </p:nvSpPr>
        <p:spPr/>
        <p:txBody>
          <a:bodyPr/>
          <a:lstStyle/>
          <a:p>
            <a:r>
              <a:rPr lang="en-US" smtClean="0"/>
              <a:t>Đánh giá khối nơ-ron song song</a:t>
            </a:r>
            <a:endParaRPr lang="en-US"/>
          </a:p>
        </p:txBody>
      </p:sp>
      <p:sp>
        <p:nvSpPr>
          <p:cNvPr id="4" name="Slide Number Placeholder 3"/>
          <p:cNvSpPr>
            <a:spLocks noGrp="1"/>
          </p:cNvSpPr>
          <p:nvPr>
            <p:ph type="sldNum" sz="quarter" idx="12"/>
          </p:nvPr>
        </p:nvSpPr>
        <p:spPr/>
        <p:txBody>
          <a:bodyPr/>
          <a:lstStyle/>
          <a:p>
            <a:fld id="{5CA5FFF0-460B-4A40-9034-F2BF1761D3ED}" type="slidenum">
              <a:rPr lang="en-US" smtClean="0"/>
              <a:t>19</a:t>
            </a:fld>
            <a:endParaRPr lang="en-US"/>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322440" y="4038600"/>
                <a:ext cx="8229600" cy="2752104"/>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92D050"/>
                  </a:buClr>
                </a:pPr>
                <a:r>
                  <a:rPr lang="en-US" sz="2000" smtClean="0"/>
                  <a:t>Mô hình</a:t>
                </a:r>
              </a:p>
              <a:p>
                <a:pPr lvl="1">
                  <a:buClr>
                    <a:srgbClr val="92D050"/>
                  </a:buClr>
                </a:pPr>
                <a:r>
                  <a:rPr lang="en-US" sz="1800" smtClean="0"/>
                  <a:t>16 đầu vào song song (M=16)</a:t>
                </a:r>
              </a:p>
              <a:p>
                <a:pPr lvl="1">
                  <a:buClr>
                    <a:srgbClr val="92D050"/>
                  </a:buClr>
                </a:pPr>
                <a:r>
                  <a:rPr lang="en-US" sz="1800" smtClean="0"/>
                  <a:t>Hàm kích hoạt ReLU</a:t>
                </a:r>
              </a:p>
              <a:p>
                <a:pPr>
                  <a:buClr>
                    <a:srgbClr val="92D050"/>
                  </a:buClr>
                </a:pPr>
                <a:r>
                  <a:rPr lang="en-US" sz="2000" smtClean="0"/>
                  <a:t>Tham số so sánh</a:t>
                </a:r>
              </a:p>
              <a:p>
                <a:pPr lvl="1">
                  <a:buClr>
                    <a:srgbClr val="92D050"/>
                  </a:buClr>
                </a:pPr>
                <a14:m>
                  <m:oMath xmlns:m="http://schemas.openxmlformats.org/officeDocument/2006/math">
                    <m:r>
                      <a:rPr lang="en-US" sz="1800" i="1">
                        <a:latin typeface="Cambria Math" panose="02040503050406030204" pitchFamily="18" charset="0"/>
                      </a:rPr>
                      <m:t>𝑀𝑆𝐸</m:t>
                    </m:r>
                    <m:r>
                      <a:rPr lang="en-US" sz="1800" i="1">
                        <a:latin typeface="Cambria Math" panose="02040503050406030204" pitchFamily="18" charset="0"/>
                      </a:rPr>
                      <m:t>=</m:t>
                    </m:r>
                    <m:nary>
                      <m:naryPr>
                        <m:chr m:val="∑"/>
                        <m:ctrlPr>
                          <a:rPr lang="en-US" sz="1800" i="1">
                            <a:latin typeface="Cambria Math" panose="02040503050406030204" pitchFamily="18" charset="0"/>
                          </a:rPr>
                        </m:ctrlPr>
                      </m:naryPr>
                      <m:sub>
                        <m:r>
                          <a:rPr lang="en-US" sz="1800" i="1">
                            <a:latin typeface="Cambria Math" panose="02040503050406030204" pitchFamily="18" charset="0"/>
                          </a:rPr>
                          <m:t>𝑖</m:t>
                        </m:r>
                        <m:r>
                          <a:rPr lang="en-US" sz="1800" i="1">
                            <a:latin typeface="Cambria Math" panose="02040503050406030204" pitchFamily="18" charset="0"/>
                          </a:rPr>
                          <m:t>=0</m:t>
                        </m:r>
                      </m:sub>
                      <m:sup>
                        <m:r>
                          <a:rPr lang="en-US" sz="1800" i="1">
                            <a:latin typeface="Cambria Math" panose="02040503050406030204" pitchFamily="18" charset="0"/>
                          </a:rPr>
                          <m:t>𝑁</m:t>
                        </m:r>
                        <m:r>
                          <a:rPr lang="en-US" sz="1800" i="1">
                            <a:latin typeface="Cambria Math" panose="02040503050406030204" pitchFamily="18" charset="0"/>
                          </a:rPr>
                          <m:t>−1</m:t>
                        </m:r>
                      </m:sup>
                      <m:e>
                        <m:f>
                          <m:fPr>
                            <m:ctrlPr>
                              <a:rPr lang="en-US" sz="1800" i="1">
                                <a:latin typeface="Cambria Math" panose="02040503050406030204" pitchFamily="18" charset="0"/>
                              </a:rPr>
                            </m:ctrlPr>
                          </m:fPr>
                          <m:num>
                            <m:sSup>
                              <m:sSupPr>
                                <m:ctrlPr>
                                  <a:rPr lang="en-US" sz="1800" i="1">
                                    <a:latin typeface="Cambria Math" panose="02040503050406030204" pitchFamily="18" charset="0"/>
                                  </a:rPr>
                                </m:ctrlPr>
                              </m:sSupPr>
                              <m:e>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𝑂</m:t>
                                        </m:r>
                                      </m:e>
                                      <m:sub>
                                        <m:r>
                                          <a:rPr lang="en-US" sz="1800" i="1">
                                            <a:latin typeface="Cambria Math" panose="02040503050406030204" pitchFamily="18" charset="0"/>
                                          </a:rPr>
                                          <m:t>𝑓𝑙𝑜𝑎𝑡𝑖𝑛𝑔</m:t>
                                        </m:r>
                                        <m:r>
                                          <a:rPr lang="en-US" sz="1800" i="1">
                                            <a:latin typeface="Cambria Math" panose="02040503050406030204" pitchFamily="18" charset="0"/>
                                          </a:rPr>
                                          <m:t>_</m:t>
                                        </m:r>
                                        <m:r>
                                          <a:rPr lang="en-US" sz="1800" i="1">
                                            <a:latin typeface="Cambria Math" panose="02040503050406030204" pitchFamily="18" charset="0"/>
                                          </a:rPr>
                                          <m:t>𝑝𝑜𝑖𝑛𝑡</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𝑂</m:t>
                                        </m:r>
                                      </m:e>
                                      <m:sub>
                                        <m:r>
                                          <a:rPr lang="en-US" sz="1800" i="1">
                                            <a:latin typeface="Cambria Math" panose="02040503050406030204" pitchFamily="18" charset="0"/>
                                          </a:rPr>
                                          <m:t>𝑝𝑟𝑜𝑝𝑜𝑠𝑒𝑑</m:t>
                                        </m:r>
                                      </m:sub>
                                    </m:sSub>
                                  </m:e>
                                </m:d>
                              </m:e>
                              <m:sup>
                                <m:r>
                                  <a:rPr lang="en-US" sz="1800" i="1">
                                    <a:latin typeface="Cambria Math" panose="02040503050406030204" pitchFamily="18" charset="0"/>
                                  </a:rPr>
                                  <m:t>2</m:t>
                                </m:r>
                              </m:sup>
                            </m:sSup>
                          </m:num>
                          <m:den>
                            <m:r>
                              <a:rPr lang="en-US" sz="1800" i="1">
                                <a:latin typeface="Cambria Math" panose="02040503050406030204" pitchFamily="18" charset="0"/>
                              </a:rPr>
                              <m:t>𝑁</m:t>
                            </m:r>
                          </m:den>
                        </m:f>
                      </m:e>
                    </m:nary>
                  </m:oMath>
                </a14:m>
                <a:endParaRPr lang="en-US" sz="1800" smtClean="0"/>
              </a:p>
              <a:p>
                <a:pPr lvl="1">
                  <a:buClr>
                    <a:srgbClr val="92D050"/>
                  </a:buClr>
                </a:pPr>
                <a:r>
                  <a:rPr lang="en-US" sz="1800" smtClean="0"/>
                  <a:t>Thời gian tính</a:t>
                </a:r>
              </a:p>
              <a:p>
                <a:pPr lvl="1">
                  <a:buClr>
                    <a:srgbClr val="92D050"/>
                  </a:buClr>
                </a:pPr>
                <a:r>
                  <a:rPr lang="en-US" sz="1800" smtClean="0"/>
                  <a:t>Chi phí phần cứng</a:t>
                </a: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322440" y="4038600"/>
                <a:ext cx="8229600" cy="2752104"/>
              </a:xfrm>
              <a:prstGeom prst="rect">
                <a:avLst/>
              </a:prstGeom>
              <a:blipFill rotWithShape="0">
                <a:blip r:embed="rId2"/>
                <a:stretch>
                  <a:fillRect l="-667" t="-1330" b="-6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205" y="2807482"/>
                <a:ext cx="392340" cy="230832"/>
              </a:xfrm>
              <a:prstGeom prst="rect">
                <a:avLst/>
              </a:prstGeom>
              <a:noFill/>
              <a:ln w="25400">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900" b="1" i="1" smtClean="0">
                              <a:latin typeface="Cambria Math" panose="02040503050406030204" pitchFamily="18" charset="0"/>
                            </a:rPr>
                          </m:ctrlPr>
                        </m:sSubPr>
                        <m:e>
                          <m:r>
                            <a:rPr lang="en-US" sz="900" b="1" i="1" smtClean="0">
                              <a:latin typeface="Cambria Math" panose="02040503050406030204" pitchFamily="18" charset="0"/>
                            </a:rPr>
                            <m:t>𝒘</m:t>
                          </m:r>
                        </m:e>
                        <m:sub>
                          <m:r>
                            <a:rPr lang="en-US" sz="900" b="1" i="1" smtClean="0">
                              <a:latin typeface="Cambria Math" panose="02040503050406030204" pitchFamily="18" charset="0"/>
                            </a:rPr>
                            <m:t>𝟏</m:t>
                          </m:r>
                        </m:sub>
                      </m:sSub>
                    </m:oMath>
                  </m:oMathPara>
                </a14:m>
                <a:endParaRPr lang="en-US" sz="900" b="1"/>
              </a:p>
            </p:txBody>
          </p:sp>
        </mc:Choice>
        <mc:Fallback xmlns="">
          <p:sp>
            <p:nvSpPr>
              <p:cNvPr id="11" name="TextBox 10"/>
              <p:cNvSpPr txBox="1">
                <a:spLocks noRot="1" noChangeAspect="1" noMove="1" noResize="1" noEditPoints="1" noAdjustHandles="1" noChangeArrowheads="1" noChangeShapeType="1" noTextEdit="1"/>
              </p:cNvSpPr>
              <p:nvPr/>
            </p:nvSpPr>
            <p:spPr>
              <a:xfrm>
                <a:off x="-4205" y="2807482"/>
                <a:ext cx="392340" cy="230832"/>
              </a:xfrm>
              <a:prstGeom prst="rect">
                <a:avLst/>
              </a:prstGeom>
              <a:blipFill rotWithShape="0">
                <a:blip r:embed="rId3"/>
                <a:stretch>
                  <a:fillRect/>
                </a:stretch>
              </a:blipFill>
              <a:ln w="254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0725" y="2058359"/>
                <a:ext cx="318641" cy="230832"/>
              </a:xfrm>
              <a:prstGeom prst="rect">
                <a:avLst/>
              </a:prstGeom>
              <a:noFill/>
              <a:ln w="25400">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900" b="1" i="1" smtClean="0">
                              <a:solidFill>
                                <a:schemeClr val="tx1"/>
                              </a:solidFill>
                              <a:latin typeface="Cambria Math" panose="02040503050406030204" pitchFamily="18" charset="0"/>
                            </a:rPr>
                          </m:ctrlPr>
                        </m:sSubPr>
                        <m:e>
                          <m:r>
                            <a:rPr lang="en-US" sz="900" b="1" i="1" smtClean="0">
                              <a:solidFill>
                                <a:schemeClr val="tx1"/>
                              </a:solidFill>
                              <a:latin typeface="Cambria Math" panose="02040503050406030204" pitchFamily="18" charset="0"/>
                            </a:rPr>
                            <m:t>𝒙</m:t>
                          </m:r>
                        </m:e>
                        <m:sub>
                          <m:r>
                            <a:rPr lang="en-US" sz="900" b="1" i="1" smtClean="0">
                              <a:solidFill>
                                <a:schemeClr val="tx1"/>
                              </a:solidFill>
                              <a:latin typeface="Cambria Math" panose="02040503050406030204" pitchFamily="18" charset="0"/>
                            </a:rPr>
                            <m:t>𝟏</m:t>
                          </m:r>
                        </m:sub>
                      </m:sSub>
                    </m:oMath>
                  </m:oMathPara>
                </a14:m>
                <a:endParaRPr lang="en-US" sz="900" b="1">
                  <a:solidFill>
                    <a:schemeClr val="tx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0725" y="2058359"/>
                <a:ext cx="318641" cy="230832"/>
              </a:xfrm>
              <a:prstGeom prst="rect">
                <a:avLst/>
              </a:prstGeom>
              <a:blipFill rotWithShape="0">
                <a:blip r:embed="rId4"/>
                <a:stretch>
                  <a:fillRect/>
                </a:stretch>
              </a:blipFill>
              <a:ln w="25400">
                <a:noFill/>
              </a:ln>
            </p:spPr>
            <p:txBody>
              <a:bodyPr/>
              <a:lstStyle/>
              <a:p>
                <a:r>
                  <a:rPr lang="en-US">
                    <a:noFill/>
                  </a:rPr>
                  <a:t> </a:t>
                </a:r>
              </a:p>
            </p:txBody>
          </p:sp>
        </mc:Fallback>
      </mc:AlternateContent>
      <p:sp>
        <p:nvSpPr>
          <p:cNvPr id="13" name="Rectangle 12"/>
          <p:cNvSpPr/>
          <p:nvPr/>
        </p:nvSpPr>
        <p:spPr>
          <a:xfrm>
            <a:off x="707560" y="1086688"/>
            <a:ext cx="3435255" cy="24419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 name="Rectangle 13"/>
          <p:cNvSpPr/>
          <p:nvPr/>
        </p:nvSpPr>
        <p:spPr>
          <a:xfrm>
            <a:off x="899612" y="2141642"/>
            <a:ext cx="642325" cy="117407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smtClean="0">
                <a:solidFill>
                  <a:schemeClr val="tx1"/>
                </a:solidFill>
              </a:rPr>
              <a:t>Parallel Mult</a:t>
            </a:r>
            <a:endParaRPr lang="en-US" sz="900" b="1">
              <a:solidFill>
                <a:schemeClr val="tx1"/>
              </a:solidFill>
            </a:endParaRPr>
          </a:p>
        </p:txBody>
      </p:sp>
      <p:sp>
        <p:nvSpPr>
          <p:cNvPr id="15" name="Rectangle 14"/>
          <p:cNvSpPr/>
          <p:nvPr/>
        </p:nvSpPr>
        <p:spPr>
          <a:xfrm>
            <a:off x="1739406" y="2141642"/>
            <a:ext cx="536331" cy="117407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smtClean="0">
                <a:solidFill>
                  <a:schemeClr val="tx1"/>
                </a:solidFill>
              </a:rPr>
              <a:t>Adder Tree</a:t>
            </a:r>
            <a:endParaRPr lang="en-US" sz="900" b="1">
              <a:solidFill>
                <a:schemeClr val="tx1"/>
              </a:solidFill>
            </a:endParaRPr>
          </a:p>
        </p:txBody>
      </p:sp>
      <p:cxnSp>
        <p:nvCxnSpPr>
          <p:cNvPr id="16" name="Straight Arrow Connector 15"/>
          <p:cNvCxnSpPr/>
          <p:nvPr/>
        </p:nvCxnSpPr>
        <p:spPr>
          <a:xfrm>
            <a:off x="1541620" y="2728678"/>
            <a:ext cx="19228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91965" y="2324822"/>
            <a:ext cx="0" cy="108365"/>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91965" y="3049315"/>
            <a:ext cx="0" cy="108365"/>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18067" y="2208451"/>
            <a:ext cx="48354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18067" y="2506561"/>
            <a:ext cx="48354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14167" y="2975019"/>
            <a:ext cx="48354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14167" y="3230541"/>
            <a:ext cx="48354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436635" y="2583073"/>
            <a:ext cx="583473" cy="29087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smtClean="0">
                <a:solidFill>
                  <a:schemeClr val="tx1"/>
                </a:solidFill>
              </a:rPr>
              <a:t>Sum</a:t>
            </a:r>
            <a:endParaRPr lang="en-US" sz="900" b="1">
              <a:solidFill>
                <a:schemeClr val="tx1"/>
              </a:solidFill>
            </a:endParaRPr>
          </a:p>
        </p:txBody>
      </p:sp>
      <p:cxnSp>
        <p:nvCxnSpPr>
          <p:cNvPr id="24" name="Elbow Connector 23"/>
          <p:cNvCxnSpPr/>
          <p:nvPr/>
        </p:nvCxnSpPr>
        <p:spPr>
          <a:xfrm>
            <a:off x="415014" y="1990066"/>
            <a:ext cx="2128129" cy="584156"/>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29718" y="1888791"/>
                <a:ext cx="443370" cy="215444"/>
              </a:xfrm>
              <a:prstGeom prst="rect">
                <a:avLst/>
              </a:prstGeom>
              <a:noFill/>
              <a:ln w="25400">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800" b="1" i="1" smtClean="0">
                          <a:latin typeface="Cambria Math" panose="02040503050406030204" pitchFamily="18" charset="0"/>
                        </a:rPr>
                        <m:t>𝒃</m:t>
                      </m:r>
                    </m:oMath>
                  </m:oMathPara>
                </a14:m>
                <a:endParaRPr lang="en-US" sz="800" b="1"/>
              </a:p>
            </p:txBody>
          </p:sp>
        </mc:Choice>
        <mc:Fallback xmlns="">
          <p:sp>
            <p:nvSpPr>
              <p:cNvPr id="25" name="TextBox 24"/>
              <p:cNvSpPr txBox="1">
                <a:spLocks noRot="1" noChangeAspect="1" noMove="1" noResize="1" noEditPoints="1" noAdjustHandles="1" noChangeArrowheads="1" noChangeShapeType="1" noTextEdit="1"/>
              </p:cNvSpPr>
              <p:nvPr/>
            </p:nvSpPr>
            <p:spPr>
              <a:xfrm>
                <a:off x="-29718" y="1888791"/>
                <a:ext cx="443370" cy="215444"/>
              </a:xfrm>
              <a:prstGeom prst="rect">
                <a:avLst/>
              </a:prstGeom>
              <a:blipFill rotWithShape="0">
                <a:blip r:embed="rId5"/>
                <a:stretch>
                  <a:fillRect/>
                </a:stretch>
              </a:blipFill>
              <a:ln w="25400">
                <a:noFill/>
              </a:ln>
            </p:spPr>
            <p:txBody>
              <a:bodyPr/>
              <a:lstStyle/>
              <a:p>
                <a:r>
                  <a:rPr lang="en-US">
                    <a:noFill/>
                  </a:rPr>
                  <a:t> </a:t>
                </a:r>
              </a:p>
            </p:txBody>
          </p:sp>
        </mc:Fallback>
      </mc:AlternateContent>
      <p:cxnSp>
        <p:nvCxnSpPr>
          <p:cNvPr id="26" name="Straight Arrow Connector 25"/>
          <p:cNvCxnSpPr>
            <a:stCxn id="15" idx="3"/>
            <a:endCxn id="23" idx="1"/>
          </p:cNvCxnSpPr>
          <p:nvPr/>
        </p:nvCxnSpPr>
        <p:spPr>
          <a:xfrm flipV="1">
            <a:off x="2275736" y="2728510"/>
            <a:ext cx="160899" cy="1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p:cNvSpPr txBox="1"/>
              <p:nvPr/>
            </p:nvSpPr>
            <p:spPr>
              <a:xfrm>
                <a:off x="15410" y="2373597"/>
                <a:ext cx="353112" cy="230832"/>
              </a:xfrm>
              <a:prstGeom prst="rect">
                <a:avLst/>
              </a:prstGeom>
              <a:noFill/>
              <a:ln w="19050">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900" b="1" i="1" smtClean="0">
                              <a:solidFill>
                                <a:schemeClr val="tx1"/>
                              </a:solidFill>
                              <a:latin typeface="Cambria Math" panose="02040503050406030204" pitchFamily="18" charset="0"/>
                            </a:rPr>
                          </m:ctrlPr>
                        </m:sSubPr>
                        <m:e>
                          <m:r>
                            <a:rPr lang="en-US" sz="900" b="1" i="1" smtClean="0">
                              <a:solidFill>
                                <a:schemeClr val="tx1"/>
                              </a:solidFill>
                              <a:latin typeface="Cambria Math" panose="02040503050406030204" pitchFamily="18" charset="0"/>
                            </a:rPr>
                            <m:t>𝒙</m:t>
                          </m:r>
                        </m:e>
                        <m:sub>
                          <m:r>
                            <a:rPr lang="en-US" sz="900" b="1" i="1" smtClean="0">
                              <a:solidFill>
                                <a:schemeClr val="tx1"/>
                              </a:solidFill>
                              <a:latin typeface="Cambria Math" panose="02040503050406030204" pitchFamily="18" charset="0"/>
                            </a:rPr>
                            <m:t>𝑴</m:t>
                          </m:r>
                        </m:sub>
                      </m:sSub>
                    </m:oMath>
                  </m:oMathPara>
                </a14:m>
                <a:endParaRPr lang="en-US" sz="900" b="1">
                  <a:solidFill>
                    <a:schemeClr val="tx1"/>
                  </a:solidFill>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15410" y="2373597"/>
                <a:ext cx="353112" cy="230832"/>
              </a:xfrm>
              <a:prstGeom prst="rect">
                <a:avLst/>
              </a:prstGeom>
              <a:blipFill rotWithShape="0">
                <a:blip r:embed="rId6"/>
                <a:stretch>
                  <a:fillRect/>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24165" y="3094304"/>
                <a:ext cx="366621" cy="230832"/>
              </a:xfrm>
              <a:prstGeom prst="rect">
                <a:avLst/>
              </a:prstGeom>
              <a:noFill/>
              <a:ln w="25400">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900" b="1" i="1" smtClean="0">
                              <a:latin typeface="Cambria Math" panose="02040503050406030204" pitchFamily="18" charset="0"/>
                            </a:rPr>
                          </m:ctrlPr>
                        </m:sSubPr>
                        <m:e>
                          <m:r>
                            <a:rPr lang="en-US" sz="900" b="1" i="1" smtClean="0">
                              <a:latin typeface="Cambria Math" panose="02040503050406030204" pitchFamily="18" charset="0"/>
                            </a:rPr>
                            <m:t>𝒘</m:t>
                          </m:r>
                        </m:e>
                        <m:sub>
                          <m:r>
                            <a:rPr lang="en-US" sz="900" b="1" i="1" smtClean="0">
                              <a:latin typeface="Cambria Math" panose="02040503050406030204" pitchFamily="18" charset="0"/>
                            </a:rPr>
                            <m:t>𝑴</m:t>
                          </m:r>
                        </m:sub>
                      </m:sSub>
                    </m:oMath>
                  </m:oMathPara>
                </a14:m>
                <a:endParaRPr lang="en-US" sz="900" b="1"/>
              </a:p>
            </p:txBody>
          </p:sp>
        </mc:Choice>
        <mc:Fallback xmlns="">
          <p:sp>
            <p:nvSpPr>
              <p:cNvPr id="28" name="TextBox 27"/>
              <p:cNvSpPr txBox="1">
                <a:spLocks noRot="1" noChangeAspect="1" noMove="1" noResize="1" noEditPoints="1" noAdjustHandles="1" noChangeArrowheads="1" noChangeShapeType="1" noTextEdit="1"/>
              </p:cNvSpPr>
              <p:nvPr/>
            </p:nvSpPr>
            <p:spPr>
              <a:xfrm>
                <a:off x="24165" y="3094304"/>
                <a:ext cx="366621" cy="230832"/>
              </a:xfrm>
              <a:prstGeom prst="rect">
                <a:avLst/>
              </a:prstGeom>
              <a:blipFill rotWithShape="0">
                <a:blip r:embed="rId7"/>
                <a:stretch>
                  <a:fillRect/>
                </a:stretch>
              </a:blipFill>
              <a:ln w="25400">
                <a:noFill/>
              </a:ln>
            </p:spPr>
            <p:txBody>
              <a:bodyPr/>
              <a:lstStyle/>
              <a:p>
                <a:r>
                  <a:rPr lang="en-US">
                    <a:noFill/>
                  </a:rPr>
                  <a:t> </a:t>
                </a:r>
              </a:p>
            </p:txBody>
          </p:sp>
        </mc:Fallback>
      </mc:AlternateContent>
      <p:cxnSp>
        <p:nvCxnSpPr>
          <p:cNvPr id="29" name="Straight Arrow Connector 28"/>
          <p:cNvCxnSpPr/>
          <p:nvPr/>
        </p:nvCxnSpPr>
        <p:spPr>
          <a:xfrm flipV="1">
            <a:off x="968410" y="3316065"/>
            <a:ext cx="0" cy="114791"/>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0" name="Isosceles Triangle 29"/>
          <p:cNvSpPr/>
          <p:nvPr/>
        </p:nvSpPr>
        <p:spPr>
          <a:xfrm>
            <a:off x="906752" y="3250153"/>
            <a:ext cx="146272" cy="65561"/>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smtClean="0">
              <a:solidFill>
                <a:schemeClr val="tx1"/>
              </a:solidFill>
            </a:endParaRPr>
          </a:p>
        </p:txBody>
      </p:sp>
      <p:sp>
        <p:nvSpPr>
          <p:cNvPr id="31" name="Isosceles Triangle 30"/>
          <p:cNvSpPr/>
          <p:nvPr/>
        </p:nvSpPr>
        <p:spPr>
          <a:xfrm>
            <a:off x="2438444" y="2807402"/>
            <a:ext cx="146272" cy="65561"/>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smtClean="0">
              <a:solidFill>
                <a:schemeClr val="tx1"/>
              </a:solidFill>
            </a:endParaRPr>
          </a:p>
        </p:txBody>
      </p:sp>
      <p:cxnSp>
        <p:nvCxnSpPr>
          <p:cNvPr id="32" name="Straight Arrow Connector 31"/>
          <p:cNvCxnSpPr/>
          <p:nvPr/>
        </p:nvCxnSpPr>
        <p:spPr>
          <a:xfrm flipV="1">
            <a:off x="2514018" y="2870486"/>
            <a:ext cx="0" cy="114791"/>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3017060" y="2731110"/>
            <a:ext cx="224140" cy="1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p:cNvSpPr txBox="1"/>
              <p:nvPr/>
            </p:nvSpPr>
            <p:spPr>
              <a:xfrm>
                <a:off x="-74568" y="1743828"/>
                <a:ext cx="533068" cy="2154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800" b="1" i="1" smtClean="0">
                          <a:latin typeface="Cambria Math" panose="02040503050406030204" pitchFamily="18" charset="0"/>
                        </a:rPr>
                        <m:t>𝒄𝒍𝒆𝒂𝒓</m:t>
                      </m:r>
                    </m:oMath>
                  </m:oMathPara>
                </a14:m>
                <a:endParaRPr lang="en-US" sz="800" b="1" dirty="0"/>
              </a:p>
            </p:txBody>
          </p:sp>
        </mc:Choice>
        <mc:Fallback xmlns="">
          <p:sp>
            <p:nvSpPr>
              <p:cNvPr id="34" name="TextBox 33"/>
              <p:cNvSpPr txBox="1">
                <a:spLocks noRot="1" noChangeAspect="1" noMove="1" noResize="1" noEditPoints="1" noAdjustHandles="1" noChangeArrowheads="1" noChangeShapeType="1" noTextEdit="1"/>
              </p:cNvSpPr>
              <p:nvPr/>
            </p:nvSpPr>
            <p:spPr>
              <a:xfrm>
                <a:off x="-74568" y="1743828"/>
                <a:ext cx="533068" cy="215444"/>
              </a:xfrm>
              <a:prstGeom prst="rect">
                <a:avLst/>
              </a:prstGeom>
              <a:blipFill rotWithShape="0">
                <a:blip r:embed="rId8"/>
                <a:stretch>
                  <a:fillRect/>
                </a:stretch>
              </a:blipFill>
            </p:spPr>
            <p:txBody>
              <a:bodyPr/>
              <a:lstStyle/>
              <a:p>
                <a:r>
                  <a:rPr lang="en-US">
                    <a:noFill/>
                  </a:rPr>
                  <a:t> </a:t>
                </a:r>
              </a:p>
            </p:txBody>
          </p:sp>
        </mc:Fallback>
      </mc:AlternateContent>
      <p:cxnSp>
        <p:nvCxnSpPr>
          <p:cNvPr id="35" name="Elbow Connector 34"/>
          <p:cNvCxnSpPr/>
          <p:nvPr/>
        </p:nvCxnSpPr>
        <p:spPr>
          <a:xfrm>
            <a:off x="411346" y="1837875"/>
            <a:ext cx="2317026" cy="739041"/>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p:cNvSpPr txBox="1"/>
              <p:nvPr/>
            </p:nvSpPr>
            <p:spPr>
              <a:xfrm>
                <a:off x="-74568" y="1573480"/>
                <a:ext cx="533068" cy="2154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800" b="1" i="1" smtClean="0">
                          <a:latin typeface="Cambria Math" panose="02040503050406030204" pitchFamily="18" charset="0"/>
                        </a:rPr>
                        <m:t>𝒆𝒏𝒂𝒃𝒍𝒆</m:t>
                      </m:r>
                    </m:oMath>
                  </m:oMathPara>
                </a14:m>
                <a:endParaRPr lang="en-US" sz="800" b="1" dirty="0"/>
              </a:p>
            </p:txBody>
          </p:sp>
        </mc:Choice>
        <mc:Fallback xmlns="">
          <p:sp>
            <p:nvSpPr>
              <p:cNvPr id="36" name="TextBox 35"/>
              <p:cNvSpPr txBox="1">
                <a:spLocks noRot="1" noChangeAspect="1" noMove="1" noResize="1" noEditPoints="1" noAdjustHandles="1" noChangeArrowheads="1" noChangeShapeType="1" noTextEdit="1"/>
              </p:cNvSpPr>
              <p:nvPr/>
            </p:nvSpPr>
            <p:spPr>
              <a:xfrm>
                <a:off x="-74568" y="1573480"/>
                <a:ext cx="533068" cy="215444"/>
              </a:xfrm>
              <a:prstGeom prst="rect">
                <a:avLst/>
              </a:prstGeom>
              <a:blipFill rotWithShape="0">
                <a:blip r:embed="rId9"/>
                <a:stretch>
                  <a:fillRect/>
                </a:stretch>
              </a:blipFill>
            </p:spPr>
            <p:txBody>
              <a:bodyPr/>
              <a:lstStyle/>
              <a:p>
                <a:r>
                  <a:rPr lang="en-US">
                    <a:noFill/>
                  </a:rPr>
                  <a:t> </a:t>
                </a:r>
              </a:p>
            </p:txBody>
          </p:sp>
        </mc:Fallback>
      </mc:AlternateContent>
      <p:cxnSp>
        <p:nvCxnSpPr>
          <p:cNvPr id="37" name="Elbow Connector 36"/>
          <p:cNvCxnSpPr/>
          <p:nvPr/>
        </p:nvCxnSpPr>
        <p:spPr>
          <a:xfrm>
            <a:off x="419548" y="1695524"/>
            <a:ext cx="2476704" cy="877007"/>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p:cNvSpPr txBox="1"/>
              <p:nvPr/>
            </p:nvSpPr>
            <p:spPr>
              <a:xfrm>
                <a:off x="-76200" y="1379410"/>
                <a:ext cx="536331" cy="2154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800" b="1" i="1" smtClean="0">
                          <a:latin typeface="Cambria Math" panose="02040503050406030204" pitchFamily="18" charset="0"/>
                        </a:rPr>
                        <m:t>𝒂𝒄𝒕𝒊𝒗</m:t>
                      </m:r>
                    </m:oMath>
                  </m:oMathPara>
                </a14:m>
                <a:endParaRPr lang="en-US" sz="800" b="1" dirty="0"/>
              </a:p>
            </p:txBody>
          </p:sp>
        </mc:Choice>
        <mc:Fallback xmlns="">
          <p:sp>
            <p:nvSpPr>
              <p:cNvPr id="38" name="TextBox 37"/>
              <p:cNvSpPr txBox="1">
                <a:spLocks noRot="1" noChangeAspect="1" noMove="1" noResize="1" noEditPoints="1" noAdjustHandles="1" noChangeArrowheads="1" noChangeShapeType="1" noTextEdit="1"/>
              </p:cNvSpPr>
              <p:nvPr/>
            </p:nvSpPr>
            <p:spPr>
              <a:xfrm>
                <a:off x="-76200" y="1379410"/>
                <a:ext cx="536331" cy="215444"/>
              </a:xfrm>
              <a:prstGeom prst="rect">
                <a:avLst/>
              </a:prstGeom>
              <a:blipFill rotWithShape="0">
                <a:blip r:embed="rId10"/>
                <a:stretch>
                  <a:fillRect/>
                </a:stretch>
              </a:blipFill>
            </p:spPr>
            <p:txBody>
              <a:bodyPr/>
              <a:lstStyle/>
              <a:p>
                <a:r>
                  <a:rPr lang="en-US">
                    <a:noFill/>
                  </a:rPr>
                  <a:t> </a:t>
                </a:r>
              </a:p>
            </p:txBody>
          </p:sp>
        </mc:Fallback>
      </mc:AlternateContent>
      <p:cxnSp>
        <p:nvCxnSpPr>
          <p:cNvPr id="39" name="Elbow Connector 38"/>
          <p:cNvCxnSpPr/>
          <p:nvPr/>
        </p:nvCxnSpPr>
        <p:spPr>
          <a:xfrm>
            <a:off x="416043" y="1530818"/>
            <a:ext cx="3174460" cy="960122"/>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3991930" y="2719496"/>
            <a:ext cx="445566" cy="1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p:cNvSpPr txBox="1"/>
              <p:nvPr/>
            </p:nvSpPr>
            <p:spPr>
              <a:xfrm>
                <a:off x="4064596" y="2730205"/>
                <a:ext cx="593813"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800" b="1" i="1" smtClean="0">
                          <a:latin typeface="Cambria Math" panose="02040503050406030204" pitchFamily="18" charset="0"/>
                        </a:rPr>
                        <m:t>𝒐𝒖𝒕𝒑𝒖𝒕</m:t>
                      </m:r>
                    </m:oMath>
                  </m:oMathPara>
                </a14:m>
                <a:endParaRPr lang="en-US" sz="800" b="1" dirty="0"/>
              </a:p>
            </p:txBody>
          </p:sp>
        </mc:Choice>
        <mc:Fallback xmlns="">
          <p:sp>
            <p:nvSpPr>
              <p:cNvPr id="41" name="TextBox 40"/>
              <p:cNvSpPr txBox="1">
                <a:spLocks noRot="1" noChangeAspect="1" noMove="1" noResize="1" noEditPoints="1" noAdjustHandles="1" noChangeArrowheads="1" noChangeShapeType="1" noTextEdit="1"/>
              </p:cNvSpPr>
              <p:nvPr/>
            </p:nvSpPr>
            <p:spPr>
              <a:xfrm>
                <a:off x="4064596" y="2730205"/>
                <a:ext cx="593813" cy="215444"/>
              </a:xfrm>
              <a:prstGeom prst="rect">
                <a:avLst/>
              </a:prstGeom>
              <a:blipFill rotWithShape="0">
                <a:blip r:embed="rId11"/>
                <a:stretch>
                  <a:fillRect/>
                </a:stretch>
              </a:blipFill>
            </p:spPr>
            <p:txBody>
              <a:bodyPr/>
              <a:lstStyle/>
              <a:p>
                <a:r>
                  <a:rPr lang="en-US">
                    <a:noFill/>
                  </a:rPr>
                  <a:t> </a:t>
                </a:r>
              </a:p>
            </p:txBody>
          </p:sp>
        </mc:Fallback>
      </mc:AlternateContent>
      <p:cxnSp>
        <p:nvCxnSpPr>
          <p:cNvPr id="42" name="Straight Connector 41"/>
          <p:cNvCxnSpPr/>
          <p:nvPr/>
        </p:nvCxnSpPr>
        <p:spPr>
          <a:xfrm>
            <a:off x="418040" y="1368325"/>
            <a:ext cx="287080" cy="0"/>
          </a:xfrm>
          <a:prstGeom prst="line">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18040" y="1196534"/>
            <a:ext cx="287080" cy="0"/>
          </a:xfrm>
          <a:prstGeom prst="line">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p:cNvSpPr txBox="1"/>
              <p:nvPr/>
            </p:nvSpPr>
            <p:spPr>
              <a:xfrm>
                <a:off x="-74568" y="1232783"/>
                <a:ext cx="533068"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800" b="1" i="1" smtClean="0">
                          <a:latin typeface="Cambria Math" panose="02040503050406030204" pitchFamily="18" charset="0"/>
                        </a:rPr>
                        <m:t>𝒓𝒆𝒔𝒆𝒕</m:t>
                      </m:r>
                    </m:oMath>
                  </m:oMathPara>
                </a14:m>
                <a:endParaRPr lang="en-US" sz="800" b="1" dirty="0"/>
              </a:p>
            </p:txBody>
          </p:sp>
        </mc:Choice>
        <mc:Fallback xmlns="">
          <p:sp>
            <p:nvSpPr>
              <p:cNvPr id="44" name="TextBox 43"/>
              <p:cNvSpPr txBox="1">
                <a:spLocks noRot="1" noChangeAspect="1" noMove="1" noResize="1" noEditPoints="1" noAdjustHandles="1" noChangeArrowheads="1" noChangeShapeType="1" noTextEdit="1"/>
              </p:cNvSpPr>
              <p:nvPr/>
            </p:nvSpPr>
            <p:spPr>
              <a:xfrm>
                <a:off x="-74568" y="1232783"/>
                <a:ext cx="533068" cy="215444"/>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8285" y="1066800"/>
                <a:ext cx="40050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800" b="1" i="1" smtClean="0">
                          <a:latin typeface="Cambria Math" panose="02040503050406030204" pitchFamily="18" charset="0"/>
                        </a:rPr>
                        <m:t>𝒄𝒍𝒌</m:t>
                      </m:r>
                    </m:oMath>
                  </m:oMathPara>
                </a14:m>
                <a:endParaRPr lang="en-US" sz="800" b="1" dirty="0"/>
              </a:p>
            </p:txBody>
          </p:sp>
        </mc:Choice>
        <mc:Fallback xmlns="">
          <p:sp>
            <p:nvSpPr>
              <p:cNvPr id="45" name="TextBox 44"/>
              <p:cNvSpPr txBox="1">
                <a:spLocks noRot="1" noChangeAspect="1" noMove="1" noResize="1" noEditPoints="1" noAdjustHandles="1" noChangeArrowheads="1" noChangeShapeType="1" noTextEdit="1"/>
              </p:cNvSpPr>
              <p:nvPr/>
            </p:nvSpPr>
            <p:spPr>
              <a:xfrm>
                <a:off x="-8285" y="1066800"/>
                <a:ext cx="400502" cy="215444"/>
              </a:xfrm>
              <a:prstGeom prst="rect">
                <a:avLst/>
              </a:prstGeom>
              <a:blipFill rotWithShape="0">
                <a:blip r:embed="rId13"/>
                <a:stretch>
                  <a:fillRect/>
                </a:stretch>
              </a:blipFill>
            </p:spPr>
            <p:txBody>
              <a:bodyPr/>
              <a:lstStyle/>
              <a:p>
                <a:r>
                  <a:rPr lang="en-US">
                    <a:noFill/>
                  </a:rPr>
                  <a:t> </a:t>
                </a:r>
              </a:p>
            </p:txBody>
          </p:sp>
        </mc:Fallback>
      </mc:AlternateContent>
      <p:sp>
        <p:nvSpPr>
          <p:cNvPr id="46" name="Rectangle 45"/>
          <p:cNvSpPr/>
          <p:nvPr/>
        </p:nvSpPr>
        <p:spPr>
          <a:xfrm>
            <a:off x="3133928" y="2493010"/>
            <a:ext cx="874331" cy="478717"/>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smtClean="0">
                <a:solidFill>
                  <a:schemeClr val="tx1"/>
                </a:solidFill>
              </a:rPr>
              <a:t>Activation function</a:t>
            </a:r>
            <a:endParaRPr lang="en-US" sz="800" b="1">
              <a:solidFill>
                <a:schemeClr val="tx1"/>
              </a:solidFill>
            </a:endParaRPr>
          </a:p>
        </p:txBody>
      </p:sp>
      <p:grpSp>
        <p:nvGrpSpPr>
          <p:cNvPr id="55" name="Group 54"/>
          <p:cNvGrpSpPr/>
          <p:nvPr/>
        </p:nvGrpSpPr>
        <p:grpSpPr>
          <a:xfrm rot="16200000">
            <a:off x="5784971" y="1934014"/>
            <a:ext cx="250636" cy="424951"/>
            <a:chOff x="1382174" y="2575873"/>
            <a:chExt cx="370426" cy="602965"/>
          </a:xfrm>
        </p:grpSpPr>
        <p:cxnSp>
          <p:nvCxnSpPr>
            <p:cNvPr id="168" name="Straight Connector 167"/>
            <p:cNvCxnSpPr/>
            <p:nvPr/>
          </p:nvCxnSpPr>
          <p:spPr>
            <a:xfrm rot="5400000" flipV="1">
              <a:off x="1400609" y="2647189"/>
              <a:ext cx="142634"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flipV="1">
              <a:off x="1586429" y="2647189"/>
              <a:ext cx="142634"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0" name="Stored Data 71"/>
            <p:cNvSpPr/>
            <p:nvPr/>
          </p:nvSpPr>
          <p:spPr>
            <a:xfrm rot="16200000">
              <a:off x="1393733" y="2675118"/>
              <a:ext cx="346930" cy="37004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p>
          </p:txBody>
        </p:sp>
        <p:sp>
          <p:nvSpPr>
            <p:cNvPr id="171" name="Stored Data 71"/>
            <p:cNvSpPr/>
            <p:nvPr/>
          </p:nvSpPr>
          <p:spPr>
            <a:xfrm rot="16200000">
              <a:off x="1548729" y="2517627"/>
              <a:ext cx="36948" cy="37005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p>
          </p:txBody>
        </p:sp>
        <p:sp>
          <p:nvSpPr>
            <p:cNvPr id="172" name="Stored Data 71"/>
            <p:cNvSpPr/>
            <p:nvPr/>
          </p:nvSpPr>
          <p:spPr>
            <a:xfrm rot="16200000">
              <a:off x="1549097" y="2461376"/>
              <a:ext cx="36948" cy="37005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p>
          </p:txBody>
        </p:sp>
        <p:cxnSp>
          <p:nvCxnSpPr>
            <p:cNvPr id="173" name="Straight Connector 172"/>
            <p:cNvCxnSpPr/>
            <p:nvPr/>
          </p:nvCxnSpPr>
          <p:spPr>
            <a:xfrm rot="5400000" flipV="1">
              <a:off x="1519673" y="3133263"/>
              <a:ext cx="90686" cy="4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4" name="Oval 173"/>
            <p:cNvSpPr/>
            <p:nvPr/>
          </p:nvSpPr>
          <p:spPr>
            <a:xfrm rot="5400000">
              <a:off x="1544627" y="3038592"/>
              <a:ext cx="41243" cy="600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p>
          </p:txBody>
        </p:sp>
      </p:grpSp>
      <mc:AlternateContent xmlns:mc="http://schemas.openxmlformats.org/markup-compatibility/2006" xmlns:a14="http://schemas.microsoft.com/office/drawing/2010/main">
        <mc:Choice Requires="a14">
          <p:sp>
            <p:nvSpPr>
              <p:cNvPr id="56" name="TextBox 55"/>
              <p:cNvSpPr txBox="1"/>
              <p:nvPr/>
            </p:nvSpPr>
            <p:spPr>
              <a:xfrm>
                <a:off x="4528845" y="1973641"/>
                <a:ext cx="216199" cy="23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900" b="1" i="1" smtClean="0">
                              <a:latin typeface="Cambria Math" panose="02040503050406030204" pitchFamily="18" charset="0"/>
                            </a:rPr>
                          </m:ctrlPr>
                        </m:sSubPr>
                        <m:e>
                          <m:r>
                            <a:rPr lang="en-US" sz="900" b="1" i="1" smtClean="0">
                              <a:latin typeface="Cambria Math" panose="02040503050406030204" pitchFamily="18" charset="0"/>
                            </a:rPr>
                            <m:t>𝒙</m:t>
                          </m:r>
                        </m:e>
                        <m:sub>
                          <m:r>
                            <a:rPr lang="en-US" sz="900" b="1" i="1" smtClean="0">
                              <a:latin typeface="Cambria Math" panose="02040503050406030204" pitchFamily="18" charset="0"/>
                            </a:rPr>
                            <m:t>𝟏</m:t>
                          </m:r>
                        </m:sub>
                      </m:sSub>
                    </m:oMath>
                  </m:oMathPara>
                </a14:m>
                <a:endParaRPr lang="en-US" sz="900" b="1" dirty="0"/>
              </a:p>
            </p:txBody>
          </p:sp>
        </mc:Choice>
        <mc:Fallback xmlns="">
          <p:sp>
            <p:nvSpPr>
              <p:cNvPr id="56" name="TextBox 55"/>
              <p:cNvSpPr txBox="1">
                <a:spLocks noRot="1" noChangeAspect="1" noMove="1" noResize="1" noEditPoints="1" noAdjustHandles="1" noChangeArrowheads="1" noChangeShapeType="1" noTextEdit="1"/>
              </p:cNvSpPr>
              <p:nvPr/>
            </p:nvSpPr>
            <p:spPr>
              <a:xfrm>
                <a:off x="4528845" y="1973641"/>
                <a:ext cx="216199" cy="230832"/>
              </a:xfrm>
              <a:prstGeom prst="rect">
                <a:avLst/>
              </a:prstGeom>
              <a:blipFill rotWithShape="0">
                <a:blip r:embed="rId14"/>
                <a:stretch>
                  <a:fillRect r="-1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4539640" y="2106575"/>
                <a:ext cx="194610" cy="23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900" b="1" i="1" smtClean="0">
                              <a:latin typeface="Cambria Math" panose="02040503050406030204" pitchFamily="18" charset="0"/>
                            </a:rPr>
                          </m:ctrlPr>
                        </m:sSubPr>
                        <m:e>
                          <m:r>
                            <a:rPr lang="en-US" sz="900" b="1" i="1" smtClean="0">
                              <a:latin typeface="Cambria Math" panose="02040503050406030204" pitchFamily="18" charset="0"/>
                            </a:rPr>
                            <m:t>𝒘</m:t>
                          </m:r>
                        </m:e>
                        <m:sub>
                          <m:r>
                            <a:rPr lang="en-US" sz="900" b="1" i="1" smtClean="0">
                              <a:latin typeface="Cambria Math" panose="02040503050406030204" pitchFamily="18" charset="0"/>
                            </a:rPr>
                            <m:t>𝟏</m:t>
                          </m:r>
                        </m:sub>
                      </m:sSub>
                    </m:oMath>
                  </m:oMathPara>
                </a14:m>
                <a:endParaRPr lang="en-US" sz="900" b="1" dirty="0"/>
              </a:p>
            </p:txBody>
          </p:sp>
        </mc:Choice>
        <mc:Fallback xmlns="">
          <p:sp>
            <p:nvSpPr>
              <p:cNvPr id="57" name="TextBox 56"/>
              <p:cNvSpPr txBox="1">
                <a:spLocks noRot="1" noChangeAspect="1" noMove="1" noResize="1" noEditPoints="1" noAdjustHandles="1" noChangeArrowheads="1" noChangeShapeType="1" noTextEdit="1"/>
              </p:cNvSpPr>
              <p:nvPr/>
            </p:nvSpPr>
            <p:spPr>
              <a:xfrm>
                <a:off x="4539640" y="2106575"/>
                <a:ext cx="194610" cy="230832"/>
              </a:xfrm>
              <a:prstGeom prst="rect">
                <a:avLst/>
              </a:prstGeom>
              <a:blipFill rotWithShape="0">
                <a:blip r:embed="rId15"/>
                <a:stretch>
                  <a:fillRect r="-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4482441" y="1548556"/>
                <a:ext cx="309008"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800" b="1" i="1" dirty="0" smtClean="0">
                          <a:latin typeface="Cambria Math" panose="02040503050406030204" pitchFamily="18" charset="0"/>
                        </a:rPr>
                        <m:t>𝒃</m:t>
                      </m:r>
                    </m:oMath>
                  </m:oMathPara>
                </a14:m>
                <a:endParaRPr lang="en-US" sz="700" b="1" dirty="0"/>
              </a:p>
            </p:txBody>
          </p:sp>
        </mc:Choice>
        <mc:Fallback xmlns="">
          <p:sp>
            <p:nvSpPr>
              <p:cNvPr id="58" name="TextBox 57"/>
              <p:cNvSpPr txBox="1">
                <a:spLocks noRot="1" noChangeAspect="1" noMove="1" noResize="1" noEditPoints="1" noAdjustHandles="1" noChangeArrowheads="1" noChangeShapeType="1" noTextEdit="1"/>
              </p:cNvSpPr>
              <p:nvPr/>
            </p:nvSpPr>
            <p:spPr>
              <a:xfrm>
                <a:off x="4482441" y="1548556"/>
                <a:ext cx="309008" cy="215444"/>
              </a:xfrm>
              <a:prstGeom prst="rect">
                <a:avLst/>
              </a:prstGeom>
              <a:blipFill rotWithShape="0">
                <a:blip r:embed="rId16"/>
                <a:stretch>
                  <a:fillRect/>
                </a:stretch>
              </a:blipFill>
            </p:spPr>
            <p:txBody>
              <a:bodyPr/>
              <a:lstStyle/>
              <a:p>
                <a:r>
                  <a:rPr lang="en-US">
                    <a:noFill/>
                  </a:rPr>
                  <a:t> </a:t>
                </a:r>
              </a:p>
            </p:txBody>
          </p:sp>
        </mc:Fallback>
      </mc:AlternateContent>
      <p:sp>
        <p:nvSpPr>
          <p:cNvPr id="59" name="Rectangle 58"/>
          <p:cNvSpPr/>
          <p:nvPr/>
        </p:nvSpPr>
        <p:spPr>
          <a:xfrm>
            <a:off x="5228370" y="2169470"/>
            <a:ext cx="430396" cy="859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smtClean="0">
                <a:solidFill>
                  <a:schemeClr val="tx1"/>
                </a:solidFill>
              </a:rPr>
              <a:t>SNG 1’</a:t>
            </a:r>
            <a:endParaRPr lang="en-US" sz="600" dirty="0">
              <a:solidFill>
                <a:schemeClr val="tx1"/>
              </a:solidFill>
            </a:endParaRPr>
          </a:p>
        </p:txBody>
      </p:sp>
      <p:cxnSp>
        <p:nvCxnSpPr>
          <p:cNvPr id="60" name="Straight Arrow Connector 59"/>
          <p:cNvCxnSpPr/>
          <p:nvPr/>
        </p:nvCxnSpPr>
        <p:spPr>
          <a:xfrm>
            <a:off x="4825436" y="2212450"/>
            <a:ext cx="39787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5658766" y="2209095"/>
            <a:ext cx="71550"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228370" y="2043726"/>
            <a:ext cx="430396" cy="859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smtClean="0">
                <a:solidFill>
                  <a:schemeClr val="tx1"/>
                </a:solidFill>
              </a:rPr>
              <a:t>SNG 1</a:t>
            </a:r>
            <a:endParaRPr lang="en-US" sz="600" dirty="0">
              <a:solidFill>
                <a:schemeClr val="tx1"/>
              </a:solidFill>
            </a:endParaRPr>
          </a:p>
        </p:txBody>
      </p:sp>
      <p:cxnSp>
        <p:nvCxnSpPr>
          <p:cNvPr id="63" name="Straight Arrow Connector 62"/>
          <p:cNvCxnSpPr/>
          <p:nvPr/>
        </p:nvCxnSpPr>
        <p:spPr>
          <a:xfrm>
            <a:off x="4825436" y="2086705"/>
            <a:ext cx="39787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62" idx="3"/>
          </p:cNvCxnSpPr>
          <p:nvPr/>
        </p:nvCxnSpPr>
        <p:spPr>
          <a:xfrm>
            <a:off x="5658766" y="2086705"/>
            <a:ext cx="71550"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rot="16200000">
            <a:off x="5784971" y="2230724"/>
            <a:ext cx="250636" cy="424951"/>
            <a:chOff x="1382174" y="2575873"/>
            <a:chExt cx="370426" cy="602965"/>
          </a:xfrm>
        </p:grpSpPr>
        <p:cxnSp>
          <p:nvCxnSpPr>
            <p:cNvPr id="161" name="Straight Connector 160"/>
            <p:cNvCxnSpPr/>
            <p:nvPr/>
          </p:nvCxnSpPr>
          <p:spPr>
            <a:xfrm rot="5400000" flipV="1">
              <a:off x="1400609" y="2647189"/>
              <a:ext cx="142634"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rot="5400000" flipV="1">
              <a:off x="1586429" y="2647189"/>
              <a:ext cx="142634"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3" name="Stored Data 71"/>
            <p:cNvSpPr/>
            <p:nvPr/>
          </p:nvSpPr>
          <p:spPr>
            <a:xfrm rot="16200000">
              <a:off x="1393733" y="2675118"/>
              <a:ext cx="346930" cy="37004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p>
          </p:txBody>
        </p:sp>
        <p:sp>
          <p:nvSpPr>
            <p:cNvPr id="164" name="Stored Data 71"/>
            <p:cNvSpPr/>
            <p:nvPr/>
          </p:nvSpPr>
          <p:spPr>
            <a:xfrm rot="16200000">
              <a:off x="1548729" y="2517627"/>
              <a:ext cx="36948" cy="37005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p>
          </p:txBody>
        </p:sp>
        <p:sp>
          <p:nvSpPr>
            <p:cNvPr id="165" name="Stored Data 71"/>
            <p:cNvSpPr/>
            <p:nvPr/>
          </p:nvSpPr>
          <p:spPr>
            <a:xfrm rot="16200000">
              <a:off x="1549097" y="2461376"/>
              <a:ext cx="36948" cy="37005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p>
          </p:txBody>
        </p:sp>
        <p:cxnSp>
          <p:nvCxnSpPr>
            <p:cNvPr id="166" name="Straight Connector 165"/>
            <p:cNvCxnSpPr/>
            <p:nvPr/>
          </p:nvCxnSpPr>
          <p:spPr>
            <a:xfrm rot="5400000" flipV="1">
              <a:off x="1519673" y="3133263"/>
              <a:ext cx="90686" cy="4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7" name="Oval 166"/>
            <p:cNvSpPr/>
            <p:nvPr/>
          </p:nvSpPr>
          <p:spPr>
            <a:xfrm rot="5400000">
              <a:off x="1544627" y="3038592"/>
              <a:ext cx="41243" cy="600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p>
          </p:txBody>
        </p:sp>
      </p:grpSp>
      <mc:AlternateContent xmlns:mc="http://schemas.openxmlformats.org/markup-compatibility/2006" xmlns:a14="http://schemas.microsoft.com/office/drawing/2010/main">
        <mc:Choice Requires="a14">
          <p:sp>
            <p:nvSpPr>
              <p:cNvPr id="66" name="TextBox 65"/>
              <p:cNvSpPr txBox="1"/>
              <p:nvPr/>
            </p:nvSpPr>
            <p:spPr>
              <a:xfrm>
                <a:off x="4539640" y="2287120"/>
                <a:ext cx="194610" cy="23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900" b="1" i="1" smtClean="0">
                              <a:latin typeface="Cambria Math" panose="02040503050406030204" pitchFamily="18" charset="0"/>
                            </a:rPr>
                          </m:ctrlPr>
                        </m:sSubPr>
                        <m:e>
                          <m:r>
                            <a:rPr lang="en-US" sz="900" b="1" i="1" smtClean="0">
                              <a:latin typeface="Cambria Math" panose="02040503050406030204" pitchFamily="18" charset="0"/>
                            </a:rPr>
                            <m:t>𝒙</m:t>
                          </m:r>
                        </m:e>
                        <m:sub>
                          <m:r>
                            <a:rPr lang="en-US" sz="900" b="1" i="1" smtClean="0">
                              <a:latin typeface="Cambria Math" panose="02040503050406030204" pitchFamily="18" charset="0"/>
                            </a:rPr>
                            <m:t>𝟐</m:t>
                          </m:r>
                        </m:sub>
                      </m:sSub>
                    </m:oMath>
                  </m:oMathPara>
                </a14:m>
                <a:endParaRPr lang="en-US" sz="900" b="1" dirty="0"/>
              </a:p>
            </p:txBody>
          </p:sp>
        </mc:Choice>
        <mc:Fallback xmlns="">
          <p:sp>
            <p:nvSpPr>
              <p:cNvPr id="66" name="TextBox 65"/>
              <p:cNvSpPr txBox="1">
                <a:spLocks noRot="1" noChangeAspect="1" noMove="1" noResize="1" noEditPoints="1" noAdjustHandles="1" noChangeArrowheads="1" noChangeShapeType="1" noTextEdit="1"/>
              </p:cNvSpPr>
              <p:nvPr/>
            </p:nvSpPr>
            <p:spPr>
              <a:xfrm>
                <a:off x="4539640" y="2287120"/>
                <a:ext cx="194610" cy="230832"/>
              </a:xfrm>
              <a:prstGeom prst="rect">
                <a:avLst/>
              </a:prstGeom>
              <a:blipFill rotWithShape="0">
                <a:blip r:embed="rId17"/>
                <a:stretch>
                  <a:fillRect r="-218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p:cNvSpPr txBox="1"/>
              <p:nvPr/>
            </p:nvSpPr>
            <p:spPr>
              <a:xfrm>
                <a:off x="4539640" y="2427202"/>
                <a:ext cx="194610" cy="23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900" b="1" i="1" smtClean="0">
                              <a:latin typeface="Cambria Math" panose="02040503050406030204" pitchFamily="18" charset="0"/>
                            </a:rPr>
                          </m:ctrlPr>
                        </m:sSubPr>
                        <m:e>
                          <m:r>
                            <a:rPr lang="en-US" sz="900" b="1" i="1" smtClean="0">
                              <a:latin typeface="Cambria Math" panose="02040503050406030204" pitchFamily="18" charset="0"/>
                            </a:rPr>
                            <m:t>𝒘</m:t>
                          </m:r>
                        </m:e>
                        <m:sub>
                          <m:r>
                            <a:rPr lang="en-US" sz="900" b="1" i="1" smtClean="0">
                              <a:latin typeface="Cambria Math" panose="02040503050406030204" pitchFamily="18" charset="0"/>
                            </a:rPr>
                            <m:t>𝟐</m:t>
                          </m:r>
                        </m:sub>
                      </m:sSub>
                    </m:oMath>
                  </m:oMathPara>
                </a14:m>
                <a:endParaRPr lang="en-US" sz="900" b="1" dirty="0"/>
              </a:p>
            </p:txBody>
          </p:sp>
        </mc:Choice>
        <mc:Fallback xmlns="">
          <p:sp>
            <p:nvSpPr>
              <p:cNvPr id="67" name="TextBox 66"/>
              <p:cNvSpPr txBox="1">
                <a:spLocks noRot="1" noChangeAspect="1" noMove="1" noResize="1" noEditPoints="1" noAdjustHandles="1" noChangeArrowheads="1" noChangeShapeType="1" noTextEdit="1"/>
              </p:cNvSpPr>
              <p:nvPr/>
            </p:nvSpPr>
            <p:spPr>
              <a:xfrm>
                <a:off x="4539640" y="2427202"/>
                <a:ext cx="194610" cy="230832"/>
              </a:xfrm>
              <a:prstGeom prst="rect">
                <a:avLst/>
              </a:prstGeom>
              <a:blipFill rotWithShape="0">
                <a:blip r:embed="rId18"/>
                <a:stretch>
                  <a:fillRect r="-34375"/>
                </a:stretch>
              </a:blipFill>
            </p:spPr>
            <p:txBody>
              <a:bodyPr/>
              <a:lstStyle/>
              <a:p>
                <a:r>
                  <a:rPr lang="en-US">
                    <a:noFill/>
                  </a:rPr>
                  <a:t> </a:t>
                </a:r>
              </a:p>
            </p:txBody>
          </p:sp>
        </mc:Fallback>
      </mc:AlternateContent>
      <p:sp>
        <p:nvSpPr>
          <p:cNvPr id="68" name="Rectangle 67"/>
          <p:cNvSpPr/>
          <p:nvPr/>
        </p:nvSpPr>
        <p:spPr>
          <a:xfrm>
            <a:off x="5228370" y="2467591"/>
            <a:ext cx="430396" cy="859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smtClean="0">
                <a:solidFill>
                  <a:schemeClr val="tx1"/>
                </a:solidFill>
              </a:rPr>
              <a:t>SNG 2’</a:t>
            </a:r>
            <a:endParaRPr lang="en-US" sz="600" dirty="0">
              <a:solidFill>
                <a:schemeClr val="tx1"/>
              </a:solidFill>
            </a:endParaRPr>
          </a:p>
        </p:txBody>
      </p:sp>
      <p:cxnSp>
        <p:nvCxnSpPr>
          <p:cNvPr id="69" name="Straight Arrow Connector 68"/>
          <p:cNvCxnSpPr/>
          <p:nvPr/>
        </p:nvCxnSpPr>
        <p:spPr>
          <a:xfrm>
            <a:off x="4825436" y="2510571"/>
            <a:ext cx="39787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5658766" y="2507216"/>
            <a:ext cx="71550"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5228370" y="2341846"/>
            <a:ext cx="430396" cy="859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smtClean="0">
                <a:solidFill>
                  <a:schemeClr val="tx1"/>
                </a:solidFill>
              </a:rPr>
              <a:t>SNG 2</a:t>
            </a:r>
            <a:endParaRPr lang="en-US" sz="600" dirty="0">
              <a:solidFill>
                <a:schemeClr val="tx1"/>
              </a:solidFill>
            </a:endParaRPr>
          </a:p>
        </p:txBody>
      </p:sp>
      <p:cxnSp>
        <p:nvCxnSpPr>
          <p:cNvPr id="72" name="Straight Arrow Connector 71"/>
          <p:cNvCxnSpPr/>
          <p:nvPr/>
        </p:nvCxnSpPr>
        <p:spPr>
          <a:xfrm>
            <a:off x="4825436" y="2384826"/>
            <a:ext cx="39787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71" idx="3"/>
          </p:cNvCxnSpPr>
          <p:nvPr/>
        </p:nvCxnSpPr>
        <p:spPr>
          <a:xfrm>
            <a:off x="5658766" y="2384826"/>
            <a:ext cx="71550"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74" name="Group 73"/>
          <p:cNvGrpSpPr/>
          <p:nvPr/>
        </p:nvGrpSpPr>
        <p:grpSpPr>
          <a:xfrm rot="16200000">
            <a:off x="5784971" y="2838438"/>
            <a:ext cx="250636" cy="424951"/>
            <a:chOff x="1382174" y="2575873"/>
            <a:chExt cx="370426" cy="602965"/>
          </a:xfrm>
        </p:grpSpPr>
        <p:cxnSp>
          <p:nvCxnSpPr>
            <p:cNvPr id="154" name="Straight Connector 153"/>
            <p:cNvCxnSpPr/>
            <p:nvPr/>
          </p:nvCxnSpPr>
          <p:spPr>
            <a:xfrm rot="5400000" flipV="1">
              <a:off x="1400609" y="2647189"/>
              <a:ext cx="142634"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rot="5400000" flipV="1">
              <a:off x="1586429" y="2647189"/>
              <a:ext cx="142634"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6" name="Stored Data 71"/>
            <p:cNvSpPr/>
            <p:nvPr/>
          </p:nvSpPr>
          <p:spPr>
            <a:xfrm rot="16200000">
              <a:off x="1393733" y="2675118"/>
              <a:ext cx="346930" cy="37004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p>
          </p:txBody>
        </p:sp>
        <p:sp>
          <p:nvSpPr>
            <p:cNvPr id="157" name="Stored Data 71"/>
            <p:cNvSpPr/>
            <p:nvPr/>
          </p:nvSpPr>
          <p:spPr>
            <a:xfrm rot="16200000">
              <a:off x="1548729" y="2517627"/>
              <a:ext cx="36948" cy="37005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p>
          </p:txBody>
        </p:sp>
        <p:sp>
          <p:nvSpPr>
            <p:cNvPr id="158" name="Stored Data 71"/>
            <p:cNvSpPr/>
            <p:nvPr/>
          </p:nvSpPr>
          <p:spPr>
            <a:xfrm rot="16200000">
              <a:off x="1549097" y="2461376"/>
              <a:ext cx="36948" cy="37005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p>
          </p:txBody>
        </p:sp>
        <p:cxnSp>
          <p:nvCxnSpPr>
            <p:cNvPr id="159" name="Straight Connector 158"/>
            <p:cNvCxnSpPr/>
            <p:nvPr/>
          </p:nvCxnSpPr>
          <p:spPr>
            <a:xfrm rot="5400000" flipV="1">
              <a:off x="1519673" y="3133263"/>
              <a:ext cx="90686" cy="4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0" name="Oval 159"/>
            <p:cNvSpPr/>
            <p:nvPr/>
          </p:nvSpPr>
          <p:spPr>
            <a:xfrm rot="5400000">
              <a:off x="1544627" y="3038592"/>
              <a:ext cx="41243" cy="600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p>
          </p:txBody>
        </p:sp>
      </p:grpSp>
      <mc:AlternateContent xmlns:mc="http://schemas.openxmlformats.org/markup-compatibility/2006" xmlns:a14="http://schemas.microsoft.com/office/drawing/2010/main">
        <mc:Choice Requires="a14">
          <p:sp>
            <p:nvSpPr>
              <p:cNvPr id="75" name="TextBox 74"/>
              <p:cNvSpPr txBox="1"/>
              <p:nvPr/>
            </p:nvSpPr>
            <p:spPr>
              <a:xfrm>
                <a:off x="4462771" y="2877670"/>
                <a:ext cx="348348" cy="23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900" b="1" i="1" smtClean="0">
                              <a:latin typeface="Cambria Math" panose="02040503050406030204" pitchFamily="18" charset="0"/>
                            </a:rPr>
                          </m:ctrlPr>
                        </m:sSubPr>
                        <m:e>
                          <m:r>
                            <a:rPr lang="en-US" sz="900" b="1" i="1" smtClean="0">
                              <a:latin typeface="Cambria Math" panose="02040503050406030204" pitchFamily="18" charset="0"/>
                            </a:rPr>
                            <m:t>𝒙</m:t>
                          </m:r>
                        </m:e>
                        <m:sub>
                          <m:r>
                            <a:rPr lang="en-US" sz="900" b="1" i="1" smtClean="0">
                              <a:latin typeface="Cambria Math" panose="02040503050406030204" pitchFamily="18" charset="0"/>
                            </a:rPr>
                            <m:t>𝑴</m:t>
                          </m:r>
                          <m:r>
                            <a:rPr lang="en-US" sz="900" b="1" i="1" smtClean="0">
                              <a:latin typeface="Cambria Math" panose="02040503050406030204" pitchFamily="18" charset="0"/>
                            </a:rPr>
                            <m:t>−</m:t>
                          </m:r>
                          <m:r>
                            <a:rPr lang="en-US" sz="900" b="1" i="1" smtClean="0">
                              <a:latin typeface="Cambria Math" panose="02040503050406030204" pitchFamily="18" charset="0"/>
                            </a:rPr>
                            <m:t>𝟏</m:t>
                          </m:r>
                        </m:sub>
                      </m:sSub>
                    </m:oMath>
                  </m:oMathPara>
                </a14:m>
                <a:endParaRPr lang="en-US" sz="900" b="1" dirty="0"/>
              </a:p>
            </p:txBody>
          </p:sp>
        </mc:Choice>
        <mc:Fallback xmlns="">
          <p:sp>
            <p:nvSpPr>
              <p:cNvPr id="75" name="TextBox 74"/>
              <p:cNvSpPr txBox="1">
                <a:spLocks noRot="1" noChangeAspect="1" noMove="1" noResize="1" noEditPoints="1" noAdjustHandles="1" noChangeArrowheads="1" noChangeShapeType="1" noTextEdit="1"/>
              </p:cNvSpPr>
              <p:nvPr/>
            </p:nvSpPr>
            <p:spPr>
              <a:xfrm>
                <a:off x="4462771" y="2877670"/>
                <a:ext cx="348348" cy="230832"/>
              </a:xfrm>
              <a:prstGeom prst="rect">
                <a:avLst/>
              </a:prstGeom>
              <a:blipFill rotWithShape="0">
                <a:blip r:embed="rId19"/>
                <a:stretch>
                  <a:fillRect r="-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p:cNvSpPr txBox="1"/>
              <p:nvPr/>
            </p:nvSpPr>
            <p:spPr>
              <a:xfrm>
                <a:off x="4460678" y="3010604"/>
                <a:ext cx="352534" cy="23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900" b="1" i="1" smtClean="0">
                              <a:latin typeface="Cambria Math" panose="02040503050406030204" pitchFamily="18" charset="0"/>
                            </a:rPr>
                          </m:ctrlPr>
                        </m:sSubPr>
                        <m:e>
                          <m:r>
                            <a:rPr lang="en-US" sz="900" b="1" i="1" smtClean="0">
                              <a:latin typeface="Cambria Math" panose="02040503050406030204" pitchFamily="18" charset="0"/>
                            </a:rPr>
                            <m:t>𝒘</m:t>
                          </m:r>
                        </m:e>
                        <m:sub>
                          <m:r>
                            <a:rPr lang="en-US" sz="900" b="1" i="1" smtClean="0">
                              <a:latin typeface="Cambria Math" panose="02040503050406030204" pitchFamily="18" charset="0"/>
                            </a:rPr>
                            <m:t>𝑴</m:t>
                          </m:r>
                          <m:r>
                            <a:rPr lang="en-US" sz="900" b="1" i="1" smtClean="0">
                              <a:latin typeface="Cambria Math" panose="02040503050406030204" pitchFamily="18" charset="0"/>
                            </a:rPr>
                            <m:t>−</m:t>
                          </m:r>
                          <m:r>
                            <a:rPr lang="en-US" sz="900" b="1" i="1" smtClean="0">
                              <a:latin typeface="Cambria Math" panose="02040503050406030204" pitchFamily="18" charset="0"/>
                            </a:rPr>
                            <m:t>𝟏</m:t>
                          </m:r>
                        </m:sub>
                      </m:sSub>
                    </m:oMath>
                  </m:oMathPara>
                </a14:m>
                <a:endParaRPr lang="en-US" sz="900" b="1" dirty="0"/>
              </a:p>
            </p:txBody>
          </p:sp>
        </mc:Choice>
        <mc:Fallback xmlns="">
          <p:sp>
            <p:nvSpPr>
              <p:cNvPr id="76" name="TextBox 75"/>
              <p:cNvSpPr txBox="1">
                <a:spLocks noRot="1" noChangeAspect="1" noMove="1" noResize="1" noEditPoints="1" noAdjustHandles="1" noChangeArrowheads="1" noChangeShapeType="1" noTextEdit="1"/>
              </p:cNvSpPr>
              <p:nvPr/>
            </p:nvSpPr>
            <p:spPr>
              <a:xfrm>
                <a:off x="4460678" y="3010604"/>
                <a:ext cx="352534" cy="230832"/>
              </a:xfrm>
              <a:prstGeom prst="rect">
                <a:avLst/>
              </a:prstGeom>
              <a:blipFill rotWithShape="0">
                <a:blip r:embed="rId20"/>
                <a:stretch>
                  <a:fillRect r="-13793"/>
                </a:stretch>
              </a:blipFill>
            </p:spPr>
            <p:txBody>
              <a:bodyPr/>
              <a:lstStyle/>
              <a:p>
                <a:r>
                  <a:rPr lang="en-US">
                    <a:noFill/>
                  </a:rPr>
                  <a:t> </a:t>
                </a:r>
              </a:p>
            </p:txBody>
          </p:sp>
        </mc:Fallback>
      </mc:AlternateContent>
      <p:sp>
        <p:nvSpPr>
          <p:cNvPr id="77" name="Rectangle 76"/>
          <p:cNvSpPr/>
          <p:nvPr/>
        </p:nvSpPr>
        <p:spPr>
          <a:xfrm>
            <a:off x="5203103" y="3073499"/>
            <a:ext cx="480931" cy="859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smtClean="0">
                <a:solidFill>
                  <a:schemeClr val="tx1"/>
                </a:solidFill>
              </a:rPr>
              <a:t>SNG M-1’</a:t>
            </a:r>
            <a:endParaRPr lang="en-US" sz="600" dirty="0">
              <a:solidFill>
                <a:schemeClr val="tx1"/>
              </a:solidFill>
            </a:endParaRPr>
          </a:p>
        </p:txBody>
      </p:sp>
      <p:cxnSp>
        <p:nvCxnSpPr>
          <p:cNvPr id="78" name="Straight Arrow Connector 77"/>
          <p:cNvCxnSpPr/>
          <p:nvPr/>
        </p:nvCxnSpPr>
        <p:spPr>
          <a:xfrm>
            <a:off x="4825436" y="3116479"/>
            <a:ext cx="39787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77" idx="3"/>
          </p:cNvCxnSpPr>
          <p:nvPr/>
        </p:nvCxnSpPr>
        <p:spPr>
          <a:xfrm>
            <a:off x="5684034" y="3116479"/>
            <a:ext cx="46281"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5206850" y="2947755"/>
            <a:ext cx="473436" cy="859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smtClean="0">
                <a:solidFill>
                  <a:schemeClr val="tx1"/>
                </a:solidFill>
              </a:rPr>
              <a:t>SNG M-1</a:t>
            </a:r>
            <a:endParaRPr lang="en-US" sz="600" dirty="0">
              <a:solidFill>
                <a:schemeClr val="tx1"/>
              </a:solidFill>
            </a:endParaRPr>
          </a:p>
        </p:txBody>
      </p:sp>
      <p:cxnSp>
        <p:nvCxnSpPr>
          <p:cNvPr id="81" name="Straight Arrow Connector 80"/>
          <p:cNvCxnSpPr/>
          <p:nvPr/>
        </p:nvCxnSpPr>
        <p:spPr>
          <a:xfrm>
            <a:off x="4825436" y="2990735"/>
            <a:ext cx="39787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80" idx="3"/>
          </p:cNvCxnSpPr>
          <p:nvPr/>
        </p:nvCxnSpPr>
        <p:spPr>
          <a:xfrm>
            <a:off x="5680286" y="2990735"/>
            <a:ext cx="50030"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83" name="Group 82"/>
          <p:cNvGrpSpPr/>
          <p:nvPr/>
        </p:nvGrpSpPr>
        <p:grpSpPr>
          <a:xfrm rot="16200000">
            <a:off x="5784971" y="3135113"/>
            <a:ext cx="250636" cy="424951"/>
            <a:chOff x="1382174" y="2575873"/>
            <a:chExt cx="370426" cy="602965"/>
          </a:xfrm>
        </p:grpSpPr>
        <p:cxnSp>
          <p:nvCxnSpPr>
            <p:cNvPr id="147" name="Straight Connector 146"/>
            <p:cNvCxnSpPr/>
            <p:nvPr/>
          </p:nvCxnSpPr>
          <p:spPr>
            <a:xfrm rot="5400000" flipV="1">
              <a:off x="1400609" y="2647189"/>
              <a:ext cx="142634"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5400000" flipV="1">
              <a:off x="1586429" y="2647189"/>
              <a:ext cx="142634"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Stored Data 71"/>
            <p:cNvSpPr/>
            <p:nvPr/>
          </p:nvSpPr>
          <p:spPr>
            <a:xfrm rot="16200000">
              <a:off x="1393733" y="2675118"/>
              <a:ext cx="346930" cy="370047"/>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p>
          </p:txBody>
        </p:sp>
        <p:sp>
          <p:nvSpPr>
            <p:cNvPr id="150" name="Stored Data 71"/>
            <p:cNvSpPr/>
            <p:nvPr/>
          </p:nvSpPr>
          <p:spPr>
            <a:xfrm rot="16200000">
              <a:off x="1548729" y="2517627"/>
              <a:ext cx="36948" cy="37005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p>
          </p:txBody>
        </p:sp>
        <p:sp>
          <p:nvSpPr>
            <p:cNvPr id="151" name="Stored Data 71"/>
            <p:cNvSpPr/>
            <p:nvPr/>
          </p:nvSpPr>
          <p:spPr>
            <a:xfrm rot="16200000">
              <a:off x="1549097" y="2461376"/>
              <a:ext cx="36948" cy="37005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p>
          </p:txBody>
        </p:sp>
        <p:cxnSp>
          <p:nvCxnSpPr>
            <p:cNvPr id="152" name="Straight Connector 151"/>
            <p:cNvCxnSpPr/>
            <p:nvPr/>
          </p:nvCxnSpPr>
          <p:spPr>
            <a:xfrm rot="5400000" flipV="1">
              <a:off x="1519673" y="3133263"/>
              <a:ext cx="90686" cy="4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3" name="Oval 152"/>
            <p:cNvSpPr/>
            <p:nvPr/>
          </p:nvSpPr>
          <p:spPr>
            <a:xfrm rot="5400000">
              <a:off x="1544627" y="3038592"/>
              <a:ext cx="41243" cy="60058"/>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00"/>
            </a:p>
          </p:txBody>
        </p:sp>
      </p:grpSp>
      <mc:AlternateContent xmlns:mc="http://schemas.openxmlformats.org/markup-compatibility/2006" xmlns:a14="http://schemas.microsoft.com/office/drawing/2010/main">
        <mc:Choice Requires="a14">
          <p:sp>
            <p:nvSpPr>
              <p:cNvPr id="84" name="TextBox 83"/>
              <p:cNvSpPr txBox="1"/>
              <p:nvPr/>
            </p:nvSpPr>
            <p:spPr>
              <a:xfrm>
                <a:off x="4521296" y="3189704"/>
                <a:ext cx="231299" cy="23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900" b="1" i="1" smtClean="0">
                              <a:latin typeface="Cambria Math" panose="02040503050406030204" pitchFamily="18" charset="0"/>
                            </a:rPr>
                          </m:ctrlPr>
                        </m:sSubPr>
                        <m:e>
                          <m:r>
                            <a:rPr lang="en-US" sz="900" b="1" i="1" smtClean="0">
                              <a:latin typeface="Cambria Math" panose="02040503050406030204" pitchFamily="18" charset="0"/>
                            </a:rPr>
                            <m:t>𝒙</m:t>
                          </m:r>
                        </m:e>
                        <m:sub>
                          <m:r>
                            <a:rPr lang="en-US" sz="900" b="1" i="1" smtClean="0">
                              <a:latin typeface="Cambria Math" panose="02040503050406030204" pitchFamily="18" charset="0"/>
                            </a:rPr>
                            <m:t>𝑴</m:t>
                          </m:r>
                        </m:sub>
                      </m:sSub>
                    </m:oMath>
                  </m:oMathPara>
                </a14:m>
                <a:endParaRPr lang="en-US" sz="900" b="1" dirty="0"/>
              </a:p>
            </p:txBody>
          </p:sp>
        </mc:Choice>
        <mc:Fallback xmlns="">
          <p:sp>
            <p:nvSpPr>
              <p:cNvPr id="84" name="TextBox 83"/>
              <p:cNvSpPr txBox="1">
                <a:spLocks noRot="1" noChangeAspect="1" noMove="1" noResize="1" noEditPoints="1" noAdjustHandles="1" noChangeArrowheads="1" noChangeShapeType="1" noTextEdit="1"/>
              </p:cNvSpPr>
              <p:nvPr/>
            </p:nvSpPr>
            <p:spPr>
              <a:xfrm>
                <a:off x="4521296" y="3189704"/>
                <a:ext cx="231299" cy="230832"/>
              </a:xfrm>
              <a:prstGeom prst="rect">
                <a:avLst/>
              </a:prstGeom>
              <a:blipFill rotWithShape="0">
                <a:blip r:embed="rId21"/>
                <a:stretch>
                  <a:fillRect r="-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p:cNvSpPr txBox="1"/>
              <p:nvPr/>
            </p:nvSpPr>
            <p:spPr>
              <a:xfrm>
                <a:off x="4516223" y="3307280"/>
                <a:ext cx="241442" cy="23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900" b="1" i="1" smtClean="0">
                              <a:latin typeface="Cambria Math" panose="02040503050406030204" pitchFamily="18" charset="0"/>
                            </a:rPr>
                          </m:ctrlPr>
                        </m:sSubPr>
                        <m:e>
                          <m:r>
                            <a:rPr lang="en-US" sz="900" b="1" i="1" smtClean="0">
                              <a:latin typeface="Cambria Math" panose="02040503050406030204" pitchFamily="18" charset="0"/>
                            </a:rPr>
                            <m:t>𝒘</m:t>
                          </m:r>
                        </m:e>
                        <m:sub>
                          <m:r>
                            <a:rPr lang="en-US" sz="900" b="1" i="1" smtClean="0">
                              <a:latin typeface="Cambria Math" panose="02040503050406030204" pitchFamily="18" charset="0"/>
                            </a:rPr>
                            <m:t>𝑴</m:t>
                          </m:r>
                        </m:sub>
                      </m:sSub>
                    </m:oMath>
                  </m:oMathPara>
                </a14:m>
                <a:endParaRPr lang="en-US" sz="900" b="1" dirty="0"/>
              </a:p>
            </p:txBody>
          </p:sp>
        </mc:Choice>
        <mc:Fallback xmlns="">
          <p:sp>
            <p:nvSpPr>
              <p:cNvPr id="85" name="TextBox 84"/>
              <p:cNvSpPr txBox="1">
                <a:spLocks noRot="1" noChangeAspect="1" noMove="1" noResize="1" noEditPoints="1" noAdjustHandles="1" noChangeArrowheads="1" noChangeShapeType="1" noTextEdit="1"/>
              </p:cNvSpPr>
              <p:nvPr/>
            </p:nvSpPr>
            <p:spPr>
              <a:xfrm>
                <a:off x="4516223" y="3307280"/>
                <a:ext cx="241442" cy="230832"/>
              </a:xfrm>
              <a:prstGeom prst="rect">
                <a:avLst/>
              </a:prstGeom>
              <a:blipFill rotWithShape="0">
                <a:blip r:embed="rId22"/>
                <a:stretch>
                  <a:fillRect r="-23077"/>
                </a:stretch>
              </a:blipFill>
            </p:spPr>
            <p:txBody>
              <a:bodyPr/>
              <a:lstStyle/>
              <a:p>
                <a:r>
                  <a:rPr lang="en-US">
                    <a:noFill/>
                  </a:rPr>
                  <a:t> </a:t>
                </a:r>
              </a:p>
            </p:txBody>
          </p:sp>
        </mc:Fallback>
      </mc:AlternateContent>
      <p:sp>
        <p:nvSpPr>
          <p:cNvPr id="86" name="Rectangle 85"/>
          <p:cNvSpPr/>
          <p:nvPr/>
        </p:nvSpPr>
        <p:spPr>
          <a:xfrm>
            <a:off x="5228370" y="3370175"/>
            <a:ext cx="430396" cy="859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smtClean="0">
                <a:solidFill>
                  <a:schemeClr val="tx1"/>
                </a:solidFill>
              </a:rPr>
              <a:t>SNG M’</a:t>
            </a:r>
            <a:endParaRPr lang="en-US" sz="600" dirty="0">
              <a:solidFill>
                <a:schemeClr val="tx1"/>
              </a:solidFill>
            </a:endParaRPr>
          </a:p>
        </p:txBody>
      </p:sp>
      <p:cxnSp>
        <p:nvCxnSpPr>
          <p:cNvPr id="87" name="Straight Arrow Connector 86"/>
          <p:cNvCxnSpPr/>
          <p:nvPr/>
        </p:nvCxnSpPr>
        <p:spPr>
          <a:xfrm>
            <a:off x="4825436" y="3413155"/>
            <a:ext cx="39787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86" idx="3"/>
          </p:cNvCxnSpPr>
          <p:nvPr/>
        </p:nvCxnSpPr>
        <p:spPr>
          <a:xfrm>
            <a:off x="5658766" y="3413155"/>
            <a:ext cx="71550"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5228370" y="3244431"/>
            <a:ext cx="430396" cy="859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smtClean="0">
                <a:solidFill>
                  <a:schemeClr val="tx1"/>
                </a:solidFill>
              </a:rPr>
              <a:t>SNG M</a:t>
            </a:r>
            <a:endParaRPr lang="en-US" sz="600" dirty="0">
              <a:solidFill>
                <a:schemeClr val="tx1"/>
              </a:solidFill>
            </a:endParaRPr>
          </a:p>
        </p:txBody>
      </p:sp>
      <p:cxnSp>
        <p:nvCxnSpPr>
          <p:cNvPr id="90" name="Straight Arrow Connector 89"/>
          <p:cNvCxnSpPr/>
          <p:nvPr/>
        </p:nvCxnSpPr>
        <p:spPr>
          <a:xfrm>
            <a:off x="4825436" y="3287411"/>
            <a:ext cx="39787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5658766" y="3284056"/>
            <a:ext cx="71550"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5400000">
            <a:off x="5335520" y="2768961"/>
            <a:ext cx="171919" cy="0"/>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5400000">
            <a:off x="5802584" y="2768961"/>
            <a:ext cx="171919" cy="0"/>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5400000">
            <a:off x="4550985" y="2768961"/>
            <a:ext cx="171919" cy="0"/>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TextBox 94"/>
              <p:cNvSpPr txBox="1"/>
              <p:nvPr/>
            </p:nvSpPr>
            <p:spPr>
              <a:xfrm>
                <a:off x="4462980" y="1792128"/>
                <a:ext cx="347930"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800" b="1" i="1" smtClean="0">
                          <a:latin typeface="Cambria Math" panose="02040503050406030204" pitchFamily="18" charset="0"/>
                        </a:rPr>
                        <m:t>𝒄𝒍𝒆𝒂𝒓</m:t>
                      </m:r>
                    </m:oMath>
                  </m:oMathPara>
                </a14:m>
                <a:endParaRPr lang="en-US" sz="800" b="1" dirty="0"/>
              </a:p>
            </p:txBody>
          </p:sp>
        </mc:Choice>
        <mc:Fallback xmlns="">
          <p:sp>
            <p:nvSpPr>
              <p:cNvPr id="95" name="TextBox 94"/>
              <p:cNvSpPr txBox="1">
                <a:spLocks noRot="1" noChangeAspect="1" noMove="1" noResize="1" noEditPoints="1" noAdjustHandles="1" noChangeArrowheads="1" noChangeShapeType="1" noTextEdit="1"/>
              </p:cNvSpPr>
              <p:nvPr/>
            </p:nvSpPr>
            <p:spPr>
              <a:xfrm>
                <a:off x="4462980" y="1792128"/>
                <a:ext cx="347930" cy="215444"/>
              </a:xfrm>
              <a:prstGeom prst="rect">
                <a:avLst/>
              </a:prstGeom>
              <a:blipFill rotWithShape="0">
                <a:blip r:embed="rId23"/>
                <a:stretch>
                  <a:fillRect r="-15789"/>
                </a:stretch>
              </a:blipFill>
            </p:spPr>
            <p:txBody>
              <a:bodyPr/>
              <a:lstStyle/>
              <a:p>
                <a:r>
                  <a:rPr lang="en-US">
                    <a:noFill/>
                  </a:rPr>
                  <a:t> </a:t>
                </a:r>
              </a:p>
            </p:txBody>
          </p:sp>
        </mc:Fallback>
      </mc:AlternateContent>
      <p:cxnSp>
        <p:nvCxnSpPr>
          <p:cNvPr id="96" name="Straight Connector 95"/>
          <p:cNvCxnSpPr/>
          <p:nvPr/>
        </p:nvCxnSpPr>
        <p:spPr>
          <a:xfrm flipV="1">
            <a:off x="8697509" y="1625491"/>
            <a:ext cx="231009" cy="63"/>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5045987" y="1101313"/>
            <a:ext cx="3741837" cy="24470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mc:AlternateContent xmlns:mc="http://schemas.openxmlformats.org/markup-compatibility/2006" xmlns:a14="http://schemas.microsoft.com/office/drawing/2010/main">
        <mc:Choice Requires="a14">
          <p:sp>
            <p:nvSpPr>
              <p:cNvPr id="98" name="TextBox 97"/>
              <p:cNvSpPr txBox="1"/>
              <p:nvPr/>
            </p:nvSpPr>
            <p:spPr>
              <a:xfrm>
                <a:off x="4461102" y="1398442"/>
                <a:ext cx="351683"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800" b="1" i="1" smtClean="0">
                          <a:latin typeface="Cambria Math" panose="02040503050406030204" pitchFamily="18" charset="0"/>
                        </a:rPr>
                        <m:t>𝒂𝒄𝒕𝒊𝒗</m:t>
                      </m:r>
                    </m:oMath>
                  </m:oMathPara>
                </a14:m>
                <a:endParaRPr lang="en-US" sz="800" b="1" dirty="0"/>
              </a:p>
            </p:txBody>
          </p:sp>
        </mc:Choice>
        <mc:Fallback xmlns="">
          <p:sp>
            <p:nvSpPr>
              <p:cNvPr id="98" name="TextBox 97"/>
              <p:cNvSpPr txBox="1">
                <a:spLocks noRot="1" noChangeAspect="1" noMove="1" noResize="1" noEditPoints="1" noAdjustHandles="1" noChangeArrowheads="1" noChangeShapeType="1" noTextEdit="1"/>
              </p:cNvSpPr>
              <p:nvPr/>
            </p:nvSpPr>
            <p:spPr>
              <a:xfrm>
                <a:off x="4461102" y="1398442"/>
                <a:ext cx="351683" cy="215444"/>
              </a:xfrm>
              <a:prstGeom prst="rect">
                <a:avLst/>
              </a:prstGeom>
              <a:blipFill rotWithShape="0">
                <a:blip r:embed="rId24"/>
                <a:stretch>
                  <a:fillRect r="-12281"/>
                </a:stretch>
              </a:blipFill>
            </p:spPr>
            <p:txBody>
              <a:bodyPr/>
              <a:lstStyle/>
              <a:p>
                <a:r>
                  <a:rPr lang="en-US">
                    <a:noFill/>
                  </a:rPr>
                  <a:t> </a:t>
                </a:r>
              </a:p>
            </p:txBody>
          </p:sp>
        </mc:Fallback>
      </mc:AlternateContent>
      <p:cxnSp>
        <p:nvCxnSpPr>
          <p:cNvPr id="99" name="Straight Connector 98"/>
          <p:cNvCxnSpPr>
            <a:stCxn id="145" idx="1"/>
          </p:cNvCxnSpPr>
          <p:nvPr/>
        </p:nvCxnSpPr>
        <p:spPr>
          <a:xfrm flipH="1" flipV="1">
            <a:off x="4841505" y="1866561"/>
            <a:ext cx="2300453" cy="2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Elbow Connector 99"/>
          <p:cNvCxnSpPr>
            <a:stCxn id="109" idx="3"/>
            <a:endCxn id="145" idx="2"/>
          </p:cNvCxnSpPr>
          <p:nvPr/>
        </p:nvCxnSpPr>
        <p:spPr>
          <a:xfrm flipV="1">
            <a:off x="7033171" y="1988160"/>
            <a:ext cx="377287" cy="725175"/>
          </a:xfrm>
          <a:prstGeom prst="bentConnector2">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TextBox 100"/>
              <p:cNvSpPr txBox="1"/>
              <p:nvPr/>
            </p:nvSpPr>
            <p:spPr>
              <a:xfrm>
                <a:off x="8740162" y="1624320"/>
                <a:ext cx="430935" cy="2000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700" b="1" i="1" smtClean="0">
                          <a:latin typeface="Cambria Math" panose="02040503050406030204" pitchFamily="18" charset="0"/>
                        </a:rPr>
                        <m:t>𝒐𝒖𝒕𝒑𝒖𝒕</m:t>
                      </m:r>
                    </m:oMath>
                  </m:oMathPara>
                </a14:m>
                <a:endParaRPr lang="en-US" sz="700" b="1" dirty="0"/>
              </a:p>
            </p:txBody>
          </p:sp>
        </mc:Choice>
        <mc:Fallback xmlns="">
          <p:sp>
            <p:nvSpPr>
              <p:cNvPr id="101" name="TextBox 100"/>
              <p:cNvSpPr txBox="1">
                <a:spLocks noRot="1" noChangeAspect="1" noMove="1" noResize="1" noEditPoints="1" noAdjustHandles="1" noChangeArrowheads="1" noChangeShapeType="1" noTextEdit="1"/>
              </p:cNvSpPr>
              <p:nvPr/>
            </p:nvSpPr>
            <p:spPr>
              <a:xfrm>
                <a:off x="8740162" y="1624320"/>
                <a:ext cx="430935" cy="200055"/>
              </a:xfrm>
              <a:prstGeom prst="rect">
                <a:avLst/>
              </a:prstGeom>
              <a:blipFill rotWithShape="0">
                <a:blip r:embed="rId25"/>
                <a:stretch>
                  <a:fillRect/>
                </a:stretch>
              </a:blipFill>
            </p:spPr>
            <p:txBody>
              <a:bodyPr/>
              <a:lstStyle/>
              <a:p>
                <a:r>
                  <a:rPr lang="en-US">
                    <a:noFill/>
                  </a:rPr>
                  <a:t> </a:t>
                </a:r>
              </a:p>
            </p:txBody>
          </p:sp>
        </mc:Fallback>
      </mc:AlternateContent>
      <p:cxnSp>
        <p:nvCxnSpPr>
          <p:cNvPr id="102" name="Straight Connector 101"/>
          <p:cNvCxnSpPr/>
          <p:nvPr/>
        </p:nvCxnSpPr>
        <p:spPr>
          <a:xfrm>
            <a:off x="4837650" y="1318391"/>
            <a:ext cx="208337"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4837650" y="1190740"/>
            <a:ext cx="208337" cy="0"/>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 name="TextBox 103"/>
              <p:cNvSpPr txBox="1"/>
              <p:nvPr/>
            </p:nvSpPr>
            <p:spPr>
              <a:xfrm>
                <a:off x="4443519" y="1236441"/>
                <a:ext cx="386853"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800" b="1" i="1" smtClean="0">
                          <a:latin typeface="Cambria Math" panose="02040503050406030204" pitchFamily="18" charset="0"/>
                        </a:rPr>
                        <m:t>𝒓𝒆𝒔𝒆𝒕</m:t>
                      </m:r>
                    </m:oMath>
                  </m:oMathPara>
                </a14:m>
                <a:endParaRPr lang="en-US" sz="800" b="1" dirty="0"/>
              </a:p>
            </p:txBody>
          </p:sp>
        </mc:Choice>
        <mc:Fallback xmlns="">
          <p:sp>
            <p:nvSpPr>
              <p:cNvPr id="104" name="TextBox 103"/>
              <p:cNvSpPr txBox="1">
                <a:spLocks noRot="1" noChangeAspect="1" noMove="1" noResize="1" noEditPoints="1" noAdjustHandles="1" noChangeArrowheads="1" noChangeShapeType="1" noTextEdit="1"/>
              </p:cNvSpPr>
              <p:nvPr/>
            </p:nvSpPr>
            <p:spPr>
              <a:xfrm>
                <a:off x="4443519" y="1236441"/>
                <a:ext cx="386853" cy="215444"/>
              </a:xfrm>
              <a:prstGeom prst="rect">
                <a:avLst/>
              </a:prstGeom>
              <a:blipFill rotWithShape="0">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p:cNvSpPr txBox="1"/>
              <p:nvPr/>
            </p:nvSpPr>
            <p:spPr>
              <a:xfrm>
                <a:off x="4491621" y="1101314"/>
                <a:ext cx="290648"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800" b="1" i="1" smtClean="0">
                          <a:latin typeface="Cambria Math" panose="02040503050406030204" pitchFamily="18" charset="0"/>
                        </a:rPr>
                        <m:t>𝒄𝒍𝒌</m:t>
                      </m:r>
                    </m:oMath>
                  </m:oMathPara>
                </a14:m>
                <a:endParaRPr lang="en-US" sz="800" b="1" dirty="0"/>
              </a:p>
            </p:txBody>
          </p:sp>
        </mc:Choice>
        <mc:Fallback xmlns="">
          <p:sp>
            <p:nvSpPr>
              <p:cNvPr id="105" name="TextBox 104"/>
              <p:cNvSpPr txBox="1">
                <a:spLocks noRot="1" noChangeAspect="1" noMove="1" noResize="1" noEditPoints="1" noAdjustHandles="1" noChangeArrowheads="1" noChangeShapeType="1" noTextEdit="1"/>
              </p:cNvSpPr>
              <p:nvPr/>
            </p:nvSpPr>
            <p:spPr>
              <a:xfrm>
                <a:off x="4491621" y="1101314"/>
                <a:ext cx="290648" cy="215444"/>
              </a:xfrm>
              <a:prstGeom prst="rect">
                <a:avLst/>
              </a:prstGeom>
              <a:blipFill rotWithShape="0">
                <a:blip r:embed="rId27"/>
                <a:stretch>
                  <a:fillRect/>
                </a:stretch>
              </a:blipFill>
            </p:spPr>
            <p:txBody>
              <a:bodyPr/>
              <a:lstStyle/>
              <a:p>
                <a:r>
                  <a:rPr lang="en-US">
                    <a:noFill/>
                  </a:rPr>
                  <a:t> </a:t>
                </a:r>
              </a:p>
            </p:txBody>
          </p:sp>
        </mc:Fallback>
      </mc:AlternateContent>
      <p:grpSp>
        <p:nvGrpSpPr>
          <p:cNvPr id="106" name="Group 105"/>
          <p:cNvGrpSpPr/>
          <p:nvPr/>
        </p:nvGrpSpPr>
        <p:grpSpPr>
          <a:xfrm>
            <a:off x="7141959" y="1745467"/>
            <a:ext cx="536998" cy="242693"/>
            <a:chOff x="5349488" y="2590799"/>
            <a:chExt cx="1051314" cy="533401"/>
          </a:xfrm>
        </p:grpSpPr>
        <p:sp>
          <p:nvSpPr>
            <p:cNvPr id="145" name="Rectangle 144"/>
            <p:cNvSpPr/>
            <p:nvPr/>
          </p:nvSpPr>
          <p:spPr>
            <a:xfrm>
              <a:off x="5349488" y="2590799"/>
              <a:ext cx="1051314" cy="5333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solidFill>
                    <a:schemeClr val="tx1"/>
                  </a:solidFill>
                </a:rPr>
                <a:t>Counter</a:t>
              </a:r>
              <a:endParaRPr lang="en-US" sz="800" dirty="0" smtClean="0">
                <a:solidFill>
                  <a:schemeClr val="tx1"/>
                </a:solidFill>
              </a:endParaRPr>
            </a:p>
          </p:txBody>
        </p:sp>
        <p:sp>
          <p:nvSpPr>
            <p:cNvPr id="146" name="Isosceles Triangle 145"/>
            <p:cNvSpPr/>
            <p:nvPr/>
          </p:nvSpPr>
          <p:spPr>
            <a:xfrm>
              <a:off x="5357914" y="3026692"/>
              <a:ext cx="207817" cy="975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grpSp>
      <p:sp>
        <p:nvSpPr>
          <p:cNvPr id="107" name="Isosceles Triangle 106"/>
          <p:cNvSpPr/>
          <p:nvPr/>
        </p:nvSpPr>
        <p:spPr>
          <a:xfrm>
            <a:off x="5232178" y="2088491"/>
            <a:ext cx="72502" cy="36666"/>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smtClean="0">
              <a:solidFill>
                <a:schemeClr val="tx1"/>
              </a:solidFill>
            </a:endParaRPr>
          </a:p>
        </p:txBody>
      </p:sp>
      <p:grpSp>
        <p:nvGrpSpPr>
          <p:cNvPr id="108" name="Group 107"/>
          <p:cNvGrpSpPr/>
          <p:nvPr/>
        </p:nvGrpSpPr>
        <p:grpSpPr>
          <a:xfrm>
            <a:off x="8055962" y="1411654"/>
            <a:ext cx="643802" cy="427799"/>
            <a:chOff x="7381887" y="2236195"/>
            <a:chExt cx="1260411" cy="655108"/>
          </a:xfrm>
        </p:grpSpPr>
        <p:sp>
          <p:nvSpPr>
            <p:cNvPr id="143" name="Rectangle 142"/>
            <p:cNvSpPr/>
            <p:nvPr/>
          </p:nvSpPr>
          <p:spPr>
            <a:xfrm>
              <a:off x="7381887" y="2236195"/>
              <a:ext cx="1260411" cy="6551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smtClean="0">
                  <a:solidFill>
                    <a:schemeClr val="tx1"/>
                  </a:solidFill>
                </a:rPr>
                <a:t>Activation function</a:t>
              </a:r>
            </a:p>
          </p:txBody>
        </p:sp>
        <p:sp>
          <p:nvSpPr>
            <p:cNvPr id="144" name="Isosceles Triangle 143"/>
            <p:cNvSpPr/>
            <p:nvPr/>
          </p:nvSpPr>
          <p:spPr>
            <a:xfrm>
              <a:off x="7391399" y="2780996"/>
              <a:ext cx="207819" cy="97509"/>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grpSp>
      <p:sp>
        <p:nvSpPr>
          <p:cNvPr id="109" name="Rectangle 108"/>
          <p:cNvSpPr/>
          <p:nvPr/>
        </p:nvSpPr>
        <p:spPr>
          <a:xfrm>
            <a:off x="6122076" y="1972896"/>
            <a:ext cx="911094" cy="14808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solidFill>
                <a:schemeClr val="tx1"/>
              </a:solidFill>
            </a:endParaRPr>
          </a:p>
        </p:txBody>
      </p:sp>
      <p:grpSp>
        <p:nvGrpSpPr>
          <p:cNvPr id="110" name="Group 109"/>
          <p:cNvGrpSpPr/>
          <p:nvPr/>
        </p:nvGrpSpPr>
        <p:grpSpPr>
          <a:xfrm>
            <a:off x="6199920" y="2862021"/>
            <a:ext cx="815963" cy="374274"/>
            <a:chOff x="2382139" y="1828801"/>
            <a:chExt cx="2572728" cy="1603004"/>
          </a:xfrm>
        </p:grpSpPr>
        <p:grpSp>
          <p:nvGrpSpPr>
            <p:cNvPr id="125" name="Group 124"/>
            <p:cNvGrpSpPr/>
            <p:nvPr/>
          </p:nvGrpSpPr>
          <p:grpSpPr>
            <a:xfrm>
              <a:off x="2486889" y="1828801"/>
              <a:ext cx="617851" cy="544191"/>
              <a:chOff x="3675121" y="5435203"/>
              <a:chExt cx="904595" cy="724319"/>
            </a:xfrm>
          </p:grpSpPr>
          <p:cxnSp>
            <p:nvCxnSpPr>
              <p:cNvPr id="138" name="Straight Connector 137"/>
              <p:cNvCxnSpPr/>
              <p:nvPr/>
            </p:nvCxnSpPr>
            <p:spPr>
              <a:xfrm flipV="1">
                <a:off x="3675121" y="5984024"/>
                <a:ext cx="415107"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V="1">
                <a:off x="3675121" y="5620676"/>
                <a:ext cx="415107"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Stored Data 71"/>
              <p:cNvSpPr/>
              <p:nvPr/>
            </p:nvSpPr>
            <p:spPr>
              <a:xfrm rot="10800000">
                <a:off x="4009784" y="5435940"/>
                <a:ext cx="569932"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a:p>
            </p:txBody>
          </p:sp>
          <p:sp>
            <p:nvSpPr>
              <p:cNvPr id="141" name="Stored Data 71"/>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a:p>
            </p:txBody>
          </p:sp>
          <p:sp>
            <p:nvSpPr>
              <p:cNvPr id="142" name="Stored Data 71"/>
              <p:cNvSpPr/>
              <p:nvPr/>
            </p:nvSpPr>
            <p:spPr>
              <a:xfrm rot="10800000">
                <a:off x="3827261" y="5435203"/>
                <a:ext cx="107529" cy="723602"/>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a:p>
            </p:txBody>
          </p:sp>
        </p:grpSp>
        <p:sp>
          <p:nvSpPr>
            <p:cNvPr id="126" name="Rectangle 125"/>
            <p:cNvSpPr/>
            <p:nvPr/>
          </p:nvSpPr>
          <p:spPr>
            <a:xfrm>
              <a:off x="3347204" y="1953709"/>
              <a:ext cx="514657" cy="97325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smtClean="0">
                <a:solidFill>
                  <a:schemeClr val="tx1"/>
                </a:solidFill>
              </a:endParaRPr>
            </a:p>
          </p:txBody>
        </p:sp>
        <p:sp>
          <p:nvSpPr>
            <p:cNvPr id="127" name="Trapezoid 126"/>
            <p:cNvSpPr/>
            <p:nvPr/>
          </p:nvSpPr>
          <p:spPr>
            <a:xfrm rot="5400000">
              <a:off x="3568732" y="2416505"/>
              <a:ext cx="1561368" cy="469232"/>
            </a:xfrm>
            <a:prstGeom prst="trapezoid">
              <a:avLst>
                <a:gd name="adj" fmla="val 64773"/>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smtClean="0">
                <a:solidFill>
                  <a:schemeClr val="tx1"/>
                </a:solidFill>
              </a:endParaRPr>
            </a:p>
          </p:txBody>
        </p:sp>
        <p:sp>
          <p:nvSpPr>
            <p:cNvPr id="128" name="TextBox 127"/>
            <p:cNvSpPr txBox="1"/>
            <p:nvPr/>
          </p:nvSpPr>
          <p:spPr>
            <a:xfrm>
              <a:off x="3258334" y="1869142"/>
              <a:ext cx="312276" cy="725008"/>
            </a:xfrm>
            <a:prstGeom prst="rect">
              <a:avLst/>
            </a:prstGeom>
            <a:noFill/>
          </p:spPr>
          <p:txBody>
            <a:bodyPr wrap="square" rtlCol="0">
              <a:spAutoFit/>
            </a:bodyPr>
            <a:lstStyle/>
            <a:p>
              <a:r>
                <a:rPr lang="en-US" sz="500" smtClean="0"/>
                <a:t>T</a:t>
              </a:r>
              <a:endParaRPr lang="en-US" sz="500"/>
            </a:p>
          </p:txBody>
        </p:sp>
        <p:sp>
          <p:nvSpPr>
            <p:cNvPr id="129" name="TextBox 128"/>
            <p:cNvSpPr txBox="1"/>
            <p:nvPr/>
          </p:nvSpPr>
          <p:spPr>
            <a:xfrm>
              <a:off x="3503672" y="1870127"/>
              <a:ext cx="312276" cy="725008"/>
            </a:xfrm>
            <a:prstGeom prst="rect">
              <a:avLst/>
            </a:prstGeom>
            <a:noFill/>
          </p:spPr>
          <p:txBody>
            <a:bodyPr wrap="square" rtlCol="0">
              <a:spAutoFit/>
            </a:bodyPr>
            <a:lstStyle/>
            <a:p>
              <a:pPr algn="r"/>
              <a:r>
                <a:rPr lang="en-US" sz="500" smtClean="0"/>
                <a:t>Q </a:t>
              </a:r>
              <a:endParaRPr lang="en-US" sz="500"/>
            </a:p>
          </p:txBody>
        </p:sp>
        <p:sp>
          <p:nvSpPr>
            <p:cNvPr id="130" name="TextBox 129"/>
            <p:cNvSpPr txBox="1"/>
            <p:nvPr/>
          </p:nvSpPr>
          <p:spPr>
            <a:xfrm>
              <a:off x="3435407" y="2476878"/>
              <a:ext cx="547641" cy="922740"/>
            </a:xfrm>
            <a:prstGeom prst="rect">
              <a:avLst/>
            </a:prstGeom>
            <a:noFill/>
          </p:spPr>
          <p:txBody>
            <a:bodyPr wrap="square" rtlCol="0">
              <a:spAutoFit/>
            </a:bodyPr>
            <a:lstStyle/>
            <a:p>
              <a:pPr algn="r"/>
              <a:r>
                <a:rPr lang="en-US" sz="400" smtClean="0"/>
                <a:t>Q’</a:t>
              </a:r>
              <a:endParaRPr lang="en-US" sz="400"/>
            </a:p>
          </p:txBody>
        </p:sp>
        <p:cxnSp>
          <p:nvCxnSpPr>
            <p:cNvPr id="131" name="Straight Arrow Connector 130"/>
            <p:cNvCxnSpPr/>
            <p:nvPr/>
          </p:nvCxnSpPr>
          <p:spPr>
            <a:xfrm>
              <a:off x="3102902" y="2102897"/>
              <a:ext cx="24427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a:off x="3865418" y="2102897"/>
              <a:ext cx="2615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Elbow Connector 132"/>
            <p:cNvCxnSpPr/>
            <p:nvPr/>
          </p:nvCxnSpPr>
          <p:spPr>
            <a:xfrm flipV="1">
              <a:off x="3163953" y="2023497"/>
              <a:ext cx="1157034" cy="66038"/>
            </a:xfrm>
            <a:prstGeom prst="bentConnector4">
              <a:avLst>
                <a:gd name="adj1" fmla="val 481"/>
                <a:gd name="adj2" fmla="val 73204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2382139" y="1967680"/>
              <a:ext cx="1561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2382139" y="2247749"/>
              <a:ext cx="1561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Elbow Connector 135"/>
            <p:cNvCxnSpPr/>
            <p:nvPr/>
          </p:nvCxnSpPr>
          <p:spPr>
            <a:xfrm>
              <a:off x="2488619" y="2247749"/>
              <a:ext cx="1627839" cy="908196"/>
            </a:xfrm>
            <a:prstGeom prst="bentConnector3">
              <a:avLst>
                <a:gd name="adj1" fmla="val 93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a:off x="4572000" y="2580859"/>
              <a:ext cx="38286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11" name="Rectangle 110"/>
          <p:cNvSpPr/>
          <p:nvPr/>
        </p:nvSpPr>
        <p:spPr>
          <a:xfrm>
            <a:off x="6100829" y="2234130"/>
            <a:ext cx="916451" cy="400110"/>
          </a:xfrm>
          <a:prstGeom prst="rect">
            <a:avLst/>
          </a:prstGeom>
        </p:spPr>
        <p:txBody>
          <a:bodyPr wrap="square">
            <a:spAutoFit/>
          </a:bodyPr>
          <a:lstStyle/>
          <a:p>
            <a:pPr algn="ctr"/>
            <a:r>
              <a:rPr lang="en-US" sz="1000"/>
              <a:t>Binary Adder Tree</a:t>
            </a:r>
            <a:endParaRPr lang="en-US" sz="1000" dirty="0"/>
          </a:p>
        </p:txBody>
      </p:sp>
      <p:sp>
        <p:nvSpPr>
          <p:cNvPr id="112" name="Rectangle 111"/>
          <p:cNvSpPr/>
          <p:nvPr/>
        </p:nvSpPr>
        <p:spPr>
          <a:xfrm>
            <a:off x="6215842" y="3230213"/>
            <a:ext cx="833138" cy="276999"/>
          </a:xfrm>
          <a:prstGeom prst="rect">
            <a:avLst/>
          </a:prstGeom>
        </p:spPr>
        <p:txBody>
          <a:bodyPr wrap="square">
            <a:spAutoFit/>
          </a:bodyPr>
          <a:lstStyle/>
          <a:p>
            <a:pPr algn="ctr"/>
            <a:r>
              <a:rPr lang="en-US" sz="600" b="1" smtClean="0"/>
              <a:t>(Adder component)</a:t>
            </a:r>
            <a:endParaRPr lang="en-US" sz="600" b="1" dirty="0"/>
          </a:p>
        </p:txBody>
      </p:sp>
      <p:sp>
        <p:nvSpPr>
          <p:cNvPr id="113" name="Oval 112"/>
          <p:cNvSpPr/>
          <p:nvPr/>
        </p:nvSpPr>
        <p:spPr>
          <a:xfrm>
            <a:off x="7705664" y="1518681"/>
            <a:ext cx="241510" cy="2137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a:t>
            </a:r>
            <a:endParaRPr lang="en-US" sz="800" dirty="0" smtClean="0">
              <a:solidFill>
                <a:schemeClr val="tx1"/>
              </a:solidFill>
            </a:endParaRPr>
          </a:p>
        </p:txBody>
      </p:sp>
      <p:cxnSp>
        <p:nvCxnSpPr>
          <p:cNvPr id="114" name="Elbow Connector 113"/>
          <p:cNvCxnSpPr>
            <a:stCxn id="145" idx="3"/>
            <a:endCxn id="113" idx="4"/>
          </p:cNvCxnSpPr>
          <p:nvPr/>
        </p:nvCxnSpPr>
        <p:spPr>
          <a:xfrm flipV="1">
            <a:off x="7678956" y="1732426"/>
            <a:ext cx="147464" cy="134388"/>
          </a:xfrm>
          <a:prstGeom prst="bentConnector2">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43" idx="1"/>
            <a:endCxn id="113" idx="6"/>
          </p:cNvCxnSpPr>
          <p:nvPr/>
        </p:nvCxnSpPr>
        <p:spPr>
          <a:xfrm flipH="1">
            <a:off x="7947174" y="1625554"/>
            <a:ext cx="10878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H="1" flipV="1">
            <a:off x="4844574" y="1625491"/>
            <a:ext cx="2859823" cy="1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flipV="1">
            <a:off x="4845248" y="1483141"/>
            <a:ext cx="3209035" cy="1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Isosceles Triangle 117"/>
          <p:cNvSpPr/>
          <p:nvPr/>
        </p:nvSpPr>
        <p:spPr>
          <a:xfrm>
            <a:off x="5232554" y="2218793"/>
            <a:ext cx="72502" cy="36666"/>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smtClean="0">
              <a:solidFill>
                <a:schemeClr val="tx1"/>
              </a:solidFill>
            </a:endParaRPr>
          </a:p>
        </p:txBody>
      </p:sp>
      <p:sp>
        <p:nvSpPr>
          <p:cNvPr id="119" name="Isosceles Triangle 118"/>
          <p:cNvSpPr/>
          <p:nvPr/>
        </p:nvSpPr>
        <p:spPr>
          <a:xfrm>
            <a:off x="5237256" y="2389906"/>
            <a:ext cx="72502" cy="36666"/>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smtClean="0">
              <a:solidFill>
                <a:schemeClr val="tx1"/>
              </a:solidFill>
            </a:endParaRPr>
          </a:p>
        </p:txBody>
      </p:sp>
      <p:sp>
        <p:nvSpPr>
          <p:cNvPr id="120" name="Isosceles Triangle 119"/>
          <p:cNvSpPr/>
          <p:nvPr/>
        </p:nvSpPr>
        <p:spPr>
          <a:xfrm>
            <a:off x="5233489" y="2516287"/>
            <a:ext cx="72502" cy="36666"/>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smtClean="0">
              <a:solidFill>
                <a:schemeClr val="tx1"/>
              </a:solidFill>
            </a:endParaRPr>
          </a:p>
        </p:txBody>
      </p:sp>
      <p:sp>
        <p:nvSpPr>
          <p:cNvPr id="121" name="Isosceles Triangle 120"/>
          <p:cNvSpPr/>
          <p:nvPr/>
        </p:nvSpPr>
        <p:spPr>
          <a:xfrm>
            <a:off x="5232554" y="2994963"/>
            <a:ext cx="72502" cy="36666"/>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smtClean="0">
              <a:solidFill>
                <a:schemeClr val="tx1"/>
              </a:solidFill>
            </a:endParaRPr>
          </a:p>
        </p:txBody>
      </p:sp>
      <p:sp>
        <p:nvSpPr>
          <p:cNvPr id="122" name="Isosceles Triangle 121"/>
          <p:cNvSpPr/>
          <p:nvPr/>
        </p:nvSpPr>
        <p:spPr>
          <a:xfrm>
            <a:off x="5233489" y="3121100"/>
            <a:ext cx="72502" cy="36666"/>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smtClean="0">
              <a:solidFill>
                <a:schemeClr val="tx1"/>
              </a:solidFill>
            </a:endParaRPr>
          </a:p>
        </p:txBody>
      </p:sp>
      <p:sp>
        <p:nvSpPr>
          <p:cNvPr id="123" name="Isosceles Triangle 122"/>
          <p:cNvSpPr/>
          <p:nvPr/>
        </p:nvSpPr>
        <p:spPr>
          <a:xfrm>
            <a:off x="5234746" y="3289102"/>
            <a:ext cx="72502" cy="36666"/>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smtClean="0">
              <a:solidFill>
                <a:schemeClr val="tx1"/>
              </a:solidFill>
            </a:endParaRPr>
          </a:p>
        </p:txBody>
      </p:sp>
      <p:sp>
        <p:nvSpPr>
          <p:cNvPr id="124" name="Isosceles Triangle 123"/>
          <p:cNvSpPr/>
          <p:nvPr/>
        </p:nvSpPr>
        <p:spPr>
          <a:xfrm>
            <a:off x="5233489" y="3407762"/>
            <a:ext cx="72502" cy="36666"/>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smtClean="0">
              <a:solidFill>
                <a:schemeClr val="tx1"/>
              </a:solidFill>
            </a:endParaRPr>
          </a:p>
        </p:txBody>
      </p:sp>
      <p:sp>
        <p:nvSpPr>
          <p:cNvPr id="175" name="TextBox 174"/>
          <p:cNvSpPr txBox="1"/>
          <p:nvPr/>
        </p:nvSpPr>
        <p:spPr>
          <a:xfrm>
            <a:off x="889691" y="3629403"/>
            <a:ext cx="2692791" cy="369332"/>
          </a:xfrm>
          <a:prstGeom prst="rect">
            <a:avLst/>
          </a:prstGeom>
          <a:noFill/>
        </p:spPr>
        <p:txBody>
          <a:bodyPr wrap="square" rtlCol="0">
            <a:spAutoFit/>
          </a:bodyPr>
          <a:lstStyle/>
          <a:p>
            <a:pPr algn="ctr"/>
            <a:r>
              <a:rPr lang="en-US" b="1" smtClean="0"/>
              <a:t>Tính toán nhị phân</a:t>
            </a:r>
            <a:endParaRPr lang="en-US" b="1"/>
          </a:p>
        </p:txBody>
      </p:sp>
      <p:sp>
        <p:nvSpPr>
          <p:cNvPr id="176" name="TextBox 175"/>
          <p:cNvSpPr txBox="1"/>
          <p:nvPr/>
        </p:nvSpPr>
        <p:spPr>
          <a:xfrm>
            <a:off x="5443587" y="3626469"/>
            <a:ext cx="2692791" cy="369332"/>
          </a:xfrm>
          <a:prstGeom prst="rect">
            <a:avLst/>
          </a:prstGeom>
          <a:noFill/>
        </p:spPr>
        <p:txBody>
          <a:bodyPr wrap="square" rtlCol="0">
            <a:spAutoFit/>
          </a:bodyPr>
          <a:lstStyle/>
          <a:p>
            <a:pPr algn="ctr"/>
            <a:r>
              <a:rPr lang="en-US" b="1" smtClean="0"/>
              <a:t>Tính toán ngẫu nhiên</a:t>
            </a:r>
            <a:endParaRPr lang="en-US" b="1"/>
          </a:p>
        </p:txBody>
      </p:sp>
    </p:spTree>
    <p:extLst>
      <p:ext uri="{BB962C8B-B14F-4D97-AF65-F5344CB8AC3E}">
        <p14:creationId xmlns:p14="http://schemas.microsoft.com/office/powerpoint/2010/main" val="334182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fade">
                                      <p:cBhvr>
                                        <p:cTn id="7" dur="500"/>
                                        <p:tgtEl>
                                          <p:spTgt spid="17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8"/>
                                        </p:tgtEl>
                                        <p:attrNameLst>
                                          <p:attrName>style.visibility</p:attrName>
                                        </p:attrNameLst>
                                      </p:cBhvr>
                                      <p:to>
                                        <p:strVal val="visible"/>
                                      </p:to>
                                    </p:set>
                                    <p:animEffect transition="in" filter="fade">
                                      <p:cBhvr>
                                        <p:cTn id="10" dur="500"/>
                                        <p:tgtEl>
                                          <p:spTgt spid="17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9"/>
                                        </p:tgtEl>
                                        <p:attrNameLst>
                                          <p:attrName>style.visibility</p:attrName>
                                        </p:attrNameLst>
                                      </p:cBhvr>
                                      <p:to>
                                        <p:strVal val="visible"/>
                                      </p:to>
                                    </p:set>
                                    <p:animEffect transition="in" filter="fade">
                                      <p:cBhvr>
                                        <p:cTn id="13" dur="500"/>
                                        <p:tgtEl>
                                          <p:spTgt spid="17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0"/>
                                        </p:tgtEl>
                                        <p:attrNameLst>
                                          <p:attrName>style.visibility</p:attrName>
                                        </p:attrNameLst>
                                      </p:cBhvr>
                                      <p:to>
                                        <p:strVal val="visible"/>
                                      </p:to>
                                    </p:set>
                                    <p:animEffect transition="in" filter="fade">
                                      <p:cBhvr>
                                        <p:cTn id="16" dur="500"/>
                                        <p:tgtEl>
                                          <p:spTgt spid="18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1"/>
                                        </p:tgtEl>
                                        <p:attrNameLst>
                                          <p:attrName>style.visibility</p:attrName>
                                        </p:attrNameLst>
                                      </p:cBhvr>
                                      <p:to>
                                        <p:strVal val="visible"/>
                                      </p:to>
                                    </p:set>
                                    <p:animEffect transition="in" filter="fade">
                                      <p:cBhvr>
                                        <p:cTn id="19" dur="500"/>
                                        <p:tgtEl>
                                          <p:spTgt spid="18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2"/>
                                        </p:tgtEl>
                                        <p:attrNameLst>
                                          <p:attrName>style.visibility</p:attrName>
                                        </p:attrNameLst>
                                      </p:cBhvr>
                                      <p:to>
                                        <p:strVal val="visible"/>
                                      </p:to>
                                    </p:set>
                                    <p:animEffect transition="in" filter="fade">
                                      <p:cBhvr>
                                        <p:cTn id="22" dur="5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animBg="1"/>
      <p:bldP spid="181" grpId="0" animBg="1"/>
      <p:bldP spid="180" grpId="0" animBg="1"/>
      <p:bldP spid="179" grpId="0" animBg="1"/>
      <p:bldP spid="178" grpId="0" animBg="1"/>
      <p:bldP spid="17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Mục tiêu khóa luận</a:t>
            </a:r>
            <a:endParaRPr lang="en-US"/>
          </a:p>
        </p:txBody>
      </p:sp>
      <p:sp>
        <p:nvSpPr>
          <p:cNvPr id="4" name="Slide Number Placeholder 3"/>
          <p:cNvSpPr>
            <a:spLocks noGrp="1"/>
          </p:cNvSpPr>
          <p:nvPr>
            <p:ph type="sldNum" sz="quarter" idx="12"/>
          </p:nvPr>
        </p:nvSpPr>
        <p:spPr/>
        <p:txBody>
          <a:bodyPr/>
          <a:lstStyle/>
          <a:p>
            <a:fld id="{5CA5FFF0-460B-4A40-9034-F2BF1761D3ED}" type="slidenum">
              <a:rPr lang="en-US" smtClean="0"/>
              <a:t>2</a:t>
            </a:fld>
            <a:endParaRPr lang="en-US"/>
          </a:p>
        </p:txBody>
      </p:sp>
      <p:sp>
        <p:nvSpPr>
          <p:cNvPr id="46" name="TextBox 45"/>
          <p:cNvSpPr txBox="1"/>
          <p:nvPr/>
        </p:nvSpPr>
        <p:spPr>
          <a:xfrm>
            <a:off x="4244279" y="3218682"/>
            <a:ext cx="1727255" cy="830997"/>
          </a:xfrm>
          <a:prstGeom prst="rect">
            <a:avLst/>
          </a:prstGeom>
          <a:noFill/>
        </p:spPr>
        <p:txBody>
          <a:bodyPr wrap="square" rtlCol="0">
            <a:spAutoFit/>
          </a:bodyPr>
          <a:lstStyle/>
          <a:p>
            <a:pPr algn="ctr"/>
            <a:r>
              <a:rPr lang="en-US" sz="2400" smtClean="0"/>
              <a:t>Thực thi</a:t>
            </a:r>
          </a:p>
          <a:p>
            <a:pPr algn="ctr"/>
            <a:r>
              <a:rPr lang="en-US" sz="2400" smtClean="0"/>
              <a:t>phần cứng</a:t>
            </a:r>
            <a:endParaRPr lang="en-US" sz="2400"/>
          </a:p>
        </p:txBody>
      </p:sp>
      <p:cxnSp>
        <p:nvCxnSpPr>
          <p:cNvPr id="56" name="Straight Arrow Connector 55"/>
          <p:cNvCxnSpPr/>
          <p:nvPr/>
        </p:nvCxnSpPr>
        <p:spPr>
          <a:xfrm>
            <a:off x="2701160" y="4618961"/>
            <a:ext cx="1447800" cy="0"/>
          </a:xfrm>
          <a:prstGeom prst="straightConnector1">
            <a:avLst/>
          </a:prstGeom>
          <a:ln w="127000">
            <a:solidFill>
              <a:srgbClr val="00B050"/>
            </a:solidFill>
            <a:tailEnd type="stealth"/>
          </a:ln>
        </p:spPr>
        <p:style>
          <a:lnRef idx="1">
            <a:schemeClr val="accent1"/>
          </a:lnRef>
          <a:fillRef idx="0">
            <a:schemeClr val="accent1"/>
          </a:fillRef>
          <a:effectRef idx="0">
            <a:schemeClr val="accent1"/>
          </a:effectRef>
          <a:fontRef idx="minor">
            <a:schemeClr val="tx1"/>
          </a:fontRef>
        </p:style>
      </p:cxnSp>
      <p:pic>
        <p:nvPicPr>
          <p:cNvPr id="1028" name="Picture 4" descr="Image result for fpga artix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5522" y="4055527"/>
            <a:ext cx="1484771" cy="1449559"/>
          </a:xfrm>
          <a:prstGeom prst="rect">
            <a:avLst/>
          </a:prstGeom>
          <a:noFill/>
          <a:extLst>
            <a:ext uri="{909E8E84-426E-40DD-AFC4-6F175D3DCCD1}">
              <a14:hiddenFill xmlns:a14="http://schemas.microsoft.com/office/drawing/2010/main">
                <a:solidFill>
                  <a:srgbClr val="FFFFFF"/>
                </a:solidFill>
              </a14:hiddenFill>
            </a:ext>
          </a:extLst>
        </p:spPr>
      </p:pic>
      <p:cxnSp>
        <p:nvCxnSpPr>
          <p:cNvPr id="187" name="Straight Arrow Connector 186"/>
          <p:cNvCxnSpPr/>
          <p:nvPr/>
        </p:nvCxnSpPr>
        <p:spPr>
          <a:xfrm>
            <a:off x="6168737" y="4677569"/>
            <a:ext cx="1447800" cy="0"/>
          </a:xfrm>
          <a:prstGeom prst="straightConnector1">
            <a:avLst/>
          </a:prstGeom>
          <a:ln w="127000">
            <a:solidFill>
              <a:srgbClr val="00B050"/>
            </a:solidFill>
            <a:tailEnd type="stealth"/>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6019800" y="3819741"/>
            <a:ext cx="1648214" cy="646331"/>
          </a:xfrm>
          <a:prstGeom prst="rect">
            <a:avLst/>
          </a:prstGeom>
          <a:noFill/>
        </p:spPr>
        <p:txBody>
          <a:bodyPr wrap="square" rtlCol="0">
            <a:spAutoFit/>
          </a:bodyPr>
          <a:lstStyle/>
          <a:p>
            <a:pPr algn="ctr"/>
            <a:r>
              <a:rPr lang="en-US" b="1" smtClean="0"/>
              <a:t>Nhận dạng chữ số viết tay</a:t>
            </a:r>
            <a:endParaRPr lang="en-US" b="1"/>
          </a:p>
        </p:txBody>
      </p:sp>
      <p:pic>
        <p:nvPicPr>
          <p:cNvPr id="189" name="Picture 188"/>
          <p:cNvPicPr/>
          <p:nvPr/>
        </p:nvPicPr>
        <p:blipFill>
          <a:blip r:embed="rId4" cstate="print">
            <a:extLst>
              <a:ext uri="{28A0092B-C50C-407E-A947-70E740481C1C}">
                <a14:useLocalDpi xmlns:a14="http://schemas.microsoft.com/office/drawing/2010/main" val="0"/>
              </a:ext>
            </a:extLst>
          </a:blip>
          <a:stretch>
            <a:fillRect/>
          </a:stretch>
        </p:blipFill>
        <p:spPr>
          <a:xfrm>
            <a:off x="7924800" y="3633536"/>
            <a:ext cx="757237" cy="798128"/>
          </a:xfrm>
          <a:prstGeom prst="rect">
            <a:avLst/>
          </a:prstGeom>
        </p:spPr>
      </p:pic>
      <p:cxnSp>
        <p:nvCxnSpPr>
          <p:cNvPr id="185" name="Straight Arrow Connector 184"/>
          <p:cNvCxnSpPr/>
          <p:nvPr/>
        </p:nvCxnSpPr>
        <p:spPr>
          <a:xfrm>
            <a:off x="8303418" y="4546844"/>
            <a:ext cx="0" cy="494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3" name="Plus 1032"/>
          <p:cNvSpPr/>
          <p:nvPr/>
        </p:nvSpPr>
        <p:spPr>
          <a:xfrm>
            <a:off x="4927123" y="5486400"/>
            <a:ext cx="425828" cy="399653"/>
          </a:xfrm>
          <a:prstGeom prst="mathPlus">
            <a:avLst>
              <a:gd name="adj1" fmla="val 1393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n>
                <a:solidFill>
                  <a:schemeClr val="tx2">
                    <a:lumMod val="50000"/>
                  </a:schemeClr>
                </a:solidFill>
              </a:ln>
              <a:solidFill>
                <a:schemeClr val="tx2">
                  <a:lumMod val="50000"/>
                </a:schemeClr>
              </a:solidFill>
            </a:endParaRPr>
          </a:p>
        </p:txBody>
      </p:sp>
      <p:sp>
        <p:nvSpPr>
          <p:cNvPr id="3" name="TextBox 2"/>
          <p:cNvSpPr txBox="1"/>
          <p:nvPr/>
        </p:nvSpPr>
        <p:spPr>
          <a:xfrm>
            <a:off x="7924800" y="5193664"/>
            <a:ext cx="757237" cy="369332"/>
          </a:xfrm>
          <a:prstGeom prst="rect">
            <a:avLst/>
          </a:prstGeom>
          <a:noFill/>
        </p:spPr>
        <p:txBody>
          <a:bodyPr wrap="square" rtlCol="0">
            <a:spAutoFit/>
          </a:bodyPr>
          <a:lstStyle/>
          <a:p>
            <a:pPr algn="ctr"/>
            <a:r>
              <a:rPr lang="en-US" smtClean="0"/>
              <a:t>“7”</a:t>
            </a:r>
            <a:endParaRPr lang="en-US"/>
          </a:p>
        </p:txBody>
      </p:sp>
      <p:sp>
        <p:nvSpPr>
          <p:cNvPr id="16" name="Content Placeholder 2"/>
          <p:cNvSpPr>
            <a:spLocks noGrp="1"/>
          </p:cNvSpPr>
          <p:nvPr>
            <p:ph idx="1"/>
          </p:nvPr>
        </p:nvSpPr>
        <p:spPr>
          <a:xfrm>
            <a:off x="457200" y="1143001"/>
            <a:ext cx="8229600" cy="1732150"/>
          </a:xfrm>
        </p:spPr>
        <p:txBody>
          <a:bodyPr>
            <a:normAutofit/>
          </a:bodyPr>
          <a:lstStyle/>
          <a:p>
            <a:pPr>
              <a:buClr>
                <a:srgbClr val="92D050"/>
              </a:buClr>
            </a:pPr>
            <a:r>
              <a:rPr lang="en-US" sz="2800"/>
              <a:t>M</a:t>
            </a:r>
            <a:r>
              <a:rPr lang="en-US" sz="2800" smtClean="0"/>
              <a:t>ạng nơ-ron nhân tạo</a:t>
            </a:r>
          </a:p>
          <a:p>
            <a:pPr>
              <a:buClr>
                <a:srgbClr val="92D050"/>
              </a:buClr>
            </a:pPr>
            <a:r>
              <a:rPr lang="en-US" sz="2800" smtClean="0"/>
              <a:t>Mạng nơ-ron trên FPGA</a:t>
            </a:r>
          </a:p>
          <a:p>
            <a:pPr>
              <a:buClr>
                <a:srgbClr val="92D050"/>
              </a:buClr>
            </a:pPr>
            <a:r>
              <a:rPr lang="en-US" sz="2800" smtClean="0"/>
              <a:t>Kỹ thuật </a:t>
            </a:r>
            <a:r>
              <a:rPr lang="en-US" sz="2800" i="1" smtClean="0"/>
              <a:t>tính toán ngẫu nhiên (SC)</a:t>
            </a:r>
            <a:endParaRPr lang="en-US" sz="2800" i="1"/>
          </a:p>
        </p:txBody>
      </p:sp>
      <p:sp>
        <p:nvSpPr>
          <p:cNvPr id="17" name="TextBox 16"/>
          <p:cNvSpPr txBox="1"/>
          <p:nvPr/>
        </p:nvSpPr>
        <p:spPr>
          <a:xfrm>
            <a:off x="2618986" y="3773269"/>
            <a:ext cx="1648214" cy="646331"/>
          </a:xfrm>
          <a:prstGeom prst="rect">
            <a:avLst/>
          </a:prstGeom>
          <a:noFill/>
        </p:spPr>
        <p:txBody>
          <a:bodyPr wrap="square" rtlCol="0">
            <a:spAutoFit/>
          </a:bodyPr>
          <a:lstStyle/>
          <a:p>
            <a:pPr algn="ctr"/>
            <a:r>
              <a:rPr lang="en-US" b="1" smtClean="0"/>
              <a:t>Tăng tốc độ</a:t>
            </a:r>
          </a:p>
          <a:p>
            <a:pPr algn="ctr"/>
            <a:r>
              <a:rPr lang="en-US" b="1" smtClean="0"/>
              <a:t>Giảm chi phí</a:t>
            </a:r>
            <a:endParaRPr lang="en-US" b="1"/>
          </a:p>
        </p:txBody>
      </p:sp>
      <p:grpSp>
        <p:nvGrpSpPr>
          <p:cNvPr id="24" name="Group 23"/>
          <p:cNvGrpSpPr/>
          <p:nvPr/>
        </p:nvGrpSpPr>
        <p:grpSpPr>
          <a:xfrm>
            <a:off x="262509" y="3848793"/>
            <a:ext cx="2252091" cy="1713807"/>
            <a:chOff x="3079209" y="1343487"/>
            <a:chExt cx="4544322" cy="2586976"/>
          </a:xfrm>
          <a:solidFill>
            <a:schemeClr val="bg1">
              <a:lumMod val="95000"/>
            </a:schemeClr>
          </a:solidFill>
        </p:grpSpPr>
        <p:sp>
          <p:nvSpPr>
            <p:cNvPr id="26" name="Oval 25"/>
            <p:cNvSpPr/>
            <p:nvPr/>
          </p:nvSpPr>
          <p:spPr>
            <a:xfrm>
              <a:off x="3079210" y="1754395"/>
              <a:ext cx="737669" cy="609599"/>
            </a:xfrm>
            <a:prstGeom prst="ellipse">
              <a:avLst/>
            </a:prstGeom>
            <a:solidFill>
              <a:schemeClr val="accent1">
                <a:lumMod val="60000"/>
                <a:lumOff val="40000"/>
              </a:schemeClr>
            </a:solidFill>
            <a:ln w="6350">
              <a:solidFill>
                <a:schemeClr val="tx1">
                  <a:lumMod val="95000"/>
                  <a:lumOff val="5000"/>
                </a:schemeClr>
              </a:solidFill>
              <a:headEnd w="sm" len="sm"/>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Oval 26"/>
            <p:cNvSpPr/>
            <p:nvPr/>
          </p:nvSpPr>
          <p:spPr>
            <a:xfrm>
              <a:off x="3079209" y="2946557"/>
              <a:ext cx="730471" cy="609599"/>
            </a:xfrm>
            <a:prstGeom prst="ellipse">
              <a:avLst/>
            </a:prstGeom>
            <a:solidFill>
              <a:schemeClr val="accent1">
                <a:lumMod val="60000"/>
                <a:lumOff val="40000"/>
              </a:schemeClr>
            </a:solidFill>
            <a:ln w="6350">
              <a:solidFill>
                <a:schemeClr val="tx1">
                  <a:lumMod val="95000"/>
                  <a:lumOff val="5000"/>
                </a:schemeClr>
              </a:solidFill>
              <a:headEnd w="sm" len="sm"/>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p:cNvSpPr/>
            <p:nvPr/>
          </p:nvSpPr>
          <p:spPr>
            <a:xfrm>
              <a:off x="5035677" y="2303399"/>
              <a:ext cx="670560" cy="609599"/>
            </a:xfrm>
            <a:prstGeom prst="ellipse">
              <a:avLst/>
            </a:prstGeom>
            <a:solidFill>
              <a:schemeClr val="accent3">
                <a:lumMod val="60000"/>
                <a:lumOff val="40000"/>
              </a:schemeClr>
            </a:solidFill>
            <a:ln w="6350">
              <a:solidFill>
                <a:schemeClr val="tx1">
                  <a:lumMod val="95000"/>
                  <a:lumOff val="5000"/>
                </a:schemeClr>
              </a:solidFill>
              <a:headEnd w="sm" len="sm"/>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9" name="Straight Arrow Connector 28"/>
            <p:cNvCxnSpPr>
              <a:stCxn id="26" idx="6"/>
              <a:endCxn id="28" idx="2"/>
            </p:cNvCxnSpPr>
            <p:nvPr/>
          </p:nvCxnSpPr>
          <p:spPr>
            <a:xfrm>
              <a:off x="3816879" y="2059195"/>
              <a:ext cx="1218798" cy="549003"/>
            </a:xfrm>
            <a:prstGeom prst="straightConnector1">
              <a:avLst/>
            </a:prstGeom>
            <a:grpFill/>
            <a:ln w="6350">
              <a:solidFill>
                <a:srgbClr val="7030A0"/>
              </a:solidFill>
              <a:headEnd w="sm" len="sm"/>
              <a:tailEnd type="triangle" w="med"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7" idx="6"/>
              <a:endCxn id="28" idx="2"/>
            </p:cNvCxnSpPr>
            <p:nvPr/>
          </p:nvCxnSpPr>
          <p:spPr>
            <a:xfrm flipV="1">
              <a:off x="3809680" y="2608199"/>
              <a:ext cx="1225997" cy="643158"/>
            </a:xfrm>
            <a:prstGeom prst="straightConnector1">
              <a:avLst/>
            </a:prstGeom>
            <a:grpFill/>
            <a:ln w="6350">
              <a:solidFill>
                <a:srgbClr val="7030A0"/>
              </a:solidFill>
              <a:headEnd w="sm" len="sm"/>
              <a:tailEnd type="triangle" w="med" len="lg"/>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5035677" y="1343487"/>
              <a:ext cx="670560" cy="609599"/>
            </a:xfrm>
            <a:prstGeom prst="ellipse">
              <a:avLst/>
            </a:prstGeom>
            <a:solidFill>
              <a:schemeClr val="accent3">
                <a:lumMod val="60000"/>
                <a:lumOff val="40000"/>
              </a:schemeClr>
            </a:solidFill>
            <a:ln w="6350">
              <a:solidFill>
                <a:schemeClr val="tx1">
                  <a:lumMod val="95000"/>
                  <a:lumOff val="5000"/>
                </a:schemeClr>
              </a:solidFill>
              <a:headEnd w="sm" len="sm"/>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Oval 31"/>
            <p:cNvSpPr/>
            <p:nvPr/>
          </p:nvSpPr>
          <p:spPr>
            <a:xfrm>
              <a:off x="5035677" y="3320864"/>
              <a:ext cx="670560" cy="609599"/>
            </a:xfrm>
            <a:prstGeom prst="ellipse">
              <a:avLst/>
            </a:prstGeom>
            <a:solidFill>
              <a:schemeClr val="accent3">
                <a:lumMod val="60000"/>
                <a:lumOff val="40000"/>
              </a:schemeClr>
            </a:solidFill>
            <a:ln w="6350">
              <a:solidFill>
                <a:schemeClr val="tx1">
                  <a:lumMod val="95000"/>
                  <a:lumOff val="5000"/>
                </a:schemeClr>
              </a:solidFill>
              <a:headEnd w="sm" len="sm"/>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3" name="Straight Arrow Connector 32"/>
            <p:cNvCxnSpPr>
              <a:stCxn id="26" idx="6"/>
              <a:endCxn id="31" idx="2"/>
            </p:cNvCxnSpPr>
            <p:nvPr/>
          </p:nvCxnSpPr>
          <p:spPr>
            <a:xfrm flipV="1">
              <a:off x="3816879" y="1648287"/>
              <a:ext cx="1218798" cy="410908"/>
            </a:xfrm>
            <a:prstGeom prst="straightConnector1">
              <a:avLst/>
            </a:prstGeom>
            <a:grpFill/>
            <a:ln w="6350">
              <a:solidFill>
                <a:srgbClr val="7030A0"/>
              </a:solidFill>
              <a:headEnd w="sm" len="sm"/>
              <a:tailEnd type="triangle" w="med"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7" idx="6"/>
              <a:endCxn id="32" idx="2"/>
            </p:cNvCxnSpPr>
            <p:nvPr/>
          </p:nvCxnSpPr>
          <p:spPr>
            <a:xfrm>
              <a:off x="3809680" y="3251357"/>
              <a:ext cx="1225997" cy="374307"/>
            </a:xfrm>
            <a:prstGeom prst="straightConnector1">
              <a:avLst/>
            </a:prstGeom>
            <a:grpFill/>
            <a:ln w="6350">
              <a:solidFill>
                <a:srgbClr val="7030A0"/>
              </a:solidFill>
              <a:headEnd w="sm" len="sm"/>
              <a:tailEnd type="triangle" w="med" len="lg"/>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6925035" y="1754395"/>
              <a:ext cx="698496" cy="609599"/>
            </a:xfrm>
            <a:prstGeom prst="ellipse">
              <a:avLst/>
            </a:prstGeom>
            <a:solidFill>
              <a:schemeClr val="accent6">
                <a:lumMod val="60000"/>
                <a:lumOff val="40000"/>
              </a:schemeClr>
            </a:solidFill>
            <a:ln w="6350">
              <a:solidFill>
                <a:schemeClr val="tx1">
                  <a:lumMod val="95000"/>
                  <a:lumOff val="5000"/>
                </a:schemeClr>
              </a:solidFill>
              <a:headEnd w="sm" len="sm"/>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Oval 35"/>
            <p:cNvSpPr/>
            <p:nvPr/>
          </p:nvSpPr>
          <p:spPr>
            <a:xfrm>
              <a:off x="6932233" y="2901761"/>
              <a:ext cx="691298" cy="609599"/>
            </a:xfrm>
            <a:prstGeom prst="ellipse">
              <a:avLst/>
            </a:prstGeom>
            <a:solidFill>
              <a:schemeClr val="accent6">
                <a:lumMod val="60000"/>
                <a:lumOff val="40000"/>
              </a:schemeClr>
            </a:solidFill>
            <a:ln w="6350">
              <a:solidFill>
                <a:schemeClr val="tx1">
                  <a:lumMod val="95000"/>
                  <a:lumOff val="5000"/>
                </a:schemeClr>
              </a:solidFill>
              <a:headEnd w="sm" len="sm"/>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7" name="Straight Arrow Connector 36"/>
            <p:cNvCxnSpPr>
              <a:stCxn id="26" idx="6"/>
              <a:endCxn id="32" idx="2"/>
            </p:cNvCxnSpPr>
            <p:nvPr/>
          </p:nvCxnSpPr>
          <p:spPr>
            <a:xfrm>
              <a:off x="3816879" y="2059195"/>
              <a:ext cx="1218798" cy="1566469"/>
            </a:xfrm>
            <a:prstGeom prst="straightConnector1">
              <a:avLst/>
            </a:prstGeom>
            <a:grpFill/>
            <a:ln w="6350">
              <a:solidFill>
                <a:srgbClr val="7030A0"/>
              </a:solidFill>
              <a:headEnd w="sm" len="sm"/>
              <a:tailEnd type="triangle" w="med"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7" idx="6"/>
              <a:endCxn id="31" idx="2"/>
            </p:cNvCxnSpPr>
            <p:nvPr/>
          </p:nvCxnSpPr>
          <p:spPr>
            <a:xfrm flipV="1">
              <a:off x="3809680" y="1648287"/>
              <a:ext cx="1225997" cy="1603070"/>
            </a:xfrm>
            <a:prstGeom prst="straightConnector1">
              <a:avLst/>
            </a:prstGeom>
            <a:grpFill/>
            <a:ln w="6350">
              <a:solidFill>
                <a:srgbClr val="7030A0"/>
              </a:solidFill>
              <a:headEnd w="sm" len="sm"/>
              <a:tailEnd type="triangle" w="med"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1" idx="6"/>
              <a:endCxn id="35" idx="2"/>
            </p:cNvCxnSpPr>
            <p:nvPr/>
          </p:nvCxnSpPr>
          <p:spPr>
            <a:xfrm>
              <a:off x="5706237" y="1648287"/>
              <a:ext cx="1218798" cy="410908"/>
            </a:xfrm>
            <a:prstGeom prst="straightConnector1">
              <a:avLst/>
            </a:prstGeom>
            <a:grpFill/>
            <a:ln w="6350">
              <a:solidFill>
                <a:srgbClr val="00B0F0"/>
              </a:solidFill>
              <a:headEnd w="sm" len="sm"/>
              <a:tailEnd type="triangle" w="med"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2" idx="6"/>
              <a:endCxn id="35" idx="2"/>
            </p:cNvCxnSpPr>
            <p:nvPr/>
          </p:nvCxnSpPr>
          <p:spPr>
            <a:xfrm flipV="1">
              <a:off x="5706237" y="2059195"/>
              <a:ext cx="1218798" cy="1566469"/>
            </a:xfrm>
            <a:prstGeom prst="straightConnector1">
              <a:avLst/>
            </a:prstGeom>
            <a:grpFill/>
            <a:ln w="6350">
              <a:solidFill>
                <a:srgbClr val="00B0F0"/>
              </a:solidFill>
              <a:headEnd w="sm" len="sm"/>
              <a:tailEnd type="triangle" w="med"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1" idx="6"/>
              <a:endCxn id="36" idx="2"/>
            </p:cNvCxnSpPr>
            <p:nvPr/>
          </p:nvCxnSpPr>
          <p:spPr>
            <a:xfrm>
              <a:off x="5706237" y="1648287"/>
              <a:ext cx="1225996" cy="1558274"/>
            </a:xfrm>
            <a:prstGeom prst="straightConnector1">
              <a:avLst/>
            </a:prstGeom>
            <a:grpFill/>
            <a:ln w="6350">
              <a:solidFill>
                <a:srgbClr val="00B0F0"/>
              </a:solidFill>
              <a:headEnd w="sm" len="sm"/>
              <a:tailEnd type="triangle" w="med"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2" idx="6"/>
              <a:endCxn id="36" idx="2"/>
            </p:cNvCxnSpPr>
            <p:nvPr/>
          </p:nvCxnSpPr>
          <p:spPr>
            <a:xfrm flipV="1">
              <a:off x="5706237" y="3206561"/>
              <a:ext cx="1225996" cy="419103"/>
            </a:xfrm>
            <a:prstGeom prst="straightConnector1">
              <a:avLst/>
            </a:prstGeom>
            <a:grpFill/>
            <a:ln w="6350">
              <a:solidFill>
                <a:srgbClr val="00B0F0"/>
              </a:solidFill>
              <a:headEnd w="sm" len="sm"/>
              <a:tailEnd type="triangle" w="med"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8" idx="6"/>
              <a:endCxn id="36" idx="2"/>
            </p:cNvCxnSpPr>
            <p:nvPr/>
          </p:nvCxnSpPr>
          <p:spPr>
            <a:xfrm>
              <a:off x="5706237" y="2608199"/>
              <a:ext cx="1225996" cy="598362"/>
            </a:xfrm>
            <a:prstGeom prst="straightConnector1">
              <a:avLst/>
            </a:prstGeom>
            <a:grpFill/>
            <a:ln w="6350">
              <a:solidFill>
                <a:srgbClr val="00B0F0"/>
              </a:solidFill>
              <a:headEnd w="sm" len="sm"/>
              <a:tailEnd type="triangle" w="med"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8" idx="6"/>
              <a:endCxn id="35" idx="2"/>
            </p:cNvCxnSpPr>
            <p:nvPr/>
          </p:nvCxnSpPr>
          <p:spPr>
            <a:xfrm flipV="1">
              <a:off x="5706237" y="2059195"/>
              <a:ext cx="1218798" cy="549003"/>
            </a:xfrm>
            <a:prstGeom prst="straightConnector1">
              <a:avLst/>
            </a:prstGeom>
            <a:grpFill/>
            <a:ln w="6350">
              <a:solidFill>
                <a:srgbClr val="00B0F0"/>
              </a:solidFill>
              <a:headEnd w="sm" len="sm"/>
              <a:tailEnd type="triangle" w="med" len="lg"/>
            </a:ln>
          </p:spPr>
          <p:style>
            <a:lnRef idx="1">
              <a:schemeClr val="accent1"/>
            </a:lnRef>
            <a:fillRef idx="0">
              <a:schemeClr val="accent1"/>
            </a:fillRef>
            <a:effectRef idx="0">
              <a:schemeClr val="accent1"/>
            </a:effectRef>
            <a:fontRef idx="minor">
              <a:schemeClr val="tx1"/>
            </a:fontRef>
          </p:style>
        </p:cxnSp>
      </p:grpSp>
      <p:sp>
        <p:nvSpPr>
          <p:cNvPr id="5" name="TextBox 4"/>
          <p:cNvSpPr txBox="1"/>
          <p:nvPr/>
        </p:nvSpPr>
        <p:spPr>
          <a:xfrm>
            <a:off x="418578" y="3048000"/>
            <a:ext cx="1946202" cy="830997"/>
          </a:xfrm>
          <a:prstGeom prst="rect">
            <a:avLst/>
          </a:prstGeom>
          <a:noFill/>
        </p:spPr>
        <p:txBody>
          <a:bodyPr wrap="square" rtlCol="0">
            <a:spAutoFit/>
          </a:bodyPr>
          <a:lstStyle/>
          <a:p>
            <a:pPr algn="ctr"/>
            <a:r>
              <a:rPr lang="en-US" sz="2400" smtClean="0"/>
              <a:t>Mạng nơ-ron nhân tạo</a:t>
            </a:r>
            <a:endParaRPr lang="en-US" sz="2400"/>
          </a:p>
        </p:txBody>
      </p:sp>
      <p:sp>
        <p:nvSpPr>
          <p:cNvPr id="6" name="Rectangle 5"/>
          <p:cNvSpPr/>
          <p:nvPr/>
        </p:nvSpPr>
        <p:spPr>
          <a:xfrm>
            <a:off x="3733800" y="5867400"/>
            <a:ext cx="2895600" cy="565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FF0000"/>
                </a:solidFill>
              </a:rPr>
              <a:t>Tính toán ngẫu </a:t>
            </a:r>
            <a:r>
              <a:rPr lang="en-US" sz="2400" b="1" smtClean="0">
                <a:solidFill>
                  <a:srgbClr val="FF0000"/>
                </a:solidFill>
              </a:rPr>
              <a:t>nhiên</a:t>
            </a:r>
            <a:endParaRPr lang="en-US" sz="2400" b="1">
              <a:solidFill>
                <a:srgbClr val="FF0000"/>
              </a:solidFill>
            </a:endParaRPr>
          </a:p>
        </p:txBody>
      </p:sp>
      <p:sp>
        <p:nvSpPr>
          <p:cNvPr id="7" name="Date Placeholder 6"/>
          <p:cNvSpPr>
            <a:spLocks noGrp="1"/>
          </p:cNvSpPr>
          <p:nvPr>
            <p:ph type="dt" sz="half" idx="10"/>
          </p:nvPr>
        </p:nvSpPr>
        <p:spPr/>
        <p:txBody>
          <a:bodyPr/>
          <a:lstStyle/>
          <a:p>
            <a:fld id="{14E8839B-987B-4E44-B863-C88C33BD25D7}" type="datetime1">
              <a:rPr lang="vi-VN" smtClean="0"/>
              <a:t>16/05/2018</a:t>
            </a:fld>
            <a:endParaRPr lang="en-US"/>
          </a:p>
        </p:txBody>
      </p:sp>
      <p:sp>
        <p:nvSpPr>
          <p:cNvPr id="8" name="Footer Placeholder 7"/>
          <p:cNvSpPr>
            <a:spLocks noGrp="1"/>
          </p:cNvSpPr>
          <p:nvPr>
            <p:ph type="ftr" sz="quarter" idx="11"/>
          </p:nvPr>
        </p:nvSpPr>
        <p:spPr/>
        <p:txBody>
          <a:bodyPr/>
          <a:lstStyle/>
          <a:p>
            <a:r>
              <a:rPr lang="en-US" smtClean="0"/>
              <a:t>HH Hùng</a:t>
            </a:r>
            <a:endParaRPr lang="en-US"/>
          </a:p>
        </p:txBody>
      </p:sp>
    </p:spTree>
    <p:extLst>
      <p:ext uri="{BB962C8B-B14F-4D97-AF65-F5344CB8AC3E}">
        <p14:creationId xmlns:p14="http://schemas.microsoft.com/office/powerpoint/2010/main" val="2161384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Thực thi khối nơ-ron</a:t>
            </a:r>
            <a:endParaRPr lang="en-US"/>
          </a:p>
        </p:txBody>
      </p:sp>
      <p:sp>
        <p:nvSpPr>
          <p:cNvPr id="4" name="Slide Number Placeholder 3"/>
          <p:cNvSpPr>
            <a:spLocks noGrp="1"/>
          </p:cNvSpPr>
          <p:nvPr>
            <p:ph type="sldNum" sz="quarter" idx="12"/>
          </p:nvPr>
        </p:nvSpPr>
        <p:spPr/>
        <p:txBody>
          <a:bodyPr/>
          <a:lstStyle/>
          <a:p>
            <a:fld id="{5CA5FFF0-460B-4A40-9034-F2BF1761D3ED}" type="slidenum">
              <a:rPr lang="en-US" smtClean="0"/>
              <a:t>20</a:t>
            </a:fld>
            <a:endParaRPr lang="en-US"/>
          </a:p>
        </p:txBody>
      </p:sp>
      <p:sp>
        <p:nvSpPr>
          <p:cNvPr id="3" name="Date Placeholder 2"/>
          <p:cNvSpPr>
            <a:spLocks noGrp="1"/>
          </p:cNvSpPr>
          <p:nvPr>
            <p:ph type="dt" sz="half" idx="10"/>
          </p:nvPr>
        </p:nvSpPr>
        <p:spPr/>
        <p:txBody>
          <a:bodyPr/>
          <a:lstStyle/>
          <a:p>
            <a:fld id="{9577036F-781C-499A-9E2E-0C0E6A04BED5}" type="datetime1">
              <a:rPr lang="vi-VN" smtClean="0"/>
              <a:t>16/05/2018</a:t>
            </a:fld>
            <a:endParaRPr lang="en-US"/>
          </a:p>
        </p:txBody>
      </p:sp>
      <p:sp>
        <p:nvSpPr>
          <p:cNvPr id="7" name="Footer Placeholder 6"/>
          <p:cNvSpPr>
            <a:spLocks noGrp="1"/>
          </p:cNvSpPr>
          <p:nvPr>
            <p:ph type="ftr" sz="quarter" idx="11"/>
          </p:nvPr>
        </p:nvSpPr>
        <p:spPr/>
        <p:txBody>
          <a:bodyPr/>
          <a:lstStyle/>
          <a:p>
            <a:r>
              <a:rPr lang="en-US" smtClean="0"/>
              <a:t>HH Hùng</a:t>
            </a: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080599081"/>
              </p:ext>
            </p:extLst>
          </p:nvPr>
        </p:nvGraphicFramePr>
        <p:xfrm>
          <a:off x="990600" y="4014740"/>
          <a:ext cx="6858000" cy="2284730"/>
        </p:xfrm>
        <a:graphic>
          <a:graphicData uri="http://schemas.openxmlformats.org/drawingml/2006/table">
            <a:tbl>
              <a:tblPr firstRow="1" firstCol="1" bandRow="1">
                <a:tableStyleId>{5C22544A-7EE6-4342-B048-85BDC9FD1C3A}</a:tableStyleId>
              </a:tblPr>
              <a:tblGrid>
                <a:gridCol w="1676400"/>
                <a:gridCol w="2809240"/>
                <a:gridCol w="2372360"/>
              </a:tblGrid>
              <a:tr h="0">
                <a:tc>
                  <a:txBody>
                    <a:bodyPr/>
                    <a:lstStyle/>
                    <a:p>
                      <a:pPr marL="0" marR="0" indent="0" algn="ctr">
                        <a:lnSpc>
                          <a:spcPct val="130000"/>
                        </a:lnSpc>
                        <a:spcBef>
                          <a:spcPts val="20"/>
                        </a:spcBef>
                        <a:spcAft>
                          <a:spcPts val="20"/>
                        </a:spcAft>
                      </a:pPr>
                      <a:r>
                        <a:rPr lang="en-US" sz="1600">
                          <a:effectLst/>
                        </a:rPr>
                        <a:t>Kết quả</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45720" marR="45720" anchor="ctr"/>
                </a:tc>
                <a:tc>
                  <a:txBody>
                    <a:bodyPr/>
                    <a:lstStyle/>
                    <a:p>
                      <a:pPr marL="0" marR="0" indent="0" algn="ctr">
                        <a:lnSpc>
                          <a:spcPct val="130000"/>
                        </a:lnSpc>
                        <a:spcBef>
                          <a:spcPts val="20"/>
                        </a:spcBef>
                        <a:spcAft>
                          <a:spcPts val="20"/>
                        </a:spcAft>
                      </a:pPr>
                      <a:r>
                        <a:rPr lang="en-US" sz="1600">
                          <a:effectLst/>
                        </a:rPr>
                        <a:t>Nơ-ron nhị phân 16 đầu vào</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45720" marR="45720" anchor="ctr"/>
                </a:tc>
                <a:tc>
                  <a:txBody>
                    <a:bodyPr/>
                    <a:lstStyle/>
                    <a:p>
                      <a:pPr marL="0" marR="0" indent="0" algn="ctr">
                        <a:lnSpc>
                          <a:spcPct val="130000"/>
                        </a:lnSpc>
                        <a:spcBef>
                          <a:spcPts val="20"/>
                        </a:spcBef>
                        <a:spcAft>
                          <a:spcPts val="20"/>
                        </a:spcAft>
                      </a:pPr>
                      <a:r>
                        <a:rPr lang="en-US" sz="1600">
                          <a:effectLst/>
                        </a:rPr>
                        <a:t>Nơ-ron SC 16 đầu vào</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45720" marR="45720" anchor="ctr"/>
                </a:tc>
              </a:tr>
              <a:tr h="0">
                <a:tc>
                  <a:txBody>
                    <a:bodyPr/>
                    <a:lstStyle/>
                    <a:p>
                      <a:pPr marL="0" marR="0" indent="0" algn="ctr">
                        <a:lnSpc>
                          <a:spcPct val="130000"/>
                        </a:lnSpc>
                        <a:spcBef>
                          <a:spcPts val="20"/>
                        </a:spcBef>
                        <a:spcAft>
                          <a:spcPts val="20"/>
                        </a:spcAft>
                      </a:pPr>
                      <a:r>
                        <a:rPr lang="en-US" sz="1600">
                          <a:effectLst/>
                        </a:rPr>
                        <a:t>Tần số tối đa</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indent="0" algn="ctr">
                        <a:lnSpc>
                          <a:spcPct val="130000"/>
                        </a:lnSpc>
                        <a:spcBef>
                          <a:spcPts val="20"/>
                        </a:spcBef>
                        <a:spcAft>
                          <a:spcPts val="20"/>
                        </a:spcAft>
                        <a:tabLst>
                          <a:tab pos="590550" algn="l"/>
                        </a:tabLst>
                      </a:pPr>
                      <a:r>
                        <a:rPr lang="en-US" sz="1600">
                          <a:effectLst/>
                        </a:rPr>
                        <a:t>250MHz</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indent="0" algn="ctr">
                        <a:lnSpc>
                          <a:spcPct val="130000"/>
                        </a:lnSpc>
                        <a:spcBef>
                          <a:spcPts val="20"/>
                        </a:spcBef>
                        <a:spcAft>
                          <a:spcPts val="20"/>
                        </a:spcAft>
                      </a:pPr>
                      <a:r>
                        <a:rPr lang="en-US" sz="1600" b="1">
                          <a:effectLst/>
                        </a:rPr>
                        <a:t>286MHz</a:t>
                      </a:r>
                      <a:endParaRPr lang="en-US" sz="1600" b="1">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r>
              <a:tr h="0">
                <a:tc>
                  <a:txBody>
                    <a:bodyPr/>
                    <a:lstStyle/>
                    <a:p>
                      <a:pPr marL="0" marR="0" indent="0" algn="ctr">
                        <a:lnSpc>
                          <a:spcPct val="130000"/>
                        </a:lnSpc>
                        <a:spcBef>
                          <a:spcPts val="20"/>
                        </a:spcBef>
                        <a:spcAft>
                          <a:spcPts val="20"/>
                        </a:spcAft>
                      </a:pPr>
                      <a:r>
                        <a:rPr lang="en-US" sz="1600">
                          <a:effectLst/>
                        </a:rPr>
                        <a:t>LUTs</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indent="0" algn="ctr">
                        <a:lnSpc>
                          <a:spcPct val="130000"/>
                        </a:lnSpc>
                        <a:spcBef>
                          <a:spcPts val="20"/>
                        </a:spcBef>
                        <a:spcAft>
                          <a:spcPts val="20"/>
                        </a:spcAft>
                      </a:pPr>
                      <a:r>
                        <a:rPr lang="en-US" sz="1600">
                          <a:effectLst/>
                        </a:rPr>
                        <a:t>1268</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indent="0" algn="ctr">
                        <a:lnSpc>
                          <a:spcPct val="130000"/>
                        </a:lnSpc>
                        <a:spcBef>
                          <a:spcPts val="20"/>
                        </a:spcBef>
                        <a:spcAft>
                          <a:spcPts val="20"/>
                        </a:spcAft>
                      </a:pPr>
                      <a:r>
                        <a:rPr lang="en-US" sz="1600" b="1" smtClean="0">
                          <a:effectLst/>
                        </a:rPr>
                        <a:t>416 </a:t>
                      </a:r>
                      <a:r>
                        <a:rPr lang="en-US" sz="1600" b="1" smtClean="0">
                          <a:solidFill>
                            <a:srgbClr val="FF0000"/>
                          </a:solidFill>
                          <a:effectLst/>
                        </a:rPr>
                        <a:t>( - </a:t>
                      </a:r>
                      <a:r>
                        <a:rPr lang="en-US" sz="1600" b="1" smtClean="0">
                          <a:solidFill>
                            <a:srgbClr val="FF0000"/>
                          </a:solidFill>
                          <a:effectLst/>
                        </a:rPr>
                        <a:t>67.19% </a:t>
                      </a:r>
                      <a:r>
                        <a:rPr lang="en-US" sz="1600" b="1" smtClean="0">
                          <a:solidFill>
                            <a:srgbClr val="FF0000"/>
                          </a:solidFill>
                          <a:effectLst/>
                        </a:rPr>
                        <a:t>)</a:t>
                      </a:r>
                      <a:endParaRPr lang="en-US" sz="1600" b="1">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r>
              <a:tr h="0">
                <a:tc>
                  <a:txBody>
                    <a:bodyPr/>
                    <a:lstStyle/>
                    <a:p>
                      <a:pPr marL="0" marR="0" indent="0" algn="ctr">
                        <a:lnSpc>
                          <a:spcPct val="130000"/>
                        </a:lnSpc>
                        <a:spcBef>
                          <a:spcPts val="20"/>
                        </a:spcBef>
                        <a:spcAft>
                          <a:spcPts val="20"/>
                        </a:spcAft>
                      </a:pPr>
                      <a:r>
                        <a:rPr lang="en-US" sz="1600">
                          <a:effectLst/>
                        </a:rPr>
                        <a:t>Thanh ghi</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indent="0" algn="ctr">
                        <a:lnSpc>
                          <a:spcPct val="130000"/>
                        </a:lnSpc>
                        <a:spcBef>
                          <a:spcPts val="20"/>
                        </a:spcBef>
                        <a:spcAft>
                          <a:spcPts val="20"/>
                        </a:spcAft>
                      </a:pPr>
                      <a:r>
                        <a:rPr lang="en-US" sz="1600">
                          <a:effectLst/>
                        </a:rPr>
                        <a:t>23</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indent="0" algn="ctr">
                        <a:lnSpc>
                          <a:spcPct val="130000"/>
                        </a:lnSpc>
                        <a:spcBef>
                          <a:spcPts val="20"/>
                        </a:spcBef>
                        <a:spcAft>
                          <a:spcPts val="20"/>
                        </a:spcAft>
                      </a:pPr>
                      <a:r>
                        <a:rPr lang="en-US" sz="1600" smtClean="0">
                          <a:effectLst/>
                        </a:rPr>
                        <a:t>299</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r>
              <a:tr h="0">
                <a:tc>
                  <a:txBody>
                    <a:bodyPr/>
                    <a:lstStyle/>
                    <a:p>
                      <a:pPr marL="0" marR="0" indent="0" algn="ctr">
                        <a:lnSpc>
                          <a:spcPct val="130000"/>
                        </a:lnSpc>
                        <a:spcBef>
                          <a:spcPts val="20"/>
                        </a:spcBef>
                        <a:spcAft>
                          <a:spcPts val="20"/>
                        </a:spcAft>
                      </a:pPr>
                      <a:r>
                        <a:rPr lang="en-US" sz="1600">
                          <a:effectLst/>
                        </a:rPr>
                        <a:t>IO</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indent="0" algn="ctr">
                        <a:lnSpc>
                          <a:spcPct val="130000"/>
                        </a:lnSpc>
                        <a:spcBef>
                          <a:spcPts val="20"/>
                        </a:spcBef>
                        <a:spcAft>
                          <a:spcPts val="20"/>
                        </a:spcAft>
                      </a:pPr>
                      <a:r>
                        <a:rPr lang="en-US" sz="1600">
                          <a:effectLst/>
                        </a:rPr>
                        <a:t>277</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indent="0" algn="ctr">
                        <a:lnSpc>
                          <a:spcPct val="130000"/>
                        </a:lnSpc>
                        <a:spcBef>
                          <a:spcPts val="20"/>
                        </a:spcBef>
                        <a:spcAft>
                          <a:spcPts val="20"/>
                        </a:spcAft>
                      </a:pPr>
                      <a:r>
                        <a:rPr lang="en-US" sz="1600">
                          <a:effectLst/>
                        </a:rPr>
                        <a:t>277</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r>
              <a:tr h="0">
                <a:tc>
                  <a:txBody>
                    <a:bodyPr/>
                    <a:lstStyle/>
                    <a:p>
                      <a:pPr marL="0" marR="0" indent="0" algn="ctr">
                        <a:lnSpc>
                          <a:spcPct val="130000"/>
                        </a:lnSpc>
                        <a:spcBef>
                          <a:spcPts val="20"/>
                        </a:spcBef>
                        <a:spcAft>
                          <a:spcPts val="20"/>
                        </a:spcAft>
                      </a:pPr>
                      <a:r>
                        <a:rPr lang="en-US" sz="1600" smtClean="0">
                          <a:effectLst/>
                          <a:latin typeface="+mj-lt"/>
                          <a:ea typeface="Arial" panose="020B0604020202020204" pitchFamily="34" charset="0"/>
                          <a:cs typeface="Times New Roman" panose="02020603050405020304" pitchFamily="18" charset="0"/>
                        </a:rPr>
                        <a:t>DSP</a:t>
                      </a:r>
                      <a:endParaRPr lang="en-US" sz="1600">
                        <a:effectLst/>
                        <a:latin typeface="+mj-lt"/>
                        <a:ea typeface="Arial" panose="020B0604020202020204" pitchFamily="34" charset="0"/>
                        <a:cs typeface="Times New Roman" panose="02020603050405020304" pitchFamily="18" charset="0"/>
                      </a:endParaRPr>
                    </a:p>
                  </a:txBody>
                  <a:tcPr marL="68580" marR="68580" marT="0" marB="0" anchor="ctr"/>
                </a:tc>
                <a:tc>
                  <a:txBody>
                    <a:bodyPr/>
                    <a:lstStyle/>
                    <a:p>
                      <a:pPr marL="0" marR="0" indent="0" algn="ctr">
                        <a:lnSpc>
                          <a:spcPct val="130000"/>
                        </a:lnSpc>
                        <a:spcBef>
                          <a:spcPts val="20"/>
                        </a:spcBef>
                        <a:spcAft>
                          <a:spcPts val="20"/>
                        </a:spcAft>
                      </a:pPr>
                      <a:r>
                        <a:rPr lang="en-US" sz="1600" smtClean="0">
                          <a:effectLst/>
                          <a:latin typeface="Times New Roman" panose="02020603050405020304" pitchFamily="18" charset="0"/>
                          <a:ea typeface="Arial" panose="020B0604020202020204" pitchFamily="34" charset="0"/>
                          <a:cs typeface="Times New Roman" panose="02020603050405020304" pitchFamily="18" charset="0"/>
                        </a:rPr>
                        <a:t>0</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indent="0" algn="ctr">
                        <a:lnSpc>
                          <a:spcPct val="130000"/>
                        </a:lnSpc>
                        <a:spcBef>
                          <a:spcPts val="20"/>
                        </a:spcBef>
                        <a:spcAft>
                          <a:spcPts val="20"/>
                        </a:spcAft>
                      </a:pPr>
                      <a:r>
                        <a:rPr lang="en-US" sz="1600" smtClean="0">
                          <a:effectLst/>
                          <a:latin typeface="Times New Roman" panose="02020603050405020304" pitchFamily="18" charset="0"/>
                          <a:ea typeface="Arial" panose="020B0604020202020204" pitchFamily="34" charset="0"/>
                          <a:cs typeface="Times New Roman" panose="02020603050405020304" pitchFamily="18" charset="0"/>
                        </a:rPr>
                        <a:t>0</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r>
              <a:tr h="0">
                <a:tc>
                  <a:txBody>
                    <a:bodyPr/>
                    <a:lstStyle/>
                    <a:p>
                      <a:pPr marL="0" marR="0" indent="0" algn="ctr">
                        <a:lnSpc>
                          <a:spcPct val="130000"/>
                        </a:lnSpc>
                        <a:spcBef>
                          <a:spcPts val="20"/>
                        </a:spcBef>
                        <a:spcAft>
                          <a:spcPts val="20"/>
                        </a:spcAft>
                      </a:pPr>
                      <a:r>
                        <a:rPr lang="en-US" sz="1600">
                          <a:effectLst/>
                        </a:rPr>
                        <a:t>Công suất động</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indent="0" algn="ctr">
                        <a:lnSpc>
                          <a:spcPct val="130000"/>
                        </a:lnSpc>
                        <a:spcBef>
                          <a:spcPts val="20"/>
                        </a:spcBef>
                        <a:spcAft>
                          <a:spcPts val="20"/>
                        </a:spcAft>
                      </a:pPr>
                      <a:r>
                        <a:rPr lang="en-US" sz="1600" smtClean="0">
                          <a:effectLst/>
                        </a:rPr>
                        <a:t>0,045</a:t>
                      </a:r>
                      <a:endParaRPr lang="en-US" sz="16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30000"/>
                        </a:lnSpc>
                        <a:spcBef>
                          <a:spcPts val="20"/>
                        </a:spcBef>
                        <a:spcAft>
                          <a:spcPts val="20"/>
                        </a:spcAft>
                        <a:buClrTx/>
                        <a:buSzTx/>
                        <a:buFontTx/>
                        <a:buNone/>
                        <a:tabLst/>
                        <a:defRPr/>
                      </a:pPr>
                      <a:r>
                        <a:rPr lang="en-US" sz="1600" b="1" smtClean="0">
                          <a:effectLst/>
                        </a:rPr>
                        <a:t>0,039 </a:t>
                      </a:r>
                      <a:r>
                        <a:rPr lang="en-US" sz="1600" b="1" smtClean="0">
                          <a:solidFill>
                            <a:srgbClr val="FF0000"/>
                          </a:solidFill>
                          <a:effectLst/>
                        </a:rPr>
                        <a:t>( - 13.33% )</a:t>
                      </a:r>
                    </a:p>
                  </a:txBody>
                  <a:tcPr marL="68580" marR="68580" marT="0" marB="0" anchor="ctr"/>
                </a:tc>
              </a:tr>
            </a:tbl>
          </a:graphicData>
        </a:graphic>
      </p:graphicFrame>
      <p:pic>
        <p:nvPicPr>
          <p:cNvPr id="10" name="table"/>
          <p:cNvPicPr>
            <a:picLocks noChangeAspect="1"/>
          </p:cNvPicPr>
          <p:nvPr/>
        </p:nvPicPr>
        <p:blipFill>
          <a:blip r:embed="rId2"/>
          <a:stretch>
            <a:fillRect/>
          </a:stretch>
        </p:blipFill>
        <p:spPr>
          <a:xfrm>
            <a:off x="457200" y="1535176"/>
            <a:ext cx="8229600" cy="1817624"/>
          </a:xfrm>
          <a:prstGeom prst="rect">
            <a:avLst/>
          </a:prstGeom>
        </p:spPr>
      </p:pic>
      <p:sp>
        <p:nvSpPr>
          <p:cNvPr id="11" name="TextBox 10"/>
          <p:cNvSpPr txBox="1"/>
          <p:nvPr/>
        </p:nvSpPr>
        <p:spPr>
          <a:xfrm>
            <a:off x="519992" y="1130968"/>
            <a:ext cx="8121374" cy="400110"/>
          </a:xfrm>
          <a:prstGeom prst="rect">
            <a:avLst/>
          </a:prstGeom>
          <a:noFill/>
        </p:spPr>
        <p:txBody>
          <a:bodyPr wrap="square" rtlCol="0">
            <a:spAutoFit/>
          </a:bodyPr>
          <a:lstStyle/>
          <a:p>
            <a:pPr algn="ctr"/>
            <a:r>
              <a:rPr lang="en-US" sz="2000" smtClean="0"/>
              <a:t>Độ chính xác và thời gian tính  giữa khối nơ-ron nhị phân và nơ-ron SC</a:t>
            </a:r>
            <a:endParaRPr lang="en-US" sz="2000"/>
          </a:p>
        </p:txBody>
      </p:sp>
      <p:sp>
        <p:nvSpPr>
          <p:cNvPr id="12" name="TextBox 11"/>
          <p:cNvSpPr txBox="1"/>
          <p:nvPr/>
        </p:nvSpPr>
        <p:spPr>
          <a:xfrm>
            <a:off x="1031064" y="3605464"/>
            <a:ext cx="6778998" cy="400110"/>
          </a:xfrm>
          <a:prstGeom prst="rect">
            <a:avLst/>
          </a:prstGeom>
          <a:noFill/>
        </p:spPr>
        <p:txBody>
          <a:bodyPr wrap="square" rtlCol="0">
            <a:spAutoFit/>
          </a:bodyPr>
          <a:lstStyle/>
          <a:p>
            <a:pPr algn="ctr"/>
            <a:r>
              <a:rPr lang="en-US" sz="2000" smtClean="0"/>
              <a:t>Thực thi phần cứng trên FPGA Artix-7 </a:t>
            </a:r>
            <a:endParaRPr lang="en-US" sz="2000"/>
          </a:p>
        </p:txBody>
      </p:sp>
    </p:spTree>
    <p:extLst>
      <p:ext uri="{BB962C8B-B14F-4D97-AF65-F5344CB8AC3E}">
        <p14:creationId xmlns:p14="http://schemas.microsoft.com/office/powerpoint/2010/main" val="41861223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4" name="Slide Number Placeholder 3"/>
          <p:cNvSpPr>
            <a:spLocks noGrp="1"/>
          </p:cNvSpPr>
          <p:nvPr>
            <p:ph type="sldNum" sz="quarter" idx="12"/>
          </p:nvPr>
        </p:nvSpPr>
        <p:spPr/>
        <p:txBody>
          <a:bodyPr/>
          <a:lstStyle/>
          <a:p>
            <a:fld id="{5CA5FFF0-460B-4A40-9034-F2BF1761D3ED}" type="slidenum">
              <a:rPr lang="en-US" smtClean="0"/>
              <a:t>21</a:t>
            </a:fld>
            <a:endParaRPr lang="en-US"/>
          </a:p>
        </p:txBody>
      </p:sp>
      <p:sp>
        <p:nvSpPr>
          <p:cNvPr id="6" name="Content Placeholder 2"/>
          <p:cNvSpPr>
            <a:spLocks noGrp="1"/>
          </p:cNvSpPr>
          <p:nvPr>
            <p:ph idx="1"/>
          </p:nvPr>
        </p:nvSpPr>
        <p:spPr>
          <a:xfrm>
            <a:off x="457200" y="1143000"/>
            <a:ext cx="8229600" cy="5105400"/>
          </a:xfrm>
        </p:spPr>
        <p:txBody>
          <a:bodyPr>
            <a:noAutofit/>
          </a:bodyPr>
          <a:lstStyle/>
          <a:p>
            <a:pPr>
              <a:buClr>
                <a:srgbClr val="92D050"/>
              </a:buClr>
              <a:buFont typeface="Wingdings" panose="05000000000000000000" pitchFamily="2" charset="2"/>
              <a:buChar char="v"/>
            </a:pPr>
            <a:r>
              <a:rPr lang="en-US" sz="2800" smtClean="0">
                <a:solidFill>
                  <a:schemeClr val="bg1">
                    <a:lumMod val="50000"/>
                  </a:schemeClr>
                </a:solidFill>
              </a:rPr>
              <a:t>Bối cảnh và động lực</a:t>
            </a:r>
          </a:p>
          <a:p>
            <a:pPr>
              <a:buClr>
                <a:srgbClr val="92D050"/>
              </a:buClr>
              <a:buFont typeface="Wingdings" panose="05000000000000000000" pitchFamily="2" charset="2"/>
              <a:buChar char="v"/>
            </a:pPr>
            <a:endParaRPr lang="en-US" sz="2800">
              <a:solidFill>
                <a:schemeClr val="bg1">
                  <a:lumMod val="50000"/>
                </a:schemeClr>
              </a:solidFill>
            </a:endParaRPr>
          </a:p>
          <a:p>
            <a:pPr>
              <a:buClr>
                <a:srgbClr val="92D050"/>
              </a:buClr>
              <a:buFont typeface="Wingdings" panose="05000000000000000000" pitchFamily="2" charset="2"/>
              <a:buChar char="v"/>
            </a:pPr>
            <a:r>
              <a:rPr lang="en-US" sz="2800" smtClean="0">
                <a:solidFill>
                  <a:schemeClr val="bg1">
                    <a:lumMod val="50000"/>
                  </a:schemeClr>
                </a:solidFill>
              </a:rPr>
              <a:t>Mạng nơ-ron và kỹ thuật tính toán ngẫu nhiên</a:t>
            </a:r>
          </a:p>
          <a:p>
            <a:pPr>
              <a:buClr>
                <a:srgbClr val="92D050"/>
              </a:buClr>
              <a:buFont typeface="Wingdings" panose="05000000000000000000" pitchFamily="2" charset="2"/>
              <a:buChar char="v"/>
            </a:pPr>
            <a:endParaRPr lang="en-US" sz="2800" smtClean="0">
              <a:solidFill>
                <a:schemeClr val="bg1">
                  <a:lumMod val="50000"/>
                </a:schemeClr>
              </a:solidFill>
            </a:endParaRPr>
          </a:p>
          <a:p>
            <a:pPr>
              <a:buClr>
                <a:srgbClr val="92D050"/>
              </a:buClr>
              <a:buFont typeface="Wingdings" panose="05000000000000000000" pitchFamily="2" charset="2"/>
              <a:buChar char="v"/>
            </a:pPr>
            <a:r>
              <a:rPr lang="en-US" sz="2800" smtClean="0">
                <a:solidFill>
                  <a:schemeClr val="bg1">
                    <a:lumMod val="50000"/>
                  </a:schemeClr>
                </a:solidFill>
              </a:rPr>
              <a:t>Kiến trúc phần cứng mạng nơ-ron nhân tạo</a:t>
            </a:r>
          </a:p>
          <a:p>
            <a:pPr>
              <a:buClr>
                <a:srgbClr val="92D050"/>
              </a:buClr>
              <a:buFont typeface="Wingdings" panose="05000000000000000000" pitchFamily="2" charset="2"/>
              <a:buChar char="v"/>
            </a:pPr>
            <a:endParaRPr lang="en-US" sz="2800">
              <a:solidFill>
                <a:schemeClr val="bg1">
                  <a:lumMod val="50000"/>
                </a:schemeClr>
              </a:solidFill>
            </a:endParaRPr>
          </a:p>
          <a:p>
            <a:pPr>
              <a:buClr>
                <a:srgbClr val="92D050"/>
              </a:buClr>
              <a:buFont typeface="Wingdings" panose="05000000000000000000" pitchFamily="2" charset="2"/>
              <a:buChar char="v"/>
            </a:pPr>
            <a:r>
              <a:rPr lang="en-US" sz="2800" smtClean="0">
                <a:solidFill>
                  <a:schemeClr val="bg1">
                    <a:lumMod val="50000"/>
                  </a:schemeClr>
                </a:solidFill>
              </a:rPr>
              <a:t>Kết quả và đánh giá</a:t>
            </a:r>
          </a:p>
          <a:p>
            <a:pPr marL="0" indent="0">
              <a:buClr>
                <a:srgbClr val="92D050"/>
              </a:buClr>
              <a:buNone/>
            </a:pPr>
            <a:endParaRPr lang="en-US" sz="2800"/>
          </a:p>
          <a:p>
            <a:pPr>
              <a:buClr>
                <a:srgbClr val="92D050"/>
              </a:buClr>
              <a:buFont typeface="Wingdings" panose="05000000000000000000" pitchFamily="2" charset="2"/>
              <a:buChar char="v"/>
            </a:pPr>
            <a:r>
              <a:rPr lang="en-US" sz="2800" b="1" smtClean="0">
                <a:solidFill>
                  <a:srgbClr val="FF0000"/>
                </a:solidFill>
              </a:rPr>
              <a:t>Kết luận</a:t>
            </a:r>
          </a:p>
        </p:txBody>
      </p:sp>
    </p:spTree>
    <p:extLst>
      <p:ext uri="{BB962C8B-B14F-4D97-AF65-F5344CB8AC3E}">
        <p14:creationId xmlns:p14="http://schemas.microsoft.com/office/powerpoint/2010/main" val="41453804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luận</a:t>
            </a:r>
            <a:endParaRPr lang="en-US"/>
          </a:p>
        </p:txBody>
      </p:sp>
      <p:sp>
        <p:nvSpPr>
          <p:cNvPr id="4" name="Slide Number Placeholder 3"/>
          <p:cNvSpPr>
            <a:spLocks noGrp="1"/>
          </p:cNvSpPr>
          <p:nvPr>
            <p:ph type="sldNum" sz="quarter" idx="12"/>
          </p:nvPr>
        </p:nvSpPr>
        <p:spPr/>
        <p:txBody>
          <a:bodyPr/>
          <a:lstStyle/>
          <a:p>
            <a:fld id="{5CA5FFF0-460B-4A40-9034-F2BF1761D3ED}" type="slidenum">
              <a:rPr lang="en-US" smtClean="0"/>
              <a:t>22</a:t>
            </a:fld>
            <a:endParaRPr lang="en-US"/>
          </a:p>
        </p:txBody>
      </p:sp>
      <p:sp>
        <p:nvSpPr>
          <p:cNvPr id="6" name="Content Placeholder 2"/>
          <p:cNvSpPr>
            <a:spLocks noGrp="1"/>
          </p:cNvSpPr>
          <p:nvPr>
            <p:ph idx="1"/>
          </p:nvPr>
        </p:nvSpPr>
        <p:spPr>
          <a:xfrm>
            <a:off x="381000" y="1142999"/>
            <a:ext cx="8229600" cy="5213351"/>
          </a:xfrm>
        </p:spPr>
        <p:txBody>
          <a:bodyPr>
            <a:normAutofit fontScale="92500" lnSpcReduction="10000"/>
          </a:bodyPr>
          <a:lstStyle/>
          <a:p>
            <a:pPr>
              <a:buClr>
                <a:srgbClr val="92D050"/>
              </a:buClr>
            </a:pPr>
            <a:r>
              <a:rPr lang="en-US" sz="2800" smtClean="0"/>
              <a:t>Ý tưởng</a:t>
            </a:r>
          </a:p>
          <a:p>
            <a:pPr lvl="1">
              <a:buClr>
                <a:srgbClr val="92D050"/>
              </a:buClr>
            </a:pPr>
            <a:r>
              <a:rPr lang="en-US" sz="2400" smtClean="0"/>
              <a:t>Thực thi phần cứng mạng nơ-ron</a:t>
            </a:r>
          </a:p>
          <a:p>
            <a:pPr lvl="2">
              <a:buClr>
                <a:srgbClr val="92D050"/>
              </a:buClr>
            </a:pPr>
            <a:r>
              <a:rPr lang="en-US" sz="2000" smtClean="0"/>
              <a:t>Tính toán tuần tự</a:t>
            </a:r>
          </a:p>
          <a:p>
            <a:pPr lvl="2">
              <a:buClr>
                <a:srgbClr val="92D050"/>
              </a:buClr>
            </a:pPr>
            <a:r>
              <a:rPr lang="en-US" sz="2000" smtClean="0"/>
              <a:t>Kỹ </a:t>
            </a:r>
            <a:r>
              <a:rPr lang="en-US" sz="2000" smtClean="0"/>
              <a:t>thuật tính toán ngẫu nhiên</a:t>
            </a:r>
            <a:endParaRPr lang="en-US" sz="2400" smtClean="0"/>
          </a:p>
          <a:p>
            <a:pPr>
              <a:buClr>
                <a:srgbClr val="92D050"/>
              </a:buClr>
            </a:pPr>
            <a:r>
              <a:rPr lang="en-US" sz="2800" smtClean="0"/>
              <a:t>Kết quả</a:t>
            </a:r>
          </a:p>
          <a:p>
            <a:pPr lvl="1">
              <a:buClr>
                <a:srgbClr val="92D050"/>
              </a:buClr>
            </a:pPr>
            <a:r>
              <a:rPr lang="en-US" sz="2400" smtClean="0"/>
              <a:t>Mạng nơ-ron </a:t>
            </a:r>
            <a:r>
              <a:rPr lang="en-US" sz="2400" b="1" smtClean="0"/>
              <a:t>nhận dạng chữ số viết tay </a:t>
            </a:r>
            <a:r>
              <a:rPr lang="en-US" sz="2400" smtClean="0"/>
              <a:t>(số nhị phân)</a:t>
            </a:r>
          </a:p>
          <a:p>
            <a:pPr lvl="2">
              <a:buClr>
                <a:srgbClr val="92D050"/>
              </a:buClr>
            </a:pPr>
            <a:r>
              <a:rPr lang="en-US" sz="2000" smtClean="0"/>
              <a:t>Độ nhận dạng: </a:t>
            </a:r>
            <a:r>
              <a:rPr lang="en-US" sz="2000" b="1" smtClean="0">
                <a:solidFill>
                  <a:srgbClr val="FF0000"/>
                </a:solidFill>
              </a:rPr>
              <a:t>92.47%</a:t>
            </a:r>
          </a:p>
          <a:p>
            <a:pPr lvl="2">
              <a:buClr>
                <a:srgbClr val="92D050"/>
              </a:buClr>
            </a:pPr>
            <a:r>
              <a:rPr lang="en-US" sz="2000" smtClean="0"/>
              <a:t>Chi phí phần cứng: </a:t>
            </a:r>
            <a:r>
              <a:rPr lang="en-US" sz="2000" b="1" smtClean="0"/>
              <a:t>1659 LUTs, 1020 thanh ghi</a:t>
            </a:r>
          </a:p>
          <a:p>
            <a:pPr lvl="1">
              <a:buClr>
                <a:srgbClr val="92D050"/>
              </a:buClr>
            </a:pPr>
            <a:r>
              <a:rPr lang="en-US" sz="2400" smtClean="0"/>
              <a:t>Khối nơ-ron tính toán ngẫu nhiên</a:t>
            </a:r>
          </a:p>
          <a:p>
            <a:pPr lvl="2">
              <a:buClr>
                <a:srgbClr val="92D050"/>
              </a:buClr>
            </a:pPr>
            <a:r>
              <a:rPr lang="en-US" sz="2000" smtClean="0"/>
              <a:t>Giảm</a:t>
            </a:r>
            <a:r>
              <a:rPr lang="en-US" sz="2000" b="1" smtClean="0">
                <a:solidFill>
                  <a:srgbClr val="FF0000"/>
                </a:solidFill>
              </a:rPr>
              <a:t> </a:t>
            </a:r>
            <a:r>
              <a:rPr lang="en-US" sz="2000" b="1">
                <a:solidFill>
                  <a:srgbClr val="FF0000"/>
                </a:solidFill>
              </a:rPr>
              <a:t>67.19% </a:t>
            </a:r>
            <a:r>
              <a:rPr lang="en-US" sz="2000" smtClean="0"/>
              <a:t>LUTs và giảm </a:t>
            </a:r>
            <a:r>
              <a:rPr lang="en-US" sz="2000" b="1" smtClean="0">
                <a:solidFill>
                  <a:srgbClr val="FF0000"/>
                </a:solidFill>
              </a:rPr>
              <a:t>13.33</a:t>
            </a:r>
            <a:r>
              <a:rPr lang="en-US" sz="2000" b="1">
                <a:solidFill>
                  <a:srgbClr val="FF0000"/>
                </a:solidFill>
              </a:rPr>
              <a:t>% </a:t>
            </a:r>
            <a:r>
              <a:rPr lang="en-US" sz="2000" smtClean="0"/>
              <a:t>công suất động</a:t>
            </a:r>
          </a:p>
          <a:p>
            <a:pPr lvl="2">
              <a:buClr>
                <a:srgbClr val="92D050"/>
              </a:buClr>
            </a:pPr>
            <a:r>
              <a:rPr lang="en-US" sz="2000" b="1" smtClean="0"/>
              <a:t>Giải nhì cuộc thi quốc tế Thiết kế vi mạch LSI 2018 tại Nhật Bản</a:t>
            </a:r>
            <a:endParaRPr lang="en-US" sz="2600" b="1" smtClean="0"/>
          </a:p>
          <a:p>
            <a:pPr>
              <a:buClr>
                <a:srgbClr val="92D050"/>
              </a:buClr>
            </a:pPr>
            <a:r>
              <a:rPr lang="en-US" sz="2800" smtClean="0"/>
              <a:t>Phương hướng phát triển</a:t>
            </a:r>
          </a:p>
          <a:p>
            <a:pPr lvl="1">
              <a:buClr>
                <a:srgbClr val="92D050"/>
              </a:buClr>
            </a:pPr>
            <a:r>
              <a:rPr lang="en-US" sz="2400" smtClean="0"/>
              <a:t>Phát triển mạng nơ-ron với các ứng dụng thực tiễn</a:t>
            </a:r>
          </a:p>
          <a:p>
            <a:pPr lvl="1">
              <a:buClr>
                <a:srgbClr val="92D050"/>
              </a:buClr>
            </a:pPr>
            <a:r>
              <a:rPr lang="en-US" sz="2400" smtClean="0"/>
              <a:t>Thiết kế chip ASIC</a:t>
            </a:r>
          </a:p>
          <a:p>
            <a:pPr lvl="1">
              <a:buClr>
                <a:srgbClr val="92D050"/>
              </a:buClr>
            </a:pPr>
            <a:endParaRPr lang="en-US" sz="2400" smtClean="0"/>
          </a:p>
        </p:txBody>
      </p:sp>
      <p:sp>
        <p:nvSpPr>
          <p:cNvPr id="3" name="Date Placeholder 2"/>
          <p:cNvSpPr>
            <a:spLocks noGrp="1"/>
          </p:cNvSpPr>
          <p:nvPr>
            <p:ph type="dt" sz="half" idx="10"/>
          </p:nvPr>
        </p:nvSpPr>
        <p:spPr/>
        <p:txBody>
          <a:bodyPr/>
          <a:lstStyle/>
          <a:p>
            <a:fld id="{D20A42C9-F1DF-4A66-AADB-7B43BAE72A7C}" type="datetime1">
              <a:rPr lang="vi-VN" smtClean="0"/>
              <a:t>16/05/2018</a:t>
            </a:fld>
            <a:endParaRPr lang="en-US"/>
          </a:p>
        </p:txBody>
      </p:sp>
      <p:sp>
        <p:nvSpPr>
          <p:cNvPr id="5" name="Footer Placeholder 4"/>
          <p:cNvSpPr>
            <a:spLocks noGrp="1"/>
          </p:cNvSpPr>
          <p:nvPr>
            <p:ph type="ftr" sz="quarter" idx="11"/>
          </p:nvPr>
        </p:nvSpPr>
        <p:spPr/>
        <p:txBody>
          <a:bodyPr/>
          <a:lstStyle/>
          <a:p>
            <a:r>
              <a:rPr lang="en-US" smtClean="0"/>
              <a:t>HH Hùng</a:t>
            </a:r>
            <a:endParaRPr lang="en-US"/>
          </a:p>
        </p:txBody>
      </p:sp>
      <mc:AlternateContent xmlns:mc="http://schemas.openxmlformats.org/markup-compatibility/2006">
        <mc:Choice xmlns:a14="http://schemas.microsoft.com/office/drawing/2010/main" Requires="a14">
          <p:sp>
            <p:nvSpPr>
              <p:cNvPr id="9" name="TextBox 8"/>
              <p:cNvSpPr txBox="1"/>
              <p:nvPr/>
            </p:nvSpPr>
            <p:spPr>
              <a:xfrm flipH="1">
                <a:off x="4895002" y="1600200"/>
                <a:ext cx="591398" cy="93070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sz="2000" i="1">
                              <a:latin typeface="Cambria Math" panose="02040503050406030204" pitchFamily="18" charset="0"/>
                            </a:rPr>
                          </m:ctrlPr>
                        </m:dPr>
                        <m:e>
                          <m:eqArr>
                            <m:eqArrPr>
                              <m:ctrlPr>
                                <a:rPr lang="en-US" sz="2000" i="1">
                                  <a:latin typeface="Cambria Math" panose="02040503050406030204" pitchFamily="18" charset="0"/>
                                </a:rPr>
                              </m:ctrlPr>
                            </m:eqArrPr>
                            <m:e/>
                            <m:e/>
                            <m:e/>
                          </m:eqArr>
                        </m:e>
                      </m:d>
                    </m:oMath>
                  </m:oMathPara>
                </a14:m>
                <a:endParaRPr lang="en-US" sz="2000"/>
              </a:p>
            </p:txBody>
          </p:sp>
        </mc:Choice>
        <mc:Fallback>
          <p:sp>
            <p:nvSpPr>
              <p:cNvPr id="9" name="TextBox 8"/>
              <p:cNvSpPr txBox="1">
                <a:spLocks noRot="1" noChangeAspect="1" noMove="1" noResize="1" noEditPoints="1" noAdjustHandles="1" noChangeArrowheads="1" noChangeShapeType="1" noTextEdit="1"/>
              </p:cNvSpPr>
              <p:nvPr/>
            </p:nvSpPr>
            <p:spPr>
              <a:xfrm flipH="1">
                <a:off x="4895002" y="1600200"/>
                <a:ext cx="591398" cy="930704"/>
              </a:xfrm>
              <a:prstGeom prst="rect">
                <a:avLst/>
              </a:prstGeom>
              <a:blipFill rotWithShape="0">
                <a:blip r:embed="rId2"/>
                <a:stretch>
                  <a:fillRect/>
                </a:stretch>
              </a:blipFill>
            </p:spPr>
            <p:txBody>
              <a:bodyPr/>
              <a:lstStyle/>
              <a:p>
                <a:r>
                  <a:rPr lang="en-US">
                    <a:noFill/>
                  </a:rPr>
                  <a:t> </a:t>
                </a:r>
              </a:p>
            </p:txBody>
          </p:sp>
        </mc:Fallback>
      </mc:AlternateContent>
      <p:sp>
        <p:nvSpPr>
          <p:cNvPr id="7" name="Rectangle 6"/>
          <p:cNvSpPr/>
          <p:nvPr/>
        </p:nvSpPr>
        <p:spPr>
          <a:xfrm>
            <a:off x="5369178" y="1752600"/>
            <a:ext cx="2403222" cy="646331"/>
          </a:xfrm>
          <a:prstGeom prst="rect">
            <a:avLst/>
          </a:prstGeom>
        </p:spPr>
        <p:txBody>
          <a:bodyPr wrap="none">
            <a:spAutoFit/>
          </a:bodyPr>
          <a:lstStyle/>
          <a:p>
            <a:r>
              <a:rPr lang="en-US"/>
              <a:t>Giảm chi phí </a:t>
            </a:r>
            <a:r>
              <a:rPr lang="en-US"/>
              <a:t>phần </a:t>
            </a:r>
            <a:r>
              <a:rPr lang="en-US" smtClean="0"/>
              <a:t>cứng</a:t>
            </a:r>
          </a:p>
          <a:p>
            <a:r>
              <a:rPr lang="en-US" smtClean="0"/>
              <a:t>Giảm công </a:t>
            </a:r>
            <a:r>
              <a:rPr lang="en-US"/>
              <a:t>suất tiêu thụ</a:t>
            </a:r>
            <a:endParaRPr lang="en-US"/>
          </a:p>
        </p:txBody>
      </p:sp>
    </p:spTree>
    <p:extLst>
      <p:ext uri="{BB962C8B-B14F-4D97-AF65-F5344CB8AC3E}">
        <p14:creationId xmlns:p14="http://schemas.microsoft.com/office/powerpoint/2010/main" val="17486752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ormAutofit/>
          </a:bodyPr>
          <a:lstStyle/>
          <a:p>
            <a:pPr marL="0" indent="0" algn="ctr">
              <a:buNone/>
            </a:pPr>
            <a:r>
              <a:rPr lang="en-US" sz="5400" smtClean="0">
                <a:solidFill>
                  <a:srgbClr val="FF0000"/>
                </a:solidFill>
                <a:latin typeface="UVN Mau Tim 1" panose="00000400000000000000" pitchFamily="2" charset="0"/>
              </a:rPr>
              <a:t>Em xin chân thành cảm ơn!</a:t>
            </a:r>
            <a:endParaRPr lang="en-US" sz="5400">
              <a:solidFill>
                <a:srgbClr val="FF0000"/>
              </a:solidFill>
              <a:latin typeface="UVN Mau Tim 1" panose="00000400000000000000" pitchFamily="2" charset="0"/>
            </a:endParaRPr>
          </a:p>
        </p:txBody>
      </p:sp>
      <p:sp>
        <p:nvSpPr>
          <p:cNvPr id="2" name="Slide Number Placeholder 1"/>
          <p:cNvSpPr>
            <a:spLocks noGrp="1"/>
          </p:cNvSpPr>
          <p:nvPr>
            <p:ph type="sldNum" sz="quarter" idx="12"/>
          </p:nvPr>
        </p:nvSpPr>
        <p:spPr/>
        <p:txBody>
          <a:bodyPr/>
          <a:lstStyle/>
          <a:p>
            <a:fld id="{5CA5FFF0-460B-4A40-9034-F2BF1761D3ED}" type="slidenum">
              <a:rPr lang="en-US" smtClean="0"/>
              <a:t>23</a:t>
            </a:fld>
            <a:endParaRPr lang="en-US"/>
          </a:p>
        </p:txBody>
      </p:sp>
      <p:sp>
        <p:nvSpPr>
          <p:cNvPr id="4" name="Date Placeholder 3"/>
          <p:cNvSpPr>
            <a:spLocks noGrp="1"/>
          </p:cNvSpPr>
          <p:nvPr>
            <p:ph type="dt" sz="half" idx="10"/>
          </p:nvPr>
        </p:nvSpPr>
        <p:spPr/>
        <p:txBody>
          <a:bodyPr/>
          <a:lstStyle/>
          <a:p>
            <a:fld id="{124E3703-EB2B-4E9B-87FF-636AFFCBAFA5}" type="datetime1">
              <a:rPr lang="vi-VN" smtClean="0"/>
              <a:t>16/05/2018</a:t>
            </a:fld>
            <a:endParaRPr lang="en-US"/>
          </a:p>
        </p:txBody>
      </p:sp>
      <p:sp>
        <p:nvSpPr>
          <p:cNvPr id="5" name="Footer Placeholder 4"/>
          <p:cNvSpPr>
            <a:spLocks noGrp="1"/>
          </p:cNvSpPr>
          <p:nvPr>
            <p:ph type="ftr" sz="quarter" idx="11"/>
          </p:nvPr>
        </p:nvSpPr>
        <p:spPr/>
        <p:txBody>
          <a:bodyPr/>
          <a:lstStyle/>
          <a:p>
            <a:r>
              <a:rPr lang="en-US" smtClean="0"/>
              <a:t>HH Hùng</a:t>
            </a:r>
            <a:endParaRPr lang="en-US"/>
          </a:p>
        </p:txBody>
      </p:sp>
    </p:spTree>
    <p:extLst>
      <p:ext uri="{BB962C8B-B14F-4D97-AF65-F5344CB8AC3E}">
        <p14:creationId xmlns:p14="http://schemas.microsoft.com/office/powerpoint/2010/main" val="2013708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Tài liệu tham khảo</a:t>
            </a:r>
            <a:endParaRPr lang="en-US"/>
          </a:p>
        </p:txBody>
      </p:sp>
      <p:sp>
        <p:nvSpPr>
          <p:cNvPr id="3" name="Content Placeholder 2"/>
          <p:cNvSpPr>
            <a:spLocks noGrp="1"/>
          </p:cNvSpPr>
          <p:nvPr>
            <p:ph idx="1"/>
          </p:nvPr>
        </p:nvSpPr>
        <p:spPr/>
        <p:txBody>
          <a:bodyPr>
            <a:normAutofit/>
          </a:bodyPr>
          <a:lstStyle/>
          <a:p>
            <a:r>
              <a:rPr lang="vi-VN" sz="2000">
                <a:latin typeface="Calibri" panose="020F0502020204030204" pitchFamily="34" charset="0"/>
                <a:cs typeface="Calibri" panose="020F0502020204030204" pitchFamily="34" charset="0"/>
              </a:rPr>
              <a:t>[</a:t>
            </a:r>
            <a:r>
              <a:rPr lang="vi-VN" sz="2000" smtClean="0">
                <a:latin typeface="Calibri" panose="020F0502020204030204" pitchFamily="34" charset="0"/>
                <a:cs typeface="Calibri" panose="020F0502020204030204" pitchFamily="34" charset="0"/>
              </a:rPr>
              <a:t>1]</a:t>
            </a:r>
            <a:r>
              <a:rPr lang="vi-VN" sz="2000">
                <a:latin typeface="Calibri" panose="020F0502020204030204" pitchFamily="34" charset="0"/>
                <a:cs typeface="Calibri" panose="020F0502020204030204" pitchFamily="34" charset="0"/>
              </a:rPr>
              <a:t>	V. T. Lee, A. Alaghi, J. P. Hayes, V. Sathe, and L. Ceze, “Energy-efficient hybrid stochastic-binary neural networks for near-sensor computing,” in </a:t>
            </a:r>
            <a:r>
              <a:rPr lang="vi-VN" sz="2000" i="1">
                <a:latin typeface="Calibri" panose="020F0502020204030204" pitchFamily="34" charset="0"/>
                <a:cs typeface="Calibri" panose="020F0502020204030204" pitchFamily="34" charset="0"/>
              </a:rPr>
              <a:t>Design, Automation Test in Europe Conference Exhibition (DATE), 2017</a:t>
            </a:r>
            <a:r>
              <a:rPr lang="vi-VN" sz="2000">
                <a:latin typeface="Calibri" panose="020F0502020204030204" pitchFamily="34" charset="0"/>
                <a:cs typeface="Calibri" panose="020F0502020204030204" pitchFamily="34" charset="0"/>
              </a:rPr>
              <a:t>, 2017, pp. 13–18.</a:t>
            </a:r>
            <a:endParaRPr lang="en-US" sz="2000">
              <a:latin typeface="Calibri" panose="020F0502020204030204" pitchFamily="34" charset="0"/>
              <a:cs typeface="Calibri" panose="020F0502020204030204" pitchFamily="34" charset="0"/>
            </a:endParaRPr>
          </a:p>
          <a:p>
            <a:r>
              <a:rPr lang="vi-VN" sz="2000" smtClean="0">
                <a:latin typeface="Calibri" panose="020F0502020204030204" pitchFamily="34" charset="0"/>
                <a:cs typeface="Calibri" panose="020F0502020204030204" pitchFamily="34" charset="0"/>
              </a:rPr>
              <a:t>[</a:t>
            </a:r>
            <a:r>
              <a:rPr lang="en-US" sz="2000">
                <a:latin typeface="Calibri" panose="020F0502020204030204" pitchFamily="34" charset="0"/>
                <a:cs typeface="Calibri" panose="020F0502020204030204" pitchFamily="34" charset="0"/>
              </a:rPr>
              <a:t>2</a:t>
            </a:r>
            <a:r>
              <a:rPr lang="vi-VN" sz="2000" smtClean="0">
                <a:latin typeface="Calibri" panose="020F0502020204030204" pitchFamily="34" charset="0"/>
                <a:cs typeface="Calibri" panose="020F0502020204030204" pitchFamily="34" charset="0"/>
              </a:rPr>
              <a:t>]</a:t>
            </a:r>
            <a:r>
              <a:rPr lang="vi-VN" sz="2000">
                <a:latin typeface="Calibri" panose="020F0502020204030204" pitchFamily="34" charset="0"/>
                <a:cs typeface="Calibri" panose="020F0502020204030204" pitchFamily="34" charset="0"/>
              </a:rPr>
              <a:t>	“MNIST handwritten digit database, Yann LeCun, Corinna Cortes and Chris Burges.” [Online]. Available: http://yann.lecun.com/exdb/mnist/. [Accessed: 14-Apr-2018].</a:t>
            </a:r>
            <a:endParaRPr lang="en-US" sz="2000">
              <a:latin typeface="Calibri" panose="020F0502020204030204" pitchFamily="34" charset="0"/>
              <a:cs typeface="Calibri" panose="020F0502020204030204" pitchFamily="34" charset="0"/>
            </a:endParaRPr>
          </a:p>
          <a:p>
            <a:r>
              <a:rPr lang="vi-VN" sz="2000" smtClean="0">
                <a:latin typeface="Calibri" panose="020F0502020204030204" pitchFamily="34" charset="0"/>
                <a:cs typeface="Calibri" panose="020F0502020204030204" pitchFamily="34" charset="0"/>
              </a:rPr>
              <a:t>[</a:t>
            </a:r>
            <a:r>
              <a:rPr lang="en-US" sz="2000">
                <a:latin typeface="Calibri" panose="020F0502020204030204" pitchFamily="34" charset="0"/>
                <a:cs typeface="Calibri" panose="020F0502020204030204" pitchFamily="34" charset="0"/>
              </a:rPr>
              <a:t>3</a:t>
            </a:r>
            <a:r>
              <a:rPr lang="vi-VN" sz="2000" smtClean="0">
                <a:latin typeface="Calibri" panose="020F0502020204030204" pitchFamily="34" charset="0"/>
                <a:cs typeface="Calibri" panose="020F0502020204030204" pitchFamily="34" charset="0"/>
              </a:rPr>
              <a:t>]</a:t>
            </a:r>
            <a:r>
              <a:rPr lang="vi-VN" sz="2000">
                <a:latin typeface="Calibri" panose="020F0502020204030204" pitchFamily="34" charset="0"/>
                <a:cs typeface="Calibri" panose="020F0502020204030204" pitchFamily="34" charset="0"/>
              </a:rPr>
              <a:t>	“Caffe | Deep Learning Framework.” [Online]. Available: http://caffe.berkeleyvision.org/. [Accessed: 13-Apr-2018</a:t>
            </a:r>
            <a:r>
              <a:rPr lang="vi-VN" sz="2000" smtClean="0">
                <a:latin typeface="Calibri" panose="020F0502020204030204" pitchFamily="34" charset="0"/>
                <a:cs typeface="Calibri" panose="020F0502020204030204" pitchFamily="34" charset="0"/>
              </a:rPr>
              <a:t>].</a:t>
            </a:r>
            <a:endParaRPr lang="en-US" sz="200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5CA5FFF0-460B-4A40-9034-F2BF1761D3ED}" type="slidenum">
              <a:rPr lang="en-US" smtClean="0"/>
              <a:t>24</a:t>
            </a:fld>
            <a:endParaRPr lang="en-US"/>
          </a:p>
        </p:txBody>
      </p:sp>
      <p:sp>
        <p:nvSpPr>
          <p:cNvPr id="5" name="Date Placeholder 4"/>
          <p:cNvSpPr>
            <a:spLocks noGrp="1"/>
          </p:cNvSpPr>
          <p:nvPr>
            <p:ph type="dt" sz="half" idx="10"/>
          </p:nvPr>
        </p:nvSpPr>
        <p:spPr/>
        <p:txBody>
          <a:bodyPr/>
          <a:lstStyle/>
          <a:p>
            <a:fld id="{245D85EF-5EC4-46F1-9AE2-E102E593F496}" type="datetime1">
              <a:rPr lang="vi-VN" smtClean="0"/>
              <a:t>16/05/2018</a:t>
            </a:fld>
            <a:endParaRPr lang="en-US"/>
          </a:p>
        </p:txBody>
      </p:sp>
      <p:sp>
        <p:nvSpPr>
          <p:cNvPr id="6" name="Footer Placeholder 5"/>
          <p:cNvSpPr>
            <a:spLocks noGrp="1"/>
          </p:cNvSpPr>
          <p:nvPr>
            <p:ph type="ftr" sz="quarter" idx="11"/>
          </p:nvPr>
        </p:nvSpPr>
        <p:spPr/>
        <p:txBody>
          <a:bodyPr/>
          <a:lstStyle/>
          <a:p>
            <a:r>
              <a:rPr lang="en-US" smtClean="0"/>
              <a:t>HH Hùng</a:t>
            </a:r>
            <a:endParaRPr lang="en-US"/>
          </a:p>
        </p:txBody>
      </p:sp>
    </p:spTree>
    <p:extLst>
      <p:ext uri="{BB962C8B-B14F-4D97-AF65-F5344CB8AC3E}">
        <p14:creationId xmlns:p14="http://schemas.microsoft.com/office/powerpoint/2010/main" val="27546450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ormAutofit/>
          </a:bodyPr>
          <a:lstStyle/>
          <a:p>
            <a:pPr marL="0" indent="0" algn="ctr">
              <a:buNone/>
            </a:pPr>
            <a:r>
              <a:rPr lang="en-US" sz="5400" smtClean="0">
                <a:solidFill>
                  <a:srgbClr val="FF0000"/>
                </a:solidFill>
                <a:latin typeface="UVN Mau Tim 1" panose="00000400000000000000" pitchFamily="2" charset="0"/>
              </a:rPr>
              <a:t>Backup slide!</a:t>
            </a:r>
            <a:endParaRPr lang="en-US" sz="5400">
              <a:solidFill>
                <a:srgbClr val="FF0000"/>
              </a:solidFill>
              <a:latin typeface="UVN Mau Tim 1" panose="00000400000000000000" pitchFamily="2" charset="0"/>
            </a:endParaRPr>
          </a:p>
        </p:txBody>
      </p:sp>
      <p:sp>
        <p:nvSpPr>
          <p:cNvPr id="2" name="Slide Number Placeholder 1"/>
          <p:cNvSpPr>
            <a:spLocks noGrp="1"/>
          </p:cNvSpPr>
          <p:nvPr>
            <p:ph type="sldNum" sz="quarter" idx="12"/>
          </p:nvPr>
        </p:nvSpPr>
        <p:spPr/>
        <p:txBody>
          <a:bodyPr/>
          <a:lstStyle/>
          <a:p>
            <a:fld id="{5CA5FFF0-460B-4A40-9034-F2BF1761D3ED}" type="slidenum">
              <a:rPr lang="en-US" smtClean="0"/>
              <a:t>25</a:t>
            </a:fld>
            <a:endParaRPr lang="en-US"/>
          </a:p>
        </p:txBody>
      </p:sp>
      <p:sp>
        <p:nvSpPr>
          <p:cNvPr id="4" name="Date Placeholder 3"/>
          <p:cNvSpPr>
            <a:spLocks noGrp="1"/>
          </p:cNvSpPr>
          <p:nvPr>
            <p:ph type="dt" sz="half" idx="10"/>
          </p:nvPr>
        </p:nvSpPr>
        <p:spPr/>
        <p:txBody>
          <a:bodyPr/>
          <a:lstStyle/>
          <a:p>
            <a:fld id="{A636EC59-D2F5-44F8-9EDC-ED5C7A73161F}" type="datetime1">
              <a:rPr lang="vi-VN" smtClean="0"/>
              <a:t>16/05/2018</a:t>
            </a:fld>
            <a:endParaRPr lang="en-US"/>
          </a:p>
        </p:txBody>
      </p:sp>
      <p:sp>
        <p:nvSpPr>
          <p:cNvPr id="5" name="Footer Placeholder 4"/>
          <p:cNvSpPr>
            <a:spLocks noGrp="1"/>
          </p:cNvSpPr>
          <p:nvPr>
            <p:ph type="ftr" sz="quarter" idx="11"/>
          </p:nvPr>
        </p:nvSpPr>
        <p:spPr/>
        <p:txBody>
          <a:bodyPr/>
          <a:lstStyle/>
          <a:p>
            <a:r>
              <a:rPr lang="en-US" smtClean="0"/>
              <a:t>HH Hùng</a:t>
            </a:r>
            <a:endParaRPr lang="en-US"/>
          </a:p>
        </p:txBody>
      </p:sp>
    </p:spTree>
    <p:extLst>
      <p:ext uri="{BB962C8B-B14F-4D97-AF65-F5344CB8AC3E}">
        <p14:creationId xmlns:p14="http://schemas.microsoft.com/office/powerpoint/2010/main" val="37615968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Bộ điều khiển: Controller</a:t>
            </a:r>
            <a:endParaRPr lang="en-US"/>
          </a:p>
        </p:txBody>
      </p:sp>
      <p:sp>
        <p:nvSpPr>
          <p:cNvPr id="4" name="Date Placeholder 3"/>
          <p:cNvSpPr>
            <a:spLocks noGrp="1"/>
          </p:cNvSpPr>
          <p:nvPr>
            <p:ph type="dt" sz="half" idx="10"/>
          </p:nvPr>
        </p:nvSpPr>
        <p:spPr/>
        <p:txBody>
          <a:bodyPr/>
          <a:lstStyle/>
          <a:p>
            <a:fld id="{09150F1C-64D2-4F8A-AE87-04E9A05785ED}" type="datetime1">
              <a:rPr lang="vi-VN" smtClean="0"/>
              <a:pPr/>
              <a:t>16/05/2018</a:t>
            </a:fld>
            <a:endParaRPr lang="en-US"/>
          </a:p>
        </p:txBody>
      </p:sp>
      <p:sp>
        <p:nvSpPr>
          <p:cNvPr id="5" name="Footer Placeholder 4"/>
          <p:cNvSpPr>
            <a:spLocks noGrp="1"/>
          </p:cNvSpPr>
          <p:nvPr>
            <p:ph type="ftr" sz="quarter" idx="11"/>
          </p:nvPr>
        </p:nvSpPr>
        <p:spPr/>
        <p:txBody>
          <a:bodyPr/>
          <a:lstStyle/>
          <a:p>
            <a:r>
              <a:rPr lang="en-US" smtClean="0"/>
              <a:t>HH Hùng</a:t>
            </a:r>
            <a:endParaRPr lang="en-US"/>
          </a:p>
        </p:txBody>
      </p:sp>
      <p:sp>
        <p:nvSpPr>
          <p:cNvPr id="6" name="Slide Number Placeholder 5"/>
          <p:cNvSpPr>
            <a:spLocks noGrp="1"/>
          </p:cNvSpPr>
          <p:nvPr>
            <p:ph type="sldNum" sz="quarter" idx="12"/>
          </p:nvPr>
        </p:nvSpPr>
        <p:spPr/>
        <p:txBody>
          <a:bodyPr/>
          <a:lstStyle/>
          <a:p>
            <a:fld id="{5CA5FFF0-460B-4A40-9034-F2BF1761D3ED}" type="slidenum">
              <a:rPr lang="en-US" smtClean="0"/>
              <a:t>26</a:t>
            </a:fld>
            <a:endParaRPr lang="en-US"/>
          </a:p>
        </p:txBody>
      </p:sp>
      <p:grpSp>
        <p:nvGrpSpPr>
          <p:cNvPr id="7" name="Group 6"/>
          <p:cNvGrpSpPr/>
          <p:nvPr/>
        </p:nvGrpSpPr>
        <p:grpSpPr>
          <a:xfrm>
            <a:off x="3814880" y="2130808"/>
            <a:ext cx="1066800" cy="838200"/>
            <a:chOff x="990600" y="1905000"/>
            <a:chExt cx="1066800" cy="838200"/>
          </a:xfrm>
        </p:grpSpPr>
        <p:sp>
          <p:nvSpPr>
            <p:cNvPr id="8" name="TextBox 7"/>
            <p:cNvSpPr txBox="1"/>
            <p:nvPr/>
          </p:nvSpPr>
          <p:spPr>
            <a:xfrm>
              <a:off x="990600" y="2133600"/>
              <a:ext cx="1066800" cy="338554"/>
            </a:xfrm>
            <a:prstGeom prst="rect">
              <a:avLst/>
            </a:prstGeom>
            <a:noFill/>
          </p:spPr>
          <p:txBody>
            <a:bodyPr wrap="square" rtlCol="0">
              <a:spAutoFit/>
            </a:bodyPr>
            <a:lstStyle/>
            <a:p>
              <a:pPr algn="ctr"/>
              <a:r>
                <a:rPr lang="en-US" sz="1600" b="1" smtClean="0"/>
                <a:t>sc_count</a:t>
              </a:r>
              <a:endParaRPr lang="en-US" sz="1600" b="1"/>
            </a:p>
          </p:txBody>
        </p:sp>
        <p:sp>
          <p:nvSpPr>
            <p:cNvPr id="9" name="Oval 8"/>
            <p:cNvSpPr/>
            <p:nvPr/>
          </p:nvSpPr>
          <p:spPr>
            <a:xfrm>
              <a:off x="1066800" y="1905000"/>
              <a:ext cx="9144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smtClean="0">
                <a:solidFill>
                  <a:schemeClr val="tx1"/>
                </a:solidFill>
              </a:endParaRPr>
            </a:p>
          </p:txBody>
        </p:sp>
      </p:grpSp>
      <p:grpSp>
        <p:nvGrpSpPr>
          <p:cNvPr id="10" name="Group 9"/>
          <p:cNvGrpSpPr/>
          <p:nvPr/>
        </p:nvGrpSpPr>
        <p:grpSpPr>
          <a:xfrm>
            <a:off x="0" y="2130808"/>
            <a:ext cx="1066800" cy="838200"/>
            <a:chOff x="990600" y="1905000"/>
            <a:chExt cx="1066800" cy="838200"/>
          </a:xfrm>
        </p:grpSpPr>
        <p:sp>
          <p:nvSpPr>
            <p:cNvPr id="11" name="TextBox 10"/>
            <p:cNvSpPr txBox="1"/>
            <p:nvPr/>
          </p:nvSpPr>
          <p:spPr>
            <a:xfrm>
              <a:off x="990600" y="2133600"/>
              <a:ext cx="1066800" cy="338554"/>
            </a:xfrm>
            <a:prstGeom prst="rect">
              <a:avLst/>
            </a:prstGeom>
            <a:noFill/>
          </p:spPr>
          <p:txBody>
            <a:bodyPr wrap="square" rtlCol="0">
              <a:spAutoFit/>
            </a:bodyPr>
            <a:lstStyle/>
            <a:p>
              <a:pPr algn="ctr"/>
              <a:r>
                <a:rPr lang="en-US" sz="1600" b="1" smtClean="0"/>
                <a:t>idle</a:t>
              </a:r>
              <a:endParaRPr lang="en-US" sz="1600" b="1"/>
            </a:p>
          </p:txBody>
        </p:sp>
        <p:sp>
          <p:nvSpPr>
            <p:cNvPr id="12" name="Oval 11"/>
            <p:cNvSpPr/>
            <p:nvPr/>
          </p:nvSpPr>
          <p:spPr>
            <a:xfrm>
              <a:off x="1066800" y="1905000"/>
              <a:ext cx="9144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smtClean="0">
                <a:solidFill>
                  <a:schemeClr val="tx1"/>
                </a:solidFill>
              </a:endParaRPr>
            </a:p>
          </p:txBody>
        </p:sp>
      </p:grpSp>
      <p:grpSp>
        <p:nvGrpSpPr>
          <p:cNvPr id="13" name="Group 12"/>
          <p:cNvGrpSpPr/>
          <p:nvPr/>
        </p:nvGrpSpPr>
        <p:grpSpPr>
          <a:xfrm>
            <a:off x="1274646" y="2130808"/>
            <a:ext cx="1066800" cy="838200"/>
            <a:chOff x="990600" y="1905000"/>
            <a:chExt cx="1066800" cy="838200"/>
          </a:xfrm>
        </p:grpSpPr>
        <p:sp>
          <p:nvSpPr>
            <p:cNvPr id="14" name="Oval 13"/>
            <p:cNvSpPr/>
            <p:nvPr/>
          </p:nvSpPr>
          <p:spPr>
            <a:xfrm>
              <a:off x="1066800" y="1905000"/>
              <a:ext cx="9144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smtClean="0">
                <a:solidFill>
                  <a:schemeClr val="tx1"/>
                </a:solidFill>
              </a:endParaRPr>
            </a:p>
          </p:txBody>
        </p:sp>
        <p:sp>
          <p:nvSpPr>
            <p:cNvPr id="15" name="TextBox 14"/>
            <p:cNvSpPr txBox="1"/>
            <p:nvPr/>
          </p:nvSpPr>
          <p:spPr>
            <a:xfrm>
              <a:off x="990600" y="2133600"/>
              <a:ext cx="1066800" cy="338554"/>
            </a:xfrm>
            <a:prstGeom prst="rect">
              <a:avLst/>
            </a:prstGeom>
            <a:noFill/>
          </p:spPr>
          <p:txBody>
            <a:bodyPr wrap="square" rtlCol="0">
              <a:spAutoFit/>
            </a:bodyPr>
            <a:lstStyle/>
            <a:p>
              <a:pPr algn="ctr"/>
              <a:r>
                <a:rPr lang="en-US" sz="1600" b="1" smtClean="0"/>
                <a:t>init</a:t>
              </a:r>
              <a:endParaRPr lang="en-US" sz="1600" b="1"/>
            </a:p>
          </p:txBody>
        </p:sp>
      </p:grpSp>
      <p:grpSp>
        <p:nvGrpSpPr>
          <p:cNvPr id="16" name="Group 15"/>
          <p:cNvGrpSpPr/>
          <p:nvPr/>
        </p:nvGrpSpPr>
        <p:grpSpPr>
          <a:xfrm>
            <a:off x="990600" y="3293389"/>
            <a:ext cx="1066800" cy="838200"/>
            <a:chOff x="990600" y="1905000"/>
            <a:chExt cx="1066800" cy="838200"/>
          </a:xfrm>
        </p:grpSpPr>
        <p:sp>
          <p:nvSpPr>
            <p:cNvPr id="17" name="TextBox 16"/>
            <p:cNvSpPr txBox="1"/>
            <p:nvPr/>
          </p:nvSpPr>
          <p:spPr>
            <a:xfrm>
              <a:off x="990600" y="2133600"/>
              <a:ext cx="1066800" cy="338554"/>
            </a:xfrm>
            <a:prstGeom prst="rect">
              <a:avLst/>
            </a:prstGeom>
            <a:noFill/>
          </p:spPr>
          <p:txBody>
            <a:bodyPr wrap="square" rtlCol="0">
              <a:spAutoFit/>
            </a:bodyPr>
            <a:lstStyle/>
            <a:p>
              <a:pPr algn="ctr"/>
              <a:r>
                <a:rPr lang="en-US" sz="1600" b="1" smtClean="0"/>
                <a:t>reinit</a:t>
              </a:r>
              <a:endParaRPr lang="en-US" sz="1600" b="1"/>
            </a:p>
          </p:txBody>
        </p:sp>
        <p:sp>
          <p:nvSpPr>
            <p:cNvPr id="18" name="Oval 17"/>
            <p:cNvSpPr/>
            <p:nvPr/>
          </p:nvSpPr>
          <p:spPr>
            <a:xfrm>
              <a:off x="1066800" y="1905000"/>
              <a:ext cx="9144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smtClean="0">
                <a:solidFill>
                  <a:schemeClr val="tx1"/>
                </a:solidFill>
              </a:endParaRPr>
            </a:p>
          </p:txBody>
        </p:sp>
      </p:grpSp>
      <p:grpSp>
        <p:nvGrpSpPr>
          <p:cNvPr id="19" name="Group 18"/>
          <p:cNvGrpSpPr/>
          <p:nvPr/>
        </p:nvGrpSpPr>
        <p:grpSpPr>
          <a:xfrm>
            <a:off x="2513863" y="2130808"/>
            <a:ext cx="1066800" cy="838200"/>
            <a:chOff x="990600" y="1905000"/>
            <a:chExt cx="1066800" cy="838200"/>
          </a:xfrm>
        </p:grpSpPr>
        <p:sp>
          <p:nvSpPr>
            <p:cNvPr id="20" name="TextBox 19"/>
            <p:cNvSpPr txBox="1"/>
            <p:nvPr/>
          </p:nvSpPr>
          <p:spPr>
            <a:xfrm>
              <a:off x="990600" y="2133600"/>
              <a:ext cx="1066800" cy="338554"/>
            </a:xfrm>
            <a:prstGeom prst="rect">
              <a:avLst/>
            </a:prstGeom>
            <a:noFill/>
          </p:spPr>
          <p:txBody>
            <a:bodyPr wrap="square" rtlCol="0">
              <a:spAutoFit/>
            </a:bodyPr>
            <a:lstStyle/>
            <a:p>
              <a:pPr algn="ctr"/>
              <a:r>
                <a:rPr lang="en-US" sz="1600" b="1" smtClean="0"/>
                <a:t>read</a:t>
              </a:r>
              <a:endParaRPr lang="en-US" sz="1600" b="1"/>
            </a:p>
          </p:txBody>
        </p:sp>
        <p:sp>
          <p:nvSpPr>
            <p:cNvPr id="21" name="Oval 20"/>
            <p:cNvSpPr/>
            <p:nvPr/>
          </p:nvSpPr>
          <p:spPr>
            <a:xfrm>
              <a:off x="1066800" y="1905000"/>
              <a:ext cx="9144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smtClean="0">
                <a:solidFill>
                  <a:schemeClr val="tx1"/>
                </a:solidFill>
              </a:endParaRPr>
            </a:p>
          </p:txBody>
        </p:sp>
      </p:grpSp>
      <p:grpSp>
        <p:nvGrpSpPr>
          <p:cNvPr id="22" name="Group 21"/>
          <p:cNvGrpSpPr/>
          <p:nvPr/>
        </p:nvGrpSpPr>
        <p:grpSpPr>
          <a:xfrm>
            <a:off x="6373230" y="2130808"/>
            <a:ext cx="1066800" cy="838200"/>
            <a:chOff x="990600" y="1905000"/>
            <a:chExt cx="1066800" cy="838200"/>
          </a:xfrm>
        </p:grpSpPr>
        <p:sp>
          <p:nvSpPr>
            <p:cNvPr id="23" name="Oval 22"/>
            <p:cNvSpPr/>
            <p:nvPr/>
          </p:nvSpPr>
          <p:spPr>
            <a:xfrm>
              <a:off x="1066800" y="1905000"/>
              <a:ext cx="9144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smtClean="0">
                <a:solidFill>
                  <a:schemeClr val="tx1"/>
                </a:solidFill>
              </a:endParaRPr>
            </a:p>
          </p:txBody>
        </p:sp>
        <p:sp>
          <p:nvSpPr>
            <p:cNvPr id="24" name="TextBox 23"/>
            <p:cNvSpPr txBox="1"/>
            <p:nvPr/>
          </p:nvSpPr>
          <p:spPr>
            <a:xfrm>
              <a:off x="990600" y="2133600"/>
              <a:ext cx="1066800" cy="338554"/>
            </a:xfrm>
            <a:prstGeom prst="rect">
              <a:avLst/>
            </a:prstGeom>
            <a:noFill/>
          </p:spPr>
          <p:txBody>
            <a:bodyPr wrap="square" rtlCol="0">
              <a:spAutoFit/>
            </a:bodyPr>
            <a:lstStyle/>
            <a:p>
              <a:pPr algn="ctr"/>
              <a:r>
                <a:rPr lang="en-US" sz="1600" b="1" smtClean="0"/>
                <a:t>activate</a:t>
              </a:r>
              <a:endParaRPr lang="en-US" sz="1600" b="1"/>
            </a:p>
          </p:txBody>
        </p:sp>
      </p:grpSp>
      <p:grpSp>
        <p:nvGrpSpPr>
          <p:cNvPr id="25" name="Group 24"/>
          <p:cNvGrpSpPr/>
          <p:nvPr/>
        </p:nvGrpSpPr>
        <p:grpSpPr>
          <a:xfrm>
            <a:off x="7647874" y="2130808"/>
            <a:ext cx="1066800" cy="838200"/>
            <a:chOff x="990600" y="1905000"/>
            <a:chExt cx="1066800" cy="838200"/>
          </a:xfrm>
        </p:grpSpPr>
        <p:sp>
          <p:nvSpPr>
            <p:cNvPr id="26" name="TextBox 25"/>
            <p:cNvSpPr txBox="1"/>
            <p:nvPr/>
          </p:nvSpPr>
          <p:spPr>
            <a:xfrm>
              <a:off x="990600" y="2006025"/>
              <a:ext cx="1066800" cy="584775"/>
            </a:xfrm>
            <a:prstGeom prst="rect">
              <a:avLst/>
            </a:prstGeom>
            <a:noFill/>
          </p:spPr>
          <p:txBody>
            <a:bodyPr wrap="square" rtlCol="0">
              <a:spAutoFit/>
            </a:bodyPr>
            <a:lstStyle/>
            <a:p>
              <a:pPr algn="ctr"/>
              <a:r>
                <a:rPr lang="en-US" sz="1600" b="1"/>
                <a:t>s</a:t>
              </a:r>
              <a:r>
                <a:rPr lang="en-US" sz="1600" b="1" smtClean="0"/>
                <a:t>tore &amp; clear</a:t>
              </a:r>
            </a:p>
          </p:txBody>
        </p:sp>
        <p:sp>
          <p:nvSpPr>
            <p:cNvPr id="27" name="Oval 26"/>
            <p:cNvSpPr/>
            <p:nvPr/>
          </p:nvSpPr>
          <p:spPr>
            <a:xfrm>
              <a:off x="1066800" y="1905000"/>
              <a:ext cx="9144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smtClean="0">
                <a:solidFill>
                  <a:schemeClr val="tx1"/>
                </a:solidFill>
              </a:endParaRPr>
            </a:p>
          </p:txBody>
        </p:sp>
      </p:grpSp>
      <p:cxnSp>
        <p:nvCxnSpPr>
          <p:cNvPr id="28" name="Curved Connector 27"/>
          <p:cNvCxnSpPr>
            <a:stCxn id="12" idx="0"/>
            <a:endCxn id="14" idx="1"/>
          </p:cNvCxnSpPr>
          <p:nvPr/>
        </p:nvCxnSpPr>
        <p:spPr>
          <a:xfrm rot="16200000" flipH="1">
            <a:off x="947702" y="1716506"/>
            <a:ext cx="122752" cy="951357"/>
          </a:xfrm>
          <a:prstGeom prst="curvedConnector3">
            <a:avLst>
              <a:gd name="adj1" fmla="val -18622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14" idx="0"/>
            <a:endCxn id="21" idx="1"/>
          </p:cNvCxnSpPr>
          <p:nvPr/>
        </p:nvCxnSpPr>
        <p:spPr>
          <a:xfrm rot="16200000" flipH="1">
            <a:off x="2204634" y="1734220"/>
            <a:ext cx="122752" cy="915928"/>
          </a:xfrm>
          <a:prstGeom prst="curvedConnector3">
            <a:avLst>
              <a:gd name="adj1" fmla="val -18622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p:cNvCxnSpPr>
            <a:stCxn id="21" idx="0"/>
            <a:endCxn id="9" idx="1"/>
          </p:cNvCxnSpPr>
          <p:nvPr/>
        </p:nvCxnSpPr>
        <p:spPr>
          <a:xfrm rot="16200000" flipH="1">
            <a:off x="3474751" y="1703320"/>
            <a:ext cx="122752" cy="977728"/>
          </a:xfrm>
          <a:prstGeom prst="curvedConnector3">
            <a:avLst>
              <a:gd name="adj1" fmla="val -18622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7647874" y="3315786"/>
            <a:ext cx="1066800" cy="838200"/>
            <a:chOff x="990600" y="1905000"/>
            <a:chExt cx="1066800" cy="838200"/>
          </a:xfrm>
        </p:grpSpPr>
        <p:sp>
          <p:nvSpPr>
            <p:cNvPr id="32" name="TextBox 31"/>
            <p:cNvSpPr txBox="1"/>
            <p:nvPr/>
          </p:nvSpPr>
          <p:spPr>
            <a:xfrm>
              <a:off x="990600" y="2057410"/>
              <a:ext cx="1066800" cy="584775"/>
            </a:xfrm>
            <a:prstGeom prst="rect">
              <a:avLst/>
            </a:prstGeom>
            <a:noFill/>
          </p:spPr>
          <p:txBody>
            <a:bodyPr wrap="square" rtlCol="0">
              <a:spAutoFit/>
            </a:bodyPr>
            <a:lstStyle/>
            <a:p>
              <a:pPr algn="ctr"/>
              <a:r>
                <a:rPr lang="en-US" sz="1600" b="1"/>
                <a:t>n</a:t>
              </a:r>
              <a:r>
                <a:rPr lang="en-US" sz="1600" b="1" smtClean="0"/>
                <a:t>ext</a:t>
              </a:r>
            </a:p>
            <a:p>
              <a:pPr algn="ctr"/>
              <a:r>
                <a:rPr lang="en-US" sz="1600" b="1"/>
                <a:t>n</a:t>
              </a:r>
              <a:r>
                <a:rPr lang="en-US" sz="1600" b="1" smtClean="0"/>
                <a:t>euron</a:t>
              </a:r>
              <a:endParaRPr lang="en-US" sz="1600" b="1"/>
            </a:p>
          </p:txBody>
        </p:sp>
        <p:sp>
          <p:nvSpPr>
            <p:cNvPr id="33" name="Oval 32"/>
            <p:cNvSpPr/>
            <p:nvPr/>
          </p:nvSpPr>
          <p:spPr>
            <a:xfrm>
              <a:off x="1066800" y="1905000"/>
              <a:ext cx="9144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smtClean="0">
                <a:solidFill>
                  <a:schemeClr val="tx1"/>
                </a:solidFill>
              </a:endParaRPr>
            </a:p>
          </p:txBody>
        </p:sp>
      </p:grpSp>
      <p:grpSp>
        <p:nvGrpSpPr>
          <p:cNvPr id="34" name="Group 33"/>
          <p:cNvGrpSpPr/>
          <p:nvPr/>
        </p:nvGrpSpPr>
        <p:grpSpPr>
          <a:xfrm>
            <a:off x="7647874" y="4524375"/>
            <a:ext cx="1066800" cy="838200"/>
            <a:chOff x="990600" y="1905000"/>
            <a:chExt cx="1066800" cy="838200"/>
          </a:xfrm>
        </p:grpSpPr>
        <p:sp>
          <p:nvSpPr>
            <p:cNvPr id="35" name="TextBox 34"/>
            <p:cNvSpPr txBox="1"/>
            <p:nvPr/>
          </p:nvSpPr>
          <p:spPr>
            <a:xfrm>
              <a:off x="990600" y="2057410"/>
              <a:ext cx="1066800" cy="584775"/>
            </a:xfrm>
            <a:prstGeom prst="rect">
              <a:avLst/>
            </a:prstGeom>
            <a:noFill/>
          </p:spPr>
          <p:txBody>
            <a:bodyPr wrap="square" rtlCol="0">
              <a:spAutoFit/>
            </a:bodyPr>
            <a:lstStyle/>
            <a:p>
              <a:pPr algn="ctr"/>
              <a:r>
                <a:rPr lang="en-US" sz="1600" b="1"/>
                <a:t>n</a:t>
              </a:r>
              <a:r>
                <a:rPr lang="en-US" sz="1600" b="1" smtClean="0"/>
                <a:t>ext</a:t>
              </a:r>
            </a:p>
            <a:p>
              <a:pPr algn="ctr"/>
              <a:r>
                <a:rPr lang="en-US" sz="1600" b="1" smtClean="0"/>
                <a:t>layer</a:t>
              </a:r>
              <a:endParaRPr lang="en-US" sz="1600" b="1"/>
            </a:p>
          </p:txBody>
        </p:sp>
        <p:sp>
          <p:nvSpPr>
            <p:cNvPr id="36" name="Oval 35"/>
            <p:cNvSpPr/>
            <p:nvPr/>
          </p:nvSpPr>
          <p:spPr>
            <a:xfrm>
              <a:off x="1066800" y="1905000"/>
              <a:ext cx="9144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smtClean="0">
                <a:solidFill>
                  <a:schemeClr val="tx1"/>
                </a:solidFill>
              </a:endParaRPr>
            </a:p>
          </p:txBody>
        </p:sp>
      </p:grpSp>
      <p:cxnSp>
        <p:nvCxnSpPr>
          <p:cNvPr id="37" name="Curved Connector 36"/>
          <p:cNvCxnSpPr>
            <a:stCxn id="23" idx="0"/>
            <a:endCxn id="27" idx="1"/>
          </p:cNvCxnSpPr>
          <p:nvPr/>
        </p:nvCxnSpPr>
        <p:spPr>
          <a:xfrm rot="16200000" flipH="1">
            <a:off x="7320931" y="1716507"/>
            <a:ext cx="122752" cy="951355"/>
          </a:xfrm>
          <a:prstGeom prst="curvedConnector3">
            <a:avLst>
              <a:gd name="adj1" fmla="val -18622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7" idx="4"/>
            <a:endCxn id="33" idx="0"/>
          </p:cNvCxnSpPr>
          <p:nvPr/>
        </p:nvCxnSpPr>
        <p:spPr>
          <a:xfrm>
            <a:off x="8181274" y="2969008"/>
            <a:ext cx="0" cy="3467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urved Connector 38"/>
          <p:cNvCxnSpPr>
            <a:stCxn id="33" idx="2"/>
            <a:endCxn id="21" idx="4"/>
          </p:cNvCxnSpPr>
          <p:nvPr/>
        </p:nvCxnSpPr>
        <p:spPr>
          <a:xfrm rot="10800000">
            <a:off x="3047264" y="2969008"/>
            <a:ext cx="4676811" cy="765878"/>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36" idx="2"/>
            <a:endCxn id="21" idx="3"/>
          </p:cNvCxnSpPr>
          <p:nvPr/>
        </p:nvCxnSpPr>
        <p:spPr>
          <a:xfrm rot="10800000">
            <a:off x="2723974" y="2846257"/>
            <a:ext cx="5000100" cy="2097219"/>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3" idx="4"/>
            <a:endCxn id="36" idx="0"/>
          </p:cNvCxnSpPr>
          <p:nvPr/>
        </p:nvCxnSpPr>
        <p:spPr>
          <a:xfrm>
            <a:off x="8181274" y="4153986"/>
            <a:ext cx="0" cy="37038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18" idx="2"/>
            <a:endCxn id="12" idx="4"/>
          </p:cNvCxnSpPr>
          <p:nvPr/>
        </p:nvCxnSpPr>
        <p:spPr>
          <a:xfrm rot="10800000">
            <a:off x="533400" y="2969009"/>
            <a:ext cx="533400" cy="743481"/>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18" idx="0"/>
            <a:endCxn id="12" idx="6"/>
          </p:cNvCxnSpPr>
          <p:nvPr/>
        </p:nvCxnSpPr>
        <p:spPr>
          <a:xfrm rot="16200000" flipV="1">
            <a:off x="885560" y="2654949"/>
            <a:ext cx="743481" cy="533400"/>
          </a:xfrm>
          <a:prstGeom prst="curvedConnector2">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p:cNvSpPr txBox="1"/>
              <p:nvPr/>
            </p:nvSpPr>
            <p:spPr>
              <a:xfrm>
                <a:off x="766773" y="1628775"/>
                <a:ext cx="45242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rPr>
                        <m:t>𝒔𝒕𝒂𝒓𝒕</m:t>
                      </m:r>
                    </m:oMath>
                  </m:oMathPara>
                </a14:m>
                <a:endParaRPr lang="en-US" sz="1200" b="1"/>
              </a:p>
            </p:txBody>
          </p:sp>
        </mc:Choice>
        <mc:Fallback xmlns="">
          <p:sp>
            <p:nvSpPr>
              <p:cNvPr id="44" name="TextBox 43"/>
              <p:cNvSpPr txBox="1">
                <a:spLocks noRot="1" noChangeAspect="1" noMove="1" noResize="1" noEditPoints="1" noAdjustHandles="1" noChangeArrowheads="1" noChangeShapeType="1" noTextEdit="1"/>
              </p:cNvSpPr>
              <p:nvPr/>
            </p:nvSpPr>
            <p:spPr>
              <a:xfrm>
                <a:off x="766773" y="1628775"/>
                <a:ext cx="452427" cy="276999"/>
              </a:xfrm>
              <a:prstGeom prst="rect">
                <a:avLst/>
              </a:prstGeom>
              <a:blipFill rotWithShape="0">
                <a:blip r:embed="rId2"/>
                <a:stretch>
                  <a:fillRect l="-67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960303" y="2839224"/>
                <a:ext cx="41129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rPr>
                        <m:t>𝒓𝒆𝒔𝒆𝒕</m:t>
                      </m:r>
                    </m:oMath>
                  </m:oMathPara>
                </a14:m>
                <a:endParaRPr lang="en-US" sz="1200" b="1"/>
              </a:p>
            </p:txBody>
          </p:sp>
        </mc:Choice>
        <mc:Fallback xmlns="">
          <p:sp>
            <p:nvSpPr>
              <p:cNvPr id="45" name="TextBox 44"/>
              <p:cNvSpPr txBox="1">
                <a:spLocks noRot="1" noChangeAspect="1" noMove="1" noResize="1" noEditPoints="1" noAdjustHandles="1" noChangeArrowheads="1" noChangeShapeType="1" noTextEdit="1"/>
              </p:cNvSpPr>
              <p:nvPr/>
            </p:nvSpPr>
            <p:spPr>
              <a:xfrm>
                <a:off x="960303" y="2839224"/>
                <a:ext cx="411297" cy="276999"/>
              </a:xfrm>
              <a:prstGeom prst="rect">
                <a:avLst/>
              </a:prstGeom>
              <a:blipFill rotWithShape="0">
                <a:blip r:embed="rId3"/>
                <a:stretch>
                  <a:fillRect l="-14925" r="-44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6781800" y="3429000"/>
                <a:ext cx="99396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200" b="1" i="0" smtClean="0">
                          <a:latin typeface="Cambria Math" panose="02040503050406030204" pitchFamily="18" charset="0"/>
                        </a:rPr>
                        <m:t>𝐍</m:t>
                      </m:r>
                      <m:r>
                        <a:rPr lang="en-US" sz="1200" b="1" i="1" smtClean="0">
                          <a:latin typeface="Cambria Math" panose="02040503050406030204" pitchFamily="18" charset="0"/>
                        </a:rPr>
                        <m:t>&lt;</m:t>
                      </m:r>
                      <m:r>
                        <a:rPr lang="en-US" sz="1200" b="1" i="1" smtClean="0">
                          <a:latin typeface="Cambria Math" panose="02040503050406030204" pitchFamily="18" charset="0"/>
                        </a:rPr>
                        <m:t>𝒎𝒂𝒙𝑵</m:t>
                      </m:r>
                    </m:oMath>
                  </m:oMathPara>
                </a14:m>
                <a:endParaRPr lang="en-US" sz="1200" b="1"/>
              </a:p>
            </p:txBody>
          </p:sp>
        </mc:Choice>
        <mc:Fallback xmlns="">
          <p:sp>
            <p:nvSpPr>
              <p:cNvPr id="46" name="TextBox 45"/>
              <p:cNvSpPr txBox="1">
                <a:spLocks noRot="1" noChangeAspect="1" noMove="1" noResize="1" noEditPoints="1" noAdjustHandles="1" noChangeArrowheads="1" noChangeShapeType="1" noTextEdit="1"/>
              </p:cNvSpPr>
              <p:nvPr/>
            </p:nvSpPr>
            <p:spPr>
              <a:xfrm>
                <a:off x="6781800" y="3429000"/>
                <a:ext cx="993967" cy="276999"/>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6887625" y="4668024"/>
                <a:ext cx="884775"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rPr>
                        <m:t>𝒍</m:t>
                      </m:r>
                      <m:r>
                        <a:rPr lang="en-US" sz="1200" b="1" i="1" smtClean="0">
                          <a:latin typeface="Cambria Math" panose="02040503050406030204" pitchFamily="18" charset="0"/>
                        </a:rPr>
                        <m:t>&lt;</m:t>
                      </m:r>
                      <m:r>
                        <a:rPr lang="en-US" sz="1200" b="1" i="1" smtClean="0">
                          <a:latin typeface="Cambria Math" panose="02040503050406030204" pitchFamily="18" charset="0"/>
                        </a:rPr>
                        <m:t>𝒎𝒂𝒙𝑳</m:t>
                      </m:r>
                    </m:oMath>
                  </m:oMathPara>
                </a14:m>
                <a:endParaRPr lang="en-US" sz="1200" b="1"/>
              </a:p>
            </p:txBody>
          </p:sp>
        </mc:Choice>
        <mc:Fallback xmlns="">
          <p:sp>
            <p:nvSpPr>
              <p:cNvPr id="47" name="TextBox 46"/>
              <p:cNvSpPr txBox="1">
                <a:spLocks noRot="1" noChangeAspect="1" noMove="1" noResize="1" noEditPoints="1" noAdjustHandles="1" noChangeArrowheads="1" noChangeShapeType="1" noTextEdit="1"/>
              </p:cNvSpPr>
              <p:nvPr/>
            </p:nvSpPr>
            <p:spPr>
              <a:xfrm>
                <a:off x="6887625" y="4668024"/>
                <a:ext cx="884775" cy="276999"/>
              </a:xfrm>
              <a:prstGeom prst="rect">
                <a:avLst/>
              </a:prstGeom>
              <a:blipFill rotWithShape="0">
                <a:blip r:embed="rId5"/>
                <a:stretch>
                  <a:fillRect/>
                </a:stretch>
              </a:blipFill>
            </p:spPr>
            <p:txBody>
              <a:bodyPr/>
              <a:lstStyle/>
              <a:p>
                <a:r>
                  <a:rPr lang="en-US">
                    <a:noFill/>
                  </a:rPr>
                  <a:t> </a:t>
                </a:r>
              </a:p>
            </p:txBody>
          </p:sp>
        </mc:Fallback>
      </mc:AlternateContent>
      <p:cxnSp>
        <p:nvCxnSpPr>
          <p:cNvPr id="48" name="Curved Connector 47"/>
          <p:cNvCxnSpPr>
            <a:stCxn id="36" idx="4"/>
            <a:endCxn id="12" idx="3"/>
          </p:cNvCxnSpPr>
          <p:nvPr/>
        </p:nvCxnSpPr>
        <p:spPr>
          <a:xfrm rot="5400000" flipH="1">
            <a:off x="2937533" y="118835"/>
            <a:ext cx="2516319" cy="7971163"/>
          </a:xfrm>
          <a:prstGeom prst="curvedConnector3">
            <a:avLst>
              <a:gd name="adj1" fmla="val -9498"/>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p:cNvSpPr txBox="1"/>
              <p:nvPr/>
            </p:nvSpPr>
            <p:spPr>
              <a:xfrm>
                <a:off x="6934200" y="5220493"/>
                <a:ext cx="910206"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rPr>
                        <m:t>𝒍</m:t>
                      </m:r>
                      <m:r>
                        <a:rPr lang="en-US" sz="1200" b="1" i="1" smtClean="0">
                          <a:latin typeface="Cambria Math" panose="02040503050406030204" pitchFamily="18" charset="0"/>
                        </a:rPr>
                        <m:t>=</m:t>
                      </m:r>
                      <m:r>
                        <a:rPr lang="en-US" sz="1200" b="1" i="1" smtClean="0">
                          <a:latin typeface="Cambria Math" panose="02040503050406030204" pitchFamily="18" charset="0"/>
                        </a:rPr>
                        <m:t>𝒎𝒂𝒙𝑳</m:t>
                      </m:r>
                    </m:oMath>
                  </m:oMathPara>
                </a14:m>
                <a:endParaRPr lang="en-US" sz="1200" b="1"/>
              </a:p>
            </p:txBody>
          </p:sp>
        </mc:Choice>
        <mc:Fallback xmlns="">
          <p:sp>
            <p:nvSpPr>
              <p:cNvPr id="49" name="TextBox 48"/>
              <p:cNvSpPr txBox="1">
                <a:spLocks noRot="1" noChangeAspect="1" noMove="1" noResize="1" noEditPoints="1" noAdjustHandles="1" noChangeArrowheads="1" noChangeShapeType="1" noTextEdit="1"/>
              </p:cNvSpPr>
              <p:nvPr/>
            </p:nvSpPr>
            <p:spPr>
              <a:xfrm>
                <a:off x="6934200" y="5220493"/>
                <a:ext cx="910206" cy="276999"/>
              </a:xfrm>
              <a:prstGeom prst="rect">
                <a:avLst/>
              </a:prstGeom>
              <a:blipFill rotWithShape="0">
                <a:blip r:embed="rId6"/>
                <a:stretch>
                  <a:fillRect/>
                </a:stretch>
              </a:blipFill>
            </p:spPr>
            <p:txBody>
              <a:bodyPr/>
              <a:lstStyle/>
              <a:p>
                <a:r>
                  <a:rPr lang="en-US">
                    <a:noFill/>
                  </a:rPr>
                  <a:t> </a:t>
                </a:r>
              </a:p>
            </p:txBody>
          </p:sp>
        </mc:Fallback>
      </mc:AlternateContent>
      <p:cxnSp>
        <p:nvCxnSpPr>
          <p:cNvPr id="50" name="Curved Connector 49"/>
          <p:cNvCxnSpPr>
            <a:stCxn id="59" idx="0"/>
            <a:endCxn id="23" idx="1"/>
          </p:cNvCxnSpPr>
          <p:nvPr/>
        </p:nvCxnSpPr>
        <p:spPr>
          <a:xfrm rot="16200000" flipH="1">
            <a:off x="6087794" y="1758014"/>
            <a:ext cx="122752" cy="868341"/>
          </a:xfrm>
          <a:prstGeom prst="curvedConnector3">
            <a:avLst>
              <a:gd name="adj1" fmla="val -18622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urved Connector 50"/>
          <p:cNvCxnSpPr>
            <a:stCxn id="59" idx="4"/>
            <a:endCxn id="21" idx="5"/>
          </p:cNvCxnSpPr>
          <p:nvPr/>
        </p:nvCxnSpPr>
        <p:spPr>
          <a:xfrm rot="5400000" flipH="1">
            <a:off x="4481400" y="1735408"/>
            <a:ext cx="122752" cy="2344448"/>
          </a:xfrm>
          <a:prstGeom prst="curvedConnector3">
            <a:avLst>
              <a:gd name="adj1" fmla="val -279344"/>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9" idx="6"/>
            <a:endCxn id="9" idx="4"/>
          </p:cNvCxnSpPr>
          <p:nvPr/>
        </p:nvCxnSpPr>
        <p:spPr>
          <a:xfrm flipH="1">
            <a:off x="4348280" y="2549908"/>
            <a:ext cx="457200" cy="419100"/>
          </a:xfrm>
          <a:prstGeom prst="curvedConnector4">
            <a:avLst>
              <a:gd name="adj1" fmla="val -75000"/>
              <a:gd name="adj2" fmla="val 15454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TextBox 52"/>
              <p:cNvSpPr txBox="1"/>
              <p:nvPr/>
            </p:nvSpPr>
            <p:spPr>
              <a:xfrm>
                <a:off x="5257800" y="3200400"/>
                <a:ext cx="788400"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rPr>
                        <m:t>𝒊</m:t>
                      </m:r>
                      <m:r>
                        <a:rPr lang="en-US" sz="1200" b="1" i="1" smtClean="0">
                          <a:latin typeface="Cambria Math" panose="02040503050406030204" pitchFamily="18" charset="0"/>
                        </a:rPr>
                        <m:t>&lt;</m:t>
                      </m:r>
                      <m:r>
                        <a:rPr lang="en-US" sz="1200" b="1" i="1" smtClean="0">
                          <a:latin typeface="Cambria Math" panose="02040503050406030204" pitchFamily="18" charset="0"/>
                        </a:rPr>
                        <m:t>𝑵</m:t>
                      </m:r>
                      <m:r>
                        <a:rPr lang="en-US" sz="1200" b="1" i="1" smtClean="0">
                          <a:latin typeface="Cambria Math" panose="02040503050406030204" pitchFamily="18" charset="0"/>
                        </a:rPr>
                        <m:t>/</m:t>
                      </m:r>
                      <m:r>
                        <a:rPr lang="en-US" sz="1200" b="1" i="1" smtClean="0">
                          <a:latin typeface="Cambria Math" panose="02040503050406030204" pitchFamily="18" charset="0"/>
                        </a:rPr>
                        <m:t>𝑴</m:t>
                      </m:r>
                    </m:oMath>
                  </m:oMathPara>
                </a14:m>
                <a:endParaRPr lang="en-US" sz="1200" b="1"/>
              </a:p>
            </p:txBody>
          </p:sp>
        </mc:Choice>
        <mc:Fallback xmlns="">
          <p:sp>
            <p:nvSpPr>
              <p:cNvPr id="53" name="TextBox 52"/>
              <p:cNvSpPr txBox="1">
                <a:spLocks noRot="1" noChangeAspect="1" noMove="1" noResize="1" noEditPoints="1" noAdjustHandles="1" noChangeArrowheads="1" noChangeShapeType="1" noTextEdit="1"/>
              </p:cNvSpPr>
              <p:nvPr/>
            </p:nvSpPr>
            <p:spPr>
              <a:xfrm>
                <a:off x="5257800" y="3200400"/>
                <a:ext cx="788400" cy="276999"/>
              </a:xfrm>
              <a:prstGeom prst="rect">
                <a:avLst/>
              </a:prstGeom>
              <a:blipFill rotWithShape="0">
                <a:blip r:embed="rId7"/>
                <a:stretch>
                  <a:fillRect b="-4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5715000" y="1551801"/>
                <a:ext cx="788400"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rPr>
                        <m:t>𝒊</m:t>
                      </m:r>
                      <m:r>
                        <a:rPr lang="en-US" sz="1200" b="1" i="1" smtClean="0">
                          <a:latin typeface="Cambria Math" panose="02040503050406030204" pitchFamily="18" charset="0"/>
                        </a:rPr>
                        <m:t>=</m:t>
                      </m:r>
                      <m:r>
                        <a:rPr lang="en-US" sz="1200" b="1" i="1" smtClean="0">
                          <a:latin typeface="Cambria Math" panose="02040503050406030204" pitchFamily="18" charset="0"/>
                        </a:rPr>
                        <m:t>𝑵</m:t>
                      </m:r>
                      <m:r>
                        <a:rPr lang="en-US" sz="1200" b="1" i="1" smtClean="0">
                          <a:latin typeface="Cambria Math" panose="02040503050406030204" pitchFamily="18" charset="0"/>
                        </a:rPr>
                        <m:t>/</m:t>
                      </m:r>
                      <m:r>
                        <a:rPr lang="en-US" sz="1200" b="1" i="1" smtClean="0">
                          <a:latin typeface="Cambria Math" panose="02040503050406030204" pitchFamily="18" charset="0"/>
                        </a:rPr>
                        <m:t>𝑴</m:t>
                      </m:r>
                    </m:oMath>
                  </m:oMathPara>
                </a14:m>
                <a:endParaRPr lang="en-US" sz="1200" b="1" smtClean="0"/>
              </a:p>
            </p:txBody>
          </p:sp>
        </mc:Choice>
        <mc:Fallback xmlns="">
          <p:sp>
            <p:nvSpPr>
              <p:cNvPr id="54" name="TextBox 53"/>
              <p:cNvSpPr txBox="1">
                <a:spLocks noRot="1" noChangeAspect="1" noMove="1" noResize="1" noEditPoints="1" noAdjustHandles="1" noChangeArrowheads="1" noChangeShapeType="1" noTextEdit="1"/>
              </p:cNvSpPr>
              <p:nvPr/>
            </p:nvSpPr>
            <p:spPr>
              <a:xfrm>
                <a:off x="5715000" y="1551801"/>
                <a:ext cx="788400" cy="276999"/>
              </a:xfrm>
              <a:prstGeom prst="rect">
                <a:avLst/>
              </a:prstGeom>
              <a:blipFill rotWithShape="0">
                <a:blip r:embed="rId8"/>
                <a:stretch>
                  <a:fillRect b="-4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7239000" y="4162425"/>
                <a:ext cx="99396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rPr>
                        <m:t>𝑵</m:t>
                      </m:r>
                      <m:r>
                        <a:rPr lang="en-US" sz="1200" b="1" i="1">
                          <a:latin typeface="Cambria Math" panose="02040503050406030204" pitchFamily="18" charset="0"/>
                        </a:rPr>
                        <m:t>=</m:t>
                      </m:r>
                      <m:r>
                        <a:rPr lang="en-US" sz="1200" b="1" i="1" smtClean="0">
                          <a:latin typeface="Cambria Math" panose="02040503050406030204" pitchFamily="18" charset="0"/>
                        </a:rPr>
                        <m:t>𝒎𝒂𝒙𝑵</m:t>
                      </m:r>
                    </m:oMath>
                  </m:oMathPara>
                </a14:m>
                <a:endParaRPr lang="en-US" sz="1200" b="1"/>
              </a:p>
            </p:txBody>
          </p:sp>
        </mc:Choice>
        <mc:Fallback xmlns="">
          <p:sp>
            <p:nvSpPr>
              <p:cNvPr id="55" name="TextBox 54"/>
              <p:cNvSpPr txBox="1">
                <a:spLocks noRot="1" noChangeAspect="1" noMove="1" noResize="1" noEditPoints="1" noAdjustHandles="1" noChangeArrowheads="1" noChangeShapeType="1" noTextEdit="1"/>
              </p:cNvSpPr>
              <p:nvPr/>
            </p:nvSpPr>
            <p:spPr>
              <a:xfrm>
                <a:off x="7239000" y="4162425"/>
                <a:ext cx="993967" cy="276999"/>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4489335" y="1555048"/>
                <a:ext cx="632290" cy="28033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rPr>
                        <m:t>𝒋</m:t>
                      </m:r>
                      <m:r>
                        <a:rPr lang="en-US" sz="1200" b="1" i="1" smtClean="0">
                          <a:latin typeface="Cambria Math" panose="02040503050406030204" pitchFamily="18" charset="0"/>
                        </a:rPr>
                        <m:t>=</m:t>
                      </m:r>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𝟐</m:t>
                          </m:r>
                        </m:e>
                        <m:sup>
                          <m:r>
                            <a:rPr lang="en-US" sz="1200" b="1" i="1" smtClean="0">
                              <a:latin typeface="Cambria Math" panose="02040503050406030204" pitchFamily="18" charset="0"/>
                            </a:rPr>
                            <m:t>𝑲</m:t>
                          </m:r>
                        </m:sup>
                      </m:sSup>
                    </m:oMath>
                  </m:oMathPara>
                </a14:m>
                <a:endParaRPr lang="en-US" sz="1200" b="1"/>
              </a:p>
            </p:txBody>
          </p:sp>
        </mc:Choice>
        <mc:Fallback xmlns="">
          <p:sp>
            <p:nvSpPr>
              <p:cNvPr id="56" name="TextBox 55"/>
              <p:cNvSpPr txBox="1">
                <a:spLocks noRot="1" noChangeAspect="1" noMove="1" noResize="1" noEditPoints="1" noAdjustHandles="1" noChangeArrowheads="1" noChangeShapeType="1" noTextEdit="1"/>
              </p:cNvSpPr>
              <p:nvPr/>
            </p:nvSpPr>
            <p:spPr>
              <a:xfrm>
                <a:off x="4489335" y="1555048"/>
                <a:ext cx="632290" cy="280333"/>
              </a:xfrm>
              <a:prstGeom prst="rect">
                <a:avLst/>
              </a:prstGeom>
              <a:blipFill rotWithShape="0">
                <a:blip r:embed="rId10"/>
                <a:stretch>
                  <a:fillRect b="-4348"/>
                </a:stretch>
              </a:blipFill>
            </p:spPr>
            <p:txBody>
              <a:bodyPr/>
              <a:lstStyle/>
              <a:p>
                <a:r>
                  <a:rPr lang="en-US">
                    <a:noFill/>
                  </a:rPr>
                  <a:t> </a:t>
                </a:r>
              </a:p>
            </p:txBody>
          </p:sp>
        </mc:Fallback>
      </mc:AlternateContent>
      <p:grpSp>
        <p:nvGrpSpPr>
          <p:cNvPr id="57" name="Group 56"/>
          <p:cNvGrpSpPr/>
          <p:nvPr/>
        </p:nvGrpSpPr>
        <p:grpSpPr>
          <a:xfrm>
            <a:off x="5181600" y="2130808"/>
            <a:ext cx="1066800" cy="838200"/>
            <a:chOff x="990600" y="1905000"/>
            <a:chExt cx="1066800" cy="838200"/>
          </a:xfrm>
        </p:grpSpPr>
        <p:sp>
          <p:nvSpPr>
            <p:cNvPr id="58" name="TextBox 57"/>
            <p:cNvSpPr txBox="1"/>
            <p:nvPr/>
          </p:nvSpPr>
          <p:spPr>
            <a:xfrm>
              <a:off x="990600" y="2133600"/>
              <a:ext cx="1066800" cy="338554"/>
            </a:xfrm>
            <a:prstGeom prst="rect">
              <a:avLst/>
            </a:prstGeom>
            <a:noFill/>
          </p:spPr>
          <p:txBody>
            <a:bodyPr wrap="square" rtlCol="0">
              <a:spAutoFit/>
            </a:bodyPr>
            <a:lstStyle/>
            <a:p>
              <a:pPr algn="ctr"/>
              <a:r>
                <a:rPr lang="en-US" sz="1600" b="1"/>
                <a:t>c</a:t>
              </a:r>
              <a:r>
                <a:rPr lang="en-US" sz="1600" b="1" smtClean="0"/>
                <a:t>alculate</a:t>
              </a:r>
              <a:endParaRPr lang="en-US" sz="1600" b="1"/>
            </a:p>
          </p:txBody>
        </p:sp>
        <p:sp>
          <p:nvSpPr>
            <p:cNvPr id="59" name="Oval 58"/>
            <p:cNvSpPr/>
            <p:nvPr/>
          </p:nvSpPr>
          <p:spPr>
            <a:xfrm>
              <a:off x="1066800" y="1905000"/>
              <a:ext cx="9144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smtClean="0">
                <a:solidFill>
                  <a:schemeClr val="tx1"/>
                </a:solidFill>
              </a:endParaRPr>
            </a:p>
          </p:txBody>
        </p:sp>
      </p:grpSp>
      <p:cxnSp>
        <p:nvCxnSpPr>
          <p:cNvPr id="60" name="Curved Connector 59"/>
          <p:cNvCxnSpPr>
            <a:stCxn id="9" idx="0"/>
            <a:endCxn id="59" idx="1"/>
          </p:cNvCxnSpPr>
          <p:nvPr/>
        </p:nvCxnSpPr>
        <p:spPr>
          <a:xfrm rot="16200000" flipH="1">
            <a:off x="4808619" y="1670469"/>
            <a:ext cx="122752" cy="1043431"/>
          </a:xfrm>
          <a:prstGeom prst="curvedConnector3">
            <a:avLst>
              <a:gd name="adj1" fmla="val -18622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60"/>
              <p:cNvSpPr txBox="1"/>
              <p:nvPr/>
            </p:nvSpPr>
            <p:spPr>
              <a:xfrm>
                <a:off x="4549310" y="2819400"/>
                <a:ext cx="632290" cy="28033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rPr>
                        <m:t>𝒋</m:t>
                      </m:r>
                      <m:r>
                        <a:rPr lang="en-US" sz="1200" b="1" i="1" smtClean="0">
                          <a:latin typeface="Cambria Math" panose="02040503050406030204" pitchFamily="18" charset="0"/>
                        </a:rPr>
                        <m:t>&lt;</m:t>
                      </m:r>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𝟐</m:t>
                          </m:r>
                        </m:e>
                        <m:sup>
                          <m:r>
                            <a:rPr lang="en-US" sz="1200" b="1" i="1" smtClean="0">
                              <a:latin typeface="Cambria Math" panose="02040503050406030204" pitchFamily="18" charset="0"/>
                            </a:rPr>
                            <m:t>𝑲</m:t>
                          </m:r>
                        </m:sup>
                      </m:sSup>
                    </m:oMath>
                  </m:oMathPara>
                </a14:m>
                <a:endParaRPr lang="en-US" sz="1200" b="1"/>
              </a:p>
            </p:txBody>
          </p:sp>
        </mc:Choice>
        <mc:Fallback xmlns="">
          <p:sp>
            <p:nvSpPr>
              <p:cNvPr id="61" name="TextBox 60"/>
              <p:cNvSpPr txBox="1">
                <a:spLocks noRot="1" noChangeAspect="1" noMove="1" noResize="1" noEditPoints="1" noAdjustHandles="1" noChangeArrowheads="1" noChangeShapeType="1" noTextEdit="1"/>
              </p:cNvSpPr>
              <p:nvPr/>
            </p:nvSpPr>
            <p:spPr>
              <a:xfrm>
                <a:off x="4549310" y="2819400"/>
                <a:ext cx="632290" cy="280333"/>
              </a:xfrm>
              <a:prstGeom prst="rect">
                <a:avLst/>
              </a:prstGeom>
              <a:blipFill rotWithShape="0">
                <a:blip r:embed="rId11"/>
                <a:stretch>
                  <a:fillRect b="-4444"/>
                </a:stretch>
              </a:blipFill>
            </p:spPr>
            <p:txBody>
              <a:bodyPr/>
              <a:lstStyle/>
              <a:p>
                <a:r>
                  <a:rPr lang="en-US">
                    <a:noFill/>
                  </a:rPr>
                  <a:t> </a:t>
                </a:r>
              </a:p>
            </p:txBody>
          </p:sp>
        </mc:Fallback>
      </mc:AlternateContent>
    </p:spTree>
    <p:extLst>
      <p:ext uri="{BB962C8B-B14F-4D97-AF65-F5344CB8AC3E}">
        <p14:creationId xmlns:p14="http://schemas.microsoft.com/office/powerpoint/2010/main" val="3250154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a:xfrm>
            <a:off x="457200" y="1143000"/>
            <a:ext cx="8229600" cy="5105400"/>
          </a:xfrm>
        </p:spPr>
        <p:txBody>
          <a:bodyPr>
            <a:noAutofit/>
          </a:bodyPr>
          <a:lstStyle/>
          <a:p>
            <a:pPr>
              <a:buClr>
                <a:srgbClr val="92D050"/>
              </a:buClr>
              <a:buFont typeface="Wingdings" panose="05000000000000000000" pitchFamily="2" charset="2"/>
              <a:buChar char="v"/>
            </a:pPr>
            <a:r>
              <a:rPr lang="en-US" sz="2800" b="1" smtClean="0">
                <a:solidFill>
                  <a:srgbClr val="FF0000"/>
                </a:solidFill>
              </a:rPr>
              <a:t>Bối cảnh và động lực</a:t>
            </a:r>
          </a:p>
          <a:p>
            <a:pPr>
              <a:buClr>
                <a:srgbClr val="92D050"/>
              </a:buClr>
              <a:buFont typeface="Wingdings" panose="05000000000000000000" pitchFamily="2" charset="2"/>
              <a:buChar char="v"/>
            </a:pPr>
            <a:endParaRPr lang="en-US" sz="2800"/>
          </a:p>
          <a:p>
            <a:pPr>
              <a:buClr>
                <a:srgbClr val="92D050"/>
              </a:buClr>
              <a:buFont typeface="Wingdings" panose="05000000000000000000" pitchFamily="2" charset="2"/>
              <a:buChar char="v"/>
            </a:pPr>
            <a:r>
              <a:rPr lang="en-US" sz="2800" smtClean="0"/>
              <a:t>Mạng nơ-ron và kỹ thuật tính toán ngẫu nhiên</a:t>
            </a:r>
          </a:p>
          <a:p>
            <a:pPr>
              <a:buClr>
                <a:srgbClr val="92D050"/>
              </a:buClr>
              <a:buFont typeface="Wingdings" panose="05000000000000000000" pitchFamily="2" charset="2"/>
              <a:buChar char="v"/>
            </a:pPr>
            <a:endParaRPr lang="en-US" sz="2800"/>
          </a:p>
          <a:p>
            <a:pPr>
              <a:buClr>
                <a:srgbClr val="92D050"/>
              </a:buClr>
              <a:buFont typeface="Wingdings" panose="05000000000000000000" pitchFamily="2" charset="2"/>
              <a:buChar char="v"/>
            </a:pPr>
            <a:r>
              <a:rPr lang="en-US" sz="2800" smtClean="0"/>
              <a:t>Kiến trúc phần cứng mạng nơ-ron nhân tạo</a:t>
            </a:r>
          </a:p>
          <a:p>
            <a:pPr>
              <a:buClr>
                <a:srgbClr val="92D050"/>
              </a:buClr>
              <a:buFont typeface="Wingdings" panose="05000000000000000000" pitchFamily="2" charset="2"/>
              <a:buChar char="v"/>
            </a:pPr>
            <a:endParaRPr lang="en-US" sz="2800"/>
          </a:p>
          <a:p>
            <a:pPr>
              <a:buClr>
                <a:srgbClr val="92D050"/>
              </a:buClr>
              <a:buFont typeface="Wingdings" panose="05000000000000000000" pitchFamily="2" charset="2"/>
              <a:buChar char="v"/>
            </a:pPr>
            <a:r>
              <a:rPr lang="en-US" sz="2800" smtClean="0"/>
              <a:t>Kết quả và đánh giá</a:t>
            </a:r>
          </a:p>
          <a:p>
            <a:pPr>
              <a:buClr>
                <a:srgbClr val="92D050"/>
              </a:buClr>
              <a:buFont typeface="Wingdings" panose="05000000000000000000" pitchFamily="2" charset="2"/>
              <a:buChar char="v"/>
            </a:pPr>
            <a:endParaRPr lang="en-US" sz="2800"/>
          </a:p>
          <a:p>
            <a:pPr>
              <a:buClr>
                <a:srgbClr val="92D050"/>
              </a:buClr>
              <a:buFont typeface="Wingdings" panose="05000000000000000000" pitchFamily="2" charset="2"/>
              <a:buChar char="v"/>
            </a:pPr>
            <a:r>
              <a:rPr lang="en-US" sz="2800" smtClean="0"/>
              <a:t>Kết luận</a:t>
            </a:r>
          </a:p>
        </p:txBody>
      </p:sp>
      <p:sp>
        <p:nvSpPr>
          <p:cNvPr id="4" name="Slide Number Placeholder 3"/>
          <p:cNvSpPr>
            <a:spLocks noGrp="1"/>
          </p:cNvSpPr>
          <p:nvPr>
            <p:ph type="sldNum" sz="quarter" idx="12"/>
          </p:nvPr>
        </p:nvSpPr>
        <p:spPr/>
        <p:txBody>
          <a:bodyPr/>
          <a:lstStyle/>
          <a:p>
            <a:fld id="{5CA5FFF0-460B-4A40-9034-F2BF1761D3ED}" type="slidenum">
              <a:rPr lang="en-US" smtClean="0"/>
              <a:t>3</a:t>
            </a:fld>
            <a:endParaRPr lang="en-US"/>
          </a:p>
        </p:txBody>
      </p:sp>
      <p:sp>
        <p:nvSpPr>
          <p:cNvPr id="5" name="Date Placeholder 4"/>
          <p:cNvSpPr>
            <a:spLocks noGrp="1"/>
          </p:cNvSpPr>
          <p:nvPr>
            <p:ph type="dt" sz="half" idx="10"/>
          </p:nvPr>
        </p:nvSpPr>
        <p:spPr/>
        <p:txBody>
          <a:bodyPr/>
          <a:lstStyle/>
          <a:p>
            <a:fld id="{77BD194C-674E-4FD8-867A-44B454C01F09}" type="datetime1">
              <a:rPr lang="vi-VN" smtClean="0"/>
              <a:t>16/05/2018</a:t>
            </a:fld>
            <a:endParaRPr lang="en-US"/>
          </a:p>
        </p:txBody>
      </p:sp>
      <p:sp>
        <p:nvSpPr>
          <p:cNvPr id="6" name="Footer Placeholder 5"/>
          <p:cNvSpPr>
            <a:spLocks noGrp="1"/>
          </p:cNvSpPr>
          <p:nvPr>
            <p:ph type="ftr" sz="quarter" idx="11"/>
          </p:nvPr>
        </p:nvSpPr>
        <p:spPr/>
        <p:txBody>
          <a:bodyPr/>
          <a:lstStyle/>
          <a:p>
            <a:r>
              <a:rPr lang="en-US" smtClean="0"/>
              <a:t>HH Hùng</a:t>
            </a:r>
            <a:endParaRPr lang="en-US"/>
          </a:p>
        </p:txBody>
      </p:sp>
    </p:spTree>
    <p:extLst>
      <p:ext uri="{BB962C8B-B14F-4D97-AF65-F5344CB8AC3E}">
        <p14:creationId xmlns:p14="http://schemas.microsoft.com/office/powerpoint/2010/main" val="253065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Mạng nơ-ron trong thực tiễn</a:t>
            </a:r>
            <a:endParaRPr lang="en-US"/>
          </a:p>
        </p:txBody>
      </p:sp>
      <p:sp>
        <p:nvSpPr>
          <p:cNvPr id="4" name="Slide Number Placeholder 3"/>
          <p:cNvSpPr>
            <a:spLocks noGrp="1"/>
          </p:cNvSpPr>
          <p:nvPr>
            <p:ph type="sldNum" sz="quarter" idx="12"/>
          </p:nvPr>
        </p:nvSpPr>
        <p:spPr/>
        <p:txBody>
          <a:bodyPr/>
          <a:lstStyle/>
          <a:p>
            <a:r>
              <a:rPr lang="en-US" smtClean="0"/>
              <a:t> </a:t>
            </a:r>
            <a:fld id="{5CA5FFF0-460B-4A40-9034-F2BF1761D3ED}" type="slidenum">
              <a:rPr lang="en-US" smtClean="0"/>
              <a:t>4</a:t>
            </a:fld>
            <a:endParaRPr lang="en-US"/>
          </a:p>
        </p:txBody>
      </p:sp>
      <p:pic>
        <p:nvPicPr>
          <p:cNvPr id="1028" name="Picture 4" descr="Image result for face dete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34414"/>
            <a:ext cx="2668694" cy="14944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30" name="Picture 6" descr="Image result for handwritten-digit recogni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0859" y="1214545"/>
            <a:ext cx="1668529" cy="16685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5" name="TextBox 4"/>
          <p:cNvSpPr txBox="1"/>
          <p:nvPr/>
        </p:nvSpPr>
        <p:spPr>
          <a:xfrm>
            <a:off x="715931" y="2896914"/>
            <a:ext cx="2456033" cy="369332"/>
          </a:xfrm>
          <a:prstGeom prst="rect">
            <a:avLst/>
          </a:prstGeom>
          <a:noFill/>
        </p:spPr>
        <p:txBody>
          <a:bodyPr wrap="square" rtlCol="0">
            <a:spAutoFit/>
          </a:bodyPr>
          <a:lstStyle/>
          <a:p>
            <a:pPr algn="ctr"/>
            <a:r>
              <a:rPr lang="en-US" smtClean="0"/>
              <a:t>Phát hiện khuôn mặt</a:t>
            </a:r>
            <a:endParaRPr lang="en-US"/>
          </a:p>
        </p:txBody>
      </p:sp>
      <p:sp>
        <p:nvSpPr>
          <p:cNvPr id="9" name="TextBox 8"/>
          <p:cNvSpPr txBox="1"/>
          <p:nvPr/>
        </p:nvSpPr>
        <p:spPr>
          <a:xfrm>
            <a:off x="3787106" y="2902568"/>
            <a:ext cx="2456033" cy="369332"/>
          </a:xfrm>
          <a:prstGeom prst="rect">
            <a:avLst/>
          </a:prstGeom>
          <a:noFill/>
        </p:spPr>
        <p:txBody>
          <a:bodyPr wrap="square" rtlCol="0">
            <a:spAutoFit/>
          </a:bodyPr>
          <a:lstStyle/>
          <a:p>
            <a:pPr algn="ctr"/>
            <a:r>
              <a:rPr lang="en-US" smtClean="0"/>
              <a:t>Nhận dạng chữ viết tay</a:t>
            </a:r>
            <a:endParaRPr lang="en-US"/>
          </a:p>
        </p:txBody>
      </p:sp>
      <p:pic>
        <p:nvPicPr>
          <p:cNvPr id="13" name="Picture 12"/>
          <p:cNvPicPr>
            <a:picLocks noChangeAspect="1"/>
          </p:cNvPicPr>
          <p:nvPr/>
        </p:nvPicPr>
        <p:blipFill>
          <a:blip r:embed="rId5"/>
          <a:stretch>
            <a:fillRect/>
          </a:stretch>
        </p:blipFill>
        <p:spPr>
          <a:xfrm>
            <a:off x="685800" y="3694648"/>
            <a:ext cx="3003245" cy="1902919"/>
          </a:xfrm>
          <a:prstGeom prst="rect">
            <a:avLst/>
          </a:prstGeom>
        </p:spPr>
      </p:pic>
      <p:sp>
        <p:nvSpPr>
          <p:cNvPr id="14" name="Right Arrow 13"/>
          <p:cNvSpPr/>
          <p:nvPr/>
        </p:nvSpPr>
        <p:spPr>
          <a:xfrm>
            <a:off x="4343400" y="3927014"/>
            <a:ext cx="661240" cy="41563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5" name="Right Arrow 14"/>
          <p:cNvSpPr/>
          <p:nvPr/>
        </p:nvSpPr>
        <p:spPr>
          <a:xfrm flipH="1">
            <a:off x="4343400" y="4765214"/>
            <a:ext cx="661240" cy="415636"/>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7" name="Rounded Rectangle 6"/>
          <p:cNvSpPr/>
          <p:nvPr/>
        </p:nvSpPr>
        <p:spPr>
          <a:xfrm>
            <a:off x="152400" y="1084712"/>
            <a:ext cx="8839200" cy="2270189"/>
          </a:xfrm>
          <a:prstGeom prst="round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8" name="Rounded Rectangle 17"/>
          <p:cNvSpPr/>
          <p:nvPr/>
        </p:nvSpPr>
        <p:spPr>
          <a:xfrm>
            <a:off x="173182" y="3556348"/>
            <a:ext cx="8839200" cy="2318169"/>
          </a:xfrm>
          <a:prstGeom prst="round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pic>
        <p:nvPicPr>
          <p:cNvPr id="1026" name="Picture 2" descr="Image result for speech recogniti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73198" y="1471218"/>
            <a:ext cx="2243119" cy="1424382"/>
          </a:xfrm>
          <a:prstGeom prst="roundRect">
            <a:avLst>
              <a:gd name="adj" fmla="val 20026"/>
            </a:avLst>
          </a:prstGeom>
          <a:solidFill>
            <a:srgbClr val="FFFFFF">
              <a:shade val="85000"/>
            </a:srgbClr>
          </a:solidFill>
          <a:ln>
            <a:noFill/>
          </a:ln>
          <a:effectLst>
            <a:reflection blurRad="12700" stA="38000" endPos="28000" dist="5000" dir="5400000" sy="-100000" algn="bl" rotWithShape="0"/>
          </a:effectLst>
          <a:extLst/>
        </p:spPr>
      </p:pic>
      <p:pic>
        <p:nvPicPr>
          <p:cNvPr id="3" name="Picture 2"/>
          <p:cNvPicPr>
            <a:picLocks noChangeAspect="1"/>
          </p:cNvPicPr>
          <p:nvPr/>
        </p:nvPicPr>
        <p:blipFill>
          <a:blip r:embed="rId7"/>
          <a:stretch>
            <a:fillRect/>
          </a:stretch>
        </p:blipFill>
        <p:spPr>
          <a:xfrm>
            <a:off x="5648927" y="3657600"/>
            <a:ext cx="1547882" cy="818194"/>
          </a:xfrm>
          <a:prstGeom prst="rect">
            <a:avLst/>
          </a:prstGeom>
        </p:spPr>
      </p:pic>
      <p:pic>
        <p:nvPicPr>
          <p:cNvPr id="8" name="Picture 7"/>
          <p:cNvPicPr>
            <a:picLocks noChangeAspect="1"/>
          </p:cNvPicPr>
          <p:nvPr/>
        </p:nvPicPr>
        <p:blipFill>
          <a:blip r:embed="rId8"/>
          <a:stretch>
            <a:fillRect/>
          </a:stretch>
        </p:blipFill>
        <p:spPr>
          <a:xfrm>
            <a:off x="5781066" y="4827283"/>
            <a:ext cx="1354913" cy="789055"/>
          </a:xfrm>
          <a:prstGeom prst="rect">
            <a:avLst/>
          </a:prstGeom>
        </p:spPr>
      </p:pic>
      <p:sp>
        <p:nvSpPr>
          <p:cNvPr id="16" name="AutoShape 6" descr="Image result for camer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9" name="Picture 18"/>
          <p:cNvPicPr>
            <a:picLocks noChangeAspect="1"/>
          </p:cNvPicPr>
          <p:nvPr/>
        </p:nvPicPr>
        <p:blipFill>
          <a:blip r:embed="rId9"/>
          <a:stretch>
            <a:fillRect/>
          </a:stretch>
        </p:blipFill>
        <p:spPr>
          <a:xfrm>
            <a:off x="7490971" y="3692039"/>
            <a:ext cx="1082198" cy="745514"/>
          </a:xfrm>
          <a:prstGeom prst="rect">
            <a:avLst/>
          </a:prstGeom>
        </p:spPr>
      </p:pic>
      <p:pic>
        <p:nvPicPr>
          <p:cNvPr id="1034" name="Picture 10" descr="Image result for iot device smart hom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46491" y="4804240"/>
            <a:ext cx="1250385" cy="773386"/>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6154567" y="2895600"/>
            <a:ext cx="2456033" cy="369332"/>
          </a:xfrm>
          <a:prstGeom prst="rect">
            <a:avLst/>
          </a:prstGeom>
          <a:noFill/>
        </p:spPr>
        <p:txBody>
          <a:bodyPr wrap="square" rtlCol="0">
            <a:spAutoFit/>
          </a:bodyPr>
          <a:lstStyle/>
          <a:p>
            <a:pPr algn="ctr"/>
            <a:r>
              <a:rPr lang="en-US" smtClean="0"/>
              <a:t>Nhận dạng giọng nói</a:t>
            </a:r>
            <a:endParaRPr lang="en-US"/>
          </a:p>
        </p:txBody>
      </p:sp>
      <p:sp>
        <p:nvSpPr>
          <p:cNvPr id="6" name="Date Placeholder 5"/>
          <p:cNvSpPr>
            <a:spLocks noGrp="1"/>
          </p:cNvSpPr>
          <p:nvPr>
            <p:ph type="dt" sz="half" idx="10"/>
          </p:nvPr>
        </p:nvSpPr>
        <p:spPr/>
        <p:txBody>
          <a:bodyPr/>
          <a:lstStyle/>
          <a:p>
            <a:fld id="{C285DE95-FC23-46AE-B605-316AD3C1685D}" type="datetime1">
              <a:rPr lang="vi-VN" smtClean="0"/>
              <a:t>16/05/2018</a:t>
            </a:fld>
            <a:endParaRPr lang="en-US"/>
          </a:p>
        </p:txBody>
      </p:sp>
      <p:sp>
        <p:nvSpPr>
          <p:cNvPr id="10" name="Footer Placeholder 9"/>
          <p:cNvSpPr>
            <a:spLocks noGrp="1"/>
          </p:cNvSpPr>
          <p:nvPr>
            <p:ph type="ftr" sz="quarter" idx="11"/>
          </p:nvPr>
        </p:nvSpPr>
        <p:spPr/>
        <p:txBody>
          <a:bodyPr/>
          <a:lstStyle/>
          <a:p>
            <a:r>
              <a:rPr lang="en-US" smtClean="0"/>
              <a:t>HH Hùng</a:t>
            </a:r>
            <a:endParaRPr lang="en-US"/>
          </a:p>
        </p:txBody>
      </p:sp>
      <p:sp>
        <p:nvSpPr>
          <p:cNvPr id="26" name="Rectangle 25"/>
          <p:cNvSpPr/>
          <p:nvPr/>
        </p:nvSpPr>
        <p:spPr>
          <a:xfrm>
            <a:off x="175725" y="6049608"/>
            <a:ext cx="8777614" cy="655992"/>
          </a:xfrm>
          <a:prstGeom prst="rect">
            <a:avLst/>
          </a:prstGeom>
          <a:solidFill>
            <a:schemeClr val="accent6">
              <a:lumMod val="20000"/>
              <a:lumOff val="8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chemeClr val="tx1"/>
                </a:solidFill>
              </a:rPr>
              <a:t>Yêu cầu</a:t>
            </a:r>
            <a:r>
              <a:rPr lang="en-US" sz="2400" smtClean="0">
                <a:solidFill>
                  <a:schemeClr val="tx1"/>
                </a:solidFill>
              </a:rPr>
              <a:t>: </a:t>
            </a:r>
            <a:r>
              <a:rPr lang="en-US" sz="2400">
                <a:solidFill>
                  <a:schemeClr val="tx1"/>
                </a:solidFill>
              </a:rPr>
              <a:t>tốc độ cao, chi phí phần cứng thấp và </a:t>
            </a:r>
            <a:r>
              <a:rPr lang="en-US" sz="2400" smtClean="0">
                <a:solidFill>
                  <a:schemeClr val="tx1"/>
                </a:solidFill>
              </a:rPr>
              <a:t>hiệu quả năng lượng</a:t>
            </a:r>
            <a:endParaRPr lang="en-US" sz="2400">
              <a:solidFill>
                <a:schemeClr val="tx1"/>
              </a:solidFill>
            </a:endParaRPr>
          </a:p>
        </p:txBody>
      </p:sp>
    </p:spTree>
    <p:extLst>
      <p:ext uri="{BB962C8B-B14F-4D97-AF65-F5344CB8AC3E}">
        <p14:creationId xmlns:p14="http://schemas.microsoft.com/office/powerpoint/2010/main" val="1455207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Thực thi phần cứng ANN</a:t>
            </a:r>
            <a:endParaRPr lang="en-US"/>
          </a:p>
        </p:txBody>
      </p:sp>
      <p:sp>
        <p:nvSpPr>
          <p:cNvPr id="4" name="Slide Number Placeholder 3"/>
          <p:cNvSpPr>
            <a:spLocks noGrp="1"/>
          </p:cNvSpPr>
          <p:nvPr>
            <p:ph type="sldNum" sz="quarter" idx="12"/>
          </p:nvPr>
        </p:nvSpPr>
        <p:spPr/>
        <p:txBody>
          <a:bodyPr/>
          <a:lstStyle/>
          <a:p>
            <a:fld id="{5CA5FFF0-460B-4A40-9034-F2BF1761D3ED}" type="slidenum">
              <a:rPr lang="en-US" smtClean="0"/>
              <a:t>5</a:t>
            </a:fld>
            <a:endParaRPr lang="en-US"/>
          </a:p>
        </p:txBody>
      </p:sp>
      <p:sp>
        <p:nvSpPr>
          <p:cNvPr id="5" name="Date Placeholder 4"/>
          <p:cNvSpPr>
            <a:spLocks noGrp="1"/>
          </p:cNvSpPr>
          <p:nvPr>
            <p:ph type="dt" sz="half" idx="10"/>
          </p:nvPr>
        </p:nvSpPr>
        <p:spPr/>
        <p:txBody>
          <a:bodyPr/>
          <a:lstStyle/>
          <a:p>
            <a:fld id="{2FBB31F7-B09C-4213-A3B9-E2747303855C}" type="datetime1">
              <a:rPr lang="vi-VN" smtClean="0"/>
              <a:t>16/05/2018</a:t>
            </a:fld>
            <a:endParaRPr lang="en-US"/>
          </a:p>
        </p:txBody>
      </p:sp>
      <p:sp>
        <p:nvSpPr>
          <p:cNvPr id="6" name="Footer Placeholder 5"/>
          <p:cNvSpPr>
            <a:spLocks noGrp="1"/>
          </p:cNvSpPr>
          <p:nvPr>
            <p:ph type="ftr" sz="quarter" idx="11"/>
          </p:nvPr>
        </p:nvSpPr>
        <p:spPr/>
        <p:txBody>
          <a:bodyPr/>
          <a:lstStyle/>
          <a:p>
            <a:r>
              <a:rPr lang="en-US" smtClean="0"/>
              <a:t>HH Hùng</a:t>
            </a:r>
            <a:endParaRPr lang="en-US"/>
          </a:p>
        </p:txBody>
      </p:sp>
      <p:sp>
        <p:nvSpPr>
          <p:cNvPr id="9" name="Content Placeholder 2"/>
          <p:cNvSpPr>
            <a:spLocks noGrp="1"/>
          </p:cNvSpPr>
          <p:nvPr>
            <p:ph idx="1"/>
          </p:nvPr>
        </p:nvSpPr>
        <p:spPr>
          <a:xfrm>
            <a:off x="457200" y="1143000"/>
            <a:ext cx="8229600" cy="5578475"/>
          </a:xfrm>
        </p:spPr>
        <p:txBody>
          <a:bodyPr>
            <a:normAutofit/>
          </a:bodyPr>
          <a:lstStyle/>
          <a:p>
            <a:pPr>
              <a:buClr>
                <a:srgbClr val="92D050"/>
              </a:buClr>
            </a:pPr>
            <a:r>
              <a:rPr lang="en-US" sz="2800" smtClean="0"/>
              <a:t>Đạt tốc độ tính toán rất cao</a:t>
            </a:r>
          </a:p>
          <a:p>
            <a:pPr lvl="1">
              <a:buClr>
                <a:srgbClr val="92D050"/>
              </a:buClr>
            </a:pPr>
            <a:r>
              <a:rPr lang="en-US" sz="2400" smtClean="0"/>
              <a:t>Xử lý song song</a:t>
            </a:r>
          </a:p>
          <a:p>
            <a:pPr>
              <a:lnSpc>
                <a:spcPct val="110000"/>
              </a:lnSpc>
              <a:buClr>
                <a:srgbClr val="92D050"/>
              </a:buClr>
            </a:pPr>
            <a:r>
              <a:rPr lang="en-US" sz="2800" smtClean="0"/>
              <a:t>Giảm chi phí phần cứng và năng lượng</a:t>
            </a:r>
          </a:p>
          <a:p>
            <a:pPr lvl="1">
              <a:buClr>
                <a:srgbClr val="92D050"/>
              </a:buClr>
            </a:pPr>
            <a:r>
              <a:rPr lang="en-US" sz="2400" smtClean="0"/>
              <a:t>Không sử dụng CPU, GPU tính toán</a:t>
            </a:r>
          </a:p>
          <a:p>
            <a:pPr lvl="1">
              <a:buClr>
                <a:srgbClr val="92D050"/>
              </a:buClr>
            </a:pPr>
            <a:r>
              <a:rPr lang="en-US" sz="2400" smtClean="0"/>
              <a:t>Sử dụng hiệu quả tài nguyên</a:t>
            </a:r>
          </a:p>
          <a:p>
            <a:pPr lvl="1">
              <a:buClr>
                <a:srgbClr val="92D050"/>
              </a:buClr>
            </a:pPr>
            <a:endParaRPr lang="en-US" sz="2400" smtClean="0"/>
          </a:p>
          <a:p>
            <a:pPr>
              <a:buClr>
                <a:srgbClr val="92D050"/>
              </a:buClr>
            </a:pPr>
            <a:r>
              <a:rPr lang="en-US" sz="2800" smtClean="0"/>
              <a:t>Kỹ thuật tính toán ngẫu nhiên (SC)</a:t>
            </a:r>
          </a:p>
          <a:p>
            <a:pPr lvl="1">
              <a:buClr>
                <a:srgbClr val="92D050"/>
              </a:buClr>
            </a:pPr>
            <a:r>
              <a:rPr lang="en-US" sz="2400" smtClean="0"/>
              <a:t>Thay thế phép toán thành các cổng logic</a:t>
            </a:r>
          </a:p>
          <a:p>
            <a:pPr lvl="2">
              <a:buClr>
                <a:srgbClr val="92D050"/>
              </a:buClr>
            </a:pPr>
            <a:r>
              <a:rPr lang="en-US" sz="2000" smtClean="0"/>
              <a:t>Giảm chi phí phần cứng</a:t>
            </a:r>
          </a:p>
          <a:p>
            <a:pPr lvl="2">
              <a:buClr>
                <a:srgbClr val="92D050"/>
              </a:buClr>
            </a:pPr>
            <a:r>
              <a:rPr lang="en-US" sz="2000" smtClean="0"/>
              <a:t>Giảm công suất tiêu thụ</a:t>
            </a:r>
          </a:p>
          <a:p>
            <a:pPr lvl="2">
              <a:buClr>
                <a:srgbClr val="92D050"/>
              </a:buClr>
            </a:pPr>
            <a:r>
              <a:rPr lang="en-US" sz="2000" smtClean="0"/>
              <a:t>Tăng tần số hoạt động</a:t>
            </a:r>
          </a:p>
        </p:txBody>
      </p:sp>
    </p:spTree>
    <p:extLst>
      <p:ext uri="{BB962C8B-B14F-4D97-AF65-F5344CB8AC3E}">
        <p14:creationId xmlns:p14="http://schemas.microsoft.com/office/powerpoint/2010/main" val="31611419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4" name="Slide Number Placeholder 3"/>
          <p:cNvSpPr>
            <a:spLocks noGrp="1"/>
          </p:cNvSpPr>
          <p:nvPr>
            <p:ph type="sldNum" sz="quarter" idx="12"/>
          </p:nvPr>
        </p:nvSpPr>
        <p:spPr/>
        <p:txBody>
          <a:bodyPr/>
          <a:lstStyle/>
          <a:p>
            <a:fld id="{5CA5FFF0-460B-4A40-9034-F2BF1761D3ED}" type="slidenum">
              <a:rPr lang="en-US" smtClean="0"/>
              <a:t>6</a:t>
            </a:fld>
            <a:endParaRPr lang="en-US"/>
          </a:p>
        </p:txBody>
      </p:sp>
      <p:sp>
        <p:nvSpPr>
          <p:cNvPr id="8" name="Content Placeholder 2"/>
          <p:cNvSpPr>
            <a:spLocks noGrp="1"/>
          </p:cNvSpPr>
          <p:nvPr>
            <p:ph idx="1"/>
          </p:nvPr>
        </p:nvSpPr>
        <p:spPr>
          <a:xfrm>
            <a:off x="457200" y="1143000"/>
            <a:ext cx="8229600" cy="5105400"/>
          </a:xfrm>
        </p:spPr>
        <p:txBody>
          <a:bodyPr>
            <a:noAutofit/>
          </a:bodyPr>
          <a:lstStyle/>
          <a:p>
            <a:pPr>
              <a:buClr>
                <a:srgbClr val="92D050"/>
              </a:buClr>
              <a:buFont typeface="Wingdings" panose="05000000000000000000" pitchFamily="2" charset="2"/>
              <a:buChar char="v"/>
            </a:pPr>
            <a:r>
              <a:rPr lang="en-US" sz="2800" smtClean="0">
                <a:solidFill>
                  <a:schemeClr val="bg1">
                    <a:lumMod val="50000"/>
                  </a:schemeClr>
                </a:solidFill>
              </a:rPr>
              <a:t>Bối cảnh và động lực</a:t>
            </a:r>
          </a:p>
          <a:p>
            <a:pPr>
              <a:buClr>
                <a:srgbClr val="92D050"/>
              </a:buClr>
              <a:buFont typeface="Wingdings" panose="05000000000000000000" pitchFamily="2" charset="2"/>
              <a:buChar char="v"/>
            </a:pPr>
            <a:endParaRPr lang="en-US" sz="2800"/>
          </a:p>
          <a:p>
            <a:pPr>
              <a:buClr>
                <a:srgbClr val="92D050"/>
              </a:buClr>
              <a:buFont typeface="Wingdings" panose="05000000000000000000" pitchFamily="2" charset="2"/>
              <a:buChar char="v"/>
            </a:pPr>
            <a:r>
              <a:rPr lang="en-US" sz="2800" b="1" smtClean="0">
                <a:solidFill>
                  <a:srgbClr val="FF0000"/>
                </a:solidFill>
              </a:rPr>
              <a:t>Mạng nơ-ron và kỹ thuật tính toán ngẫu nhiên</a:t>
            </a:r>
          </a:p>
          <a:p>
            <a:pPr>
              <a:buClr>
                <a:srgbClr val="92D050"/>
              </a:buClr>
              <a:buFont typeface="Wingdings" panose="05000000000000000000" pitchFamily="2" charset="2"/>
              <a:buChar char="v"/>
            </a:pPr>
            <a:endParaRPr lang="en-US" sz="2800"/>
          </a:p>
          <a:p>
            <a:pPr>
              <a:buClr>
                <a:srgbClr val="92D050"/>
              </a:buClr>
              <a:buFont typeface="Wingdings" panose="05000000000000000000" pitchFamily="2" charset="2"/>
              <a:buChar char="v"/>
            </a:pPr>
            <a:r>
              <a:rPr lang="en-US" sz="2800" smtClean="0"/>
              <a:t>Kiến trúc phần cứng mạng nơ-ron nhân tạo</a:t>
            </a:r>
          </a:p>
          <a:p>
            <a:pPr>
              <a:buClr>
                <a:srgbClr val="92D050"/>
              </a:buClr>
              <a:buFont typeface="Wingdings" panose="05000000000000000000" pitchFamily="2" charset="2"/>
              <a:buChar char="v"/>
            </a:pPr>
            <a:endParaRPr lang="en-US" sz="2800"/>
          </a:p>
          <a:p>
            <a:pPr>
              <a:buClr>
                <a:srgbClr val="92D050"/>
              </a:buClr>
              <a:buFont typeface="Wingdings" panose="05000000000000000000" pitchFamily="2" charset="2"/>
              <a:buChar char="v"/>
            </a:pPr>
            <a:r>
              <a:rPr lang="en-US" sz="2800" smtClean="0"/>
              <a:t>Kết quả và đánh giá</a:t>
            </a:r>
          </a:p>
          <a:p>
            <a:pPr>
              <a:buClr>
                <a:srgbClr val="92D050"/>
              </a:buClr>
              <a:buFont typeface="Wingdings" panose="05000000000000000000" pitchFamily="2" charset="2"/>
              <a:buChar char="v"/>
            </a:pPr>
            <a:endParaRPr lang="en-US" sz="2800"/>
          </a:p>
          <a:p>
            <a:pPr>
              <a:buClr>
                <a:srgbClr val="92D050"/>
              </a:buClr>
              <a:buFont typeface="Wingdings" panose="05000000000000000000" pitchFamily="2" charset="2"/>
              <a:buChar char="v"/>
            </a:pPr>
            <a:r>
              <a:rPr lang="en-US" sz="2800" smtClean="0"/>
              <a:t>Kết luận</a:t>
            </a:r>
          </a:p>
        </p:txBody>
      </p:sp>
      <p:sp>
        <p:nvSpPr>
          <p:cNvPr id="3" name="Date Placeholder 2"/>
          <p:cNvSpPr>
            <a:spLocks noGrp="1"/>
          </p:cNvSpPr>
          <p:nvPr>
            <p:ph type="dt" sz="half" idx="10"/>
          </p:nvPr>
        </p:nvSpPr>
        <p:spPr/>
        <p:txBody>
          <a:bodyPr/>
          <a:lstStyle/>
          <a:p>
            <a:fld id="{40F7F376-09BF-4DAA-B742-6C6D9F0C3ECF}" type="datetime1">
              <a:rPr lang="vi-VN" smtClean="0"/>
              <a:t>16/05/2018</a:t>
            </a:fld>
            <a:endParaRPr lang="en-US"/>
          </a:p>
        </p:txBody>
      </p:sp>
      <p:sp>
        <p:nvSpPr>
          <p:cNvPr id="5" name="Footer Placeholder 4"/>
          <p:cNvSpPr>
            <a:spLocks noGrp="1"/>
          </p:cNvSpPr>
          <p:nvPr>
            <p:ph type="ftr" sz="quarter" idx="11"/>
          </p:nvPr>
        </p:nvSpPr>
        <p:spPr/>
        <p:txBody>
          <a:bodyPr/>
          <a:lstStyle/>
          <a:p>
            <a:r>
              <a:rPr lang="en-US" smtClean="0"/>
              <a:t>HH Hùng</a:t>
            </a:r>
            <a:endParaRPr lang="en-US"/>
          </a:p>
        </p:txBody>
      </p:sp>
    </p:spTree>
    <p:extLst>
      <p:ext uri="{BB962C8B-B14F-4D97-AF65-F5344CB8AC3E}">
        <p14:creationId xmlns:p14="http://schemas.microsoft.com/office/powerpoint/2010/main" val="3564536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N</a:t>
            </a:r>
            <a:r>
              <a:rPr lang="en-US" smtClean="0"/>
              <a:t>ơ-ron nhân tạo (perceptron)</a:t>
            </a:r>
            <a:endParaRPr lang="en-US"/>
          </a:p>
        </p:txBody>
      </p:sp>
      <p:sp>
        <p:nvSpPr>
          <p:cNvPr id="4" name="Slide Number Placeholder 3"/>
          <p:cNvSpPr>
            <a:spLocks noGrp="1"/>
          </p:cNvSpPr>
          <p:nvPr>
            <p:ph type="sldNum" sz="quarter" idx="12"/>
          </p:nvPr>
        </p:nvSpPr>
        <p:spPr/>
        <p:txBody>
          <a:bodyPr/>
          <a:lstStyle/>
          <a:p>
            <a:fld id="{5CA5FFF0-460B-4A40-9034-F2BF1761D3ED}" type="slidenum">
              <a:rPr lang="en-US" smtClean="0"/>
              <a:t>7</a:t>
            </a:fld>
            <a:endParaRPr lang="en-US"/>
          </a:p>
        </p:txBody>
      </p:sp>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429000"/>
            <a:ext cx="5867399" cy="3428999"/>
          </a:xfrm>
          <a:prstGeom prst="rect">
            <a:avLst/>
          </a:prstGeom>
          <a:noFill/>
        </p:spPr>
      </p:pic>
      <mc:AlternateContent xmlns:mc="http://schemas.openxmlformats.org/markup-compatibility/2006" xmlns:a14="http://schemas.microsoft.com/office/drawing/2010/main">
        <mc:Choice Requires="a14">
          <p:sp>
            <p:nvSpPr>
              <p:cNvPr id="3" name="Rectangle 2"/>
              <p:cNvSpPr/>
              <p:nvPr/>
            </p:nvSpPr>
            <p:spPr>
              <a:xfrm>
                <a:off x="533400" y="1981200"/>
                <a:ext cx="3270447" cy="11380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𝑦</m:t>
                      </m:r>
                      <m:r>
                        <a:rPr lang="en-US" sz="2400" i="1" smtClean="0">
                          <a:latin typeface="Cambria Math" panose="02040503050406030204" pitchFamily="18" charset="0"/>
                        </a:rPr>
                        <m:t>= </m:t>
                      </m:r>
                      <m:r>
                        <a:rPr lang="en-US" sz="2400" i="1" smtClean="0">
                          <a:latin typeface="Cambria Math" panose="02040503050406030204" pitchFamily="18" charset="0"/>
                        </a:rPr>
                        <m:t>𝜑</m:t>
                      </m:r>
                      <m:r>
                        <a:rPr lang="en-US" sz="2400" i="1" smtClean="0">
                          <a:latin typeface="Cambria Math" panose="02040503050406030204" pitchFamily="18" charset="0"/>
                        </a:rPr>
                        <m:t>(</m:t>
                      </m:r>
                      <m:nary>
                        <m:naryPr>
                          <m:chr m:val="∑"/>
                          <m:limLoc m:val="undOvr"/>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𝑁</m:t>
                          </m:r>
                        </m:sup>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nary>
                      <m:r>
                        <a:rPr lang="en-US" sz="2400" i="1">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m:t>
                      </m:r>
                    </m:oMath>
                  </m:oMathPara>
                </a14:m>
                <a:endParaRPr lang="en-US" sz="2400" smtClean="0"/>
              </a:p>
            </p:txBody>
          </p:sp>
        </mc:Choice>
        <mc:Fallback xmlns="">
          <p:sp>
            <p:nvSpPr>
              <p:cNvPr id="3" name="Rectangle 2"/>
              <p:cNvSpPr>
                <a:spLocks noRot="1" noChangeAspect="1" noMove="1" noResize="1" noEditPoints="1" noAdjustHandles="1" noChangeArrowheads="1" noChangeShapeType="1" noTextEdit="1"/>
              </p:cNvSpPr>
              <p:nvPr/>
            </p:nvSpPr>
            <p:spPr>
              <a:xfrm>
                <a:off x="533400" y="1981200"/>
                <a:ext cx="3270447" cy="1138068"/>
              </a:xfrm>
              <a:prstGeom prst="rect">
                <a:avLst/>
              </a:prstGeom>
              <a:blipFill rotWithShape="0">
                <a:blip r:embed="rId4"/>
                <a:stretch>
                  <a:fillRect/>
                </a:stretch>
              </a:blipFill>
            </p:spPr>
            <p:txBody>
              <a:bodyPr/>
              <a:lstStyle/>
              <a:p>
                <a:r>
                  <a:rPr lang="en-US">
                    <a:noFill/>
                  </a:rPr>
                  <a:t> </a:t>
                </a:r>
              </a:p>
            </p:txBody>
          </p:sp>
        </mc:Fallback>
      </mc:AlternateContent>
      <p:pic>
        <p:nvPicPr>
          <p:cNvPr id="17" name="Picture 16"/>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62600" y="1453579"/>
            <a:ext cx="2900066" cy="2647651"/>
          </a:xfrm>
          <a:prstGeom prst="rect">
            <a:avLst/>
          </a:prstGeom>
          <a:noFill/>
        </p:spPr>
      </p:pic>
      <p:sp>
        <p:nvSpPr>
          <p:cNvPr id="12" name="Oval Callout 11"/>
          <p:cNvSpPr/>
          <p:nvPr/>
        </p:nvSpPr>
        <p:spPr>
          <a:xfrm>
            <a:off x="5105400" y="1020120"/>
            <a:ext cx="4038600" cy="3348332"/>
          </a:xfrm>
          <a:prstGeom prst="wedgeEllipseCallout">
            <a:avLst>
              <a:gd name="adj1" fmla="val -58237"/>
              <a:gd name="adj2" fmla="val 48860"/>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40" name="TextBox 39"/>
          <p:cNvSpPr txBox="1"/>
          <p:nvPr/>
        </p:nvSpPr>
        <p:spPr>
          <a:xfrm>
            <a:off x="76200" y="1143000"/>
            <a:ext cx="4876800" cy="830997"/>
          </a:xfrm>
          <a:prstGeom prst="rect">
            <a:avLst/>
          </a:prstGeom>
          <a:noFill/>
        </p:spPr>
        <p:txBody>
          <a:bodyPr wrap="square" rtlCol="0">
            <a:spAutoFit/>
          </a:bodyPr>
          <a:lstStyle/>
          <a:p>
            <a:pPr marL="285750" indent="-285750">
              <a:buClr>
                <a:srgbClr val="92D050"/>
              </a:buClr>
              <a:buFont typeface="Arial" panose="020B0604020202020204" pitchFamily="34" charset="0"/>
              <a:buChar char="•"/>
            </a:pPr>
            <a:r>
              <a:rPr lang="en-US" sz="2400" smtClean="0"/>
              <a:t>Mô hình hóa toán học nơ-ron sinh học trong não con người</a:t>
            </a:r>
            <a:endParaRPr lang="en-US" sz="2400"/>
          </a:p>
        </p:txBody>
      </p:sp>
      <p:grpSp>
        <p:nvGrpSpPr>
          <p:cNvPr id="9" name="Group 8"/>
          <p:cNvGrpSpPr/>
          <p:nvPr/>
        </p:nvGrpSpPr>
        <p:grpSpPr>
          <a:xfrm>
            <a:off x="5943600" y="4472368"/>
            <a:ext cx="3021845" cy="1800940"/>
            <a:chOff x="5943600" y="4472368"/>
            <a:chExt cx="3021845" cy="1800940"/>
          </a:xfrm>
        </p:grpSpPr>
        <p:grpSp>
          <p:nvGrpSpPr>
            <p:cNvPr id="8" name="Group 7"/>
            <p:cNvGrpSpPr/>
            <p:nvPr/>
          </p:nvGrpSpPr>
          <p:grpSpPr>
            <a:xfrm>
              <a:off x="6781800" y="4472368"/>
              <a:ext cx="2183645" cy="1342265"/>
              <a:chOff x="6781800" y="4472368"/>
              <a:chExt cx="2183645" cy="1342265"/>
            </a:xfrm>
          </p:grpSpPr>
          <p:sp>
            <p:nvSpPr>
              <p:cNvPr id="21" name="Oval 20"/>
              <p:cNvSpPr/>
              <p:nvPr/>
            </p:nvSpPr>
            <p:spPr>
              <a:xfrm>
                <a:off x="6781800" y="4685570"/>
                <a:ext cx="354466" cy="316293"/>
              </a:xfrm>
              <a:prstGeom prst="ellipse">
                <a:avLst/>
              </a:prstGeom>
              <a:solidFill>
                <a:schemeClr val="bg1">
                  <a:lumMod val="95000"/>
                </a:schemeClr>
              </a:solidFill>
              <a:ln w="6350">
                <a:solidFill>
                  <a:schemeClr val="tx1">
                    <a:lumMod val="95000"/>
                    <a:lumOff val="5000"/>
                  </a:schemeClr>
                </a:solidFill>
                <a:headEnd w="sm" len="sm"/>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Oval 21"/>
              <p:cNvSpPr/>
              <p:nvPr/>
            </p:nvSpPr>
            <p:spPr>
              <a:xfrm>
                <a:off x="6781800" y="5304129"/>
                <a:ext cx="351007" cy="316293"/>
              </a:xfrm>
              <a:prstGeom prst="ellipse">
                <a:avLst/>
              </a:prstGeom>
              <a:solidFill>
                <a:schemeClr val="bg1">
                  <a:lumMod val="95000"/>
                </a:schemeClr>
              </a:solidFill>
              <a:ln w="6350">
                <a:solidFill>
                  <a:schemeClr val="tx1">
                    <a:lumMod val="95000"/>
                    <a:lumOff val="5000"/>
                  </a:schemeClr>
                </a:solidFill>
                <a:headEnd w="sm" len="sm"/>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p:cNvSpPr/>
              <p:nvPr/>
            </p:nvSpPr>
            <p:spPr>
              <a:xfrm>
                <a:off x="7721925" y="4970423"/>
                <a:ext cx="322219" cy="316293"/>
              </a:xfrm>
              <a:prstGeom prst="ellipse">
                <a:avLst/>
              </a:prstGeom>
              <a:solidFill>
                <a:schemeClr val="bg1">
                  <a:lumMod val="95000"/>
                </a:schemeClr>
              </a:solidFill>
              <a:ln w="6350">
                <a:solidFill>
                  <a:schemeClr val="tx1">
                    <a:lumMod val="95000"/>
                    <a:lumOff val="5000"/>
                  </a:schemeClr>
                </a:solidFill>
                <a:headEnd w="sm" len="sm"/>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4" name="Straight Arrow Connector 23"/>
              <p:cNvCxnSpPr>
                <a:stCxn id="21" idx="6"/>
                <a:endCxn id="23" idx="2"/>
              </p:cNvCxnSpPr>
              <p:nvPr/>
            </p:nvCxnSpPr>
            <p:spPr>
              <a:xfrm>
                <a:off x="7136266" y="4843717"/>
                <a:ext cx="585659" cy="284853"/>
              </a:xfrm>
              <a:prstGeom prst="straightConnector1">
                <a:avLst/>
              </a:prstGeom>
              <a:solidFill>
                <a:schemeClr val="bg1">
                  <a:lumMod val="95000"/>
                </a:schemeClr>
              </a:solidFill>
              <a:ln w="6350">
                <a:solidFill>
                  <a:schemeClr val="tx1">
                    <a:lumMod val="95000"/>
                    <a:lumOff val="5000"/>
                  </a:schemeClr>
                </a:solidFill>
                <a:headEnd w="sm" len="sm"/>
                <a:tailEnd type="triangle" w="sm"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2" idx="6"/>
                <a:endCxn id="23" idx="2"/>
              </p:cNvCxnSpPr>
              <p:nvPr/>
            </p:nvCxnSpPr>
            <p:spPr>
              <a:xfrm flipV="1">
                <a:off x="7132807" y="5128570"/>
                <a:ext cx="589118" cy="333706"/>
              </a:xfrm>
              <a:prstGeom prst="straightConnector1">
                <a:avLst/>
              </a:prstGeom>
              <a:solidFill>
                <a:schemeClr val="bg1">
                  <a:lumMod val="95000"/>
                </a:schemeClr>
              </a:solidFill>
              <a:ln w="6350">
                <a:solidFill>
                  <a:schemeClr val="tx1">
                    <a:lumMod val="95000"/>
                    <a:lumOff val="5000"/>
                  </a:schemeClr>
                </a:solidFill>
                <a:headEnd w="sm" len="sm"/>
                <a:tailEnd type="triangle" w="sm" len="lg"/>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721925" y="4472368"/>
                <a:ext cx="322219" cy="316293"/>
              </a:xfrm>
              <a:prstGeom prst="ellipse">
                <a:avLst/>
              </a:prstGeom>
              <a:solidFill>
                <a:schemeClr val="bg1">
                  <a:lumMod val="95000"/>
                </a:schemeClr>
              </a:solidFill>
              <a:ln w="6350">
                <a:solidFill>
                  <a:schemeClr val="tx1">
                    <a:lumMod val="95000"/>
                    <a:lumOff val="5000"/>
                  </a:schemeClr>
                </a:solidFill>
                <a:headEnd w="sm" len="sm"/>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Oval 26"/>
              <p:cNvSpPr/>
              <p:nvPr/>
            </p:nvSpPr>
            <p:spPr>
              <a:xfrm>
                <a:off x="7721925" y="5498340"/>
                <a:ext cx="322219" cy="316293"/>
              </a:xfrm>
              <a:prstGeom prst="ellipse">
                <a:avLst/>
              </a:prstGeom>
              <a:solidFill>
                <a:schemeClr val="bg1">
                  <a:lumMod val="95000"/>
                </a:schemeClr>
              </a:solidFill>
              <a:ln w="6350">
                <a:solidFill>
                  <a:schemeClr val="tx1">
                    <a:lumMod val="95000"/>
                    <a:lumOff val="5000"/>
                  </a:schemeClr>
                </a:solidFill>
                <a:headEnd w="sm" len="sm"/>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8" name="Straight Arrow Connector 27"/>
              <p:cNvCxnSpPr>
                <a:stCxn id="21" idx="6"/>
                <a:endCxn id="26" idx="2"/>
              </p:cNvCxnSpPr>
              <p:nvPr/>
            </p:nvCxnSpPr>
            <p:spPr>
              <a:xfrm flipV="1">
                <a:off x="7136266" y="4630515"/>
                <a:ext cx="585659" cy="213202"/>
              </a:xfrm>
              <a:prstGeom prst="straightConnector1">
                <a:avLst/>
              </a:prstGeom>
              <a:solidFill>
                <a:schemeClr val="bg1">
                  <a:lumMod val="95000"/>
                </a:schemeClr>
              </a:solidFill>
              <a:ln w="6350">
                <a:solidFill>
                  <a:schemeClr val="tx1">
                    <a:lumMod val="95000"/>
                    <a:lumOff val="5000"/>
                  </a:schemeClr>
                </a:solidFill>
                <a:headEnd w="sm" len="sm"/>
                <a:tailEnd type="triangle" w="sm"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2" idx="6"/>
                <a:endCxn id="27" idx="2"/>
              </p:cNvCxnSpPr>
              <p:nvPr/>
            </p:nvCxnSpPr>
            <p:spPr>
              <a:xfrm>
                <a:off x="7132807" y="5462276"/>
                <a:ext cx="589118" cy="194211"/>
              </a:xfrm>
              <a:prstGeom prst="straightConnector1">
                <a:avLst/>
              </a:prstGeom>
              <a:solidFill>
                <a:schemeClr val="bg1">
                  <a:lumMod val="95000"/>
                </a:schemeClr>
              </a:solidFill>
              <a:ln w="6350">
                <a:solidFill>
                  <a:schemeClr val="tx1">
                    <a:lumMod val="95000"/>
                    <a:lumOff val="5000"/>
                  </a:schemeClr>
                </a:solidFill>
                <a:headEnd w="sm" len="sm"/>
                <a:tailEnd type="triangle" w="sm" len="lg"/>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8629803" y="4685570"/>
                <a:ext cx="335642" cy="316293"/>
              </a:xfrm>
              <a:prstGeom prst="ellipse">
                <a:avLst/>
              </a:prstGeom>
              <a:solidFill>
                <a:schemeClr val="bg1">
                  <a:lumMod val="95000"/>
                </a:schemeClr>
              </a:solidFill>
              <a:ln w="6350">
                <a:solidFill>
                  <a:schemeClr val="tx1">
                    <a:lumMod val="95000"/>
                    <a:lumOff val="5000"/>
                  </a:schemeClr>
                </a:solidFill>
                <a:headEnd w="sm" len="sm"/>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Oval 30"/>
              <p:cNvSpPr/>
              <p:nvPr/>
            </p:nvSpPr>
            <p:spPr>
              <a:xfrm>
                <a:off x="8633261" y="5280886"/>
                <a:ext cx="332184" cy="316293"/>
              </a:xfrm>
              <a:prstGeom prst="ellipse">
                <a:avLst/>
              </a:prstGeom>
              <a:solidFill>
                <a:schemeClr val="bg1">
                  <a:lumMod val="95000"/>
                </a:schemeClr>
              </a:solidFill>
              <a:ln w="6350">
                <a:solidFill>
                  <a:schemeClr val="tx1">
                    <a:lumMod val="95000"/>
                    <a:lumOff val="5000"/>
                  </a:schemeClr>
                </a:solidFill>
                <a:headEnd w="sm" len="sm"/>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2" name="Straight Arrow Connector 31"/>
              <p:cNvCxnSpPr>
                <a:stCxn id="21" idx="6"/>
                <a:endCxn id="27" idx="2"/>
              </p:cNvCxnSpPr>
              <p:nvPr/>
            </p:nvCxnSpPr>
            <p:spPr>
              <a:xfrm>
                <a:off x="7136266" y="4843717"/>
                <a:ext cx="585659" cy="812770"/>
              </a:xfrm>
              <a:prstGeom prst="straightConnector1">
                <a:avLst/>
              </a:prstGeom>
              <a:solidFill>
                <a:schemeClr val="bg1">
                  <a:lumMod val="95000"/>
                </a:schemeClr>
              </a:solidFill>
              <a:ln w="6350">
                <a:solidFill>
                  <a:schemeClr val="tx1">
                    <a:lumMod val="95000"/>
                    <a:lumOff val="5000"/>
                  </a:schemeClr>
                </a:solidFill>
                <a:headEnd w="sm" len="sm"/>
                <a:tailEnd type="triangle" w="sm"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2" idx="6"/>
                <a:endCxn id="26" idx="2"/>
              </p:cNvCxnSpPr>
              <p:nvPr/>
            </p:nvCxnSpPr>
            <p:spPr>
              <a:xfrm flipV="1">
                <a:off x="7132807" y="4630515"/>
                <a:ext cx="589118" cy="831761"/>
              </a:xfrm>
              <a:prstGeom prst="straightConnector1">
                <a:avLst/>
              </a:prstGeom>
              <a:solidFill>
                <a:schemeClr val="bg1">
                  <a:lumMod val="95000"/>
                </a:schemeClr>
              </a:solidFill>
              <a:ln w="6350">
                <a:solidFill>
                  <a:schemeClr val="tx1">
                    <a:lumMod val="95000"/>
                    <a:lumOff val="5000"/>
                  </a:schemeClr>
                </a:solidFill>
                <a:headEnd w="sm" len="sm"/>
                <a:tailEnd type="triangle" w="sm"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6" idx="6"/>
                <a:endCxn id="30" idx="2"/>
              </p:cNvCxnSpPr>
              <p:nvPr/>
            </p:nvCxnSpPr>
            <p:spPr>
              <a:xfrm>
                <a:off x="8044144" y="4630515"/>
                <a:ext cx="585659" cy="213202"/>
              </a:xfrm>
              <a:prstGeom prst="straightConnector1">
                <a:avLst/>
              </a:prstGeom>
              <a:solidFill>
                <a:schemeClr val="bg1">
                  <a:lumMod val="95000"/>
                </a:schemeClr>
              </a:solidFill>
              <a:ln w="6350">
                <a:solidFill>
                  <a:schemeClr val="tx1">
                    <a:lumMod val="95000"/>
                    <a:lumOff val="5000"/>
                  </a:schemeClr>
                </a:solidFill>
                <a:headEnd w="sm" len="sm"/>
                <a:tailEnd type="triangle" w="sm"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7" idx="6"/>
                <a:endCxn id="30" idx="2"/>
              </p:cNvCxnSpPr>
              <p:nvPr/>
            </p:nvCxnSpPr>
            <p:spPr>
              <a:xfrm flipV="1">
                <a:off x="8044144" y="4843717"/>
                <a:ext cx="585659" cy="812770"/>
              </a:xfrm>
              <a:prstGeom prst="straightConnector1">
                <a:avLst/>
              </a:prstGeom>
              <a:solidFill>
                <a:schemeClr val="bg1">
                  <a:lumMod val="95000"/>
                </a:schemeClr>
              </a:solidFill>
              <a:ln w="6350">
                <a:solidFill>
                  <a:schemeClr val="tx1">
                    <a:lumMod val="95000"/>
                    <a:lumOff val="5000"/>
                  </a:schemeClr>
                </a:solidFill>
                <a:headEnd w="sm" len="sm"/>
                <a:tailEnd type="triangle" w="sm"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6" idx="6"/>
                <a:endCxn id="31" idx="2"/>
              </p:cNvCxnSpPr>
              <p:nvPr/>
            </p:nvCxnSpPr>
            <p:spPr>
              <a:xfrm>
                <a:off x="8044144" y="4630515"/>
                <a:ext cx="589118" cy="808518"/>
              </a:xfrm>
              <a:prstGeom prst="straightConnector1">
                <a:avLst/>
              </a:prstGeom>
              <a:solidFill>
                <a:schemeClr val="bg1">
                  <a:lumMod val="95000"/>
                </a:schemeClr>
              </a:solidFill>
              <a:ln w="6350">
                <a:solidFill>
                  <a:schemeClr val="tx1">
                    <a:lumMod val="95000"/>
                    <a:lumOff val="5000"/>
                  </a:schemeClr>
                </a:solidFill>
                <a:headEnd w="sm" len="sm"/>
                <a:tailEnd type="triangle" w="sm"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7" idx="6"/>
                <a:endCxn id="31" idx="2"/>
              </p:cNvCxnSpPr>
              <p:nvPr/>
            </p:nvCxnSpPr>
            <p:spPr>
              <a:xfrm flipV="1">
                <a:off x="8044144" y="5439033"/>
                <a:ext cx="589118" cy="217454"/>
              </a:xfrm>
              <a:prstGeom prst="straightConnector1">
                <a:avLst/>
              </a:prstGeom>
              <a:solidFill>
                <a:schemeClr val="bg1">
                  <a:lumMod val="95000"/>
                </a:schemeClr>
              </a:solidFill>
              <a:ln w="6350">
                <a:solidFill>
                  <a:schemeClr val="tx1">
                    <a:lumMod val="95000"/>
                    <a:lumOff val="5000"/>
                  </a:schemeClr>
                </a:solidFill>
                <a:headEnd w="sm" len="sm"/>
                <a:tailEnd type="triangle" w="sm"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3" idx="6"/>
                <a:endCxn id="31" idx="2"/>
              </p:cNvCxnSpPr>
              <p:nvPr/>
            </p:nvCxnSpPr>
            <p:spPr>
              <a:xfrm>
                <a:off x="8044144" y="5128570"/>
                <a:ext cx="589118" cy="310463"/>
              </a:xfrm>
              <a:prstGeom prst="straightConnector1">
                <a:avLst/>
              </a:prstGeom>
              <a:solidFill>
                <a:schemeClr val="bg1">
                  <a:lumMod val="95000"/>
                </a:schemeClr>
              </a:solidFill>
              <a:ln w="6350">
                <a:solidFill>
                  <a:schemeClr val="tx1">
                    <a:lumMod val="95000"/>
                    <a:lumOff val="5000"/>
                  </a:schemeClr>
                </a:solidFill>
                <a:headEnd w="sm" len="sm"/>
                <a:tailEnd type="triangle" w="sm"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3" idx="6"/>
                <a:endCxn id="30" idx="2"/>
              </p:cNvCxnSpPr>
              <p:nvPr/>
            </p:nvCxnSpPr>
            <p:spPr>
              <a:xfrm flipV="1">
                <a:off x="8044144" y="4843717"/>
                <a:ext cx="585659" cy="284853"/>
              </a:xfrm>
              <a:prstGeom prst="straightConnector1">
                <a:avLst/>
              </a:prstGeom>
              <a:solidFill>
                <a:schemeClr val="bg1">
                  <a:lumMod val="95000"/>
                </a:schemeClr>
              </a:solidFill>
              <a:ln w="6350">
                <a:solidFill>
                  <a:schemeClr val="tx1">
                    <a:lumMod val="95000"/>
                    <a:lumOff val="5000"/>
                  </a:schemeClr>
                </a:solidFill>
                <a:headEnd w="sm" len="sm"/>
                <a:tailEnd type="triangle" w="sm" len="lg"/>
              </a:ln>
            </p:spPr>
            <p:style>
              <a:lnRef idx="1">
                <a:schemeClr val="accent1"/>
              </a:lnRef>
              <a:fillRef idx="0">
                <a:schemeClr val="accent1"/>
              </a:fillRef>
              <a:effectRef idx="0">
                <a:schemeClr val="accent1"/>
              </a:effectRef>
              <a:fontRef idx="minor">
                <a:schemeClr val="tx1"/>
              </a:fontRef>
            </p:style>
          </p:cxnSp>
        </p:grpSp>
        <p:sp>
          <p:nvSpPr>
            <p:cNvPr id="13" name="Right Arrow 12"/>
            <p:cNvSpPr/>
            <p:nvPr/>
          </p:nvSpPr>
          <p:spPr>
            <a:xfrm>
              <a:off x="5943600" y="4710623"/>
              <a:ext cx="629751" cy="865755"/>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4" name="TextBox 13"/>
            <p:cNvSpPr txBox="1"/>
            <p:nvPr/>
          </p:nvSpPr>
          <p:spPr>
            <a:xfrm>
              <a:off x="6961632" y="5903976"/>
              <a:ext cx="1828800" cy="369332"/>
            </a:xfrm>
            <a:prstGeom prst="rect">
              <a:avLst/>
            </a:prstGeom>
            <a:noFill/>
          </p:spPr>
          <p:txBody>
            <a:bodyPr wrap="square" rtlCol="0">
              <a:spAutoFit/>
            </a:bodyPr>
            <a:lstStyle/>
            <a:p>
              <a:pPr algn="ctr"/>
              <a:r>
                <a:rPr lang="en-US" smtClean="0"/>
                <a:t>Mạng nơ-ron</a:t>
              </a:r>
              <a:endParaRPr lang="en-US"/>
            </a:p>
          </p:txBody>
        </p:sp>
      </p:grpSp>
      <p:sp>
        <p:nvSpPr>
          <p:cNvPr id="5" name="Date Placeholder 4"/>
          <p:cNvSpPr>
            <a:spLocks noGrp="1"/>
          </p:cNvSpPr>
          <p:nvPr>
            <p:ph type="dt" sz="half" idx="10"/>
          </p:nvPr>
        </p:nvSpPr>
        <p:spPr/>
        <p:txBody>
          <a:bodyPr/>
          <a:lstStyle/>
          <a:p>
            <a:fld id="{68303A0A-7299-4AAF-AD65-B81A782432A4}" type="datetime1">
              <a:rPr lang="vi-VN" smtClean="0"/>
              <a:t>16/05/2018</a:t>
            </a:fld>
            <a:endParaRPr lang="en-US"/>
          </a:p>
        </p:txBody>
      </p:sp>
      <p:sp>
        <p:nvSpPr>
          <p:cNvPr id="6" name="Footer Placeholder 5"/>
          <p:cNvSpPr>
            <a:spLocks noGrp="1"/>
          </p:cNvSpPr>
          <p:nvPr>
            <p:ph type="ftr" sz="quarter" idx="11"/>
          </p:nvPr>
        </p:nvSpPr>
        <p:spPr/>
        <p:txBody>
          <a:bodyPr/>
          <a:lstStyle/>
          <a:p>
            <a:r>
              <a:rPr lang="en-US" smtClean="0"/>
              <a:t>HH Hùng</a:t>
            </a:r>
            <a:endParaRPr lang="en-US"/>
          </a:p>
        </p:txBody>
      </p:sp>
    </p:spTree>
    <p:extLst>
      <p:ext uri="{BB962C8B-B14F-4D97-AF65-F5344CB8AC3E}">
        <p14:creationId xmlns:p14="http://schemas.microsoft.com/office/powerpoint/2010/main" val="268600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Mạng nơ-ron</a:t>
            </a:r>
            <a:endParaRPr lang="en-US"/>
          </a:p>
        </p:txBody>
      </p:sp>
      <p:sp>
        <p:nvSpPr>
          <p:cNvPr id="4" name="Slide Number Placeholder 3"/>
          <p:cNvSpPr>
            <a:spLocks noGrp="1"/>
          </p:cNvSpPr>
          <p:nvPr>
            <p:ph type="sldNum" sz="quarter" idx="12"/>
          </p:nvPr>
        </p:nvSpPr>
        <p:spPr/>
        <p:txBody>
          <a:bodyPr/>
          <a:lstStyle/>
          <a:p>
            <a:fld id="{5CA5FFF0-460B-4A40-9034-F2BF1761D3ED}" type="slidenum">
              <a:rPr lang="en-US" smtClean="0"/>
              <a:t>8</a:t>
            </a:fld>
            <a:endParaRPr lang="en-US"/>
          </a:p>
        </p:txBody>
      </p:sp>
      <p:grpSp>
        <p:nvGrpSpPr>
          <p:cNvPr id="274" name="Group 273"/>
          <p:cNvGrpSpPr/>
          <p:nvPr/>
        </p:nvGrpSpPr>
        <p:grpSpPr>
          <a:xfrm>
            <a:off x="152400" y="1752600"/>
            <a:ext cx="6231082" cy="3480525"/>
            <a:chOff x="914780" y="1782591"/>
            <a:chExt cx="7539609" cy="4211435"/>
          </a:xfrm>
        </p:grpSpPr>
        <p:sp>
          <p:nvSpPr>
            <p:cNvPr id="23" name="Rounded Rectangle 22"/>
            <p:cNvSpPr/>
            <p:nvPr/>
          </p:nvSpPr>
          <p:spPr>
            <a:xfrm>
              <a:off x="7057597" y="1800919"/>
              <a:ext cx="1207657" cy="3637713"/>
            </a:xfrm>
            <a:prstGeom prst="round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2" name="Rounded Rectangle 21"/>
            <p:cNvSpPr/>
            <p:nvPr/>
          </p:nvSpPr>
          <p:spPr>
            <a:xfrm>
              <a:off x="3065526" y="1782591"/>
              <a:ext cx="3411474" cy="3653167"/>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1" name="Rounded Rectangle 20"/>
            <p:cNvSpPr/>
            <p:nvPr/>
          </p:nvSpPr>
          <p:spPr>
            <a:xfrm>
              <a:off x="1275006" y="1799020"/>
              <a:ext cx="1073570" cy="3637713"/>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cxnSp>
          <p:nvCxnSpPr>
            <p:cNvPr id="146" name="Straight Arrow Connector 145"/>
            <p:cNvCxnSpPr>
              <a:stCxn id="199" idx="6"/>
              <a:endCxn id="173" idx="2"/>
            </p:cNvCxnSpPr>
            <p:nvPr/>
          </p:nvCxnSpPr>
          <p:spPr>
            <a:xfrm flipV="1">
              <a:off x="2153371" y="2010113"/>
              <a:ext cx="1870116" cy="340190"/>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98" idx="6"/>
              <a:endCxn id="173" idx="2"/>
            </p:cNvCxnSpPr>
            <p:nvPr/>
          </p:nvCxnSpPr>
          <p:spPr>
            <a:xfrm flipV="1">
              <a:off x="2153371" y="2010113"/>
              <a:ext cx="1870116" cy="713026"/>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196" idx="6"/>
              <a:endCxn id="173" idx="2"/>
            </p:cNvCxnSpPr>
            <p:nvPr/>
          </p:nvCxnSpPr>
          <p:spPr>
            <a:xfrm flipV="1">
              <a:off x="2153371" y="2010113"/>
              <a:ext cx="1870116" cy="1085863"/>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195" idx="6"/>
              <a:endCxn id="173" idx="2"/>
            </p:cNvCxnSpPr>
            <p:nvPr/>
          </p:nvCxnSpPr>
          <p:spPr>
            <a:xfrm flipV="1">
              <a:off x="2153371" y="2010113"/>
              <a:ext cx="1870116" cy="1458698"/>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a:stCxn id="197" idx="6"/>
              <a:endCxn id="173" idx="2"/>
            </p:cNvCxnSpPr>
            <p:nvPr/>
          </p:nvCxnSpPr>
          <p:spPr>
            <a:xfrm flipV="1">
              <a:off x="2153371" y="2010113"/>
              <a:ext cx="1870116" cy="2808569"/>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99" idx="6"/>
              <a:endCxn id="172" idx="2"/>
            </p:cNvCxnSpPr>
            <p:nvPr/>
          </p:nvCxnSpPr>
          <p:spPr>
            <a:xfrm>
              <a:off x="2153371" y="2350303"/>
              <a:ext cx="1870116" cy="195853"/>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98" idx="6"/>
              <a:endCxn id="172" idx="2"/>
            </p:cNvCxnSpPr>
            <p:nvPr/>
          </p:nvCxnSpPr>
          <p:spPr>
            <a:xfrm flipV="1">
              <a:off x="2153371" y="2546156"/>
              <a:ext cx="1870116" cy="176983"/>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96" idx="6"/>
              <a:endCxn id="172" idx="2"/>
            </p:cNvCxnSpPr>
            <p:nvPr/>
          </p:nvCxnSpPr>
          <p:spPr>
            <a:xfrm flipV="1">
              <a:off x="2153371" y="2546156"/>
              <a:ext cx="1870116" cy="549820"/>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stCxn id="195" idx="6"/>
              <a:endCxn id="172" idx="2"/>
            </p:cNvCxnSpPr>
            <p:nvPr/>
          </p:nvCxnSpPr>
          <p:spPr>
            <a:xfrm flipV="1">
              <a:off x="2153371" y="2546156"/>
              <a:ext cx="1870116" cy="922655"/>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197" idx="6"/>
              <a:endCxn id="172" idx="2"/>
            </p:cNvCxnSpPr>
            <p:nvPr/>
          </p:nvCxnSpPr>
          <p:spPr>
            <a:xfrm flipV="1">
              <a:off x="2153371" y="2546156"/>
              <a:ext cx="1870116" cy="2272526"/>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199" idx="6"/>
              <a:endCxn id="175" idx="2"/>
            </p:cNvCxnSpPr>
            <p:nvPr/>
          </p:nvCxnSpPr>
          <p:spPr>
            <a:xfrm>
              <a:off x="2153371" y="2350303"/>
              <a:ext cx="1870114" cy="2265754"/>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98" idx="6"/>
              <a:endCxn id="175" idx="2"/>
            </p:cNvCxnSpPr>
            <p:nvPr/>
          </p:nvCxnSpPr>
          <p:spPr>
            <a:xfrm>
              <a:off x="2153371" y="2723140"/>
              <a:ext cx="1870114" cy="1892917"/>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96" idx="6"/>
              <a:endCxn id="175" idx="2"/>
            </p:cNvCxnSpPr>
            <p:nvPr/>
          </p:nvCxnSpPr>
          <p:spPr>
            <a:xfrm>
              <a:off x="2153371" y="3095976"/>
              <a:ext cx="1870114" cy="1520081"/>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195" idx="6"/>
              <a:endCxn id="175" idx="2"/>
            </p:cNvCxnSpPr>
            <p:nvPr/>
          </p:nvCxnSpPr>
          <p:spPr>
            <a:xfrm>
              <a:off x="2153371" y="3468812"/>
              <a:ext cx="1870114" cy="1147245"/>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stCxn id="197" idx="6"/>
              <a:endCxn id="175" idx="2"/>
            </p:cNvCxnSpPr>
            <p:nvPr/>
          </p:nvCxnSpPr>
          <p:spPr>
            <a:xfrm flipV="1">
              <a:off x="2153371" y="4616057"/>
              <a:ext cx="1870114" cy="202626"/>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99" idx="6"/>
              <a:endCxn id="174" idx="2"/>
            </p:cNvCxnSpPr>
            <p:nvPr/>
          </p:nvCxnSpPr>
          <p:spPr>
            <a:xfrm>
              <a:off x="2153371" y="2350303"/>
              <a:ext cx="1870114" cy="2808570"/>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stCxn id="198" idx="6"/>
              <a:endCxn id="174" idx="2"/>
            </p:cNvCxnSpPr>
            <p:nvPr/>
          </p:nvCxnSpPr>
          <p:spPr>
            <a:xfrm>
              <a:off x="2153371" y="2723140"/>
              <a:ext cx="1870114" cy="2435734"/>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stCxn id="196" idx="6"/>
              <a:endCxn id="174" idx="2"/>
            </p:cNvCxnSpPr>
            <p:nvPr/>
          </p:nvCxnSpPr>
          <p:spPr>
            <a:xfrm>
              <a:off x="2153371" y="3095976"/>
              <a:ext cx="1870114" cy="2062897"/>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195" idx="6"/>
              <a:endCxn id="174" idx="2"/>
            </p:cNvCxnSpPr>
            <p:nvPr/>
          </p:nvCxnSpPr>
          <p:spPr>
            <a:xfrm>
              <a:off x="2153371" y="3468812"/>
              <a:ext cx="1870114" cy="1690062"/>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a:stCxn id="197" idx="6"/>
              <a:endCxn id="174" idx="2"/>
            </p:cNvCxnSpPr>
            <p:nvPr/>
          </p:nvCxnSpPr>
          <p:spPr>
            <a:xfrm>
              <a:off x="2153371" y="4818682"/>
              <a:ext cx="1870114" cy="340191"/>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199" idx="6"/>
              <a:endCxn id="176" idx="2"/>
            </p:cNvCxnSpPr>
            <p:nvPr/>
          </p:nvCxnSpPr>
          <p:spPr>
            <a:xfrm>
              <a:off x="2153371" y="2350303"/>
              <a:ext cx="1870116" cy="731896"/>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98" idx="6"/>
              <a:endCxn id="176" idx="2"/>
            </p:cNvCxnSpPr>
            <p:nvPr/>
          </p:nvCxnSpPr>
          <p:spPr>
            <a:xfrm>
              <a:off x="2153371" y="2723140"/>
              <a:ext cx="1870116" cy="359059"/>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a:stCxn id="196" idx="6"/>
              <a:endCxn id="176" idx="2"/>
            </p:cNvCxnSpPr>
            <p:nvPr/>
          </p:nvCxnSpPr>
          <p:spPr>
            <a:xfrm flipV="1">
              <a:off x="2153371" y="3082199"/>
              <a:ext cx="1870116" cy="13777"/>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96" idx="6"/>
              <a:endCxn id="176" idx="2"/>
            </p:cNvCxnSpPr>
            <p:nvPr/>
          </p:nvCxnSpPr>
          <p:spPr>
            <a:xfrm flipV="1">
              <a:off x="2153371" y="3082199"/>
              <a:ext cx="1870116" cy="13777"/>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97" idx="6"/>
              <a:endCxn id="176" idx="2"/>
            </p:cNvCxnSpPr>
            <p:nvPr/>
          </p:nvCxnSpPr>
          <p:spPr>
            <a:xfrm flipV="1">
              <a:off x="2153371" y="3082199"/>
              <a:ext cx="1870116" cy="1736483"/>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grpSp>
          <p:nvGrpSpPr>
            <p:cNvPr id="171" name="Group 170"/>
            <p:cNvGrpSpPr/>
            <p:nvPr/>
          </p:nvGrpSpPr>
          <p:grpSpPr>
            <a:xfrm>
              <a:off x="4023486" y="1838061"/>
              <a:ext cx="344105" cy="3492863"/>
              <a:chOff x="3563716" y="1031435"/>
              <a:chExt cx="416367" cy="4226365"/>
            </a:xfrm>
          </p:grpSpPr>
          <p:sp>
            <p:nvSpPr>
              <p:cNvPr id="172" name="Oval 171"/>
              <p:cNvSpPr/>
              <p:nvPr/>
            </p:nvSpPr>
            <p:spPr>
              <a:xfrm>
                <a:off x="3563718" y="1680047"/>
                <a:ext cx="416365" cy="416365"/>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73" name="Oval 172"/>
              <p:cNvSpPr/>
              <p:nvPr/>
            </p:nvSpPr>
            <p:spPr>
              <a:xfrm>
                <a:off x="3563718" y="1031435"/>
                <a:ext cx="416365" cy="416365"/>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74" name="Oval 173"/>
              <p:cNvSpPr/>
              <p:nvPr/>
            </p:nvSpPr>
            <p:spPr>
              <a:xfrm>
                <a:off x="3563716" y="4841435"/>
                <a:ext cx="416365" cy="416365"/>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75" name="Oval 174"/>
              <p:cNvSpPr/>
              <p:nvPr/>
            </p:nvSpPr>
            <p:spPr>
              <a:xfrm>
                <a:off x="3563716" y="4184627"/>
                <a:ext cx="416365" cy="416365"/>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76" name="Oval 175"/>
              <p:cNvSpPr/>
              <p:nvPr/>
            </p:nvSpPr>
            <p:spPr>
              <a:xfrm>
                <a:off x="3563718" y="2328659"/>
                <a:ext cx="416365" cy="416365"/>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cxnSp>
            <p:nvCxnSpPr>
              <p:cNvPr id="177" name="Straight Connector 176"/>
              <p:cNvCxnSpPr/>
              <p:nvPr/>
            </p:nvCxnSpPr>
            <p:spPr>
              <a:xfrm flipH="1">
                <a:off x="3761509" y="3622235"/>
                <a:ext cx="6928" cy="329044"/>
              </a:xfrm>
              <a:prstGeom prst="line">
                <a:avLst/>
              </a:prstGeom>
              <a:ln w="25400">
                <a:solidFill>
                  <a:schemeClr val="tx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78" name="Oval 177"/>
              <p:cNvSpPr/>
              <p:nvPr/>
            </p:nvSpPr>
            <p:spPr>
              <a:xfrm>
                <a:off x="3563718" y="2977270"/>
                <a:ext cx="416365" cy="416365"/>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cxnSp>
          <p:nvCxnSpPr>
            <p:cNvPr id="179" name="Straight Arrow Connector 178"/>
            <p:cNvCxnSpPr>
              <a:stCxn id="199" idx="6"/>
              <a:endCxn id="178" idx="2"/>
            </p:cNvCxnSpPr>
            <p:nvPr/>
          </p:nvCxnSpPr>
          <p:spPr>
            <a:xfrm>
              <a:off x="2153371" y="2350303"/>
              <a:ext cx="1870116" cy="1267938"/>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a:stCxn id="198" idx="6"/>
              <a:endCxn id="178" idx="2"/>
            </p:cNvCxnSpPr>
            <p:nvPr/>
          </p:nvCxnSpPr>
          <p:spPr>
            <a:xfrm>
              <a:off x="2153371" y="2723140"/>
              <a:ext cx="1870116" cy="895102"/>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a:stCxn id="195" idx="6"/>
              <a:endCxn id="178" idx="2"/>
            </p:cNvCxnSpPr>
            <p:nvPr/>
          </p:nvCxnSpPr>
          <p:spPr>
            <a:xfrm>
              <a:off x="2153371" y="3468812"/>
              <a:ext cx="1870116" cy="149430"/>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a:stCxn id="197" idx="6"/>
              <a:endCxn id="178" idx="2"/>
            </p:cNvCxnSpPr>
            <p:nvPr/>
          </p:nvCxnSpPr>
          <p:spPr>
            <a:xfrm flipV="1">
              <a:off x="2153371" y="3618241"/>
              <a:ext cx="1870116" cy="1200441"/>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a:stCxn id="189" idx="3"/>
              <a:endCxn id="199" idx="2"/>
            </p:cNvCxnSpPr>
            <p:nvPr/>
          </p:nvCxnSpPr>
          <p:spPr>
            <a:xfrm flipV="1">
              <a:off x="1659654" y="2350303"/>
              <a:ext cx="317136" cy="27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a:stCxn id="190" idx="3"/>
              <a:endCxn id="198" idx="2"/>
            </p:cNvCxnSpPr>
            <p:nvPr/>
          </p:nvCxnSpPr>
          <p:spPr>
            <a:xfrm>
              <a:off x="1659654" y="2722275"/>
              <a:ext cx="317136" cy="8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a:stCxn id="191" idx="3"/>
              <a:endCxn id="196" idx="2"/>
            </p:cNvCxnSpPr>
            <p:nvPr/>
          </p:nvCxnSpPr>
          <p:spPr>
            <a:xfrm>
              <a:off x="1659654" y="3094032"/>
              <a:ext cx="317136" cy="194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stCxn id="192" idx="3"/>
              <a:endCxn id="195" idx="2"/>
            </p:cNvCxnSpPr>
            <p:nvPr/>
          </p:nvCxnSpPr>
          <p:spPr>
            <a:xfrm flipV="1">
              <a:off x="1659654" y="3468811"/>
              <a:ext cx="317136" cy="30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a:stCxn id="193" idx="3"/>
              <a:endCxn id="197" idx="2"/>
            </p:cNvCxnSpPr>
            <p:nvPr/>
          </p:nvCxnSpPr>
          <p:spPr>
            <a:xfrm flipV="1">
              <a:off x="1659654" y="4818682"/>
              <a:ext cx="317136" cy="209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9" name="TextBox 188"/>
                <p:cNvSpPr txBox="1"/>
                <p:nvPr/>
              </p:nvSpPr>
              <p:spPr>
                <a:xfrm>
                  <a:off x="1315551" y="2200395"/>
                  <a:ext cx="344103" cy="305233"/>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a:p>
              </p:txBody>
            </p:sp>
          </mc:Choice>
          <mc:Fallback xmlns="">
            <p:sp>
              <p:nvSpPr>
                <p:cNvPr id="189" name="TextBox 188"/>
                <p:cNvSpPr txBox="1">
                  <a:spLocks noRot="1" noChangeAspect="1" noMove="1" noResize="1" noEditPoints="1" noAdjustHandles="1" noChangeArrowheads="1" noChangeShapeType="1" noTextEdit="1"/>
                </p:cNvSpPr>
                <p:nvPr/>
              </p:nvSpPr>
              <p:spPr>
                <a:xfrm>
                  <a:off x="1315551" y="2200395"/>
                  <a:ext cx="344103" cy="305233"/>
                </a:xfrm>
                <a:prstGeom prst="rect">
                  <a:avLst/>
                </a:prstGeom>
                <a:blipFill rotWithShape="0">
                  <a:blip r:embed="rId3"/>
                  <a:stretch>
                    <a:fillRect l="-19149"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0" name="TextBox 189"/>
                <p:cNvSpPr txBox="1"/>
                <p:nvPr/>
              </p:nvSpPr>
              <p:spPr>
                <a:xfrm>
                  <a:off x="1315551" y="2569659"/>
                  <a:ext cx="344103" cy="305233"/>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a:p>
              </p:txBody>
            </p:sp>
          </mc:Choice>
          <mc:Fallback xmlns="">
            <p:sp>
              <p:nvSpPr>
                <p:cNvPr id="190" name="TextBox 189"/>
                <p:cNvSpPr txBox="1">
                  <a:spLocks noRot="1" noChangeAspect="1" noMove="1" noResize="1" noEditPoints="1" noAdjustHandles="1" noChangeArrowheads="1" noChangeShapeType="1" noTextEdit="1"/>
                </p:cNvSpPr>
                <p:nvPr/>
              </p:nvSpPr>
              <p:spPr>
                <a:xfrm>
                  <a:off x="1315551" y="2569659"/>
                  <a:ext cx="344103" cy="305233"/>
                </a:xfrm>
                <a:prstGeom prst="rect">
                  <a:avLst/>
                </a:prstGeom>
                <a:blipFill rotWithShape="0">
                  <a:blip r:embed="rId4"/>
                  <a:stretch>
                    <a:fillRect l="-19149"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1" name="TextBox 190"/>
                <p:cNvSpPr txBox="1"/>
                <p:nvPr/>
              </p:nvSpPr>
              <p:spPr>
                <a:xfrm>
                  <a:off x="1315551" y="2941416"/>
                  <a:ext cx="344103" cy="305233"/>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a:p>
              </p:txBody>
            </p:sp>
          </mc:Choice>
          <mc:Fallback xmlns="">
            <p:sp>
              <p:nvSpPr>
                <p:cNvPr id="191" name="TextBox 190"/>
                <p:cNvSpPr txBox="1">
                  <a:spLocks noRot="1" noChangeAspect="1" noMove="1" noResize="1" noEditPoints="1" noAdjustHandles="1" noChangeArrowheads="1" noChangeShapeType="1" noTextEdit="1"/>
                </p:cNvSpPr>
                <p:nvPr/>
              </p:nvSpPr>
              <p:spPr>
                <a:xfrm>
                  <a:off x="1315551" y="2941416"/>
                  <a:ext cx="344103" cy="305233"/>
                </a:xfrm>
                <a:prstGeom prst="rect">
                  <a:avLst/>
                </a:prstGeom>
                <a:blipFill rotWithShape="0">
                  <a:blip r:embed="rId5"/>
                  <a:stretch>
                    <a:fillRect l="-19149" b="-219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2" name="TextBox 191"/>
                <p:cNvSpPr txBox="1"/>
                <p:nvPr/>
              </p:nvSpPr>
              <p:spPr>
                <a:xfrm>
                  <a:off x="1315551" y="3319267"/>
                  <a:ext cx="344103" cy="305233"/>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a:p>
              </p:txBody>
            </p:sp>
          </mc:Choice>
          <mc:Fallback xmlns="">
            <p:sp>
              <p:nvSpPr>
                <p:cNvPr id="192" name="TextBox 191"/>
                <p:cNvSpPr txBox="1">
                  <a:spLocks noRot="1" noChangeAspect="1" noMove="1" noResize="1" noEditPoints="1" noAdjustHandles="1" noChangeArrowheads="1" noChangeShapeType="1" noTextEdit="1"/>
                </p:cNvSpPr>
                <p:nvPr/>
              </p:nvSpPr>
              <p:spPr>
                <a:xfrm>
                  <a:off x="1315551" y="3319267"/>
                  <a:ext cx="344103" cy="305233"/>
                </a:xfrm>
                <a:prstGeom prst="rect">
                  <a:avLst/>
                </a:prstGeom>
                <a:blipFill rotWithShape="0">
                  <a:blip r:embed="rId6"/>
                  <a:stretch>
                    <a:fillRect l="-19149" b="-243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3" name="TextBox 192"/>
                <p:cNvSpPr txBox="1"/>
                <p:nvPr/>
              </p:nvSpPr>
              <p:spPr>
                <a:xfrm>
                  <a:off x="1315551" y="4668156"/>
                  <a:ext cx="344103" cy="305233"/>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𝑁</m:t>
                            </m:r>
                          </m:sub>
                        </m:sSub>
                      </m:oMath>
                    </m:oMathPara>
                  </a14:m>
                  <a:endParaRPr lang="en-US"/>
                </a:p>
              </p:txBody>
            </p:sp>
          </mc:Choice>
          <mc:Fallback xmlns="">
            <p:sp>
              <p:nvSpPr>
                <p:cNvPr id="193" name="TextBox 192"/>
                <p:cNvSpPr txBox="1">
                  <a:spLocks noRot="1" noChangeAspect="1" noMove="1" noResize="1" noEditPoints="1" noAdjustHandles="1" noChangeArrowheads="1" noChangeShapeType="1" noTextEdit="1"/>
                </p:cNvSpPr>
                <p:nvPr/>
              </p:nvSpPr>
              <p:spPr>
                <a:xfrm>
                  <a:off x="1315551" y="4668156"/>
                  <a:ext cx="344103" cy="305233"/>
                </a:xfrm>
                <a:prstGeom prst="rect">
                  <a:avLst/>
                </a:prstGeom>
                <a:blipFill rotWithShape="0">
                  <a:blip r:embed="rId7"/>
                  <a:stretch>
                    <a:fillRect l="-25532" r="-4255" b="-21951"/>
                  </a:stretch>
                </a:blipFill>
              </p:spPr>
              <p:txBody>
                <a:bodyPr/>
                <a:lstStyle/>
                <a:p>
                  <a:r>
                    <a:rPr lang="en-US">
                      <a:noFill/>
                    </a:rPr>
                    <a:t> </a:t>
                  </a:r>
                </a:p>
              </p:txBody>
            </p:sp>
          </mc:Fallback>
        </mc:AlternateContent>
        <p:grpSp>
          <p:nvGrpSpPr>
            <p:cNvPr id="194" name="Group 193"/>
            <p:cNvGrpSpPr/>
            <p:nvPr/>
          </p:nvGrpSpPr>
          <p:grpSpPr>
            <a:xfrm>
              <a:off x="1976791" y="2262013"/>
              <a:ext cx="176580" cy="2644958"/>
              <a:chOff x="1219200" y="1600200"/>
              <a:chExt cx="213662" cy="3200400"/>
            </a:xfrm>
          </p:grpSpPr>
          <p:sp>
            <p:nvSpPr>
              <p:cNvPr id="195" name="Oval 194"/>
              <p:cNvSpPr/>
              <p:nvPr/>
            </p:nvSpPr>
            <p:spPr>
              <a:xfrm>
                <a:off x="1219200" y="2953595"/>
                <a:ext cx="213662" cy="2136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96" name="Oval 195"/>
              <p:cNvSpPr/>
              <p:nvPr/>
            </p:nvSpPr>
            <p:spPr>
              <a:xfrm>
                <a:off x="1219200" y="2502464"/>
                <a:ext cx="213662" cy="2136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97" name="Oval 196"/>
              <p:cNvSpPr/>
              <p:nvPr/>
            </p:nvSpPr>
            <p:spPr>
              <a:xfrm>
                <a:off x="1219200" y="4586939"/>
                <a:ext cx="213662" cy="2136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98" name="Oval 197"/>
              <p:cNvSpPr/>
              <p:nvPr/>
            </p:nvSpPr>
            <p:spPr>
              <a:xfrm>
                <a:off x="1219200" y="2051332"/>
                <a:ext cx="213662" cy="2136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99" name="Oval 198"/>
              <p:cNvSpPr/>
              <p:nvPr/>
            </p:nvSpPr>
            <p:spPr>
              <a:xfrm>
                <a:off x="1219200" y="1600200"/>
                <a:ext cx="213662" cy="2136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cxnSp>
            <p:nvCxnSpPr>
              <p:cNvPr id="200" name="Straight Connector 199"/>
              <p:cNvCxnSpPr/>
              <p:nvPr/>
            </p:nvCxnSpPr>
            <p:spPr>
              <a:xfrm rot="5400000">
                <a:off x="1024504" y="3872446"/>
                <a:ext cx="608533"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201" name="Straight Arrow Connector 200"/>
            <p:cNvCxnSpPr>
              <a:stCxn id="234" idx="6"/>
              <a:endCxn id="225" idx="2"/>
            </p:cNvCxnSpPr>
            <p:nvPr/>
          </p:nvCxnSpPr>
          <p:spPr>
            <a:xfrm>
              <a:off x="5849765" y="2182165"/>
              <a:ext cx="1436079" cy="491449"/>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02" name="Straight Arrow Connector 201"/>
            <p:cNvCxnSpPr>
              <a:stCxn id="229" idx="6"/>
              <a:endCxn id="225" idx="2"/>
            </p:cNvCxnSpPr>
            <p:nvPr/>
          </p:nvCxnSpPr>
          <p:spPr>
            <a:xfrm flipV="1">
              <a:off x="5849767" y="2673613"/>
              <a:ext cx="1436077" cy="44594"/>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stCxn id="230" idx="6"/>
              <a:endCxn id="225" idx="2"/>
            </p:cNvCxnSpPr>
            <p:nvPr/>
          </p:nvCxnSpPr>
          <p:spPr>
            <a:xfrm flipV="1">
              <a:off x="5849766" y="2673613"/>
              <a:ext cx="1436078" cy="2313208"/>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04" name="Straight Arrow Connector 203"/>
            <p:cNvCxnSpPr>
              <a:stCxn id="234" idx="6"/>
              <a:endCxn id="224" idx="2"/>
            </p:cNvCxnSpPr>
            <p:nvPr/>
          </p:nvCxnSpPr>
          <p:spPr>
            <a:xfrm>
              <a:off x="5849765" y="2182165"/>
              <a:ext cx="1436079" cy="2313209"/>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a:stCxn id="229" idx="6"/>
              <a:endCxn id="224" idx="2"/>
            </p:cNvCxnSpPr>
            <p:nvPr/>
          </p:nvCxnSpPr>
          <p:spPr>
            <a:xfrm>
              <a:off x="5849767" y="2718207"/>
              <a:ext cx="1436077" cy="1777166"/>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06" name="Straight Arrow Connector 205"/>
            <p:cNvCxnSpPr>
              <a:stCxn id="230" idx="6"/>
              <a:endCxn id="224" idx="2"/>
            </p:cNvCxnSpPr>
            <p:nvPr/>
          </p:nvCxnSpPr>
          <p:spPr>
            <a:xfrm flipV="1">
              <a:off x="5849766" y="4495373"/>
              <a:ext cx="1436078" cy="491448"/>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a:stCxn id="234" idx="6"/>
              <a:endCxn id="226" idx="2"/>
            </p:cNvCxnSpPr>
            <p:nvPr/>
          </p:nvCxnSpPr>
          <p:spPr>
            <a:xfrm>
              <a:off x="5849765" y="2182165"/>
              <a:ext cx="1436079" cy="1213403"/>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08" name="Straight Arrow Connector 207"/>
            <p:cNvCxnSpPr>
              <a:stCxn id="229" idx="6"/>
              <a:endCxn id="226" idx="2"/>
            </p:cNvCxnSpPr>
            <p:nvPr/>
          </p:nvCxnSpPr>
          <p:spPr>
            <a:xfrm>
              <a:off x="5849767" y="2718207"/>
              <a:ext cx="1436077" cy="677360"/>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09" name="Straight Arrow Connector 208"/>
            <p:cNvCxnSpPr>
              <a:stCxn id="230" idx="6"/>
              <a:endCxn id="226" idx="2"/>
            </p:cNvCxnSpPr>
            <p:nvPr/>
          </p:nvCxnSpPr>
          <p:spPr>
            <a:xfrm flipV="1">
              <a:off x="5849766" y="3395568"/>
              <a:ext cx="1436078" cy="1591254"/>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10" name="Straight Arrow Connector 209"/>
            <p:cNvCxnSpPr>
              <a:stCxn id="231" idx="6"/>
              <a:endCxn id="225" idx="2"/>
            </p:cNvCxnSpPr>
            <p:nvPr/>
          </p:nvCxnSpPr>
          <p:spPr>
            <a:xfrm flipV="1">
              <a:off x="5849767" y="2673613"/>
              <a:ext cx="1436077" cy="580637"/>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11" name="Straight Arrow Connector 210"/>
            <p:cNvCxnSpPr>
              <a:stCxn id="231" idx="6"/>
              <a:endCxn id="224" idx="2"/>
            </p:cNvCxnSpPr>
            <p:nvPr/>
          </p:nvCxnSpPr>
          <p:spPr>
            <a:xfrm>
              <a:off x="5849767" y="3254250"/>
              <a:ext cx="1436077" cy="1241123"/>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12" name="Straight Arrow Connector 211"/>
            <p:cNvCxnSpPr>
              <a:stCxn id="231" idx="6"/>
              <a:endCxn id="226" idx="2"/>
            </p:cNvCxnSpPr>
            <p:nvPr/>
          </p:nvCxnSpPr>
          <p:spPr>
            <a:xfrm>
              <a:off x="5849767" y="3254250"/>
              <a:ext cx="1436077" cy="141317"/>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a:stCxn id="233" idx="6"/>
              <a:endCxn id="225" idx="2"/>
            </p:cNvCxnSpPr>
            <p:nvPr/>
          </p:nvCxnSpPr>
          <p:spPr>
            <a:xfrm flipV="1">
              <a:off x="5849767" y="2673613"/>
              <a:ext cx="1436077" cy="1116679"/>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a:stCxn id="233" idx="6"/>
              <a:endCxn id="226" idx="2"/>
            </p:cNvCxnSpPr>
            <p:nvPr/>
          </p:nvCxnSpPr>
          <p:spPr>
            <a:xfrm flipV="1">
              <a:off x="5849767" y="3395568"/>
              <a:ext cx="1436077" cy="394725"/>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a:stCxn id="233" idx="6"/>
              <a:endCxn id="224" idx="2"/>
            </p:cNvCxnSpPr>
            <p:nvPr/>
          </p:nvCxnSpPr>
          <p:spPr>
            <a:xfrm>
              <a:off x="5849767" y="3790292"/>
              <a:ext cx="1436077" cy="705081"/>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17" name="Straight Arrow Connector 216"/>
            <p:cNvCxnSpPr>
              <a:stCxn id="225" idx="6"/>
              <a:endCxn id="219" idx="1"/>
            </p:cNvCxnSpPr>
            <p:nvPr/>
          </p:nvCxnSpPr>
          <p:spPr>
            <a:xfrm>
              <a:off x="7629947" y="2673613"/>
              <a:ext cx="331750" cy="26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a:stCxn id="224" idx="6"/>
              <a:endCxn id="222" idx="1"/>
            </p:cNvCxnSpPr>
            <p:nvPr/>
          </p:nvCxnSpPr>
          <p:spPr>
            <a:xfrm>
              <a:off x="7629947" y="4495373"/>
              <a:ext cx="331750" cy="23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9" name="TextBox 218"/>
                <p:cNvSpPr txBox="1"/>
                <p:nvPr/>
              </p:nvSpPr>
              <p:spPr>
                <a:xfrm>
                  <a:off x="7961697" y="2523650"/>
                  <a:ext cx="344103" cy="305233"/>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oMath>
                    </m:oMathPara>
                  </a14:m>
                  <a:endParaRPr lang="en-US"/>
                </a:p>
              </p:txBody>
            </p:sp>
          </mc:Choice>
          <mc:Fallback xmlns="">
            <p:sp>
              <p:nvSpPr>
                <p:cNvPr id="219" name="TextBox 218"/>
                <p:cNvSpPr txBox="1">
                  <a:spLocks noRot="1" noChangeAspect="1" noMove="1" noResize="1" noEditPoints="1" noAdjustHandles="1" noChangeArrowheads="1" noChangeShapeType="1" noTextEdit="1"/>
                </p:cNvSpPr>
                <p:nvPr/>
              </p:nvSpPr>
              <p:spPr>
                <a:xfrm>
                  <a:off x="7961697" y="2523650"/>
                  <a:ext cx="344103" cy="305233"/>
                </a:xfrm>
                <a:prstGeom prst="rect">
                  <a:avLst/>
                </a:prstGeom>
                <a:blipFill rotWithShape="0">
                  <a:blip r:embed="rId8"/>
                  <a:stretch>
                    <a:fillRect l="-27660" b="-34146"/>
                  </a:stretch>
                </a:blipFill>
              </p:spPr>
              <p:txBody>
                <a:bodyPr/>
                <a:lstStyle/>
                <a:p>
                  <a:r>
                    <a:rPr lang="en-US">
                      <a:noFill/>
                    </a:rPr>
                    <a:t> </a:t>
                  </a:r>
                </a:p>
              </p:txBody>
            </p:sp>
          </mc:Fallback>
        </mc:AlternateContent>
        <p:cxnSp>
          <p:nvCxnSpPr>
            <p:cNvPr id="220" name="Straight Arrow Connector 219"/>
            <p:cNvCxnSpPr>
              <a:stCxn id="226" idx="6"/>
              <a:endCxn id="221" idx="1"/>
            </p:cNvCxnSpPr>
            <p:nvPr/>
          </p:nvCxnSpPr>
          <p:spPr>
            <a:xfrm flipV="1">
              <a:off x="7629947" y="3393171"/>
              <a:ext cx="331750" cy="23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1" name="TextBox 220"/>
                <p:cNvSpPr txBox="1"/>
                <p:nvPr/>
              </p:nvSpPr>
              <p:spPr>
                <a:xfrm>
                  <a:off x="7961697" y="3240554"/>
                  <a:ext cx="344103" cy="305233"/>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oMath>
                    </m:oMathPara>
                  </a14:m>
                  <a:endParaRPr lang="en-US"/>
                </a:p>
              </p:txBody>
            </p:sp>
          </mc:Choice>
          <mc:Fallback xmlns="">
            <p:sp>
              <p:nvSpPr>
                <p:cNvPr id="221" name="TextBox 220"/>
                <p:cNvSpPr txBox="1">
                  <a:spLocks noRot="1" noChangeAspect="1" noMove="1" noResize="1" noEditPoints="1" noAdjustHandles="1" noChangeArrowheads="1" noChangeShapeType="1" noTextEdit="1"/>
                </p:cNvSpPr>
                <p:nvPr/>
              </p:nvSpPr>
              <p:spPr>
                <a:xfrm>
                  <a:off x="7961697" y="3240554"/>
                  <a:ext cx="344103" cy="305233"/>
                </a:xfrm>
                <a:prstGeom prst="rect">
                  <a:avLst/>
                </a:prstGeom>
                <a:blipFill rotWithShape="0">
                  <a:blip r:embed="rId9"/>
                  <a:stretch>
                    <a:fillRect l="-27660" b="-309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2" name="TextBox 221"/>
                <p:cNvSpPr txBox="1"/>
                <p:nvPr/>
              </p:nvSpPr>
              <p:spPr>
                <a:xfrm>
                  <a:off x="7961697" y="4345152"/>
                  <a:ext cx="344103" cy="305233"/>
                </a:xfrm>
                <a:prstGeom prst="rect">
                  <a:avLst/>
                </a:prstGeom>
                <a:noFill/>
              </p:spPr>
              <p:txBody>
                <a:bodyPr wrap="square" rtlCol="0" anchor="ctr">
                  <a:spAutoFit/>
                </a:bodyPr>
                <a:lstStyle/>
                <a:p>
                  <a:pPr algn="ct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𝑀</m:t>
                            </m:r>
                          </m:sub>
                        </m:sSub>
                      </m:oMath>
                    </m:oMathPara>
                  </a14:m>
                  <a:endParaRPr lang="en-US"/>
                </a:p>
              </p:txBody>
            </p:sp>
          </mc:Choice>
          <mc:Fallback xmlns="">
            <p:sp>
              <p:nvSpPr>
                <p:cNvPr id="222" name="TextBox 221"/>
                <p:cNvSpPr txBox="1">
                  <a:spLocks noRot="1" noChangeAspect="1" noMove="1" noResize="1" noEditPoints="1" noAdjustHandles="1" noChangeArrowheads="1" noChangeShapeType="1" noTextEdit="1"/>
                </p:cNvSpPr>
                <p:nvPr/>
              </p:nvSpPr>
              <p:spPr>
                <a:xfrm>
                  <a:off x="7961697" y="4345152"/>
                  <a:ext cx="344103" cy="305233"/>
                </a:xfrm>
                <a:prstGeom prst="rect">
                  <a:avLst/>
                </a:prstGeom>
                <a:blipFill rotWithShape="0">
                  <a:blip r:embed="rId10"/>
                  <a:stretch>
                    <a:fillRect l="-38298" r="-8511" b="-34146"/>
                  </a:stretch>
                </a:blipFill>
              </p:spPr>
              <p:txBody>
                <a:bodyPr/>
                <a:lstStyle/>
                <a:p>
                  <a:r>
                    <a:rPr lang="en-US">
                      <a:noFill/>
                    </a:rPr>
                    <a:t> </a:t>
                  </a:r>
                </a:p>
              </p:txBody>
            </p:sp>
          </mc:Fallback>
        </mc:AlternateContent>
        <p:grpSp>
          <p:nvGrpSpPr>
            <p:cNvPr id="223" name="Group 222"/>
            <p:cNvGrpSpPr/>
            <p:nvPr/>
          </p:nvGrpSpPr>
          <p:grpSpPr>
            <a:xfrm>
              <a:off x="7285844" y="2501561"/>
              <a:ext cx="344103" cy="2165863"/>
              <a:chOff x="7071653" y="1834270"/>
              <a:chExt cx="416365" cy="2620695"/>
            </a:xfrm>
          </p:grpSpPr>
          <p:sp>
            <p:nvSpPr>
              <p:cNvPr id="224" name="Oval 223"/>
              <p:cNvSpPr/>
              <p:nvPr/>
            </p:nvSpPr>
            <p:spPr>
              <a:xfrm>
                <a:off x="7071653" y="4038600"/>
                <a:ext cx="416365" cy="416365"/>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25" name="Oval 224"/>
              <p:cNvSpPr/>
              <p:nvPr/>
            </p:nvSpPr>
            <p:spPr>
              <a:xfrm>
                <a:off x="7071653" y="1834270"/>
                <a:ext cx="416365" cy="416365"/>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26" name="Oval 225"/>
              <p:cNvSpPr/>
              <p:nvPr/>
            </p:nvSpPr>
            <p:spPr>
              <a:xfrm>
                <a:off x="7071653" y="2707835"/>
                <a:ext cx="416365" cy="416365"/>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cxnSp>
            <p:nvCxnSpPr>
              <p:cNvPr id="227" name="Straight Connector 226"/>
              <p:cNvCxnSpPr/>
              <p:nvPr/>
            </p:nvCxnSpPr>
            <p:spPr>
              <a:xfrm rot="5400000">
                <a:off x="6975569" y="3580867"/>
                <a:ext cx="608533" cy="0"/>
              </a:xfrm>
              <a:prstGeom prst="line">
                <a:avLst/>
              </a:prstGeom>
              <a:ln w="25400">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28" name="Group 227"/>
            <p:cNvGrpSpPr/>
            <p:nvPr/>
          </p:nvGrpSpPr>
          <p:grpSpPr>
            <a:xfrm>
              <a:off x="5505662" y="2010112"/>
              <a:ext cx="344105" cy="3148760"/>
              <a:chOff x="4976151" y="1219200"/>
              <a:chExt cx="416367" cy="3810000"/>
            </a:xfrm>
          </p:grpSpPr>
          <p:sp>
            <p:nvSpPr>
              <p:cNvPr id="229" name="Oval 228"/>
              <p:cNvSpPr/>
              <p:nvPr/>
            </p:nvSpPr>
            <p:spPr>
              <a:xfrm>
                <a:off x="4976153" y="1867812"/>
                <a:ext cx="416365" cy="416365"/>
              </a:xfrm>
              <a:prstGeom prst="ellipse">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30" name="Oval 229"/>
              <p:cNvSpPr/>
              <p:nvPr/>
            </p:nvSpPr>
            <p:spPr>
              <a:xfrm>
                <a:off x="4976152" y="4612835"/>
                <a:ext cx="416365" cy="416365"/>
              </a:xfrm>
              <a:prstGeom prst="ellipse">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31" name="Oval 230"/>
              <p:cNvSpPr/>
              <p:nvPr/>
            </p:nvSpPr>
            <p:spPr>
              <a:xfrm>
                <a:off x="4976153" y="2516424"/>
                <a:ext cx="416365" cy="416365"/>
              </a:xfrm>
              <a:prstGeom prst="ellipse">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cxnSp>
            <p:nvCxnSpPr>
              <p:cNvPr id="232" name="Straight Connector 231"/>
              <p:cNvCxnSpPr/>
              <p:nvPr/>
            </p:nvCxnSpPr>
            <p:spPr>
              <a:xfrm rot="5400000">
                <a:off x="4863741" y="4094018"/>
                <a:ext cx="608533" cy="0"/>
              </a:xfrm>
              <a:prstGeom prst="line">
                <a:avLst/>
              </a:prstGeom>
              <a:ln w="25400">
                <a:solidFill>
                  <a:schemeClr val="accent5">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33" name="Oval 232"/>
              <p:cNvSpPr/>
              <p:nvPr/>
            </p:nvSpPr>
            <p:spPr>
              <a:xfrm>
                <a:off x="4976153" y="3165035"/>
                <a:ext cx="416365" cy="416365"/>
              </a:xfrm>
              <a:prstGeom prst="ellipse">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234" name="Oval 233"/>
              <p:cNvSpPr/>
              <p:nvPr/>
            </p:nvSpPr>
            <p:spPr>
              <a:xfrm>
                <a:off x="4976151" y="1219200"/>
                <a:ext cx="416365" cy="416365"/>
              </a:xfrm>
              <a:prstGeom prst="ellipse">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cxnSp>
          <p:nvCxnSpPr>
            <p:cNvPr id="235" name="Straight Arrow Connector 234"/>
            <p:cNvCxnSpPr>
              <a:stCxn id="173" idx="6"/>
              <a:endCxn id="234" idx="2"/>
            </p:cNvCxnSpPr>
            <p:nvPr/>
          </p:nvCxnSpPr>
          <p:spPr>
            <a:xfrm>
              <a:off x="4367591" y="2010113"/>
              <a:ext cx="1138071" cy="172051"/>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36" name="Straight Arrow Connector 235"/>
            <p:cNvCxnSpPr>
              <a:stCxn id="173" idx="6"/>
              <a:endCxn id="229" idx="2"/>
            </p:cNvCxnSpPr>
            <p:nvPr/>
          </p:nvCxnSpPr>
          <p:spPr>
            <a:xfrm>
              <a:off x="4367591" y="2010113"/>
              <a:ext cx="1138073" cy="708094"/>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37" name="Straight Arrow Connector 236"/>
            <p:cNvCxnSpPr>
              <a:stCxn id="173" idx="6"/>
              <a:endCxn id="231" idx="2"/>
            </p:cNvCxnSpPr>
            <p:nvPr/>
          </p:nvCxnSpPr>
          <p:spPr>
            <a:xfrm>
              <a:off x="4367591" y="2010113"/>
              <a:ext cx="1138073" cy="1244137"/>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38" name="Straight Arrow Connector 237"/>
            <p:cNvCxnSpPr>
              <a:stCxn id="173" idx="6"/>
              <a:endCxn id="233" idx="2"/>
            </p:cNvCxnSpPr>
            <p:nvPr/>
          </p:nvCxnSpPr>
          <p:spPr>
            <a:xfrm>
              <a:off x="4367591" y="2010113"/>
              <a:ext cx="1138073" cy="1780179"/>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39" name="Straight Arrow Connector 238"/>
            <p:cNvCxnSpPr>
              <a:stCxn id="173" idx="6"/>
              <a:endCxn id="230" idx="2"/>
            </p:cNvCxnSpPr>
            <p:nvPr/>
          </p:nvCxnSpPr>
          <p:spPr>
            <a:xfrm>
              <a:off x="4367591" y="2010113"/>
              <a:ext cx="1138072" cy="2976708"/>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a:stCxn id="172" idx="6"/>
              <a:endCxn id="234" idx="2"/>
            </p:cNvCxnSpPr>
            <p:nvPr/>
          </p:nvCxnSpPr>
          <p:spPr>
            <a:xfrm flipV="1">
              <a:off x="4367591" y="2182165"/>
              <a:ext cx="1138071" cy="363992"/>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41" name="Straight Arrow Connector 240"/>
            <p:cNvCxnSpPr>
              <a:stCxn id="172" idx="6"/>
              <a:endCxn id="229" idx="2"/>
            </p:cNvCxnSpPr>
            <p:nvPr/>
          </p:nvCxnSpPr>
          <p:spPr>
            <a:xfrm>
              <a:off x="4367591" y="2546156"/>
              <a:ext cx="1138073" cy="172051"/>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a:stCxn id="172" idx="6"/>
              <a:endCxn id="231" idx="2"/>
            </p:cNvCxnSpPr>
            <p:nvPr/>
          </p:nvCxnSpPr>
          <p:spPr>
            <a:xfrm>
              <a:off x="4367591" y="2546156"/>
              <a:ext cx="1138073" cy="708094"/>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43" name="Straight Arrow Connector 242"/>
            <p:cNvCxnSpPr>
              <a:stCxn id="172" idx="6"/>
              <a:endCxn id="233" idx="2"/>
            </p:cNvCxnSpPr>
            <p:nvPr/>
          </p:nvCxnSpPr>
          <p:spPr>
            <a:xfrm>
              <a:off x="4367591" y="2546156"/>
              <a:ext cx="1138073" cy="1244136"/>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44" name="Straight Arrow Connector 243"/>
            <p:cNvCxnSpPr>
              <a:stCxn id="172" idx="6"/>
              <a:endCxn id="230" idx="2"/>
            </p:cNvCxnSpPr>
            <p:nvPr/>
          </p:nvCxnSpPr>
          <p:spPr>
            <a:xfrm>
              <a:off x="4367591" y="2546156"/>
              <a:ext cx="1138072" cy="2440665"/>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45" name="Straight Arrow Connector 244"/>
            <p:cNvCxnSpPr>
              <a:stCxn id="176" idx="6"/>
              <a:endCxn id="234" idx="2"/>
            </p:cNvCxnSpPr>
            <p:nvPr/>
          </p:nvCxnSpPr>
          <p:spPr>
            <a:xfrm flipV="1">
              <a:off x="4367591" y="2182165"/>
              <a:ext cx="1138071" cy="900035"/>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46" name="Straight Arrow Connector 245"/>
            <p:cNvCxnSpPr>
              <a:stCxn id="176" idx="6"/>
              <a:endCxn id="229" idx="2"/>
            </p:cNvCxnSpPr>
            <p:nvPr/>
          </p:nvCxnSpPr>
          <p:spPr>
            <a:xfrm flipV="1">
              <a:off x="4367591" y="2718207"/>
              <a:ext cx="1138073" cy="363992"/>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47" name="Straight Arrow Connector 246"/>
            <p:cNvCxnSpPr>
              <a:stCxn id="176" idx="6"/>
              <a:endCxn id="231" idx="2"/>
            </p:cNvCxnSpPr>
            <p:nvPr/>
          </p:nvCxnSpPr>
          <p:spPr>
            <a:xfrm>
              <a:off x="4367591" y="3082199"/>
              <a:ext cx="1138073" cy="172051"/>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a:stCxn id="176" idx="6"/>
              <a:endCxn id="233" idx="2"/>
            </p:cNvCxnSpPr>
            <p:nvPr/>
          </p:nvCxnSpPr>
          <p:spPr>
            <a:xfrm>
              <a:off x="4367591" y="3082199"/>
              <a:ext cx="1138073" cy="708093"/>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49" name="Straight Arrow Connector 248"/>
            <p:cNvCxnSpPr>
              <a:stCxn id="176" idx="6"/>
              <a:endCxn id="230" idx="2"/>
            </p:cNvCxnSpPr>
            <p:nvPr/>
          </p:nvCxnSpPr>
          <p:spPr>
            <a:xfrm>
              <a:off x="4367591" y="3082199"/>
              <a:ext cx="1138072" cy="1904622"/>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50" name="Straight Arrow Connector 249"/>
            <p:cNvCxnSpPr>
              <a:stCxn id="178" idx="6"/>
              <a:endCxn id="230" idx="2"/>
            </p:cNvCxnSpPr>
            <p:nvPr/>
          </p:nvCxnSpPr>
          <p:spPr>
            <a:xfrm>
              <a:off x="4367591" y="3618241"/>
              <a:ext cx="1138072" cy="1368580"/>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51" name="Straight Arrow Connector 250"/>
            <p:cNvCxnSpPr>
              <a:stCxn id="178" idx="6"/>
              <a:endCxn id="233" idx="2"/>
            </p:cNvCxnSpPr>
            <p:nvPr/>
          </p:nvCxnSpPr>
          <p:spPr>
            <a:xfrm>
              <a:off x="4367591" y="3618241"/>
              <a:ext cx="1138073" cy="172051"/>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52" name="Straight Arrow Connector 251"/>
            <p:cNvCxnSpPr>
              <a:stCxn id="178" idx="6"/>
              <a:endCxn id="231" idx="2"/>
            </p:cNvCxnSpPr>
            <p:nvPr/>
          </p:nvCxnSpPr>
          <p:spPr>
            <a:xfrm flipV="1">
              <a:off x="4367591" y="3254250"/>
              <a:ext cx="1138073" cy="363991"/>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53" name="Straight Arrow Connector 252"/>
            <p:cNvCxnSpPr>
              <a:stCxn id="178" idx="6"/>
              <a:endCxn id="229" idx="2"/>
            </p:cNvCxnSpPr>
            <p:nvPr/>
          </p:nvCxnSpPr>
          <p:spPr>
            <a:xfrm flipV="1">
              <a:off x="4367591" y="2718207"/>
              <a:ext cx="1138073" cy="900034"/>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a:stCxn id="178" idx="6"/>
              <a:endCxn id="234" idx="2"/>
            </p:cNvCxnSpPr>
            <p:nvPr/>
          </p:nvCxnSpPr>
          <p:spPr>
            <a:xfrm flipV="1">
              <a:off x="4367591" y="2182165"/>
              <a:ext cx="1138071" cy="1436077"/>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a:stCxn id="175" idx="6"/>
              <a:endCxn id="234" idx="2"/>
            </p:cNvCxnSpPr>
            <p:nvPr/>
          </p:nvCxnSpPr>
          <p:spPr>
            <a:xfrm flipV="1">
              <a:off x="4367589" y="2182165"/>
              <a:ext cx="1138073" cy="2433892"/>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175" idx="6"/>
              <a:endCxn id="229" idx="2"/>
            </p:cNvCxnSpPr>
            <p:nvPr/>
          </p:nvCxnSpPr>
          <p:spPr>
            <a:xfrm flipV="1">
              <a:off x="4367589" y="2718207"/>
              <a:ext cx="1138074" cy="1897849"/>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a:stCxn id="175" idx="6"/>
              <a:endCxn id="231" idx="2"/>
            </p:cNvCxnSpPr>
            <p:nvPr/>
          </p:nvCxnSpPr>
          <p:spPr>
            <a:xfrm flipV="1">
              <a:off x="4367589" y="3254250"/>
              <a:ext cx="1138074" cy="1361806"/>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175" idx="6"/>
              <a:endCxn id="233" idx="2"/>
            </p:cNvCxnSpPr>
            <p:nvPr/>
          </p:nvCxnSpPr>
          <p:spPr>
            <a:xfrm flipV="1">
              <a:off x="4367589" y="3790292"/>
              <a:ext cx="1138074" cy="825764"/>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59" name="Straight Arrow Connector 258"/>
            <p:cNvCxnSpPr>
              <a:stCxn id="175" idx="6"/>
              <a:endCxn id="230" idx="2"/>
            </p:cNvCxnSpPr>
            <p:nvPr/>
          </p:nvCxnSpPr>
          <p:spPr>
            <a:xfrm>
              <a:off x="4367589" y="4616057"/>
              <a:ext cx="1138074" cy="370764"/>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a:stCxn id="174" idx="6"/>
              <a:endCxn id="234" idx="2"/>
            </p:cNvCxnSpPr>
            <p:nvPr/>
          </p:nvCxnSpPr>
          <p:spPr>
            <a:xfrm flipV="1">
              <a:off x="4367589" y="2182165"/>
              <a:ext cx="1138073" cy="2976709"/>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stCxn id="174" idx="6"/>
              <a:endCxn id="229" idx="2"/>
            </p:cNvCxnSpPr>
            <p:nvPr/>
          </p:nvCxnSpPr>
          <p:spPr>
            <a:xfrm flipV="1">
              <a:off x="4367589" y="2718207"/>
              <a:ext cx="1138074" cy="2440666"/>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62" name="Straight Arrow Connector 261"/>
            <p:cNvCxnSpPr>
              <a:stCxn id="174" idx="6"/>
              <a:endCxn id="231" idx="2"/>
            </p:cNvCxnSpPr>
            <p:nvPr/>
          </p:nvCxnSpPr>
          <p:spPr>
            <a:xfrm flipV="1">
              <a:off x="4367589" y="3254250"/>
              <a:ext cx="1138074" cy="1904623"/>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stCxn id="174" idx="6"/>
              <a:endCxn id="233" idx="2"/>
            </p:cNvCxnSpPr>
            <p:nvPr/>
          </p:nvCxnSpPr>
          <p:spPr>
            <a:xfrm flipV="1">
              <a:off x="4367589" y="3790292"/>
              <a:ext cx="1138074" cy="1368581"/>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264" name="Straight Arrow Connector 263"/>
            <p:cNvCxnSpPr>
              <a:stCxn id="174" idx="6"/>
              <a:endCxn id="230" idx="2"/>
            </p:cNvCxnSpPr>
            <p:nvPr/>
          </p:nvCxnSpPr>
          <p:spPr>
            <a:xfrm flipV="1">
              <a:off x="4367589" y="4986821"/>
              <a:ext cx="1138074" cy="172052"/>
            </a:xfrm>
            <a:prstGeom prst="straightConnector1">
              <a:avLst/>
            </a:prstGeom>
            <a:ln w="25400">
              <a:solidFill>
                <a:schemeClr val="tx1"/>
              </a:solidFill>
              <a:tailEnd type="triangle" w="sm" len="lg"/>
            </a:ln>
          </p:spPr>
          <p:style>
            <a:lnRef idx="1">
              <a:schemeClr val="accent1"/>
            </a:lnRef>
            <a:fillRef idx="0">
              <a:schemeClr val="accent1"/>
            </a:fillRef>
            <a:effectRef idx="0">
              <a:schemeClr val="accent1"/>
            </a:effectRef>
            <a:fontRef idx="minor">
              <a:schemeClr val="tx1"/>
            </a:fontRef>
          </p:style>
        </p:cxnSp>
        <p:sp>
          <p:nvSpPr>
            <p:cNvPr id="266" name="TextBox 265"/>
            <p:cNvSpPr txBox="1"/>
            <p:nvPr/>
          </p:nvSpPr>
          <p:spPr>
            <a:xfrm>
              <a:off x="914780" y="5593917"/>
              <a:ext cx="1751838" cy="400109"/>
            </a:xfrm>
            <a:prstGeom prst="rect">
              <a:avLst/>
            </a:prstGeom>
            <a:noFill/>
          </p:spPr>
          <p:txBody>
            <a:bodyPr wrap="square" rtlCol="0">
              <a:spAutoFit/>
            </a:bodyPr>
            <a:lstStyle/>
            <a:p>
              <a:pPr algn="ctr"/>
              <a:r>
                <a:rPr lang="en-US" sz="2000"/>
                <a:t>Lớp đầu vào</a:t>
              </a:r>
            </a:p>
          </p:txBody>
        </p:sp>
        <p:sp>
          <p:nvSpPr>
            <p:cNvPr id="268" name="TextBox 267"/>
            <p:cNvSpPr txBox="1"/>
            <p:nvPr/>
          </p:nvSpPr>
          <p:spPr>
            <a:xfrm>
              <a:off x="3925062" y="5593917"/>
              <a:ext cx="1751838" cy="400109"/>
            </a:xfrm>
            <a:prstGeom prst="rect">
              <a:avLst/>
            </a:prstGeom>
            <a:noFill/>
          </p:spPr>
          <p:txBody>
            <a:bodyPr wrap="square" rtlCol="0">
              <a:spAutoFit/>
            </a:bodyPr>
            <a:lstStyle/>
            <a:p>
              <a:pPr algn="ctr"/>
              <a:r>
                <a:rPr lang="en-US" sz="2000" smtClean="0"/>
                <a:t>Các lớp ẩn</a:t>
              </a:r>
              <a:endParaRPr lang="en-US" sz="2000"/>
            </a:p>
          </p:txBody>
        </p:sp>
        <p:sp>
          <p:nvSpPr>
            <p:cNvPr id="269" name="TextBox 268"/>
            <p:cNvSpPr txBox="1"/>
            <p:nvPr/>
          </p:nvSpPr>
          <p:spPr>
            <a:xfrm>
              <a:off x="6861809" y="5593917"/>
              <a:ext cx="1592580" cy="400109"/>
            </a:xfrm>
            <a:prstGeom prst="rect">
              <a:avLst/>
            </a:prstGeom>
            <a:noFill/>
          </p:spPr>
          <p:txBody>
            <a:bodyPr wrap="square" rtlCol="0">
              <a:spAutoFit/>
            </a:bodyPr>
            <a:lstStyle/>
            <a:p>
              <a:pPr algn="ctr"/>
              <a:r>
                <a:rPr lang="en-US" sz="2000"/>
                <a:t>Lớp đầu </a:t>
              </a:r>
              <a:r>
                <a:rPr lang="en-US" sz="2000" smtClean="0"/>
                <a:t>ra</a:t>
              </a:r>
              <a:endParaRPr lang="en-US" sz="2000"/>
            </a:p>
          </p:txBody>
        </p:sp>
      </p:grpSp>
      <p:sp>
        <p:nvSpPr>
          <p:cNvPr id="270" name="TextBox 269"/>
          <p:cNvSpPr txBox="1"/>
          <p:nvPr/>
        </p:nvSpPr>
        <p:spPr>
          <a:xfrm>
            <a:off x="86203" y="1143694"/>
            <a:ext cx="5943600" cy="523220"/>
          </a:xfrm>
          <a:prstGeom prst="rect">
            <a:avLst/>
          </a:prstGeom>
          <a:noFill/>
        </p:spPr>
        <p:txBody>
          <a:bodyPr wrap="square" rtlCol="0">
            <a:spAutoFit/>
          </a:bodyPr>
          <a:lstStyle/>
          <a:p>
            <a:pPr marL="285750" indent="-285750">
              <a:buClr>
                <a:srgbClr val="92D050"/>
              </a:buClr>
              <a:buFont typeface="Arial" panose="020B0604020202020204" pitchFamily="34" charset="0"/>
              <a:buChar char="•"/>
            </a:pPr>
            <a:r>
              <a:rPr lang="en-US" sz="2800" smtClean="0"/>
              <a:t>Perceptron đa lớp (MLP)</a:t>
            </a:r>
            <a:endParaRPr lang="en-US" sz="2800"/>
          </a:p>
        </p:txBody>
      </p:sp>
      <mc:AlternateContent xmlns:mc="http://schemas.openxmlformats.org/markup-compatibility/2006" xmlns:a14="http://schemas.microsoft.com/office/drawing/2010/main">
        <mc:Choice Requires="a14">
          <p:sp>
            <p:nvSpPr>
              <p:cNvPr id="272" name="Rectangle 271"/>
              <p:cNvSpPr/>
              <p:nvPr/>
            </p:nvSpPr>
            <p:spPr>
              <a:xfrm>
                <a:off x="5737499" y="917959"/>
                <a:ext cx="3375924" cy="11380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 </m:t>
                      </m:r>
                      <m:r>
                        <a:rPr lang="en-US" sz="2400" b="0" i="1" smtClean="0">
                          <a:latin typeface="Cambria Math" panose="02040503050406030204" pitchFamily="18" charset="0"/>
                        </a:rPr>
                        <m:t>𝜑</m:t>
                      </m:r>
                      <m:r>
                        <a:rPr lang="en-US" sz="2400" b="0" i="1" smtClean="0">
                          <a:latin typeface="Cambria Math" panose="02040503050406030204" pitchFamily="18" charset="0"/>
                        </a:rPr>
                        <m:t>(</m:t>
                      </m:r>
                      <m:nary>
                        <m:naryPr>
                          <m:chr m:val="∑"/>
                          <m:limLoc m:val="undOvr"/>
                          <m:ctrlPr>
                            <a:rPr lang="en-US" sz="2400" i="1">
                              <a:latin typeface="Cambria Math" panose="02040503050406030204" pitchFamily="18" charset="0"/>
                            </a:rPr>
                          </m:ctrlPr>
                        </m:naryPr>
                        <m:sub>
                          <m:r>
                            <a:rPr lang="en-US" sz="2400" b="0" i="1">
                              <a:latin typeface="Cambria Math" panose="02040503050406030204" pitchFamily="18" charset="0"/>
                            </a:rPr>
                            <m:t>𝑖</m:t>
                          </m:r>
                          <m:r>
                            <a:rPr lang="en-US" sz="2400" b="0" i="1">
                              <a:latin typeface="Cambria Math" panose="02040503050406030204" pitchFamily="18" charset="0"/>
                            </a:rPr>
                            <m:t>=1</m:t>
                          </m:r>
                        </m:sub>
                        <m:sup>
                          <m:r>
                            <a:rPr lang="en-US" sz="2400" b="0" i="1">
                              <a:latin typeface="Cambria Math" panose="02040503050406030204" pitchFamily="18" charset="0"/>
                            </a:rPr>
                            <m:t>𝑁</m:t>
                          </m:r>
                        </m:sup>
                        <m:e>
                          <m:sSub>
                            <m:sSubPr>
                              <m:ctrlPr>
                                <a:rPr lang="en-US" sz="2400" i="1">
                                  <a:latin typeface="Cambria Math" panose="02040503050406030204" pitchFamily="18" charset="0"/>
                                </a:rPr>
                              </m:ctrlPr>
                            </m:sSubPr>
                            <m:e>
                              <m:r>
                                <a:rPr lang="en-US" sz="2400" b="0" i="1">
                                  <a:latin typeface="Cambria Math" panose="02040503050406030204" pitchFamily="18" charset="0"/>
                                </a:rPr>
                                <m:t>𝑥</m:t>
                              </m:r>
                            </m:e>
                            <m:sub>
                              <m:r>
                                <a:rPr lang="en-US" sz="2400" b="0" i="1">
                                  <a:latin typeface="Cambria Math" panose="02040503050406030204" pitchFamily="18" charset="0"/>
                                </a:rPr>
                                <m:t>𝑖</m:t>
                              </m:r>
                            </m:sub>
                          </m:sSub>
                          <m:r>
                            <a:rPr lang="en-US" sz="2400" b="0" i="1">
                              <a:latin typeface="Cambria Math" panose="02040503050406030204" pitchFamily="18" charset="0"/>
                            </a:rPr>
                            <m:t>×</m:t>
                          </m:r>
                          <m:sSub>
                            <m:sSubPr>
                              <m:ctrlPr>
                                <a:rPr lang="en-US" sz="2400" i="1">
                                  <a:latin typeface="Cambria Math" panose="02040503050406030204" pitchFamily="18" charset="0"/>
                                </a:rPr>
                              </m:ctrlPr>
                            </m:sSubPr>
                            <m:e>
                              <m:r>
                                <a:rPr lang="en-US" sz="2400" b="0" i="1">
                                  <a:latin typeface="Cambria Math" panose="02040503050406030204" pitchFamily="18" charset="0"/>
                                </a:rPr>
                                <m:t>𝑤</m:t>
                              </m:r>
                            </m:e>
                            <m:sub>
                              <m:r>
                                <a:rPr lang="en-US" sz="2400" b="0" i="1">
                                  <a:latin typeface="Cambria Math" panose="02040503050406030204" pitchFamily="18" charset="0"/>
                                </a:rPr>
                                <m:t>𝑖</m:t>
                              </m:r>
                            </m:sub>
                          </m:sSub>
                        </m:e>
                      </m:nary>
                      <m:r>
                        <a:rPr lang="en-US" sz="2400" b="0" i="1">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m:t>
                      </m:r>
                    </m:oMath>
                  </m:oMathPara>
                </a14:m>
                <a:endParaRPr lang="en-US" sz="2400" smtClean="0"/>
              </a:p>
            </p:txBody>
          </p:sp>
        </mc:Choice>
        <mc:Fallback xmlns="">
          <p:sp>
            <p:nvSpPr>
              <p:cNvPr id="272" name="Rectangle 271"/>
              <p:cNvSpPr>
                <a:spLocks noRot="1" noChangeAspect="1" noMove="1" noResize="1" noEditPoints="1" noAdjustHandles="1" noChangeArrowheads="1" noChangeShapeType="1" noTextEdit="1"/>
              </p:cNvSpPr>
              <p:nvPr/>
            </p:nvSpPr>
            <p:spPr>
              <a:xfrm>
                <a:off x="5737499" y="917959"/>
                <a:ext cx="3375924" cy="1138004"/>
              </a:xfrm>
              <a:prstGeom prst="rect">
                <a:avLst/>
              </a:prstGeom>
              <a:blipFill rotWithShape="0">
                <a:blip r:embed="rId11"/>
                <a:stretch>
                  <a:fillRect/>
                </a:stretch>
              </a:blipFill>
            </p:spPr>
            <p:txBody>
              <a:bodyPr/>
              <a:lstStyle/>
              <a:p>
                <a:r>
                  <a:rPr lang="en-US">
                    <a:noFill/>
                  </a:rPr>
                  <a:t> </a:t>
                </a:r>
              </a:p>
            </p:txBody>
          </p:sp>
        </mc:Fallback>
      </mc:AlternateContent>
      <p:cxnSp>
        <p:nvCxnSpPr>
          <p:cNvPr id="276" name="Straight Arrow Connector 275"/>
          <p:cNvCxnSpPr/>
          <p:nvPr/>
        </p:nvCxnSpPr>
        <p:spPr>
          <a:xfrm flipH="1">
            <a:off x="4531851" y="1611761"/>
            <a:ext cx="1251033" cy="2520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p:nvPr/>
        </p:nvCxnSpPr>
        <p:spPr>
          <a:xfrm flipH="1">
            <a:off x="5667520" y="1600200"/>
            <a:ext cx="121243" cy="5486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p:nvPr/>
        </p:nvCxnSpPr>
        <p:spPr>
          <a:xfrm flipH="1">
            <a:off x="3276600" y="1617239"/>
            <a:ext cx="2499636" cy="1703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9" name="Rectangle 288"/>
          <p:cNvSpPr/>
          <p:nvPr/>
        </p:nvSpPr>
        <p:spPr>
          <a:xfrm>
            <a:off x="551383" y="5415568"/>
            <a:ext cx="7979649" cy="492856"/>
          </a:xfrm>
          <a:prstGeom prst="rect">
            <a:avLst/>
          </a:prstGeom>
          <a:solidFill>
            <a:schemeClr val="bg1">
              <a:lumMod val="9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chemeClr val="tx1"/>
                </a:solidFill>
              </a:rPr>
              <a:t>Thách thức: </a:t>
            </a:r>
            <a:r>
              <a:rPr lang="en-US" sz="2400" smtClean="0">
                <a:solidFill>
                  <a:schemeClr val="tx1"/>
                </a:solidFill>
              </a:rPr>
              <a:t>độ phức tạp cao, số lượng tính toán lớn</a:t>
            </a:r>
            <a:endParaRPr lang="en-US" sz="2400">
              <a:solidFill>
                <a:schemeClr val="tx1"/>
              </a:solidFill>
            </a:endParaRPr>
          </a:p>
        </p:txBody>
      </p:sp>
      <p:sp>
        <p:nvSpPr>
          <p:cNvPr id="3" name="Date Placeholder 2"/>
          <p:cNvSpPr>
            <a:spLocks noGrp="1"/>
          </p:cNvSpPr>
          <p:nvPr>
            <p:ph type="dt" sz="half" idx="10"/>
          </p:nvPr>
        </p:nvSpPr>
        <p:spPr/>
        <p:txBody>
          <a:bodyPr/>
          <a:lstStyle/>
          <a:p>
            <a:fld id="{DBD2916A-5D14-499E-874B-579D5F0C4109}" type="datetime1">
              <a:rPr lang="vi-VN" smtClean="0"/>
              <a:t>16/05/2018</a:t>
            </a:fld>
            <a:endParaRPr lang="en-US"/>
          </a:p>
        </p:txBody>
      </p:sp>
      <p:sp>
        <p:nvSpPr>
          <p:cNvPr id="5" name="Footer Placeholder 4"/>
          <p:cNvSpPr>
            <a:spLocks noGrp="1"/>
          </p:cNvSpPr>
          <p:nvPr>
            <p:ph type="ftr" sz="quarter" idx="11"/>
          </p:nvPr>
        </p:nvSpPr>
        <p:spPr/>
        <p:txBody>
          <a:bodyPr/>
          <a:lstStyle/>
          <a:p>
            <a:r>
              <a:rPr lang="en-US" smtClean="0"/>
              <a:t>HH Hùng</a:t>
            </a:r>
            <a:endParaRPr lang="en-US"/>
          </a:p>
        </p:txBody>
      </p:sp>
      <p:sp>
        <p:nvSpPr>
          <p:cNvPr id="291" name="Rectangle 290"/>
          <p:cNvSpPr/>
          <p:nvPr/>
        </p:nvSpPr>
        <p:spPr>
          <a:xfrm>
            <a:off x="551383" y="6079426"/>
            <a:ext cx="7979649" cy="596356"/>
          </a:xfrm>
          <a:prstGeom prst="rect">
            <a:avLst/>
          </a:prstGeom>
          <a:solidFill>
            <a:schemeClr val="accent6">
              <a:lumMod val="20000"/>
              <a:lumOff val="8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rgbClr val="FF0000"/>
                </a:solidFill>
              </a:rPr>
              <a:t>Giải pháp:</a:t>
            </a:r>
            <a:r>
              <a:rPr lang="en-US" sz="2400" b="1" smtClean="0">
                <a:solidFill>
                  <a:schemeClr val="tx1"/>
                </a:solidFill>
              </a:rPr>
              <a:t> </a:t>
            </a:r>
            <a:r>
              <a:rPr lang="en-US" sz="2400" smtClean="0">
                <a:solidFill>
                  <a:schemeClr val="tx1"/>
                </a:solidFill>
              </a:rPr>
              <a:t>kỹ thuật </a:t>
            </a:r>
            <a:r>
              <a:rPr lang="en-US" sz="2400" i="1" smtClean="0">
                <a:solidFill>
                  <a:schemeClr val="tx1"/>
                </a:solidFill>
              </a:rPr>
              <a:t>tính toán ngẫu nhiên</a:t>
            </a:r>
            <a:endParaRPr lang="en-US" sz="2400" i="1">
              <a:solidFill>
                <a:schemeClr val="tx1"/>
              </a:solidFill>
            </a:endParaRPr>
          </a:p>
        </p:txBody>
      </p:sp>
    </p:spTree>
    <p:extLst>
      <p:ext uri="{BB962C8B-B14F-4D97-AF65-F5344CB8AC3E}">
        <p14:creationId xmlns:p14="http://schemas.microsoft.com/office/powerpoint/2010/main" val="283405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0"/>
                                        </p:tgtEl>
                                        <p:attrNameLst>
                                          <p:attrName>style.visibility</p:attrName>
                                        </p:attrNameLst>
                                      </p:cBhvr>
                                      <p:to>
                                        <p:strVal val="visible"/>
                                      </p:to>
                                    </p:set>
                                    <p:animEffect transition="in" filter="fade">
                                      <p:cBhvr>
                                        <p:cTn id="7" dur="500"/>
                                        <p:tgtEl>
                                          <p:spTgt spid="280"/>
                                        </p:tgtEl>
                                      </p:cBhvr>
                                    </p:animEffect>
                                  </p:childTnLst>
                                </p:cTn>
                              </p:par>
                              <p:par>
                                <p:cTn id="8" presetID="10" presetClass="entr" presetSubtype="0" fill="hold" nodeType="withEffect">
                                  <p:stCondLst>
                                    <p:cond delay="0"/>
                                  </p:stCondLst>
                                  <p:childTnLst>
                                    <p:set>
                                      <p:cBhvr>
                                        <p:cTn id="9" dur="1" fill="hold">
                                          <p:stCondLst>
                                            <p:cond delay="0"/>
                                          </p:stCondLst>
                                        </p:cTn>
                                        <p:tgtEl>
                                          <p:spTgt spid="276"/>
                                        </p:tgtEl>
                                        <p:attrNameLst>
                                          <p:attrName>style.visibility</p:attrName>
                                        </p:attrNameLst>
                                      </p:cBhvr>
                                      <p:to>
                                        <p:strVal val="visible"/>
                                      </p:to>
                                    </p:set>
                                    <p:animEffect transition="in" filter="fade">
                                      <p:cBhvr>
                                        <p:cTn id="10" dur="500"/>
                                        <p:tgtEl>
                                          <p:spTgt spid="276"/>
                                        </p:tgtEl>
                                      </p:cBhvr>
                                    </p:animEffect>
                                  </p:childTnLst>
                                </p:cTn>
                              </p:par>
                              <p:par>
                                <p:cTn id="11" presetID="10" presetClass="entr" presetSubtype="0" fill="hold" nodeType="withEffect">
                                  <p:stCondLst>
                                    <p:cond delay="0"/>
                                  </p:stCondLst>
                                  <p:childTnLst>
                                    <p:set>
                                      <p:cBhvr>
                                        <p:cTn id="12" dur="1" fill="hold">
                                          <p:stCondLst>
                                            <p:cond delay="0"/>
                                          </p:stCondLst>
                                        </p:cTn>
                                        <p:tgtEl>
                                          <p:spTgt spid="278"/>
                                        </p:tgtEl>
                                        <p:attrNameLst>
                                          <p:attrName>style.visibility</p:attrName>
                                        </p:attrNameLst>
                                      </p:cBhvr>
                                      <p:to>
                                        <p:strVal val="visible"/>
                                      </p:to>
                                    </p:set>
                                    <p:animEffect transition="in" filter="fade">
                                      <p:cBhvr>
                                        <p:cTn id="13" dur="500"/>
                                        <p:tgtEl>
                                          <p:spTgt spid="27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2"/>
                                        </p:tgtEl>
                                        <p:attrNameLst>
                                          <p:attrName>style.visibility</p:attrName>
                                        </p:attrNameLst>
                                      </p:cBhvr>
                                      <p:to>
                                        <p:strVal val="visible"/>
                                      </p:to>
                                    </p:set>
                                    <p:animEffect transition="in" filter="fade">
                                      <p:cBhvr>
                                        <p:cTn id="16" dur="500"/>
                                        <p:tgtEl>
                                          <p:spTgt spid="27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89"/>
                                        </p:tgtEl>
                                        <p:attrNameLst>
                                          <p:attrName>style.visibility</p:attrName>
                                        </p:attrNameLst>
                                      </p:cBhvr>
                                      <p:to>
                                        <p:strVal val="visible"/>
                                      </p:to>
                                    </p:set>
                                    <p:animEffect transition="in" filter="fade">
                                      <p:cBhvr>
                                        <p:cTn id="21" dur="500"/>
                                        <p:tgtEl>
                                          <p:spTgt spid="28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91"/>
                                        </p:tgtEl>
                                        <p:attrNameLst>
                                          <p:attrName>style.visibility</p:attrName>
                                        </p:attrNameLst>
                                      </p:cBhvr>
                                      <p:to>
                                        <p:strVal val="visible"/>
                                      </p:to>
                                    </p:set>
                                    <p:animEffect transition="in" filter="fade">
                                      <p:cBhvr>
                                        <p:cTn id="26" dur="500"/>
                                        <p:tgtEl>
                                          <p:spTgt spid="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 grpId="0"/>
      <p:bldP spid="289" grpId="0" animBg="1"/>
      <p:bldP spid="29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Tính toán ngẫu nhiên (SC)</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36637"/>
                <a:ext cx="8229600" cy="3611563"/>
              </a:xfrm>
            </p:spPr>
            <p:txBody>
              <a:bodyPr>
                <a:normAutofit lnSpcReduction="10000"/>
              </a:bodyPr>
              <a:lstStyle/>
              <a:p>
                <a:pPr>
                  <a:buClr>
                    <a:srgbClr val="92D050"/>
                  </a:buClr>
                </a:pPr>
                <a:r>
                  <a:rPr lang="en-US" sz="2800" smtClean="0"/>
                  <a:t>Tính toán trên cơ sở xác suất</a:t>
                </a:r>
              </a:p>
              <a:p>
                <a:pPr>
                  <a:lnSpc>
                    <a:spcPct val="150000"/>
                  </a:lnSpc>
                  <a:buClr>
                    <a:srgbClr val="92D050"/>
                  </a:buClr>
                </a:pPr>
                <a:r>
                  <a:rPr lang="en-US" sz="2800" smtClean="0"/>
                  <a:t>Biểu diễn dữ liệu: chuỗi bit </a:t>
                </a:r>
                <a:r>
                  <a:rPr lang="en-US" sz="2800" i="1" smtClean="0"/>
                  <a:t>giả ngẫu nhiên</a:t>
                </a:r>
              </a:p>
              <a:p>
                <a:pPr lvl="1">
                  <a:lnSpc>
                    <a:spcPct val="150000"/>
                  </a:lnSpc>
                  <a:buClr>
                    <a:srgbClr val="92D050"/>
                  </a:buClr>
                </a:pPr>
                <a:r>
                  <a:rPr lang="en-US" sz="2400" smtClean="0"/>
                  <a:t>Số nhị phân </a:t>
                </a:r>
                <a14:m>
                  <m:oMath xmlns:m="http://schemas.openxmlformats.org/officeDocument/2006/math">
                    <m:r>
                      <a:rPr lang="en-US" sz="2400" i="1" smtClean="0">
                        <a:latin typeface="Cambria Math" panose="02040503050406030204" pitchFamily="18" charset="0"/>
                      </a:rPr>
                      <m:t>𝐾</m:t>
                    </m:r>
                  </m:oMath>
                </a14:m>
                <a:r>
                  <a:rPr lang="en-US" sz="2400" smtClean="0"/>
                  <a:t>-bit -&gt; Chuỗi SC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𝐾</m:t>
                        </m:r>
                      </m:sup>
                    </m:sSup>
                  </m:oMath>
                </a14:m>
                <a:r>
                  <a:rPr lang="en-US" sz="2400" i="1" smtClean="0"/>
                  <a:t>-bit</a:t>
                </a:r>
              </a:p>
              <a:p>
                <a:pPr lvl="1">
                  <a:lnSpc>
                    <a:spcPct val="150000"/>
                  </a:lnSpc>
                  <a:buClr>
                    <a:srgbClr val="92D050"/>
                  </a:buClr>
                </a:pPr>
                <a:r>
                  <a:rPr lang="en-US" sz="2400" smtClean="0"/>
                  <a:t>Xác suất bit ‘1’ trong chuỗi</a:t>
                </a:r>
              </a:p>
              <a:p>
                <a:pPr>
                  <a:lnSpc>
                    <a:spcPct val="150000"/>
                  </a:lnSpc>
                  <a:buClr>
                    <a:srgbClr val="92D050"/>
                  </a:buClr>
                </a:pPr>
                <a:r>
                  <a:rPr lang="en-US" sz="2800" smtClean="0"/>
                  <a:t>Thay thế phép toán bằng mạch logic</a:t>
                </a:r>
              </a:p>
              <a:p>
                <a:pPr lvl="1">
                  <a:lnSpc>
                    <a:spcPct val="150000"/>
                  </a:lnSpc>
                  <a:buClr>
                    <a:srgbClr val="92D050"/>
                  </a:buClr>
                </a:pPr>
                <a:r>
                  <a:rPr lang="en-US" sz="2400" smtClean="0"/>
                  <a:t>Ví dụ: phép nhân -&gt; cổng AND</a:t>
                </a:r>
                <a:endParaRPr lang="en-US" sz="24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36637"/>
                <a:ext cx="8229600" cy="3611563"/>
              </a:xfrm>
              <a:blipFill rotWithShape="0">
                <a:blip r:embed="rId3"/>
                <a:stretch>
                  <a:fillRect l="-1333" t="-2698" b="-202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CA5FFF0-460B-4A40-9034-F2BF1761D3ED}" type="slidenum">
              <a:rPr lang="en-US" smtClean="0"/>
              <a:t>9</a:t>
            </a:fld>
            <a:endParaRPr lang="en-US"/>
          </a:p>
        </p:txBody>
      </p:sp>
      <p:sp>
        <p:nvSpPr>
          <p:cNvPr id="11" name="Rounded Rectangle 10"/>
          <p:cNvSpPr/>
          <p:nvPr/>
        </p:nvSpPr>
        <p:spPr>
          <a:xfrm>
            <a:off x="6781800" y="4564063"/>
            <a:ext cx="1828800" cy="609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FF0000"/>
                </a:solidFill>
              </a:rPr>
              <a:t>Đơn giản hóa </a:t>
            </a:r>
            <a:r>
              <a:rPr lang="en-US" smtClean="0">
                <a:solidFill>
                  <a:schemeClr val="tx1"/>
                </a:solidFill>
              </a:rPr>
              <a:t>và  giảm số kết nối</a:t>
            </a:r>
            <a:endParaRPr lang="en-US" dirty="0" smtClean="0">
              <a:solidFill>
                <a:schemeClr val="tx1"/>
              </a:solidFill>
            </a:endParaRPr>
          </a:p>
        </p:txBody>
      </p:sp>
      <p:sp>
        <p:nvSpPr>
          <p:cNvPr id="5" name="Date Placeholder 4"/>
          <p:cNvSpPr>
            <a:spLocks noGrp="1"/>
          </p:cNvSpPr>
          <p:nvPr>
            <p:ph type="dt" sz="half" idx="10"/>
          </p:nvPr>
        </p:nvSpPr>
        <p:spPr/>
        <p:txBody>
          <a:bodyPr/>
          <a:lstStyle/>
          <a:p>
            <a:fld id="{0EDACD06-276D-4DB8-88CE-F000AFA9718E}" type="datetime1">
              <a:rPr lang="vi-VN" smtClean="0"/>
              <a:t>16/05/2018</a:t>
            </a:fld>
            <a:endParaRPr lang="en-US"/>
          </a:p>
        </p:txBody>
      </p:sp>
      <p:sp>
        <p:nvSpPr>
          <p:cNvPr id="6" name="Footer Placeholder 5"/>
          <p:cNvSpPr>
            <a:spLocks noGrp="1"/>
          </p:cNvSpPr>
          <p:nvPr>
            <p:ph type="ftr" sz="quarter" idx="11"/>
          </p:nvPr>
        </p:nvSpPr>
        <p:spPr/>
        <p:txBody>
          <a:bodyPr/>
          <a:lstStyle/>
          <a:p>
            <a:r>
              <a:rPr lang="en-US" smtClean="0"/>
              <a:t>HH Hùng</a:t>
            </a:r>
            <a:endParaRPr lang="en-US"/>
          </a:p>
        </p:txBody>
      </p:sp>
      <p:sp>
        <p:nvSpPr>
          <p:cNvPr id="12" name="Rounded Rectangle 11"/>
          <p:cNvSpPr/>
          <p:nvPr/>
        </p:nvSpPr>
        <p:spPr>
          <a:xfrm>
            <a:off x="6781800" y="5410200"/>
            <a:ext cx="1828800" cy="609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Giảm ảnh hưởng của nhiễu</a:t>
            </a:r>
            <a:endParaRPr lang="en-US" dirty="0" smtClean="0">
              <a:solidFill>
                <a:schemeClr val="tx1"/>
              </a:solidFill>
            </a:endParaRPr>
          </a:p>
        </p:txBody>
      </p:sp>
      <mc:AlternateContent xmlns:mc="http://schemas.openxmlformats.org/markup-compatibility/2006">
        <mc:Choice xmlns:a14="http://schemas.microsoft.com/office/drawing/2010/main" Requires="a14">
          <p:sp>
            <p:nvSpPr>
              <p:cNvPr id="7" name="TextBox 6"/>
              <p:cNvSpPr txBox="1"/>
              <p:nvPr/>
            </p:nvSpPr>
            <p:spPr>
              <a:xfrm>
                <a:off x="0" y="4888468"/>
                <a:ext cx="2699859"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𝑨</m:t>
                      </m:r>
                      <m:r>
                        <a:rPr lang="en-US" b="1" i="1" smtClean="0">
                          <a:latin typeface="Cambria Math" panose="02040503050406030204" pitchFamily="18" charset="0"/>
                        </a:rPr>
                        <m:t>:</m:t>
                      </m:r>
                      <m:r>
                        <a:rPr lang="en-US" b="0" i="1" smtClean="0">
                          <a:latin typeface="Cambria Math" panose="02040503050406030204" pitchFamily="18" charset="0"/>
                        </a:rPr>
                        <m:t>1, 0, 1, 0, 0, 0, 0, 0 (2/8)</m:t>
                      </m:r>
                    </m:oMath>
                  </m:oMathPara>
                </a14:m>
                <a:endParaRPr lang="en-US"/>
              </a:p>
            </p:txBody>
          </p:sp>
        </mc:Choice>
        <mc:Fallback>
          <p:sp>
            <p:nvSpPr>
              <p:cNvPr id="7" name="TextBox 6"/>
              <p:cNvSpPr txBox="1">
                <a:spLocks noRot="1" noChangeAspect="1" noMove="1" noResize="1" noEditPoints="1" noAdjustHandles="1" noChangeArrowheads="1" noChangeShapeType="1" noTextEdit="1"/>
              </p:cNvSpPr>
              <p:nvPr/>
            </p:nvSpPr>
            <p:spPr>
              <a:xfrm>
                <a:off x="0" y="4888468"/>
                <a:ext cx="2699859" cy="369332"/>
              </a:xfrm>
              <a:prstGeom prst="rect">
                <a:avLst/>
              </a:prstGeom>
              <a:blipFill rotWithShape="0">
                <a:blip r:embed="rId4"/>
                <a:stretch>
                  <a:fillRect b="-114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43341" y="5764215"/>
                <a:ext cx="2699859"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𝑩</m:t>
                      </m:r>
                      <m:r>
                        <a:rPr lang="en-US" b="1" i="1" smtClean="0">
                          <a:latin typeface="Cambria Math" panose="02040503050406030204" pitchFamily="18" charset="0"/>
                        </a:rPr>
                        <m:t>:</m:t>
                      </m:r>
                      <m:r>
                        <a:rPr lang="en-US" b="0" i="1" smtClean="0">
                          <a:latin typeface="Cambria Math" panose="02040503050406030204" pitchFamily="18" charset="0"/>
                        </a:rPr>
                        <m:t>1, 0, 0, 1, 0, 1, 0, 1 (6/8)</m:t>
                      </m:r>
                    </m:oMath>
                  </m:oMathPara>
                </a14:m>
                <a:endParaRPr lang="en-US"/>
              </a:p>
            </p:txBody>
          </p:sp>
        </mc:Choice>
        <mc:Fallback>
          <p:sp>
            <p:nvSpPr>
              <p:cNvPr id="22" name="TextBox 21"/>
              <p:cNvSpPr txBox="1">
                <a:spLocks noRot="1" noChangeAspect="1" noMove="1" noResize="1" noEditPoints="1" noAdjustHandles="1" noChangeArrowheads="1" noChangeShapeType="1" noTextEdit="1"/>
              </p:cNvSpPr>
              <p:nvPr/>
            </p:nvSpPr>
            <p:spPr>
              <a:xfrm>
                <a:off x="43341" y="5764215"/>
                <a:ext cx="2699859" cy="369332"/>
              </a:xfrm>
              <a:prstGeom prst="rect">
                <a:avLst/>
              </a:prstGeom>
              <a:blipFill rotWithShape="0">
                <a:blip r:embed="rId5"/>
                <a:stretch>
                  <a:fillRect r="-226"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3700941" y="5165836"/>
                <a:ext cx="2699859"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𝒀</m:t>
                      </m:r>
                      <m:r>
                        <a:rPr lang="en-US" b="1" i="1" smtClean="0">
                          <a:latin typeface="Cambria Math" panose="02040503050406030204" pitchFamily="18" charset="0"/>
                        </a:rPr>
                        <m:t>:</m:t>
                      </m:r>
                      <m:r>
                        <a:rPr lang="en-US" b="0" i="1" smtClean="0">
                          <a:latin typeface="Cambria Math" panose="02040503050406030204" pitchFamily="18" charset="0"/>
                        </a:rPr>
                        <m:t>1, 0, 0, 0, 0, 0, 0, 0 (1/8)</m:t>
                      </m:r>
                    </m:oMath>
                  </m:oMathPara>
                </a14:m>
                <a:endParaRPr lang="en-US"/>
              </a:p>
            </p:txBody>
          </p:sp>
        </mc:Choice>
        <mc:Fallback>
          <p:sp>
            <p:nvSpPr>
              <p:cNvPr id="23" name="TextBox 22"/>
              <p:cNvSpPr txBox="1">
                <a:spLocks noRot="1" noChangeAspect="1" noMove="1" noResize="1" noEditPoints="1" noAdjustHandles="1" noChangeArrowheads="1" noChangeShapeType="1" noTextEdit="1"/>
              </p:cNvSpPr>
              <p:nvPr/>
            </p:nvSpPr>
            <p:spPr>
              <a:xfrm>
                <a:off x="3700941" y="5165836"/>
                <a:ext cx="2699859" cy="369332"/>
              </a:xfrm>
              <a:prstGeom prst="rect">
                <a:avLst/>
              </a:prstGeom>
              <a:blipFill rotWithShape="0">
                <a:blip r:embed="rId6"/>
                <a:stretch>
                  <a:fillRect b="-13115"/>
                </a:stretch>
              </a:blipFill>
            </p:spPr>
            <p:txBody>
              <a:bodyPr/>
              <a:lstStyle/>
              <a:p>
                <a:r>
                  <a:rPr lang="en-US">
                    <a:noFill/>
                  </a:rPr>
                  <a:t> </a:t>
                </a:r>
              </a:p>
            </p:txBody>
          </p:sp>
        </mc:Fallback>
      </mc:AlternateContent>
      <p:cxnSp>
        <p:nvCxnSpPr>
          <p:cNvPr id="9" name="Straight Connector 8"/>
          <p:cNvCxnSpPr/>
          <p:nvPr/>
        </p:nvCxnSpPr>
        <p:spPr>
          <a:xfrm>
            <a:off x="3925824" y="5539464"/>
            <a:ext cx="1905000" cy="0"/>
          </a:xfrm>
          <a:prstGeom prst="line">
            <a:avLst/>
          </a:prstGeom>
          <a:ln w="2794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81584" y="5357595"/>
            <a:ext cx="1905000" cy="0"/>
          </a:xfrm>
          <a:prstGeom prst="line">
            <a:avLst/>
          </a:prstGeom>
          <a:ln w="2794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771100" y="5326517"/>
            <a:ext cx="810300" cy="369332"/>
          </a:xfrm>
          <a:prstGeom prst="rect">
            <a:avLst/>
          </a:prstGeom>
          <a:noFill/>
        </p:spPr>
        <p:txBody>
          <a:bodyPr wrap="square" rtlCol="0">
            <a:spAutoFit/>
          </a:bodyPr>
          <a:lstStyle/>
          <a:p>
            <a:pPr algn="ctr"/>
            <a:r>
              <a:rPr lang="en-US" smtClean="0"/>
              <a:t>AND</a:t>
            </a:r>
            <a:endParaRPr lang="en-US"/>
          </a:p>
        </p:txBody>
      </p:sp>
      <p:cxnSp>
        <p:nvCxnSpPr>
          <p:cNvPr id="25" name="Straight Connector 24"/>
          <p:cNvCxnSpPr/>
          <p:nvPr/>
        </p:nvCxnSpPr>
        <p:spPr>
          <a:xfrm flipV="1">
            <a:off x="2362200" y="5705386"/>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362200" y="5357595"/>
            <a:ext cx="41510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3665622" y="5539464"/>
            <a:ext cx="263253"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Delay 68"/>
          <p:cNvSpPr/>
          <p:nvPr/>
        </p:nvSpPr>
        <p:spPr>
          <a:xfrm>
            <a:off x="2771100" y="5169408"/>
            <a:ext cx="882699" cy="741118"/>
          </a:xfrm>
          <a:prstGeom prst="flowChartDelay">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Connector 30"/>
          <p:cNvCxnSpPr/>
          <p:nvPr/>
        </p:nvCxnSpPr>
        <p:spPr>
          <a:xfrm>
            <a:off x="469392" y="5705386"/>
            <a:ext cx="1905000" cy="0"/>
          </a:xfrm>
          <a:prstGeom prst="line">
            <a:avLst/>
          </a:prstGeom>
          <a:ln w="2794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55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theme/theme1.xml><?xml version="1.0" encoding="utf-8"?>
<a:theme xmlns:a="http://schemas.openxmlformats.org/drawingml/2006/main" name="2014-SISLAB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Weekly report - 3_19_2018" id="{3A67967F-762C-4155-80FA-7168406F662E}" vid="{BDD76981-831E-4B73-BADC-70B0CB2337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20487</TotalTime>
  <Words>1695</Words>
  <Application>Microsoft Office PowerPoint</Application>
  <PresentationFormat>On-screen Show (4:3)</PresentationFormat>
  <Paragraphs>553</Paragraphs>
  <Slides>26</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Cambria Math</vt:lpstr>
      <vt:lpstr>Times New Roman</vt:lpstr>
      <vt:lpstr>UVN Mau Tim 1</vt:lpstr>
      <vt:lpstr>Wingdings</vt:lpstr>
      <vt:lpstr>2014-SISLAB template</vt:lpstr>
      <vt:lpstr>Thiết kế phần cứng mạng nơ-ron nhân tạo sử dụng kỹ thuật tính toán ngẫu nhiên, ứng dụng nhận dạng chữ số viết tay</vt:lpstr>
      <vt:lpstr>Mục tiêu khóa luận</vt:lpstr>
      <vt:lpstr>Nội dung</vt:lpstr>
      <vt:lpstr>Mạng nơ-ron trong thực tiễn</vt:lpstr>
      <vt:lpstr>Thực thi phần cứng ANN</vt:lpstr>
      <vt:lpstr>Nội dung</vt:lpstr>
      <vt:lpstr>Nơ-ron nhân tạo (perceptron)</vt:lpstr>
      <vt:lpstr>Mạng nơ-ron</vt:lpstr>
      <vt:lpstr>Tính toán ngẫu nhiên (SC)</vt:lpstr>
      <vt:lpstr>Các thành phần cơ bản của SC</vt:lpstr>
      <vt:lpstr>Nội dung</vt:lpstr>
      <vt:lpstr>Tổng quan</vt:lpstr>
      <vt:lpstr>Thực thi phần cứng</vt:lpstr>
      <vt:lpstr>Khối nơ-ron nhị phân M đầu vào</vt:lpstr>
      <vt:lpstr>Khối nơ-ron SC song song M đầu vào</vt:lpstr>
      <vt:lpstr>Nội dung</vt:lpstr>
      <vt:lpstr>Phương pháp đánh giá</vt:lpstr>
      <vt:lpstr>Thực thi mạng nơ-ron trên FPGA</vt:lpstr>
      <vt:lpstr>Đánh giá khối nơ-ron song song</vt:lpstr>
      <vt:lpstr>Thực thi khối nơ-ron</vt:lpstr>
      <vt:lpstr>Nội dung</vt:lpstr>
      <vt:lpstr>Kết luận</vt:lpstr>
      <vt:lpstr>PowerPoint Presentation</vt:lpstr>
      <vt:lpstr>Tài liệu tham khảo</vt:lpstr>
      <vt:lpstr>PowerPoint Presentation</vt:lpstr>
      <vt:lpstr>Bộ điều khiển: Controller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Huy-Hung Ho</dc:creator>
  <cp:lastModifiedBy>Hồ Huy Hùng</cp:lastModifiedBy>
  <cp:revision>260</cp:revision>
  <dcterms:created xsi:type="dcterms:W3CDTF">2014-04-07T08:20:53Z</dcterms:created>
  <dcterms:modified xsi:type="dcterms:W3CDTF">2018-05-16T01:45:32Z</dcterms:modified>
</cp:coreProperties>
</file>