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4" r:id="rId6"/>
    <p:sldId id="263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>
      <p:cViewPr varScale="1">
        <p:scale>
          <a:sx n="84" d="100"/>
          <a:sy n="84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17CF-1A85-4508-97E8-23DAF776ADF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312-ABE7-4A26-A182-3F9569AA3BB9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A615-E9D4-4685-85CD-4427BAD56893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18E-DB6D-45BE-BEDD-04B135E8A6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C453-32A0-4CB4-8246-CE6BA2313C8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1B2-792C-4FDD-87E3-843910A5B666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F91-C26D-4060-988E-FED695C015FE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52E7-79C8-4A07-9587-16C350EE6EA4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98E-20B3-4F8A-AAB1-8D18DE0AECE6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AF5E-36C1-4E9D-9BC8-58AAB105BA02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DDEB-1DBF-4406-B43E-3A9E493CCB45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67-71E0-411E-A5EC-68C3DFC89FF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Weekly report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2</a:t>
            </a:r>
            <a:r>
              <a:rPr lang="en-US" sz="2800" baseline="30000" smtClean="0">
                <a:solidFill>
                  <a:srgbClr val="FF0000"/>
                </a:solidFill>
              </a:rPr>
              <a:t>nd</a:t>
            </a:r>
            <a:r>
              <a:rPr lang="en-US" sz="2800" smtClean="0">
                <a:solidFill>
                  <a:srgbClr val="FF0000"/>
                </a:solidFill>
              </a:rPr>
              <a:t> April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229600" cy="55892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mtClean="0"/>
                  <a:t>Designed Forward ANN for handwritten-digit recognization</a:t>
                </a:r>
              </a:p>
              <a:p>
                <a:pPr lvl="1"/>
                <a:r>
                  <a:rPr lang="en-US" smtClean="0"/>
                  <a:t>Latency: 4888 clock (a test case)</a:t>
                </a:r>
              </a:p>
              <a:p>
                <a:pPr lvl="1"/>
                <a:r>
                  <a:rPr lang="en-US" smtClean="0"/>
                  <a:t>Low area cost:</a:t>
                </a:r>
              </a:p>
              <a:p>
                <a:pPr lvl="2"/>
                <a:r>
                  <a:rPr lang="en-US" smtClean="0"/>
                  <a:t>1 neuron: 16 multiplier + adder + LUT sigmoid function</a:t>
                </a:r>
              </a:p>
              <a:p>
                <a:pPr lvl="2"/>
                <a:r>
                  <a:rPr lang="en-US" smtClean="0"/>
                  <a:t>1 controller</a:t>
                </a:r>
              </a:p>
              <a:p>
                <a:pPr lvl="2"/>
                <a:r>
                  <a:rPr lang="en-US" smtClean="0"/>
                  <a:t>4 RAM (with 16 bit with fixed-point, 48 hidden neurons)</a:t>
                </a:r>
              </a:p>
              <a:p>
                <a:pPr lvl="3"/>
                <a:r>
                  <a:rPr lang="en-US" smtClean="0"/>
                  <a:t>RAM input: 0.392 KB</a:t>
                </a:r>
              </a:p>
              <a:p>
                <a:pPr lvl="3"/>
                <a:r>
                  <a:rPr lang="en-US" smtClean="0"/>
                  <a:t>RAM weight: 188 KB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(784×48+48×10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smtClean="0"/>
              </a:p>
              <a:p>
                <a:pPr lvl="3"/>
                <a:r>
                  <a:rPr lang="en-US" smtClean="0"/>
                  <a:t>RAM bias: 0.032 KB</a:t>
                </a:r>
              </a:p>
              <a:p>
                <a:pPr lvl="3"/>
                <a:r>
                  <a:rPr lang="en-US" smtClean="0"/>
                  <a:t>RAM result: 0.064 KB</a:t>
                </a:r>
                <a:endParaRPr lang="en-US"/>
              </a:p>
              <a:p>
                <a:pPr lvl="1"/>
                <a:r>
                  <a:rPr lang="en-US"/>
                  <a:t>Accuracy: </a:t>
                </a:r>
                <a:r>
                  <a:rPr lang="en-US" smtClean="0"/>
                  <a:t>? </a:t>
                </a:r>
                <a:r>
                  <a:rPr lang="en-US"/>
                  <a:t>(87.8% with floating-point sigmoid)</a:t>
                </a:r>
              </a:p>
              <a:p>
                <a:pPr lvl="1"/>
                <a:r>
                  <a:rPr lang="en-US" smtClean="0"/>
                  <a:t>Maximum frequency: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229600" cy="5589272"/>
              </a:xfrm>
              <a:blipFill rotWithShape="0">
                <a:blip r:embed="rId3"/>
                <a:stretch>
                  <a:fillRect l="-1704" t="-2293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Context &amp; Motivation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1000" y="3200400"/>
            <a:ext cx="762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Requirement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Use SC -&gt; Parallel -&gt; Neuron with N-input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Able to apply for FPGA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762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Open-source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Tested in Artix-7 FPGA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Use 1 neuron for all architecture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1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Open-source architecture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27762"/>
            <a:ext cx="8759190" cy="443958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99660" y="1810443"/>
            <a:ext cx="1454727" cy="145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5410200"/>
            <a:ext cx="16002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04948" y="5638800"/>
            <a:ext cx="609600" cy="1066800"/>
            <a:chOff x="3104948" y="5638800"/>
            <a:chExt cx="609600" cy="1066800"/>
          </a:xfrm>
        </p:grpSpPr>
        <p:sp>
          <p:nvSpPr>
            <p:cNvPr id="6" name="Rectangle 5"/>
            <p:cNvSpPr/>
            <p:nvPr/>
          </p:nvSpPr>
          <p:spPr>
            <a:xfrm>
              <a:off x="3104948" y="5638800"/>
              <a:ext cx="6096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Bias</a:t>
              </a:r>
            </a:p>
            <a:p>
              <a:pPr algn="ctr"/>
              <a:r>
                <a:rPr lang="en-US" sz="11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BRAM</a:t>
              </a: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3048661" y="5851298"/>
              <a:ext cx="276606" cy="1564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Proposed neuron module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6235" y="2466136"/>
            <a:ext cx="5020185" cy="39183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1872" y="3197975"/>
            <a:ext cx="1177636" cy="24245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Multiplier &amp;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Binary Tree Adder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68268" y="4306338"/>
            <a:ext cx="7609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8325" y="3966903"/>
            <a:ext cx="658091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3518" y="4167794"/>
            <a:ext cx="585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2400" y="4740322"/>
            <a:ext cx="900545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 Weight</a:t>
            </a:r>
            <a:endParaRPr lang="en-US" sz="1600" b="1"/>
          </a:p>
        </p:txBody>
      </p:sp>
      <p:sp>
        <p:nvSpPr>
          <p:cNvPr id="14" name="TextBox 13"/>
          <p:cNvSpPr txBox="1"/>
          <p:nvPr/>
        </p:nvSpPr>
        <p:spPr>
          <a:xfrm>
            <a:off x="-117764" y="3592830"/>
            <a:ext cx="90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</a:t>
            </a:r>
          </a:p>
          <a:p>
            <a:pPr algn="ctr"/>
            <a:r>
              <a:rPr lang="en-US" sz="1600" b="1" smtClean="0"/>
              <a:t>Input</a:t>
            </a:r>
            <a:endParaRPr lang="en-US" sz="16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29144" y="3671892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18754" y="4860520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3508" y="3599757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3508" y="4084666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5446" y="4791248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508" y="5276157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12834" y="4549676"/>
            <a:ext cx="568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Sum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2600" y="3669030"/>
            <a:ext cx="658091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40389" y="4050030"/>
            <a:ext cx="606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6827" y="5692914"/>
            <a:ext cx="199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Weighted input Calculation</a:t>
            </a:r>
            <a:endParaRPr lang="en-US" sz="2000" b="1"/>
          </a:p>
        </p:txBody>
      </p:sp>
      <p:sp>
        <p:nvSpPr>
          <p:cNvPr id="25" name="Rectangle 24"/>
          <p:cNvSpPr/>
          <p:nvPr/>
        </p:nvSpPr>
        <p:spPr>
          <a:xfrm>
            <a:off x="6843799" y="2466136"/>
            <a:ext cx="1267691" cy="3934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L</a:t>
            </a:r>
            <a:r>
              <a:rPr lang="en-US" sz="2000" b="1" smtClean="0">
                <a:solidFill>
                  <a:schemeClr val="tx1"/>
                </a:solidFill>
              </a:rPr>
              <a:t>UT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s</a:t>
            </a:r>
            <a:r>
              <a:rPr lang="en-US" sz="2000" b="1" smtClean="0">
                <a:solidFill>
                  <a:schemeClr val="tx1"/>
                </a:solidFill>
              </a:rPr>
              <a:t>igmoid Function</a:t>
            </a:r>
          </a:p>
          <a:p>
            <a:pPr algn="ctr"/>
            <a:endParaRPr lang="en-US" sz="2000" b="1">
              <a:solidFill>
                <a:schemeClr val="tx1"/>
              </a:solidFill>
            </a:endParaRPr>
          </a:p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670476" y="2907030"/>
            <a:ext cx="4881640" cy="991205"/>
          </a:xfrm>
          <a:prstGeom prst="bentConnector3">
            <a:avLst>
              <a:gd name="adj1" fmla="val 947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2690098"/>
            <a:ext cx="6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</a:t>
            </a:r>
            <a:r>
              <a:rPr lang="en-US" b="1" smtClean="0"/>
              <a:t>ias</a:t>
            </a:r>
            <a:endParaRPr lang="en-US" b="1"/>
          </a:p>
        </p:txBody>
      </p:sp>
      <p:grpSp>
        <p:nvGrpSpPr>
          <p:cNvPr id="34" name="Group 33"/>
          <p:cNvGrpSpPr/>
          <p:nvPr/>
        </p:nvGrpSpPr>
        <p:grpSpPr>
          <a:xfrm>
            <a:off x="4692094" y="3821430"/>
            <a:ext cx="408623" cy="704597"/>
            <a:chOff x="6172243" y="3124200"/>
            <a:chExt cx="408623" cy="704597"/>
          </a:xfrm>
          <a:solidFill>
            <a:schemeClr val="accent2"/>
          </a:solidFill>
        </p:grpSpPr>
        <p:sp>
          <p:nvSpPr>
            <p:cNvPr id="28" name="Rectangle 27"/>
            <p:cNvSpPr/>
            <p:nvPr/>
          </p:nvSpPr>
          <p:spPr>
            <a:xfrm>
              <a:off x="6172243" y="3124200"/>
              <a:ext cx="408623" cy="6927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6172990" y="3646170"/>
              <a:ext cx="407180" cy="182627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111490" y="4097339"/>
            <a:ext cx="905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3364230"/>
            <a:ext cx="117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Output</a:t>
            </a:r>
            <a:endParaRPr lang="en-US" sz="1600" b="1"/>
          </a:p>
        </p:txBody>
      </p:sp>
      <p:grpSp>
        <p:nvGrpSpPr>
          <p:cNvPr id="60" name="Group 59"/>
          <p:cNvGrpSpPr/>
          <p:nvPr/>
        </p:nvGrpSpPr>
        <p:grpSpPr>
          <a:xfrm>
            <a:off x="8347737" y="3750975"/>
            <a:ext cx="408623" cy="704597"/>
            <a:chOff x="8347737" y="3053745"/>
            <a:chExt cx="408623" cy="704597"/>
          </a:xfrm>
          <a:solidFill>
            <a:schemeClr val="accent2"/>
          </a:solidFill>
        </p:grpSpPr>
        <p:sp>
          <p:nvSpPr>
            <p:cNvPr id="32" name="Rectangle 31"/>
            <p:cNvSpPr/>
            <p:nvPr/>
          </p:nvSpPr>
          <p:spPr>
            <a:xfrm>
              <a:off x="8347737" y="3053745"/>
              <a:ext cx="408623" cy="6927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8348484" y="3575715"/>
              <a:ext cx="407180" cy="182627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5089263" y="4179570"/>
            <a:ext cx="473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88325" y="4458419"/>
            <a:ext cx="658091" cy="201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 rot="10800000" flipV="1">
            <a:off x="3579963" y="4179569"/>
            <a:ext cx="1754037" cy="286097"/>
          </a:xfrm>
          <a:prstGeom prst="bentConnector5">
            <a:avLst>
              <a:gd name="adj1" fmla="val 614"/>
              <a:gd name="adj2" fmla="val 300968"/>
              <a:gd name="adj3" fmla="val 1188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76400" y="1066800"/>
                <a:ext cx="5532120" cy="149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66800"/>
                <a:ext cx="5532120" cy="14919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Proposed neuron module (cont.)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7120" y="2514600"/>
            <a:ext cx="5381032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1461955" y="2957945"/>
            <a:ext cx="574964" cy="24245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Multiplier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17975" y="4038600"/>
            <a:ext cx="322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442588" y="3825082"/>
            <a:ext cx="371475" cy="430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027866" y="3733800"/>
            <a:ext cx="3306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7283" y="4517826"/>
            <a:ext cx="900545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 Weight</a:t>
            </a:r>
            <a:endParaRPr lang="en-US" sz="1600" b="1"/>
          </a:p>
        </p:txBody>
      </p:sp>
      <p:sp>
        <p:nvSpPr>
          <p:cNvPr id="84" name="TextBox 83"/>
          <p:cNvSpPr txBox="1"/>
          <p:nvPr/>
        </p:nvSpPr>
        <p:spPr>
          <a:xfrm>
            <a:off x="131919" y="3287207"/>
            <a:ext cx="90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</a:t>
            </a:r>
          </a:p>
          <a:p>
            <a:pPr algn="ctr"/>
            <a:r>
              <a:rPr lang="en-US" sz="1600" b="1" smtClean="0"/>
              <a:t>Input</a:t>
            </a:r>
            <a:endParaRPr lang="en-US" sz="1600" b="1"/>
          </a:p>
        </p:txBody>
      </p:sp>
      <p:cxnSp>
        <p:nvCxnSpPr>
          <p:cNvPr id="86" name="Straight Connector 85"/>
          <p:cNvCxnSpPr/>
          <p:nvPr/>
        </p:nvCxnSpPr>
        <p:spPr>
          <a:xfrm>
            <a:off x="1048294" y="3348735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37904" y="4620490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04795" y="3276600"/>
            <a:ext cx="562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04795" y="3761509"/>
            <a:ext cx="562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733" y="4551218"/>
            <a:ext cx="562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04795" y="5036127"/>
            <a:ext cx="562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30883" y="5376446"/>
            <a:ext cx="7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Mult</a:t>
            </a:r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64882" y="2514600"/>
            <a:ext cx="1029512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LUT sigmoid Function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98" y="2560558"/>
            <a:ext cx="6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</a:t>
            </a:r>
            <a:r>
              <a:rPr lang="en-US" b="1" smtClean="0"/>
              <a:t>ias</a:t>
            </a:r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7945883" y="4038600"/>
            <a:ext cx="969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Save to RAM without register</a:t>
            </a:r>
            <a:endParaRPr lang="en-US" sz="1600" b="1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20262" y="4038599"/>
            <a:ext cx="4295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331848" y="2957945"/>
            <a:ext cx="596153" cy="2429395"/>
            <a:chOff x="2082165" y="2500745"/>
            <a:chExt cx="596153" cy="2429395"/>
          </a:xfrm>
          <a:solidFill>
            <a:schemeClr val="accent2"/>
          </a:solidFill>
        </p:grpSpPr>
        <p:sp>
          <p:nvSpPr>
            <p:cNvPr id="39" name="Rectangle 38"/>
            <p:cNvSpPr/>
            <p:nvPr/>
          </p:nvSpPr>
          <p:spPr>
            <a:xfrm>
              <a:off x="2092036" y="2500745"/>
              <a:ext cx="574964" cy="2418501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082165" y="4709160"/>
              <a:ext cx="596153" cy="22098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2041176" y="4572000"/>
            <a:ext cx="3306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77543" y="3844290"/>
            <a:ext cx="0" cy="60853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44343" y="2985654"/>
            <a:ext cx="841805" cy="24245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Binary tree Adder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916683" y="3733800"/>
            <a:ext cx="3306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29993" y="4572000"/>
            <a:ext cx="3306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66360" y="3844290"/>
            <a:ext cx="0" cy="60853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233574" y="3691890"/>
            <a:ext cx="412022" cy="704597"/>
            <a:chOff x="8416367" y="3129945"/>
            <a:chExt cx="412022" cy="704597"/>
          </a:xfrm>
          <a:solidFill>
            <a:schemeClr val="accent2"/>
          </a:solidFill>
        </p:grpSpPr>
        <p:sp>
          <p:nvSpPr>
            <p:cNvPr id="53" name="Rectangle 52"/>
            <p:cNvSpPr/>
            <p:nvPr/>
          </p:nvSpPr>
          <p:spPr>
            <a:xfrm>
              <a:off x="8419766" y="3129945"/>
              <a:ext cx="408623" cy="6927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8416367" y="3651915"/>
              <a:ext cx="407180" cy="182627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6077078" y="3810000"/>
            <a:ext cx="371475" cy="430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6" name="Elbow Connector 15"/>
          <p:cNvCxnSpPr>
            <a:endCxn id="55" idx="0"/>
          </p:cNvCxnSpPr>
          <p:nvPr/>
        </p:nvCxnSpPr>
        <p:spPr>
          <a:xfrm>
            <a:off x="904795" y="2753807"/>
            <a:ext cx="5358021" cy="10561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657078" y="4038600"/>
            <a:ext cx="4295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58" idx="2"/>
          </p:cNvCxnSpPr>
          <p:nvPr/>
        </p:nvCxnSpPr>
        <p:spPr>
          <a:xfrm rot="10800000" flipV="1">
            <a:off x="4628327" y="4038253"/>
            <a:ext cx="1184923" cy="216958"/>
          </a:xfrm>
          <a:prstGeom prst="bentConnector4">
            <a:avLst>
              <a:gd name="adj1" fmla="val -4140"/>
              <a:gd name="adj2" fmla="val 2791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883357" y="4038852"/>
            <a:ext cx="5197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60147" y="3319046"/>
            <a:ext cx="117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Sum_tmp</a:t>
            </a:r>
            <a:endParaRPr lang="en-US" sz="1600" b="1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441938" y="4038600"/>
            <a:ext cx="4295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93083" y="5181600"/>
            <a:ext cx="199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Weighted input Calculation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676400" y="1098853"/>
                <a:ext cx="5532120" cy="149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98853"/>
                <a:ext cx="5532120" cy="1491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Next week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Writing thesis</a:t>
            </a:r>
          </a:p>
          <a:p>
            <a:pPr lvl="1"/>
            <a:r>
              <a:rPr lang="en-US" smtClean="0"/>
              <a:t>ANN Theory</a:t>
            </a:r>
          </a:p>
          <a:p>
            <a:pPr lvl="1"/>
            <a:r>
              <a:rPr lang="en-US" smtClean="0"/>
              <a:t>Stochastic Computing Theory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smtClean="0"/>
              <a:t>Design SC neuron 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(Stochastic Computing)</a:t>
            </a:r>
          </a:p>
          <a:p>
            <a:pPr lvl="1"/>
            <a:endParaRPr lang="en-US"/>
          </a:p>
          <a:p>
            <a:r>
              <a:rPr lang="en-US"/>
              <a:t>FPGA </a:t>
            </a:r>
            <a:r>
              <a:rPr lang="en-US" smtClean="0"/>
              <a:t>implementation</a:t>
            </a:r>
            <a:endParaRPr lang="en-US"/>
          </a:p>
          <a:p>
            <a:pPr lvl="1"/>
            <a:r>
              <a:rPr lang="en-US"/>
              <a:t>Print recognization result on </a:t>
            </a:r>
            <a:r>
              <a:rPr lang="en-US" smtClean="0"/>
              <a:t>LCD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249</Words>
  <Application>Microsoft Office PowerPoint</Application>
  <PresentationFormat>On-screen Show (4:3)</PresentationFormat>
  <Paragraphs>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UVN Giay Trang</vt:lpstr>
      <vt:lpstr>2014-SISLAB template</vt:lpstr>
      <vt:lpstr>Weekly report 2nd April 2018</vt:lpstr>
      <vt:lpstr>Completed work</vt:lpstr>
      <vt:lpstr>Context &amp; Motivation</vt:lpstr>
      <vt:lpstr>Open-source architecture</vt:lpstr>
      <vt:lpstr>Proposed neuron module</vt:lpstr>
      <vt:lpstr>Proposed neuron module (cont.)</vt:lpstr>
      <vt:lpstr>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46</cp:revision>
  <dcterms:created xsi:type="dcterms:W3CDTF">2014-04-07T08:20:53Z</dcterms:created>
  <dcterms:modified xsi:type="dcterms:W3CDTF">2018-04-02T03:58:47Z</dcterms:modified>
</cp:coreProperties>
</file>