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1" r:id="rId4"/>
    <p:sldId id="262" r:id="rId5"/>
    <p:sldId id="263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648" autoAdjust="0"/>
  </p:normalViewPr>
  <p:slideViewPr>
    <p:cSldViewPr>
      <p:cViewPr varScale="1">
        <p:scale>
          <a:sx n="92" d="100"/>
          <a:sy n="92" d="100"/>
        </p:scale>
        <p:origin x="62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09865-E53F-4A2F-A96A-0E1C42E0C729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A11E7-70B7-4336-B443-D22E13CC3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80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A11E7-70B7-4336-B443-D22E13CC38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99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0" y="0"/>
            <a:ext cx="9144000" cy="16764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67957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17CF-1A85-4508-97E8-23DAF776ADFC}" type="datetime1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0976"/>
            <a:ext cx="1249327" cy="1246965"/>
          </a:xfrm>
          <a:prstGeom prst="rect">
            <a:avLst/>
          </a:prstGeom>
          <a:noFill/>
          <a:ln>
            <a:noFill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828800" y="370493"/>
            <a:ext cx="6730074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0" dirty="0" smtClean="0">
                <a:solidFill>
                  <a:schemeClr val="bg1"/>
                </a:solidFill>
              </a:rPr>
              <a:t>VIETNAM</a:t>
            </a:r>
            <a:r>
              <a:rPr lang="en-US" sz="2200" b="0" baseline="0" dirty="0" smtClean="0">
                <a:solidFill>
                  <a:schemeClr val="bg1"/>
                </a:solidFill>
              </a:rPr>
              <a:t> NATIONAL UNIVERSITY HANOI (VNU)</a:t>
            </a:r>
          </a:p>
          <a:p>
            <a:pPr>
              <a:lnSpc>
                <a:spcPct val="120000"/>
              </a:lnSpc>
            </a:pPr>
            <a:r>
              <a:rPr lang="en-US" sz="2000" b="1" baseline="0" dirty="0" smtClean="0">
                <a:solidFill>
                  <a:schemeClr val="bg1"/>
                </a:solidFill>
              </a:rPr>
              <a:t>VNU UNIVERSITY OF ENGINEERING AND TECHNOLOGY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02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0312-ABE7-4A26-A182-3F9569AA3BB9}" type="datetime1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1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6800"/>
            <a:ext cx="6019800" cy="5059363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A615-E9D4-4685-85CD-4427BAD56893}" type="datetime1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65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118E-DB6D-45BE-BEDD-04B135E8A615}" type="datetime1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34812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99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C453-32A0-4CB4-8246-CE6BA2313C8C}" type="datetime1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66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91B2-792C-4FDD-87E3-843910A5B666}" type="datetime1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1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6F91-C26D-4060-988E-FED695C015FE}" type="datetime1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83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52E7-79C8-4A07-9587-16C350EE6EA4}" type="datetime1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6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898E-20B3-4F8A-AAB1-8D18DE0AECE6}" type="datetime1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76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9500"/>
            <a:ext cx="3008313" cy="749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6800"/>
            <a:ext cx="5111750" cy="5059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05000"/>
            <a:ext cx="3008313" cy="4221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AF5E-36C1-4E9D-9BC8-58AAB105BA02}" type="datetime1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06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DDEB-1DBF-4406-B43E-3A9E493CCB45}" type="datetime1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91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85467-71E0-411E-A5EC-68C3DFC89FF8}" type="datetime1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34812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12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smtClean="0">
                <a:solidFill>
                  <a:srgbClr val="FF0000"/>
                </a:solidFill>
              </a:rPr>
              <a:t>SC Theory</a:t>
            </a:r>
            <a:r>
              <a:rPr lang="en-US" sz="4800" smtClean="0">
                <a:solidFill>
                  <a:srgbClr val="FF0000"/>
                </a:solidFill>
              </a:rPr>
              <a:t/>
            </a:r>
            <a:br>
              <a:rPr lang="en-US" sz="4800" smtClean="0">
                <a:solidFill>
                  <a:srgbClr val="FF0000"/>
                </a:solidFill>
              </a:rPr>
            </a:br>
            <a:r>
              <a:rPr lang="en-US" sz="2800" smtClean="0">
                <a:solidFill>
                  <a:srgbClr val="FF0000"/>
                </a:solidFill>
              </a:rPr>
              <a:t>27</a:t>
            </a:r>
            <a:r>
              <a:rPr lang="en-US" sz="2800" baseline="30000" smtClean="0">
                <a:solidFill>
                  <a:srgbClr val="FF0000"/>
                </a:solidFill>
              </a:rPr>
              <a:t>th</a:t>
            </a:r>
            <a:r>
              <a:rPr lang="en-US" sz="2800" smtClean="0">
                <a:solidFill>
                  <a:srgbClr val="FF0000"/>
                </a:solidFill>
              </a:rPr>
              <a:t> </a:t>
            </a:r>
            <a:r>
              <a:rPr lang="en-US" sz="2800" smtClean="0">
                <a:solidFill>
                  <a:srgbClr val="FF0000"/>
                </a:solidFill>
              </a:rPr>
              <a:t>April 2018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91000"/>
            <a:ext cx="7772400" cy="1447800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chemeClr val="tx1"/>
                </a:solidFill>
              </a:rPr>
              <a:t>Huy</a:t>
            </a:r>
            <a:r>
              <a:rPr lang="en-US">
                <a:solidFill>
                  <a:schemeClr val="tx1"/>
                </a:solidFill>
              </a:rPr>
              <a:t>-Hung </a:t>
            </a:r>
            <a:r>
              <a:rPr lang="en-US" smtClean="0">
                <a:solidFill>
                  <a:schemeClr val="tx1"/>
                </a:solidFill>
              </a:rPr>
              <a:t>Ho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Key Laboratory for Smart Integrated Systems (SISLAB),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VNU </a:t>
            </a:r>
            <a:r>
              <a:rPr lang="en-US" dirty="0">
                <a:solidFill>
                  <a:schemeClr val="tx1"/>
                </a:solidFill>
              </a:rPr>
              <a:t>University of Engineering and Technology (VNU-UET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3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Background: SC Multiplication</a:t>
            </a:r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1"/>
                <a:r>
                  <a:rPr lang="en-US" sz="2400" smtClean="0"/>
                  <a:t>Input   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400" smtClean="0"/>
              </a:p>
              <a:p>
                <a:pPr lvl="1"/>
                <a:r>
                  <a:rPr lang="en-US" sz="2400" smtClean="0"/>
                  <a:t>Output</a:t>
                </a:r>
                <a:r>
                  <a:rPr lang="en-US" sz="2400" smtClean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smtClean="0"/>
              </a:p>
              <a:p>
                <a:pPr lvl="1"/>
                <a:r>
                  <a:rPr lang="en-US" sz="2400" smtClean="0"/>
                  <a:t>Dùng XNOR để nhân 2 chuỗi A và B, kết quả ra chuỗi Y</a:t>
                </a:r>
              </a:p>
              <a:p>
                <a:pPr lvl="1"/>
                <a:r>
                  <a:rPr lang="en-US" sz="2400" smtClean="0"/>
                  <a:t>Ta có: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/>
                          </m:ctrlPr>
                        </m:sSubPr>
                        <m:e>
                          <m:r>
                            <a:rPr lang="en-US" sz="2000" i="1"/>
                            <m:t>𝑝</m:t>
                          </m:r>
                        </m:e>
                        <m:sub>
                          <m:r>
                            <a:rPr lang="en-US" sz="2000" i="1"/>
                            <m:t>𝑦</m:t>
                          </m:r>
                        </m:sub>
                      </m:sSub>
                      <m:r>
                        <a:rPr lang="en-US" sz="2000" i="1"/>
                        <m:t>=</m:t>
                      </m:r>
                      <m:sSub>
                        <m:sSubPr>
                          <m:ctrlPr>
                            <a:rPr lang="en-US" sz="2000" i="1" smtClean="0"/>
                          </m:ctrlPr>
                        </m:sSubPr>
                        <m:e>
                          <m:r>
                            <a:rPr lang="en-US" sz="2000" i="1"/>
                            <m:t>𝑝</m:t>
                          </m:r>
                        </m:e>
                        <m:sub>
                          <m:r>
                            <a:rPr lang="en-US" sz="2000" i="1"/>
                            <m:t>𝑎</m:t>
                          </m:r>
                        </m:sub>
                      </m:sSub>
                      <m:r>
                        <a:rPr lang="en-US" sz="2000" i="1"/>
                        <m:t>×</m:t>
                      </m:r>
                      <m:sSub>
                        <m:sSubPr>
                          <m:ctrlPr>
                            <a:rPr lang="en-US" sz="2000" i="1"/>
                          </m:ctrlPr>
                        </m:sSubPr>
                        <m:e>
                          <m:r>
                            <a:rPr lang="en-US" sz="2000" i="1"/>
                            <m:t>𝑝</m:t>
                          </m:r>
                        </m:e>
                        <m:sub>
                          <m:r>
                            <a:rPr lang="en-US" sz="2000" i="1"/>
                            <m:t>𝑏</m:t>
                          </m:r>
                        </m:sub>
                      </m:sSub>
                      <m:r>
                        <a:rPr lang="en-US" sz="2000" i="1"/>
                        <m:t>+</m:t>
                      </m:r>
                      <m:sSubSup>
                        <m:sSubSupPr>
                          <m:ctrlPr>
                            <a:rPr lang="en-US" sz="2000" i="1"/>
                          </m:ctrlPr>
                        </m:sSubSupPr>
                        <m:e>
                          <m:r>
                            <a:rPr lang="en-US" sz="2000" i="1"/>
                            <m:t>𝑝</m:t>
                          </m:r>
                        </m:e>
                        <m:sub>
                          <m:r>
                            <a:rPr lang="en-US" sz="2000" i="1"/>
                            <m:t>𝑎</m:t>
                          </m:r>
                        </m:sub>
                        <m:sup>
                          <m:r>
                            <a:rPr lang="en-US" sz="2000" i="1"/>
                            <m:t>′</m:t>
                          </m:r>
                        </m:sup>
                      </m:sSubSup>
                      <m:r>
                        <a:rPr lang="en-US" sz="2000" i="1"/>
                        <m:t>×</m:t>
                      </m:r>
                      <m:sSubSup>
                        <m:sSubSupPr>
                          <m:ctrlPr>
                            <a:rPr lang="en-US" sz="2000" i="1"/>
                          </m:ctrlPr>
                        </m:sSubSupPr>
                        <m:e>
                          <m:r>
                            <a:rPr lang="en-US" sz="2000" i="1"/>
                            <m:t>𝑝</m:t>
                          </m:r>
                        </m:e>
                        <m:sub>
                          <m:r>
                            <a:rPr lang="en-US" sz="2000" i="1"/>
                            <m:t>𝑏</m:t>
                          </m:r>
                        </m:sub>
                        <m:sup>
                          <m:r>
                            <a:rPr lang="en-US" sz="2000" i="1"/>
                            <m:t>′</m:t>
                          </m:r>
                        </m:sup>
                      </m:sSubSup>
                    </m:oMath>
                  </m:oMathPara>
                </a14:m>
                <a:endParaRPr lang="en-US" smtClean="0"/>
              </a:p>
              <a:p>
                <a:pPr marL="971550" lvl="1" indent="-457200"/>
                <a:r>
                  <a:rPr lang="en-US" sz="2400" smtClean="0"/>
                  <a:t>Từ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/>
                        </m:ctrlPr>
                      </m:sSupPr>
                      <m:e>
                        <m:r>
                          <a:rPr lang="en-US" sz="2400" i="1"/>
                          <m:t>𝑝</m:t>
                        </m:r>
                      </m:e>
                      <m:sup>
                        <m:r>
                          <a:rPr lang="en-US" sz="2400" i="1"/>
                          <m:t>′</m:t>
                        </m:r>
                      </m:sup>
                    </m:sSup>
                    <m:r>
                      <a:rPr lang="en-US" sz="2400" i="1"/>
                      <m:t>=1−</m:t>
                    </m:r>
                    <m:r>
                      <a:rPr lang="en-US" sz="2400" i="1"/>
                      <m:t>𝑝</m:t>
                    </m:r>
                  </m:oMath>
                </a14:m>
                <a:r>
                  <a:rPr lang="en-US" sz="24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r>
                          <a:rPr lang="en-US" sz="2400" i="1"/>
                          <m:t>𝑝</m:t>
                        </m:r>
                      </m:e>
                      <m:sub>
                        <m:r>
                          <a:rPr lang="en-US" sz="2400" i="1"/>
                          <m:t>𝑎</m:t>
                        </m:r>
                      </m:sub>
                    </m:sSub>
                    <m:r>
                      <a:rPr lang="en-US" sz="2400" i="1"/>
                      <m:t>=</m:t>
                    </m:r>
                    <m:f>
                      <m:fPr>
                        <m:ctrlPr>
                          <a:rPr lang="en-US" sz="2400" i="1"/>
                        </m:ctrlPr>
                      </m:fPr>
                      <m:num>
                        <m:r>
                          <a:rPr lang="en-US" sz="2400" i="1"/>
                          <m:t>𝑎</m:t>
                        </m:r>
                        <m:r>
                          <a:rPr lang="en-US" sz="2400" i="1"/>
                          <m:t>+1</m:t>
                        </m:r>
                      </m:num>
                      <m:den>
                        <m:r>
                          <a:rPr lang="en-US" sz="2400" i="1"/>
                          <m:t>2</m:t>
                        </m:r>
                      </m:den>
                    </m:f>
                  </m:oMath>
                </a14:m>
                <a:r>
                  <a:rPr lang="en-US" sz="24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r>
                          <a:rPr lang="en-US" sz="2400" i="1"/>
                          <m:t>𝑝</m:t>
                        </m:r>
                      </m:e>
                      <m:sub>
                        <m:r>
                          <a:rPr lang="en-US" sz="2400" i="1"/>
                          <m:t>𝑏</m:t>
                        </m:r>
                      </m:sub>
                    </m:sSub>
                    <m:r>
                      <a:rPr lang="en-US" sz="2400" i="1"/>
                      <m:t>=</m:t>
                    </m:r>
                    <m:f>
                      <m:fPr>
                        <m:ctrlPr>
                          <a:rPr lang="en-US" sz="2400" i="1"/>
                        </m:ctrlPr>
                      </m:fPr>
                      <m:num>
                        <m:r>
                          <a:rPr lang="en-US" sz="2400" i="1"/>
                          <m:t>𝑏</m:t>
                        </m:r>
                        <m:r>
                          <a:rPr lang="en-US" sz="2400" i="1"/>
                          <m:t>+1</m:t>
                        </m:r>
                      </m:num>
                      <m:den>
                        <m:r>
                          <a:rPr lang="en-US" sz="2400" i="1"/>
                          <m:t>2</m:t>
                        </m:r>
                      </m:den>
                    </m:f>
                  </m:oMath>
                </a14:m>
                <a:r>
                  <a:rPr lang="en-US" sz="2400" smtClean="0"/>
                  <a:t>,</a:t>
                </a:r>
              </a:p>
              <a:p>
                <a:pPr marL="514350" lvl="1" indent="0">
                  <a:buNone/>
                </a:pPr>
                <a:r>
                  <a:rPr lang="en-US" sz="2400" smtClean="0"/>
                  <a:t>ta </a:t>
                </a:r>
                <a:r>
                  <a:rPr lang="en-US" sz="2400"/>
                  <a:t>có: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/>
                        <m:t>=2</m:t>
                      </m:r>
                      <m:sSub>
                        <m:sSubPr>
                          <m:ctrlPr>
                            <a:rPr lang="en-US" sz="2000" i="1"/>
                          </m:ctrlPr>
                        </m:sSubPr>
                        <m:e>
                          <m:r>
                            <a:rPr lang="en-US" sz="2000" i="1"/>
                            <m:t>𝑝</m:t>
                          </m:r>
                        </m:e>
                        <m:sub>
                          <m:r>
                            <a:rPr lang="en-US" sz="2000" i="1"/>
                            <m:t>𝑦</m:t>
                          </m:r>
                        </m:sub>
                      </m:sSub>
                      <m:r>
                        <a:rPr lang="en-US" sz="2000" i="1"/>
                        <m:t>–1</m:t>
                      </m:r>
                      <m:r>
                        <a:rPr lang="en-US" sz="2000" i="1" smtClean="0"/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smtClean="0"/>
              </a:p>
              <a:p>
                <a:pPr marL="914400" lvl="2" indent="0">
                  <a:buNone/>
                </a:pPr>
                <a:r>
                  <a:rPr lang="en-US" b="0" smtClean="0"/>
                  <a:t>    	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a:rPr lang="en-US" i="1"/>
                              <m:t>𝑎</m:t>
                            </m:r>
                            <m:r>
                              <a:rPr lang="en-US" i="1"/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a:rPr lang="en-US" i="1"/>
                              <m:t>𝑏</m:t>
                            </m:r>
                            <m:r>
                              <a:rPr lang="en-US" i="1"/>
                              <m:t>+1</m:t>
                            </m:r>
                          </m:e>
                        </m:d>
                        <m:r>
                          <a:rPr lang="en-US" i="1"/>
                          <m:t>+ </m:t>
                        </m:r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a:rPr lang="en-US" i="1"/>
                              <m:t>1−</m:t>
                            </m:r>
                            <m:r>
                              <a:rPr lang="en-US" i="1"/>
                              <m:t>𝑎</m:t>
                            </m:r>
                          </m:e>
                        </m:d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a:rPr lang="en-US" i="1"/>
                              <m:t>1−</m:t>
                            </m:r>
                            <m:r>
                              <a:rPr lang="en-US" i="1"/>
                              <m:t>𝑏</m:t>
                            </m:r>
                          </m:e>
                        </m:d>
                      </m:num>
                      <m:den>
                        <m:r>
                          <a:rPr lang="en-US" i="1"/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="0" smtClean="0"/>
              </a:p>
              <a:p>
                <a:pPr marL="971550" lvl="1" indent="-457200"/>
                <a:r>
                  <a:rPr lang="en-US" smtClean="0"/>
                  <a:t>Vậy</a:t>
                </a:r>
                <a:endParaRPr lang="en-US" b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/>
                        <m:t>=2</m:t>
                      </m:r>
                      <m:sSub>
                        <m:sSubPr>
                          <m:ctrlPr>
                            <a:rPr lang="en-US" sz="2000" i="1"/>
                          </m:ctrlPr>
                        </m:sSubPr>
                        <m:e>
                          <m:r>
                            <a:rPr lang="en-US" sz="2000" i="1"/>
                            <m:t>𝑝</m:t>
                          </m:r>
                        </m:e>
                        <m:sub>
                          <m:r>
                            <a:rPr lang="en-US" sz="2000" i="1"/>
                            <m:t>𝑦</m:t>
                          </m:r>
                        </m:sub>
                      </m:sSub>
                      <m:r>
                        <a:rPr lang="en-US" sz="2000" i="1"/>
                        <m:t>–1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/>
              </a:p>
              <a:p>
                <a:pPr marL="914400" lvl="2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6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Kiến trúc nơ-ron SC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3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49814" y="6172200"/>
            <a:ext cx="6693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9991" y="635635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Bipolar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16200000">
            <a:off x="2909158" y="2495324"/>
            <a:ext cx="452677" cy="756410"/>
            <a:chOff x="1382174" y="2575873"/>
            <a:chExt cx="370426" cy="602965"/>
          </a:xfrm>
        </p:grpSpPr>
        <p:cxnSp>
          <p:nvCxnSpPr>
            <p:cNvPr id="13" name="Straight Connector 12"/>
            <p:cNvCxnSpPr/>
            <p:nvPr/>
          </p:nvCxnSpPr>
          <p:spPr>
            <a:xfrm rot="5400000" flipV="1">
              <a:off x="1400609" y="2647189"/>
              <a:ext cx="142634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V="1">
              <a:off x="1586429" y="2647189"/>
              <a:ext cx="142634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tored Data 71"/>
            <p:cNvSpPr/>
            <p:nvPr/>
          </p:nvSpPr>
          <p:spPr>
            <a:xfrm rot="16200000">
              <a:off x="1393733" y="2675118"/>
              <a:ext cx="346930" cy="370047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6" name="Stored Data 71"/>
            <p:cNvSpPr/>
            <p:nvPr/>
          </p:nvSpPr>
          <p:spPr>
            <a:xfrm rot="16200000">
              <a:off x="1548729" y="2517627"/>
              <a:ext cx="36948" cy="370058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7" name="Stored Data 71"/>
            <p:cNvSpPr/>
            <p:nvPr/>
          </p:nvSpPr>
          <p:spPr>
            <a:xfrm rot="16200000">
              <a:off x="1549097" y="2461376"/>
              <a:ext cx="36948" cy="370058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5400000" flipV="1">
              <a:off x="1519673" y="3133263"/>
              <a:ext cx="90686" cy="4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 rot="5400000">
              <a:off x="1544627" y="3038592"/>
              <a:ext cx="41243" cy="600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685281" y="2561345"/>
                <a:ext cx="3848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81" y="2561345"/>
                <a:ext cx="384832" cy="33855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704495" y="2801438"/>
                <a:ext cx="3464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95" y="2801438"/>
                <a:ext cx="346404" cy="338554"/>
              </a:xfrm>
              <a:prstGeom prst="rect">
                <a:avLst/>
              </a:prstGeom>
              <a:blipFill rotWithShape="0">
                <a:blip r:embed="rId3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602682" y="2118562"/>
                <a:ext cx="5500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82" y="2118562"/>
                <a:ext cx="550031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1956510" y="2915034"/>
            <a:ext cx="696455" cy="1552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SNG1’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217548" y="2992661"/>
            <a:ext cx="7517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2645243" y="2992661"/>
            <a:ext cx="169904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956510" y="2687925"/>
            <a:ext cx="696455" cy="1552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SNG1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217548" y="2765552"/>
            <a:ext cx="7517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3"/>
          </p:cNvCxnSpPr>
          <p:nvPr/>
        </p:nvCxnSpPr>
        <p:spPr>
          <a:xfrm>
            <a:off x="2645243" y="2765552"/>
            <a:ext cx="169904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 rot="16200000">
            <a:off x="2909158" y="3031218"/>
            <a:ext cx="452677" cy="756410"/>
            <a:chOff x="1382174" y="2575873"/>
            <a:chExt cx="370426" cy="602965"/>
          </a:xfrm>
        </p:grpSpPr>
        <p:cxnSp>
          <p:nvCxnSpPr>
            <p:cNvPr id="30" name="Straight Connector 29"/>
            <p:cNvCxnSpPr/>
            <p:nvPr/>
          </p:nvCxnSpPr>
          <p:spPr>
            <a:xfrm rot="5400000" flipV="1">
              <a:off x="1400609" y="2647189"/>
              <a:ext cx="142634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 flipV="1">
              <a:off x="1586429" y="2647189"/>
              <a:ext cx="142634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Stored Data 71"/>
            <p:cNvSpPr/>
            <p:nvPr/>
          </p:nvSpPr>
          <p:spPr>
            <a:xfrm rot="16200000">
              <a:off x="1393733" y="2675118"/>
              <a:ext cx="346930" cy="370047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33" name="Stored Data 71"/>
            <p:cNvSpPr/>
            <p:nvPr/>
          </p:nvSpPr>
          <p:spPr>
            <a:xfrm rot="16200000">
              <a:off x="1548729" y="2517627"/>
              <a:ext cx="36948" cy="370058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34" name="Stored Data 71"/>
            <p:cNvSpPr/>
            <p:nvPr/>
          </p:nvSpPr>
          <p:spPr>
            <a:xfrm rot="16200000">
              <a:off x="1549097" y="2461376"/>
              <a:ext cx="36948" cy="370058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5400000" flipV="1">
              <a:off x="1519673" y="3133263"/>
              <a:ext cx="90686" cy="4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 rot="5400000">
              <a:off x="1544627" y="3038592"/>
              <a:ext cx="41243" cy="600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704495" y="3127524"/>
                <a:ext cx="3464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95" y="3127524"/>
                <a:ext cx="346404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704495" y="3380529"/>
                <a:ext cx="3464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95" y="3380529"/>
                <a:ext cx="346404" cy="338554"/>
              </a:xfrm>
              <a:prstGeom prst="rect">
                <a:avLst/>
              </a:prstGeom>
              <a:blipFill rotWithShape="0">
                <a:blip r:embed="rId6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1956510" y="3453476"/>
            <a:ext cx="696455" cy="1552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SNG2’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217548" y="3531103"/>
            <a:ext cx="7517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3"/>
          </p:cNvCxnSpPr>
          <p:nvPr/>
        </p:nvCxnSpPr>
        <p:spPr>
          <a:xfrm>
            <a:off x="2645243" y="3531103"/>
            <a:ext cx="169904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956510" y="3226366"/>
            <a:ext cx="696455" cy="1552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SNG2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217548" y="3303993"/>
            <a:ext cx="7517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3"/>
          </p:cNvCxnSpPr>
          <p:nvPr/>
        </p:nvCxnSpPr>
        <p:spPr>
          <a:xfrm>
            <a:off x="2645243" y="3303993"/>
            <a:ext cx="169904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 rot="16200000">
            <a:off x="2909158" y="4286003"/>
            <a:ext cx="452677" cy="756410"/>
            <a:chOff x="1382174" y="2575873"/>
            <a:chExt cx="370426" cy="602965"/>
          </a:xfrm>
        </p:grpSpPr>
        <p:cxnSp>
          <p:nvCxnSpPr>
            <p:cNvPr id="46" name="Straight Connector 45"/>
            <p:cNvCxnSpPr/>
            <p:nvPr/>
          </p:nvCxnSpPr>
          <p:spPr>
            <a:xfrm rot="5400000" flipV="1">
              <a:off x="1400609" y="2647189"/>
              <a:ext cx="142634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 flipV="1">
              <a:off x="1586429" y="2647189"/>
              <a:ext cx="142634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Stored Data 71"/>
            <p:cNvSpPr/>
            <p:nvPr/>
          </p:nvSpPr>
          <p:spPr>
            <a:xfrm rot="16200000">
              <a:off x="1393733" y="2675118"/>
              <a:ext cx="346930" cy="370047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49" name="Stored Data 71"/>
            <p:cNvSpPr/>
            <p:nvPr/>
          </p:nvSpPr>
          <p:spPr>
            <a:xfrm rot="16200000">
              <a:off x="1548729" y="2517627"/>
              <a:ext cx="36948" cy="370058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0" name="Stored Data 71"/>
            <p:cNvSpPr/>
            <p:nvPr/>
          </p:nvSpPr>
          <p:spPr>
            <a:xfrm rot="16200000">
              <a:off x="1549097" y="2461376"/>
              <a:ext cx="36948" cy="370058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cxnSp>
          <p:nvCxnSpPr>
            <p:cNvPr id="51" name="Straight Connector 50"/>
            <p:cNvCxnSpPr/>
            <p:nvPr/>
          </p:nvCxnSpPr>
          <p:spPr>
            <a:xfrm rot="5400000" flipV="1">
              <a:off x="1519673" y="3133263"/>
              <a:ext cx="90686" cy="4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 rot="5400000">
              <a:off x="1544627" y="3038592"/>
              <a:ext cx="41243" cy="600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567669" y="4351311"/>
                <a:ext cx="6200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69" y="4351311"/>
                <a:ext cx="620057" cy="3385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563943" y="4591404"/>
                <a:ext cx="6275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43" y="4591404"/>
                <a:ext cx="627508" cy="338554"/>
              </a:xfrm>
              <a:prstGeom prst="rect">
                <a:avLst/>
              </a:prstGeom>
              <a:blipFill rotWithShape="0">
                <a:blip r:embed="rId8"/>
                <a:stretch>
                  <a:fillRect r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1956510" y="4705001"/>
            <a:ext cx="696455" cy="1552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SNGM-1’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217548" y="4782628"/>
            <a:ext cx="7517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5" idx="3"/>
          </p:cNvCxnSpPr>
          <p:nvPr/>
        </p:nvCxnSpPr>
        <p:spPr>
          <a:xfrm>
            <a:off x="2645243" y="4782628"/>
            <a:ext cx="169904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956510" y="4477891"/>
            <a:ext cx="696455" cy="1552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SNGM-1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217548" y="4555518"/>
            <a:ext cx="7517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8" idx="3"/>
          </p:cNvCxnSpPr>
          <p:nvPr/>
        </p:nvCxnSpPr>
        <p:spPr>
          <a:xfrm>
            <a:off x="2645243" y="4555518"/>
            <a:ext cx="169904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 rot="16200000">
            <a:off x="2909158" y="4821834"/>
            <a:ext cx="452677" cy="756410"/>
            <a:chOff x="1382174" y="2575873"/>
            <a:chExt cx="370426" cy="602965"/>
          </a:xfrm>
        </p:grpSpPr>
        <p:cxnSp>
          <p:nvCxnSpPr>
            <p:cNvPr id="62" name="Straight Connector 61"/>
            <p:cNvCxnSpPr/>
            <p:nvPr/>
          </p:nvCxnSpPr>
          <p:spPr>
            <a:xfrm rot="5400000" flipV="1">
              <a:off x="1400609" y="2647189"/>
              <a:ext cx="142634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 flipV="1">
              <a:off x="1586429" y="2647189"/>
              <a:ext cx="142634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Stored Data 71"/>
            <p:cNvSpPr/>
            <p:nvPr/>
          </p:nvSpPr>
          <p:spPr>
            <a:xfrm rot="16200000">
              <a:off x="1393733" y="2675118"/>
              <a:ext cx="346930" cy="370047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5" name="Stored Data 71"/>
            <p:cNvSpPr/>
            <p:nvPr/>
          </p:nvSpPr>
          <p:spPr>
            <a:xfrm rot="16200000">
              <a:off x="1548729" y="2517627"/>
              <a:ext cx="36948" cy="370058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6" name="Stored Data 71"/>
            <p:cNvSpPr/>
            <p:nvPr/>
          </p:nvSpPr>
          <p:spPr>
            <a:xfrm rot="16200000">
              <a:off x="1549097" y="2461376"/>
              <a:ext cx="36948" cy="370058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cxnSp>
          <p:nvCxnSpPr>
            <p:cNvPr id="67" name="Straight Connector 66"/>
            <p:cNvCxnSpPr/>
            <p:nvPr/>
          </p:nvCxnSpPr>
          <p:spPr>
            <a:xfrm rot="5400000" flipV="1">
              <a:off x="1519673" y="3133263"/>
              <a:ext cx="90686" cy="4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 rot="5400000">
              <a:off x="1544627" y="3038592"/>
              <a:ext cx="41243" cy="600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671842" y="4914881"/>
                <a:ext cx="4117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42" y="4914881"/>
                <a:ext cx="411711" cy="33855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662814" y="5127236"/>
                <a:ext cx="4297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14" y="5127236"/>
                <a:ext cx="429765" cy="338554"/>
              </a:xfrm>
              <a:prstGeom prst="rect">
                <a:avLst/>
              </a:prstGeom>
              <a:blipFill rotWithShape="0">
                <a:blip r:embed="rId10"/>
                <a:stretch>
                  <a:fillRect r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/>
          <p:cNvSpPr/>
          <p:nvPr/>
        </p:nvSpPr>
        <p:spPr>
          <a:xfrm>
            <a:off x="1956510" y="5240833"/>
            <a:ext cx="696455" cy="1552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SNGM’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217548" y="5318460"/>
            <a:ext cx="7517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1" idx="3"/>
          </p:cNvCxnSpPr>
          <p:nvPr/>
        </p:nvCxnSpPr>
        <p:spPr>
          <a:xfrm>
            <a:off x="2645243" y="5318460"/>
            <a:ext cx="169904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956510" y="5013723"/>
            <a:ext cx="696455" cy="1552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SNGM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217548" y="5091350"/>
            <a:ext cx="7517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4" idx="3"/>
          </p:cNvCxnSpPr>
          <p:nvPr/>
        </p:nvCxnSpPr>
        <p:spPr>
          <a:xfrm>
            <a:off x="2645243" y="5091350"/>
            <a:ext cx="169904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>
            <a:off x="2110167" y="3997786"/>
            <a:ext cx="310507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>
            <a:off x="2941537" y="3997786"/>
            <a:ext cx="310507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>
            <a:off x="722444" y="3997786"/>
            <a:ext cx="310507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317993" y="3285743"/>
            <a:ext cx="900651" cy="515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Counter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H="1" flipV="1">
            <a:off x="1246574" y="2254135"/>
            <a:ext cx="4073169" cy="84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/>
              <p:cNvSpPr txBox="1"/>
              <p:nvPr/>
            </p:nvSpPr>
            <p:spPr>
              <a:xfrm>
                <a:off x="568040" y="1868086"/>
                <a:ext cx="6193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𝒄𝒍𝒆𝒂𝒓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40" y="1868086"/>
                <a:ext cx="619313" cy="30777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 82"/>
          <p:cNvSpPr/>
          <p:nvPr/>
        </p:nvSpPr>
        <p:spPr>
          <a:xfrm>
            <a:off x="6724538" y="1919170"/>
            <a:ext cx="1047862" cy="5921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Activation function</a:t>
            </a:r>
          </a:p>
        </p:txBody>
      </p:sp>
      <p:cxnSp>
        <p:nvCxnSpPr>
          <p:cNvPr id="85" name="Straight Connector 84"/>
          <p:cNvCxnSpPr>
            <a:stCxn id="83" idx="3"/>
          </p:cNvCxnSpPr>
          <p:nvPr/>
        </p:nvCxnSpPr>
        <p:spPr>
          <a:xfrm flipV="1">
            <a:off x="7772399" y="2212807"/>
            <a:ext cx="415685" cy="2455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585798" y="1238934"/>
            <a:ext cx="6948602" cy="441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87" name="Elbow Connector 86"/>
          <p:cNvCxnSpPr/>
          <p:nvPr/>
        </p:nvCxnSpPr>
        <p:spPr>
          <a:xfrm>
            <a:off x="1235656" y="1766216"/>
            <a:ext cx="5755064" cy="152954"/>
          </a:xfrm>
          <a:prstGeom prst="bentConnector3">
            <a:avLst>
              <a:gd name="adj1" fmla="val 10001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564700" y="1621508"/>
                <a:ext cx="6259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𝒂𝒄𝒕𝒊𝒗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00" y="1621508"/>
                <a:ext cx="625994" cy="30777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/>
          <p:cNvCxnSpPr/>
          <p:nvPr/>
        </p:nvCxnSpPr>
        <p:spPr>
          <a:xfrm flipH="1" flipV="1">
            <a:off x="1246906" y="2006821"/>
            <a:ext cx="4068219" cy="9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106" idx="3"/>
            <a:endCxn id="80" idx="2"/>
          </p:cNvCxnSpPr>
          <p:nvPr/>
        </p:nvCxnSpPr>
        <p:spPr>
          <a:xfrm flipV="1">
            <a:off x="5244254" y="3801409"/>
            <a:ext cx="524065" cy="238466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/>
              <p:cNvSpPr txBox="1"/>
              <p:nvPr/>
            </p:nvSpPr>
            <p:spPr>
              <a:xfrm>
                <a:off x="7919738" y="2069592"/>
                <a:ext cx="7670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𝒐𝒖𝒕𝒑𝒖𝒕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738" y="2069592"/>
                <a:ext cx="767062" cy="307777"/>
              </a:xfrm>
              <a:prstGeom prst="rect">
                <a:avLst/>
              </a:prstGeom>
              <a:blipFill rotWithShape="0">
                <a:blip r:embed="rId1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91"/>
          <p:cNvCxnSpPr/>
          <p:nvPr/>
        </p:nvCxnSpPr>
        <p:spPr>
          <a:xfrm>
            <a:off x="1226208" y="1535068"/>
            <a:ext cx="370838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226208" y="1304517"/>
            <a:ext cx="370838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/>
              <p:cNvSpPr txBox="1"/>
              <p:nvPr/>
            </p:nvSpPr>
            <p:spPr>
              <a:xfrm>
                <a:off x="533400" y="1387059"/>
                <a:ext cx="6885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𝒓𝒆𝒔𝒆𝒕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387059"/>
                <a:ext cx="688593" cy="30777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/>
              <p:cNvSpPr txBox="1"/>
              <p:nvPr/>
            </p:nvSpPr>
            <p:spPr>
              <a:xfrm>
                <a:off x="619022" y="1143002"/>
                <a:ext cx="5173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𝒄𝒍𝒌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22" y="1143002"/>
                <a:ext cx="517351" cy="30777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Isosceles Triangle 95"/>
          <p:cNvSpPr/>
          <p:nvPr/>
        </p:nvSpPr>
        <p:spPr>
          <a:xfrm>
            <a:off x="5327441" y="3719480"/>
            <a:ext cx="188948" cy="8012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7" name="Isosceles Triangle 96"/>
          <p:cNvSpPr/>
          <p:nvPr/>
        </p:nvSpPr>
        <p:spPr>
          <a:xfrm>
            <a:off x="1956807" y="2783377"/>
            <a:ext cx="129053" cy="66222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8" name="Isosceles Triangle 97"/>
          <p:cNvSpPr/>
          <p:nvPr/>
        </p:nvSpPr>
        <p:spPr>
          <a:xfrm>
            <a:off x="1956868" y="3002544"/>
            <a:ext cx="129053" cy="66222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9" name="Isosceles Triangle 98"/>
          <p:cNvSpPr/>
          <p:nvPr/>
        </p:nvSpPr>
        <p:spPr>
          <a:xfrm>
            <a:off x="1960016" y="3321795"/>
            <a:ext cx="129053" cy="66222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0" name="Isosceles Triangle 99"/>
          <p:cNvSpPr/>
          <p:nvPr/>
        </p:nvSpPr>
        <p:spPr>
          <a:xfrm>
            <a:off x="1960016" y="3543808"/>
            <a:ext cx="129053" cy="66222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1" name="Isosceles Triangle 100"/>
          <p:cNvSpPr/>
          <p:nvPr/>
        </p:nvSpPr>
        <p:spPr>
          <a:xfrm>
            <a:off x="1956435" y="4565634"/>
            <a:ext cx="117321" cy="66222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2" name="Isosceles Triangle 101"/>
          <p:cNvSpPr/>
          <p:nvPr/>
        </p:nvSpPr>
        <p:spPr>
          <a:xfrm>
            <a:off x="1953225" y="4799032"/>
            <a:ext cx="117321" cy="66222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3" name="Isosceles Triangle 102"/>
          <p:cNvSpPr/>
          <p:nvPr/>
        </p:nvSpPr>
        <p:spPr>
          <a:xfrm>
            <a:off x="1956868" y="5104345"/>
            <a:ext cx="129053" cy="66222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4" name="Isosceles Triangle 103"/>
          <p:cNvSpPr/>
          <p:nvPr/>
        </p:nvSpPr>
        <p:spPr>
          <a:xfrm>
            <a:off x="1956807" y="5325600"/>
            <a:ext cx="129053" cy="66222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5" name="Isosceles Triangle 104"/>
          <p:cNvSpPr/>
          <p:nvPr/>
        </p:nvSpPr>
        <p:spPr>
          <a:xfrm>
            <a:off x="6483172" y="2431656"/>
            <a:ext cx="188948" cy="8012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512476" y="2687926"/>
            <a:ext cx="1731778" cy="2703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3651038" y="4323047"/>
            <a:ext cx="1452408" cy="675984"/>
            <a:chOff x="2382139" y="1828801"/>
            <a:chExt cx="2572728" cy="1603004"/>
          </a:xfrm>
        </p:grpSpPr>
        <p:grpSp>
          <p:nvGrpSpPr>
            <p:cNvPr id="108" name="Group 107"/>
            <p:cNvGrpSpPr/>
            <p:nvPr/>
          </p:nvGrpSpPr>
          <p:grpSpPr>
            <a:xfrm>
              <a:off x="2486889" y="1828801"/>
              <a:ext cx="617851" cy="544191"/>
              <a:chOff x="3675121" y="5435203"/>
              <a:chExt cx="904595" cy="724319"/>
            </a:xfrm>
          </p:grpSpPr>
          <p:cxnSp>
            <p:nvCxnSpPr>
              <p:cNvPr id="121" name="Straight Connector 120"/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Stored Data 71"/>
              <p:cNvSpPr/>
              <p:nvPr/>
            </p:nvSpPr>
            <p:spPr>
              <a:xfrm rot="10800000">
                <a:off x="4009784" y="5435940"/>
                <a:ext cx="569932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24" name="Stored Data 71"/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25" name="Stored Data 71"/>
              <p:cNvSpPr/>
              <p:nvPr/>
            </p:nvSpPr>
            <p:spPr>
              <a:xfrm rot="10800000">
                <a:off x="3827261" y="5435203"/>
                <a:ext cx="107529" cy="723602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109" name="Rectangle 108"/>
            <p:cNvSpPr/>
            <p:nvPr/>
          </p:nvSpPr>
          <p:spPr>
            <a:xfrm>
              <a:off x="3347204" y="1953709"/>
              <a:ext cx="514657" cy="97325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0" name="Trapezoid 109"/>
            <p:cNvSpPr/>
            <p:nvPr/>
          </p:nvSpPr>
          <p:spPr>
            <a:xfrm rot="5400000">
              <a:off x="3568732" y="2416505"/>
              <a:ext cx="1561368" cy="469232"/>
            </a:xfrm>
            <a:prstGeom prst="trapezoid">
              <a:avLst>
                <a:gd name="adj" fmla="val 64773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58335" y="1869145"/>
              <a:ext cx="312275" cy="620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smtClean="0"/>
                <a:t>T</a:t>
              </a:r>
              <a:endParaRPr lang="en-US" sz="110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503671" y="1870129"/>
              <a:ext cx="312275" cy="620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smtClean="0"/>
                <a:t>Q </a:t>
              </a:r>
              <a:endParaRPr lang="en-US" sz="110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435409" y="2476878"/>
              <a:ext cx="547641" cy="60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smtClean="0"/>
                <a:t>Q’</a:t>
              </a:r>
              <a:endParaRPr lang="en-US" sz="1050"/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>
              <a:off x="3102902" y="2102897"/>
              <a:ext cx="2442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3865418" y="2102897"/>
              <a:ext cx="2615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Elbow Connector 115"/>
            <p:cNvCxnSpPr/>
            <p:nvPr/>
          </p:nvCxnSpPr>
          <p:spPr>
            <a:xfrm flipV="1">
              <a:off x="3163953" y="2023497"/>
              <a:ext cx="1157034" cy="66038"/>
            </a:xfrm>
            <a:prstGeom prst="bentConnector4">
              <a:avLst>
                <a:gd name="adj1" fmla="val 481"/>
                <a:gd name="adj2" fmla="val 732043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2382139" y="1967680"/>
              <a:ext cx="15613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2382139" y="2247749"/>
              <a:ext cx="15613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Elbow Connector 118"/>
            <p:cNvCxnSpPr/>
            <p:nvPr/>
          </p:nvCxnSpPr>
          <p:spPr>
            <a:xfrm>
              <a:off x="2488619" y="2247749"/>
              <a:ext cx="1627839" cy="908196"/>
            </a:xfrm>
            <a:prstGeom prst="bentConnector3">
              <a:avLst>
                <a:gd name="adj1" fmla="val 931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4572000" y="2580859"/>
              <a:ext cx="3828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Rectangle 125"/>
          <p:cNvSpPr/>
          <p:nvPr/>
        </p:nvSpPr>
        <p:spPr>
          <a:xfrm>
            <a:off x="3562549" y="3189002"/>
            <a:ext cx="16312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/>
              <a:t>Binary Adder Tree</a:t>
            </a:r>
            <a:endParaRPr lang="en-US" sz="2000" dirty="0"/>
          </a:p>
        </p:txBody>
      </p:sp>
      <p:sp>
        <p:nvSpPr>
          <p:cNvPr id="127" name="Rectangle 126"/>
          <p:cNvSpPr/>
          <p:nvPr/>
        </p:nvSpPr>
        <p:spPr>
          <a:xfrm>
            <a:off x="3679380" y="4988045"/>
            <a:ext cx="14829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smtClean="0"/>
              <a:t>(Adder component)</a:t>
            </a:r>
            <a:endParaRPr lang="en-US" sz="1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/>
              <p:cNvSpPr txBox="1"/>
              <p:nvPr/>
            </p:nvSpPr>
            <p:spPr>
              <a:xfrm>
                <a:off x="5421028" y="4172193"/>
                <a:ext cx="1367506" cy="597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den>
                      </m:f>
                    </m:oMath>
                  </m:oMathPara>
                </a14:m>
                <a:endParaRPr lang="en-US" sz="1600" b="1" smtClean="0"/>
              </a:p>
            </p:txBody>
          </p:sp>
        </mc:Choice>
        <mc:Fallback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028" y="4172193"/>
                <a:ext cx="1367506" cy="597343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10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Nơ-ron SC</a:t>
            </a:r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7150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800" smtClean="0"/>
                  <a:t>- </a:t>
                </a:r>
                <a:r>
                  <a:rPr lang="en-US" sz="2400" smtClean="0"/>
                  <a:t>Expected Sum of 784 input:</a:t>
                </a:r>
                <a:endParaRPr lang="en-US" sz="240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49</m:t>
                          </m:r>
                        </m:sup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))+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en-US" smtClean="0"/>
              </a:p>
              <a:p>
                <a:pPr>
                  <a:buFontTx/>
                  <a:buChar char="-"/>
                </a:pPr>
                <a:r>
                  <a:rPr lang="en-US" sz="2400" smtClean="0"/>
                  <a:t>Đi qua SNG: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smtClean="0"/>
                  <a:t>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smtClean="0"/>
                  <a:t>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/16+1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600" smtClean="0"/>
                  <a:t> </a:t>
                </a:r>
              </a:p>
              <a:p>
                <a:pPr>
                  <a:buFontTx/>
                  <a:buChar char="-"/>
                </a:pPr>
                <a:r>
                  <a:rPr lang="en-US" sz="2400" smtClean="0"/>
                  <a:t>Đầu ra của Sop 1:</a:t>
                </a:r>
                <a:endParaRPr lang="en-US" sz="280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𝑠𝑜𝑝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600" b="0" smtClean="0"/>
              </a:p>
              <a:p>
                <a:pPr>
                  <a:buFontTx/>
                  <a:buChar char="-"/>
                </a:pPr>
                <a:r>
                  <a:rPr lang="en-US" sz="2400" smtClean="0"/>
                  <a:t>Đầu ra Sop 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𝑠𝑜𝑝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𝑠𝑜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16∗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600"/>
              </a:p>
              <a:p>
                <a:pPr marL="457200" lvl="1" indent="0">
                  <a:buNone/>
                </a:pPr>
                <a:endParaRPr lang="en-US" b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715000"/>
              </a:xfrm>
              <a:blipFill rotWithShape="0">
                <a:blip r:embed="rId2"/>
                <a:stretch>
                  <a:fillRect l="-1333" t="-1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96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Sum = Sop + b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685800" y="1255657"/>
                <a:ext cx="3810017" cy="84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16∗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−1)+1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255657"/>
                <a:ext cx="3810017" cy="8496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1376363" y="2586760"/>
                <a:ext cx="1577996" cy="7975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363" y="2586760"/>
                <a:ext cx="1577996" cy="79759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2962709" y="1890569"/>
            <a:ext cx="1631373" cy="2047009"/>
            <a:chOff x="4083627" y="1905000"/>
            <a:chExt cx="1631373" cy="2047009"/>
          </a:xfrm>
        </p:grpSpPr>
        <p:sp>
          <p:nvSpPr>
            <p:cNvPr id="6" name="Trapezoid 5"/>
            <p:cNvSpPr/>
            <p:nvPr/>
          </p:nvSpPr>
          <p:spPr>
            <a:xfrm rot="5400000">
              <a:off x="4140777" y="2381250"/>
              <a:ext cx="1524000" cy="571500"/>
            </a:xfrm>
            <a:prstGeom prst="trapezoid">
              <a:avLst>
                <a:gd name="adj" fmla="val 5681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083627" y="2209800"/>
              <a:ext cx="533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083627" y="3124200"/>
              <a:ext cx="533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181600" y="2646218"/>
              <a:ext cx="533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4760450" y="3417196"/>
              <a:ext cx="36431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734791" y="3582677"/>
                  <a:ext cx="381000" cy="369332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4791" y="3582677"/>
                  <a:ext cx="3810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742" r="-6452"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4343400" y="1880178"/>
                <a:ext cx="4527714" cy="1176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16∗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880178"/>
                <a:ext cx="4527714" cy="117634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658091" y="4327372"/>
                <a:ext cx="7398820" cy="1176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16∗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16∗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91" y="4327372"/>
                <a:ext cx="7398820" cy="117634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685800" y="5715000"/>
                <a:ext cx="7162800" cy="871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=16×(4×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715000"/>
                <a:ext cx="7162800" cy="8712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685800" y="1122362"/>
            <a:ext cx="8305800" cy="2840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193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 smtClean="0">
                <a:solidFill>
                  <a:srgbClr val="FF0000"/>
                </a:solidFill>
                <a:latin typeface="UVN Giay Trang" panose="020D0406040103070904" pitchFamily="34" charset="0"/>
              </a:rPr>
              <a:t>THANKS FOR YOUR ATTENTION</a:t>
            </a:r>
            <a:endParaRPr lang="en-US" sz="4000" b="1">
              <a:solidFill>
                <a:srgbClr val="FF0000"/>
              </a:solidFill>
              <a:latin typeface="UVN Giay Trang" panose="020D04060401030709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-SISLAB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eekly report - 3_19_2018" id="{3A67967F-762C-4155-80FA-7168406F662E}" vid="{BDD76981-831E-4B73-BADC-70B0CB2337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16636</TotalTime>
  <Words>126</Words>
  <Application>Microsoft Office PowerPoint</Application>
  <PresentationFormat>On-screen Show (4:3)</PresentationFormat>
  <Paragraphs>72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UVN Giay Trang</vt:lpstr>
      <vt:lpstr>2014-SISLAB template</vt:lpstr>
      <vt:lpstr>SC Theory 27th April 2018</vt:lpstr>
      <vt:lpstr>Background: SC Multiplication</vt:lpstr>
      <vt:lpstr>Kiến trúc nơ-ron SC</vt:lpstr>
      <vt:lpstr>Nơ-ron SC</vt:lpstr>
      <vt:lpstr>Sum = Sop + b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Huy-Hung Ho</dc:creator>
  <cp:lastModifiedBy>Hồ Huy Hùng</cp:lastModifiedBy>
  <cp:revision>151</cp:revision>
  <dcterms:created xsi:type="dcterms:W3CDTF">2014-04-07T08:20:53Z</dcterms:created>
  <dcterms:modified xsi:type="dcterms:W3CDTF">2018-04-27T07:53:15Z</dcterms:modified>
</cp:coreProperties>
</file>