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7" r:id="rId22"/>
    <p:sldId id="288" r:id="rId23"/>
    <p:sldId id="286" r:id="rId24"/>
    <p:sldId id="283" r:id="rId25"/>
    <p:sldId id="284" r:id="rId26"/>
    <p:sldId id="285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8"/>
  </p:normalViewPr>
  <p:slideViewPr>
    <p:cSldViewPr snapToGrid="0" snapToObjects="1">
      <p:cViewPr varScale="1">
        <p:scale>
          <a:sx n="76" d="100"/>
          <a:sy n="76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76CD-7C5D-804D-884A-6811033804C6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72210-4204-4244-AF6D-62E05068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everytownresearch.org</a:t>
            </a:r>
            <a:r>
              <a:rPr lang="en-US" dirty="0" smtClean="0"/>
              <a:t>/gun-violence-</a:t>
            </a:r>
            <a:r>
              <a:rPr lang="en-US" dirty="0" err="1" smtClean="0"/>
              <a:t>america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everytownresearch.org</a:t>
            </a:r>
            <a:r>
              <a:rPr lang="en-US" dirty="0" smtClean="0"/>
              <a:t>/gun-violence-</a:t>
            </a:r>
            <a:r>
              <a:rPr lang="en-US" dirty="0" err="1" smtClean="0"/>
              <a:t>america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4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everytownresearch.org</a:t>
            </a:r>
            <a:r>
              <a:rPr lang="en-US" dirty="0" smtClean="0"/>
              <a:t>/gun-violence-</a:t>
            </a:r>
            <a:r>
              <a:rPr lang="en-US" dirty="0" err="1" smtClean="0"/>
              <a:t>america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everytownresearch.org</a:t>
            </a:r>
            <a:r>
              <a:rPr lang="en-US" dirty="0" smtClean="0"/>
              <a:t>/gun-violence-</a:t>
            </a:r>
            <a:r>
              <a:rPr lang="en-US" dirty="0" err="1" smtClean="0"/>
              <a:t>america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= 2 (46.652%) we have a corresponding minimum percentage of Z = 1 (53.348%). The dependent variable D is in state 3, J is in state 3 and M is in state 1 which means that there is a 46.652% chance of more than 1 person being killed if 2 adults, at least one of the 2 adults is a male, 2 adults and 0 people are injured during the incident.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5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1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4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72210-4204-4244-AF6D-62E0506880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900751"/>
            <a:ext cx="8676222" cy="1312461"/>
          </a:xfrm>
        </p:spPr>
        <p:txBody>
          <a:bodyPr/>
          <a:lstStyle/>
          <a:p>
            <a:r>
              <a:rPr lang="en-US" b="1" dirty="0" smtClean="0"/>
              <a:t>MINING GUN VOILENCE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1" y="5225385"/>
            <a:ext cx="8676222" cy="522027"/>
          </a:xfrm>
        </p:spPr>
        <p:txBody>
          <a:bodyPr/>
          <a:lstStyle/>
          <a:p>
            <a:r>
              <a:rPr lang="en-US" dirty="0" smtClean="0"/>
              <a:t>By Taban Yolo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829334">
            <a:off x="-60413" y="5061612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829334">
            <a:off x="3299210" y="4313260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829334">
            <a:off x="6658834" y="3564857"/>
            <a:ext cx="3492500" cy="327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829334">
            <a:off x="8706787" y="3110809"/>
            <a:ext cx="3492500" cy="327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488056">
            <a:off x="4761" y="2927056"/>
            <a:ext cx="3492500" cy="327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488056">
            <a:off x="3430403" y="3404866"/>
            <a:ext cx="3492500" cy="3275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488056">
            <a:off x="6823739" y="3885709"/>
            <a:ext cx="3492500" cy="327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488056">
            <a:off x="8680983" y="4172179"/>
            <a:ext cx="3492500" cy="3275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2737" y="5676712"/>
            <a:ext cx="275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ETM 531</a:t>
            </a:r>
          </a:p>
          <a:p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8808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Interpretation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361063"/>
            <a:ext cx="1044453" cy="2118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213" y="2361063"/>
            <a:ext cx="1044453" cy="21188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47670" y="2533649"/>
            <a:ext cx="11871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=</a:t>
            </a:r>
            <a:endParaRPr lang="en-US" sz="9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09982" y="2811439"/>
            <a:ext cx="34255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ADULTS</a:t>
            </a:r>
            <a:endParaRPr lang="en-US" sz="6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1200" y="4860940"/>
            <a:ext cx="7606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46.7% CHANCE SOMEONE GETS KILLED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8687" y="1954950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87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SEARCH all RESULTS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6" y="2427526"/>
            <a:ext cx="11283496" cy="1739930"/>
          </a:xfrm>
        </p:spPr>
      </p:pic>
      <p:sp>
        <p:nvSpPr>
          <p:cNvPr id="11" name="Frame 10"/>
          <p:cNvSpPr/>
          <p:nvPr/>
        </p:nvSpPr>
        <p:spPr>
          <a:xfrm>
            <a:off x="480876" y="3799484"/>
            <a:ext cx="7409421" cy="25930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879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SEARCH all RESULTS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0" y="2405135"/>
            <a:ext cx="11254879" cy="1814626"/>
          </a:xfrm>
        </p:spPr>
      </p:pic>
      <p:sp>
        <p:nvSpPr>
          <p:cNvPr id="12" name="Frame 11"/>
          <p:cNvSpPr/>
          <p:nvPr/>
        </p:nvSpPr>
        <p:spPr>
          <a:xfrm>
            <a:off x="363490" y="3684896"/>
            <a:ext cx="7409421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8751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SEARCH all RESULTS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2" y="2120879"/>
            <a:ext cx="11049241" cy="1914121"/>
          </a:xfrm>
        </p:spPr>
      </p:pic>
      <p:sp>
        <p:nvSpPr>
          <p:cNvPr id="13" name="Frame 12"/>
          <p:cNvSpPr/>
          <p:nvPr/>
        </p:nvSpPr>
        <p:spPr>
          <a:xfrm>
            <a:off x="638512" y="3398293"/>
            <a:ext cx="7409421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0272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SEARCH all BEST MODEL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2" y="1464388"/>
            <a:ext cx="9901904" cy="4282410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429452" y="2848494"/>
            <a:ext cx="9901904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0589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Fitting the SEARCH alL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7165" y="2706471"/>
            <a:ext cx="7656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BEFORE WE FIT, WE HAVE TO OBTAIN THE COMPOSITE STATES OF EACH OF THE VARIABLES IN ORDER TO GAIN BETTER UNDERSTANDING OF WHAT THEY MEAN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1412" y="4476202"/>
            <a:ext cx="6277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MODEL = IV:CZ:DEZ:GJZ:JMZ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4608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COMPOSITE STATE OF CZ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6" y="2062279"/>
            <a:ext cx="10249964" cy="2623213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797446" y="3116000"/>
            <a:ext cx="10133292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8048" y="5446825"/>
            <a:ext cx="7690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27% CHANCE SOMEONE GETS KILLED IF THEY LIVE IN WEST / MIDWEST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6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COMPOSITE STATE OF DEZ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8048" y="5446825"/>
            <a:ext cx="7690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35% CHANCE SOMEONE GETS KILLED IF 1 MALE, &lt; 1 FEMALE INVOLVED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2" y="1617664"/>
            <a:ext cx="10673828" cy="3296625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756502" y="3132493"/>
            <a:ext cx="10421014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79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COMPOSITE STATE OF </a:t>
            </a:r>
            <a:r>
              <a:rPr lang="en-US" b="1" dirty="0" err="1" smtClean="0"/>
              <a:t>gjZ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716" y="5446825"/>
            <a:ext cx="8413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50% CHANCE SOMEONE GETS KILLED IF &lt;1 UNKNOWN GUNS, &lt;3 ADULTS INVOLVED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6" y="1436940"/>
            <a:ext cx="10779940" cy="3800489"/>
          </a:xfrm>
          <a:prstGeom prst="rect">
            <a:avLst/>
          </a:prstGeom>
        </p:spPr>
      </p:pic>
      <p:sp>
        <p:nvSpPr>
          <p:cNvPr id="14" name="Frame 13"/>
          <p:cNvSpPr/>
          <p:nvPr/>
        </p:nvSpPr>
        <p:spPr>
          <a:xfrm>
            <a:off x="769279" y="3820430"/>
            <a:ext cx="10421014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0332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COMPOSITE STATE OF JMZ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716" y="5446825"/>
            <a:ext cx="8413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41% CHANCE SOMEONE GETS KILLED IF 2 ADULTS INVOLVED &amp; NO INJURIES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16" y="1348947"/>
            <a:ext cx="11037940" cy="3888482"/>
          </a:xfrm>
          <a:prstGeom prst="rect">
            <a:avLst/>
          </a:prstGeom>
        </p:spPr>
      </p:pic>
      <p:sp>
        <p:nvSpPr>
          <p:cNvPr id="12" name="Frame 11"/>
          <p:cNvSpPr/>
          <p:nvPr/>
        </p:nvSpPr>
        <p:spPr>
          <a:xfrm>
            <a:off x="626396" y="3113581"/>
            <a:ext cx="10701246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920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smtClean="0"/>
              <a:t>THE DATA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6095"/>
            <a:ext cx="9905998" cy="3416490"/>
          </a:xfrm>
        </p:spPr>
        <p:txBody>
          <a:bodyPr/>
          <a:lstStyle/>
          <a:p>
            <a:r>
              <a:rPr lang="en-US" dirty="0" smtClean="0"/>
              <a:t>Obtained from kaggle.com </a:t>
            </a:r>
          </a:p>
          <a:p>
            <a:r>
              <a:rPr lang="en-US" dirty="0" smtClean="0"/>
              <a:t>Original data contains 30+ COLUMNS AND 200,000+ CASES</a:t>
            </a:r>
          </a:p>
          <a:p>
            <a:r>
              <a:rPr lang="en-US" dirty="0" smtClean="0"/>
              <a:t>TRAIN MODEL CONTAINED 40,000 CASES </a:t>
            </a:r>
          </a:p>
          <a:p>
            <a:r>
              <a:rPr lang="en-US" dirty="0" smtClean="0"/>
              <a:t>TEST MODEL CONATINED 10,000 CASES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Fitting the SEARCH alL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9" y="2317328"/>
            <a:ext cx="11621277" cy="2097739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148724" y="2737416"/>
            <a:ext cx="11765772" cy="359213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5237" y="537572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C = 1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50280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Fitting the SEARCH alL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65237" y="537572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 = 2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1528225"/>
            <a:ext cx="10871200" cy="3703376"/>
          </a:xfrm>
          <a:prstGeom prst="rect">
            <a:avLst/>
          </a:prstGeom>
        </p:spPr>
      </p:pic>
      <p:sp>
        <p:nvSpPr>
          <p:cNvPr id="13" name="Frame 12"/>
          <p:cNvSpPr/>
          <p:nvPr/>
        </p:nvSpPr>
        <p:spPr>
          <a:xfrm>
            <a:off x="300496" y="1892518"/>
            <a:ext cx="10960171" cy="34419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389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Fitting the SEARCH alL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65237" y="5375723"/>
            <a:ext cx="121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 = 3</a:t>
            </a:r>
            <a:endParaRPr lang="en-US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2" y="1457424"/>
            <a:ext cx="11039866" cy="3780005"/>
          </a:xfrm>
          <a:prstGeom prst="rect">
            <a:avLst/>
          </a:prstGeom>
        </p:spPr>
      </p:pic>
      <p:sp>
        <p:nvSpPr>
          <p:cNvPr id="14" name="Frame 13"/>
          <p:cNvSpPr/>
          <p:nvPr/>
        </p:nvSpPr>
        <p:spPr>
          <a:xfrm>
            <a:off x="413429" y="1792870"/>
            <a:ext cx="10960171" cy="34419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938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46" y="2601959"/>
            <a:ext cx="9905998" cy="1110018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PUTTING IT ALL TOGETHER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Interpretation of NORTHEAST REGION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1" y="2334310"/>
            <a:ext cx="1044453" cy="21188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69285" y="4464933"/>
            <a:ext cx="1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ADULT &lt;3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9068" y="5029534"/>
            <a:ext cx="7725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90% </a:t>
            </a:r>
            <a:r>
              <a:rPr lang="en-US" sz="4800" b="1" smtClean="0">
                <a:solidFill>
                  <a:srgbClr val="FF0000"/>
                </a:solidFill>
              </a:rPr>
              <a:t>CHANCE SOMEONE </a:t>
            </a:r>
            <a:r>
              <a:rPr lang="en-US" sz="4800" b="1" dirty="0" smtClean="0">
                <a:solidFill>
                  <a:srgbClr val="FF0000"/>
                </a:solidFill>
              </a:rPr>
              <a:t>GETS KILLED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8687" y="1954950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61" y="2307559"/>
            <a:ext cx="324248" cy="5798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64326" y="3103418"/>
            <a:ext cx="52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7" y="2307559"/>
            <a:ext cx="324248" cy="5798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35" y="2307559"/>
            <a:ext cx="324248" cy="5798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17" y="2975674"/>
            <a:ext cx="324248" cy="5798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7" y="2975674"/>
            <a:ext cx="324248" cy="5798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87" y="3002349"/>
            <a:ext cx="324248" cy="5798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817" y="3643789"/>
            <a:ext cx="324248" cy="5798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7" y="3633527"/>
            <a:ext cx="324248" cy="5798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324" y="3649930"/>
            <a:ext cx="324248" cy="5798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736684" y="1984747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81341" y="3076206"/>
            <a:ext cx="52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5" y="2350928"/>
            <a:ext cx="874542" cy="8710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24" y="2334310"/>
            <a:ext cx="874542" cy="8710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74" y="2334310"/>
            <a:ext cx="874542" cy="8710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5" y="3434031"/>
            <a:ext cx="874542" cy="8710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99" y="3417413"/>
            <a:ext cx="874542" cy="8710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21" y="3434031"/>
            <a:ext cx="874542" cy="8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3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9" grpId="0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597" y="362143"/>
            <a:ext cx="9905998" cy="1110018"/>
          </a:xfrm>
        </p:spPr>
        <p:txBody>
          <a:bodyPr/>
          <a:lstStyle/>
          <a:p>
            <a:r>
              <a:rPr lang="en-US" b="1" dirty="0" smtClean="0"/>
              <a:t>Interpretation of WEST/MIDWEST REGION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1" y="2334310"/>
            <a:ext cx="375212" cy="5530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69285" y="4464933"/>
            <a:ext cx="1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ADULT x2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9068" y="5029534"/>
            <a:ext cx="7725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75% CHANCE SOMEONE GETS KILLED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20474" y="2038080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42" y="2307559"/>
            <a:ext cx="324248" cy="5798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0694" y="3103418"/>
            <a:ext cx="52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78" y="2307559"/>
            <a:ext cx="324248" cy="5798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616" y="2307559"/>
            <a:ext cx="324248" cy="5798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98" y="2975674"/>
            <a:ext cx="324248" cy="5798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78" y="2975674"/>
            <a:ext cx="324248" cy="5798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068" y="3002349"/>
            <a:ext cx="324248" cy="5798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98" y="3643789"/>
            <a:ext cx="324248" cy="5798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78" y="3633527"/>
            <a:ext cx="324248" cy="57983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05" y="3649930"/>
            <a:ext cx="324248" cy="5798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38464" y="1984747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996983" y="3076206"/>
            <a:ext cx="52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2350928"/>
            <a:ext cx="874542" cy="8710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21" y="2334310"/>
            <a:ext cx="874542" cy="8710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71" y="2334310"/>
            <a:ext cx="874542" cy="8710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3434031"/>
            <a:ext cx="874542" cy="8710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96" y="3417413"/>
            <a:ext cx="874542" cy="8710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18" y="3434031"/>
            <a:ext cx="874542" cy="8710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3" y="2334310"/>
            <a:ext cx="375212" cy="5530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55" y="2347087"/>
            <a:ext cx="375212" cy="55308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8" y="2964758"/>
            <a:ext cx="375212" cy="5530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5" y="2964757"/>
            <a:ext cx="375212" cy="55308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55" y="2986359"/>
            <a:ext cx="375212" cy="55308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38" y="3619465"/>
            <a:ext cx="375212" cy="55308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5" y="3611850"/>
            <a:ext cx="375212" cy="55308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55" y="3625034"/>
            <a:ext cx="375212" cy="5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9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597" y="362143"/>
            <a:ext cx="9905998" cy="1110018"/>
          </a:xfrm>
        </p:spPr>
        <p:txBody>
          <a:bodyPr/>
          <a:lstStyle/>
          <a:p>
            <a:r>
              <a:rPr lang="en-US" b="1" dirty="0" smtClean="0"/>
              <a:t>Interpretation of south REGION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68" y="2334310"/>
            <a:ext cx="375212" cy="55308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69285" y="4464933"/>
            <a:ext cx="1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ADULT x1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9068" y="5029534"/>
            <a:ext cx="7725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80% CHANCE SOMEONE GETS KILLED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7945" y="3103418"/>
            <a:ext cx="526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+</a:t>
            </a:r>
            <a:endParaRPr lang="en-US" sz="4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426945" y="1984747"/>
            <a:ext cx="507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2350928"/>
            <a:ext cx="874542" cy="8710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21" y="2334310"/>
            <a:ext cx="874542" cy="8710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71" y="2334310"/>
            <a:ext cx="874542" cy="87104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62" y="3434031"/>
            <a:ext cx="874542" cy="87104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896" y="3417413"/>
            <a:ext cx="874542" cy="8710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818" y="3434031"/>
            <a:ext cx="874542" cy="87104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450" y="2334310"/>
            <a:ext cx="375212" cy="55308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32" y="2347087"/>
            <a:ext cx="375212" cy="55308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15" y="2964758"/>
            <a:ext cx="375212" cy="5530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72" y="2964757"/>
            <a:ext cx="375212" cy="55308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32" y="2986359"/>
            <a:ext cx="375212" cy="55308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615" y="3619465"/>
            <a:ext cx="375212" cy="55308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72" y="3611850"/>
            <a:ext cx="375212" cy="55308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32" y="3625034"/>
            <a:ext cx="375212" cy="55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2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9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6095"/>
            <a:ext cx="9905998" cy="3416490"/>
          </a:xfrm>
        </p:spPr>
        <p:txBody>
          <a:bodyPr/>
          <a:lstStyle/>
          <a:p>
            <a:r>
              <a:rPr lang="en-US" dirty="0" smtClean="0"/>
              <a:t>CAN STILL EXPLORE OTHER METHODS LIKE STATE BASED SEARCH TO CROSS REFERENCE</a:t>
            </a:r>
          </a:p>
          <a:p>
            <a:r>
              <a:rPr lang="en-US" dirty="0" smtClean="0"/>
              <a:t>LOOK MORE INTO CERTAIN IV TO GET MORE GRANULAR 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242" y="2814072"/>
            <a:ext cx="9905998" cy="1110018"/>
          </a:xfrm>
        </p:spPr>
        <p:txBody>
          <a:bodyPr>
            <a:normAutofit/>
          </a:bodyPr>
          <a:lstStyle/>
          <a:p>
            <a:r>
              <a:rPr lang="en-US" sz="6600" b="1" smtClean="0"/>
              <a:t>Thank you </a:t>
            </a:r>
            <a:endParaRPr lang="en-US" sz="6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PURPOSE OF RESEARCH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56095"/>
            <a:ext cx="9905998" cy="3416490"/>
          </a:xfrm>
        </p:spPr>
        <p:txBody>
          <a:bodyPr/>
          <a:lstStyle/>
          <a:p>
            <a:r>
              <a:rPr lang="en-US" dirty="0" smtClean="0"/>
              <a:t>TO FIND WHAT VARIABLES BEST PREDICT NUMBER OF PEOPLE KILLED DURING EVERY GUN VOILENCE INDCIDENT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 INTRODUCTION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21" y="1420814"/>
            <a:ext cx="6602256" cy="4752629"/>
          </a:xfrm>
        </p:spPr>
      </p:pic>
    </p:spTree>
    <p:extLst>
      <p:ext uri="{BB962C8B-B14F-4D97-AF65-F5344CB8AC3E}">
        <p14:creationId xmlns:p14="http://schemas.microsoft.com/office/powerpoint/2010/main" val="7355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 INCIDENTS IN 2019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4" b="5962"/>
          <a:stretch/>
        </p:blipFill>
        <p:spPr>
          <a:xfrm>
            <a:off x="1392073" y="1573963"/>
            <a:ext cx="8316288" cy="4487264"/>
          </a:xfrm>
        </p:spPr>
      </p:pic>
    </p:spTree>
    <p:extLst>
      <p:ext uri="{BB962C8B-B14F-4D97-AF65-F5344CB8AC3E}">
        <p14:creationId xmlns:p14="http://schemas.microsoft.com/office/powerpoint/2010/main" val="12250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9590"/>
            <a:ext cx="9905998" cy="1110018"/>
          </a:xfrm>
        </p:spPr>
        <p:txBody>
          <a:bodyPr/>
          <a:lstStyle/>
          <a:p>
            <a:r>
              <a:rPr lang="en-US" b="1" dirty="0" smtClean="0"/>
              <a:t> INDEPENDENT VARIABLES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904" y="1328556"/>
            <a:ext cx="3867315" cy="3839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INCIDENT ID (A)</a:t>
            </a:r>
          </a:p>
          <a:p>
            <a:r>
              <a:rPr lang="en-US" dirty="0" smtClean="0"/>
              <a:t>DATE OF INCIDENT (B)</a:t>
            </a:r>
          </a:p>
          <a:p>
            <a:r>
              <a:rPr lang="en-US" dirty="0" smtClean="0"/>
              <a:t>REGION OF OCCURANCE </a:t>
            </a:r>
            <a:r>
              <a:rPr lang="de-DE" dirty="0" smtClean="0"/>
              <a:t>(C)</a:t>
            </a:r>
            <a:endParaRPr lang="en-US" dirty="0" smtClean="0"/>
          </a:p>
          <a:p>
            <a:r>
              <a:rPr lang="en-US" dirty="0" smtClean="0"/>
              <a:t>NUMBER OF MALES (D)</a:t>
            </a:r>
          </a:p>
          <a:p>
            <a:r>
              <a:rPr lang="en-US" dirty="0" smtClean="0"/>
              <a:t>NUMBER OF FEMALES (E)</a:t>
            </a:r>
          </a:p>
          <a:p>
            <a:r>
              <a:rPr lang="en-US" dirty="0" smtClean="0"/>
              <a:t>TOTAL NUMBER OF GUNS (F) </a:t>
            </a:r>
          </a:p>
          <a:p>
            <a:r>
              <a:rPr lang="en-US" dirty="0"/>
              <a:t>NUMBER OF GUNS UNKNOWN (G)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108301" y="958841"/>
            <a:ext cx="3867315" cy="4081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NUMBER OF GUNS STOLEN (H)</a:t>
            </a:r>
          </a:p>
          <a:p>
            <a:r>
              <a:rPr lang="en-US" dirty="0" smtClean="0"/>
              <a:t>NUMBER OF GUNS NOT STOLEN (I)</a:t>
            </a:r>
          </a:p>
          <a:p>
            <a:r>
              <a:rPr lang="en-US" dirty="0" smtClean="0"/>
              <a:t>NUMBER OF ADULTS (J)</a:t>
            </a:r>
          </a:p>
          <a:p>
            <a:r>
              <a:rPr lang="en-US" dirty="0" smtClean="0"/>
              <a:t>NUMBER OF TEENS (K)</a:t>
            </a:r>
          </a:p>
          <a:p>
            <a:r>
              <a:rPr lang="en-US" dirty="0" smtClean="0"/>
              <a:t>NUMBER OF CHILDREN (L)</a:t>
            </a:r>
          </a:p>
          <a:p>
            <a:r>
              <a:rPr lang="en-US" dirty="0" smtClean="0"/>
              <a:t>Number of injuries (m)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155302" y="4553854"/>
            <a:ext cx="9905998" cy="111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DEPENDENT VARIABLES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1151904" y="5579114"/>
            <a:ext cx="3778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NUMBER </a:t>
            </a:r>
            <a:r>
              <a:rPr lang="en-US" dirty="0" smtClean="0"/>
              <a:t>OF PEOPLE KILLED (Z)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79590"/>
            <a:ext cx="9905998" cy="1110018"/>
          </a:xfrm>
        </p:spPr>
        <p:txBody>
          <a:bodyPr/>
          <a:lstStyle/>
          <a:p>
            <a:r>
              <a:rPr lang="en-US" b="1" dirty="0" smtClean="0"/>
              <a:t> BINNING THE DATA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05180" y="951082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REGION OF OCCURANCE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05179" y="1232956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NORTHEAST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MIDWEST &amp; WEST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SOUTH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05178" y="1962876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MALES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55352" y="2282342"/>
            <a:ext cx="3425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MALES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1 MALE INVOLVED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MALE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305178" y="3031027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FEMALES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332345" y="3334332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FEMALES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FEMALE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305178" y="3865310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TOTAL NUMBER OF GUNS 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1305179" y="4219459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GUNS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GUN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305178" y="4746573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UNKNOWN GUNS 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305179" y="5104586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GUNS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GUN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36389" y="955015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STOLEN GUNS 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6280466" y="1286682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GUNS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GUN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536388" y="1886847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STOLEN GUNS 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280466" y="2171546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GUNS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GUN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07568" y="2752050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ADULTS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6279899" y="3039649"/>
            <a:ext cx="3425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ADULTS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1 ADULT INVOLVED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2 ADULTS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2 ADULTS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536387" y="4072996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TEENS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79899" y="4365922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TEENS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TEEN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36386" y="4911688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CHILDREN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6279899" y="5223503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 CHILDREN INVOLVED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CHILD INVOLVED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01155" y="5796008"/>
            <a:ext cx="3057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NUMBER OF PEOPLE KILLED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316910" y="6059241"/>
            <a:ext cx="3425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NOBODY KILLED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MORE THAN 1 PERSON KILLED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4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LOOPLESS SEARCH RESULTS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6" y="2736889"/>
            <a:ext cx="10183246" cy="1577485"/>
          </a:xfrm>
        </p:spPr>
      </p:pic>
    </p:spTree>
    <p:extLst>
      <p:ext uri="{BB962C8B-B14F-4D97-AF65-F5344CB8AC3E}">
        <p14:creationId xmlns:p14="http://schemas.microsoft.com/office/powerpoint/2010/main" val="19104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63945"/>
            <a:ext cx="9905998" cy="1110018"/>
          </a:xfrm>
        </p:spPr>
        <p:txBody>
          <a:bodyPr/>
          <a:lstStyle/>
          <a:p>
            <a:r>
              <a:rPr lang="en-US" b="1" dirty="0" smtClean="0"/>
              <a:t>FITting the LOOPLESS SEARCH model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74788">
            <a:off x="8798263" y="5796725"/>
            <a:ext cx="3492500" cy="327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211611">
            <a:off x="5903657" y="7103659"/>
            <a:ext cx="3492500" cy="3275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20062995">
            <a:off x="10572990" y="4948326"/>
            <a:ext cx="3492500" cy="327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499901">
            <a:off x="9724240" y="698239"/>
            <a:ext cx="3492500" cy="327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t="48951" r="-15" b="36955"/>
          <a:stretch/>
        </p:blipFill>
        <p:spPr>
          <a:xfrm rot="1353214">
            <a:off x="7573778" y="-262908"/>
            <a:ext cx="3492500" cy="327547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67" y="1748395"/>
            <a:ext cx="7958961" cy="4144121"/>
          </a:xfrm>
        </p:spPr>
      </p:pic>
      <p:sp>
        <p:nvSpPr>
          <p:cNvPr id="10" name="Frame 9"/>
          <p:cNvSpPr/>
          <p:nvPr/>
        </p:nvSpPr>
        <p:spPr>
          <a:xfrm>
            <a:off x="1487606" y="2402006"/>
            <a:ext cx="7409421" cy="25930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487606" y="4758909"/>
            <a:ext cx="7409421" cy="25930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8472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908</TotalTime>
  <Words>622</Words>
  <Application>Microsoft Macintosh PowerPoint</Application>
  <PresentationFormat>Widescreen</PresentationFormat>
  <Paragraphs>131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Century Gothic</vt:lpstr>
      <vt:lpstr>Arial</vt:lpstr>
      <vt:lpstr>Mesh</vt:lpstr>
      <vt:lpstr>MINING GUN VOILENCE</vt:lpstr>
      <vt:lpstr>THE DATA </vt:lpstr>
      <vt:lpstr>PURPOSE OF RESEARCH </vt:lpstr>
      <vt:lpstr> INTRODUCTION</vt:lpstr>
      <vt:lpstr> INCIDENTS IN 2019</vt:lpstr>
      <vt:lpstr> INDEPENDENT VARIABLES</vt:lpstr>
      <vt:lpstr> BINNING THE DATA</vt:lpstr>
      <vt:lpstr>LOOPLESS SEARCH RESULTS </vt:lpstr>
      <vt:lpstr>FITting the LOOPLESS SEARCH model</vt:lpstr>
      <vt:lpstr>Interpretation </vt:lpstr>
      <vt:lpstr>SEARCH all RESULTS </vt:lpstr>
      <vt:lpstr>SEARCH all RESULTS </vt:lpstr>
      <vt:lpstr>SEARCH all RESULTS </vt:lpstr>
      <vt:lpstr>SEARCH all BEST MODEL </vt:lpstr>
      <vt:lpstr>Fitting the SEARCH alL model</vt:lpstr>
      <vt:lpstr>COMPOSITE STATE OF CZ</vt:lpstr>
      <vt:lpstr>COMPOSITE STATE OF DEZ</vt:lpstr>
      <vt:lpstr>COMPOSITE STATE OF gjZ</vt:lpstr>
      <vt:lpstr>COMPOSITE STATE OF JMZ</vt:lpstr>
      <vt:lpstr>Fitting the SEARCH alL model</vt:lpstr>
      <vt:lpstr>Fitting the SEARCH alL model</vt:lpstr>
      <vt:lpstr>Fitting the SEARCH alL model</vt:lpstr>
      <vt:lpstr>PUTTING IT ALL TOGETHER</vt:lpstr>
      <vt:lpstr>Interpretation of NORTHEAST REGION</vt:lpstr>
      <vt:lpstr>Interpretation of WEST/MIDWEST REGION</vt:lpstr>
      <vt:lpstr>Interpretation of south REGION</vt:lpstr>
      <vt:lpstr>CONCLUSION</vt:lpstr>
      <vt:lpstr>Thank you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GUN VOILENCE</dc:title>
  <dc:creator>Yolo, Taban Joel</dc:creator>
  <cp:lastModifiedBy>Yolo, Taban Joel</cp:lastModifiedBy>
  <cp:revision>21</cp:revision>
  <dcterms:created xsi:type="dcterms:W3CDTF">2019-03-12T03:05:55Z</dcterms:created>
  <dcterms:modified xsi:type="dcterms:W3CDTF">2019-03-12T22:55:37Z</dcterms:modified>
</cp:coreProperties>
</file>