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4"/>
  </p:notesMasterIdLst>
  <p:handoutMasterIdLst>
    <p:handoutMasterId r:id="rId5"/>
  </p:handoutMasterIdLst>
  <p:sldIdLst>
    <p:sldId id="392" r:id="rId2"/>
    <p:sldId id="393" r:id="rId3"/>
  </p:sldIdLst>
  <p:sldSz cx="9144000" cy="6858000" type="screen4x3"/>
  <p:notesSz cx="68834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2B2B2"/>
    <a:srgbClr val="FF9966"/>
    <a:srgbClr val="F4F3EB"/>
    <a:srgbClr val="F0EEEB"/>
    <a:srgbClr val="00A000"/>
    <a:srgbClr val="A40508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81" autoAdjust="0"/>
    <p:restoredTop sz="91486" autoAdjust="0"/>
  </p:normalViewPr>
  <p:slideViewPr>
    <p:cSldViewPr>
      <p:cViewPr varScale="1">
        <p:scale>
          <a:sx n="79" d="100"/>
          <a:sy n="79" d="100"/>
        </p:scale>
        <p:origin x="1219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8A99FF4E-27F3-4D67-AB44-0EFA68F6B72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4510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894" y="4706145"/>
            <a:ext cx="5047614" cy="445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fld id="{A2422F8C-2CCD-446F-95AC-F0D4397D21E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83017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422F8C-2CCD-446F-95AC-F0D4397D21E2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0101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  <p:sp>
        <p:nvSpPr>
          <p:cNvPr id="136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36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CD0EDAFF-4EE0-4889-88B7-AD925C3E01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B2EC2-D32B-418F-96FA-ECBE488F827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C46CF-9E7F-4E8D-A179-9E56189E397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913C7-3397-4993-97E9-64348A7AC4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981A7-23DD-46F1-8CCB-38B73DEBD18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513D9-E425-42F5-8D72-54C3A3067B2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129F2-5056-40FC-867F-89022B8FD3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D6702-D402-4668-A8CA-709434AAD5F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F87B2-F1AC-4659-AB93-F052492F9CD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606EB-BBA5-4702-8C28-F7A551EE95B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DDA41-7349-478F-A099-84CFEA2471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47A1-006E-4F6C-B23D-3E15692A61C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36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fld id="{E385CC42-89FB-4CAB-85B2-B90071FCB06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36295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36295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ol.ntu.edu.tw/files/1239294/download?download_frd=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A032-F10E-4F56-B48B-1F5F9E9FA1C1}" type="slidenum">
              <a:rPr lang="zh-TW" altLang="en-US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/>
              <a:t>Programming Assignment 2 (1/2)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Write a program to convert a set of documents into </a:t>
            </a:r>
            <a:r>
              <a:rPr lang="en-US" altLang="zh-TW" sz="2400" dirty="0" err="1"/>
              <a:t>tf-idf</a:t>
            </a:r>
            <a:r>
              <a:rPr lang="en-US" altLang="zh-TW" sz="2400" dirty="0"/>
              <a:t> vectors.</a:t>
            </a:r>
          </a:p>
          <a:p>
            <a:pPr>
              <a:lnSpc>
                <a:spcPct val="90000"/>
              </a:lnSpc>
            </a:pPr>
            <a:endParaRPr lang="en-US" altLang="zh-TW" sz="1000" dirty="0"/>
          </a:p>
          <a:p>
            <a:pPr lvl="1">
              <a:lnSpc>
                <a:spcPct val="90000"/>
              </a:lnSpc>
            </a:pPr>
            <a:r>
              <a:rPr lang="en-US" altLang="zh-TW" sz="2000" dirty="0"/>
              <a:t>Text collection:</a:t>
            </a:r>
          </a:p>
          <a:p>
            <a:pPr lvl="2">
              <a:lnSpc>
                <a:spcPct val="90000"/>
              </a:lnSpc>
            </a:pPr>
            <a:r>
              <a:rPr lang="en-US" altLang="zh-TW" sz="1800" dirty="0"/>
              <a:t>1095 news documents </a:t>
            </a:r>
          </a:p>
          <a:p>
            <a:pPr marL="909637" lvl="2" indent="0">
              <a:lnSpc>
                <a:spcPct val="90000"/>
              </a:lnSpc>
              <a:buNone/>
            </a:pPr>
            <a:r>
              <a:rPr lang="en-US" altLang="zh-TW" sz="1800" dirty="0"/>
              <a:t>	        </a:t>
            </a:r>
            <a:r>
              <a:rPr lang="en-US" altLang="zh-TW" sz="1400" dirty="0"/>
              <a:t>(</a:t>
            </a:r>
            <a:r>
              <a:rPr lang="en-US" altLang="zh-TW" sz="1400" dirty="0">
                <a:hlinkClick r:id="rId3"/>
              </a:rPr>
              <a:t>https://cool.ntu.edu.tw/files/1239294/download?download_frd=1</a:t>
            </a:r>
            <a:r>
              <a:rPr lang="en-US" altLang="zh-TW" sz="1400" dirty="0"/>
              <a:t>  )</a:t>
            </a:r>
          </a:p>
          <a:p>
            <a:pPr marL="909637" lvl="2" indent="0">
              <a:lnSpc>
                <a:spcPct val="90000"/>
              </a:lnSpc>
              <a:buNone/>
            </a:pPr>
            <a:r>
              <a:rPr lang="en-US" altLang="zh-TW" sz="1400" b="1" dirty="0"/>
              <a:t>	           zip code: </a:t>
            </a:r>
            <a:r>
              <a:rPr lang="en-US" altLang="zh-TW" sz="1400" b="1" dirty="0">
                <a:solidFill>
                  <a:srgbClr val="FF0000"/>
                </a:solidFill>
              </a:rPr>
              <a:t>IRTM2021</a:t>
            </a:r>
            <a:endParaRPr lang="en-US" altLang="zh-TW" sz="1800" b="1" dirty="0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</a:pPr>
            <a:endParaRPr lang="en-US" altLang="zh-TW" sz="1000" dirty="0"/>
          </a:p>
          <a:p>
            <a:pPr lvl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000" u="sng" dirty="0"/>
              <a:t>Construct a dictionary </a:t>
            </a:r>
            <a:r>
              <a:rPr lang="en-US" altLang="zh-TW" sz="2000" dirty="0"/>
              <a:t>based on the terms extracted from the given documents.</a:t>
            </a:r>
          </a:p>
          <a:p>
            <a:pPr lvl="2">
              <a:lnSpc>
                <a:spcPct val="90000"/>
              </a:lnSpc>
            </a:pPr>
            <a:r>
              <a:rPr lang="en-US" altLang="zh-TW" sz="1800" dirty="0"/>
              <a:t>Record the document frequency of each term.</a:t>
            </a:r>
          </a:p>
          <a:p>
            <a:pPr lvl="2">
              <a:lnSpc>
                <a:spcPct val="90000"/>
              </a:lnSpc>
            </a:pPr>
            <a:r>
              <a:rPr lang="en-US" altLang="zh-TW" sz="1800" dirty="0"/>
              <a:t>Save your dictionary as a txt file </a:t>
            </a:r>
            <a:r>
              <a:rPr lang="en-US" altLang="zh-TW" sz="1600" dirty="0"/>
              <a:t>(dictionary.txt)</a:t>
            </a:r>
            <a:r>
              <a:rPr lang="en-US" altLang="zh-TW" sz="1800" dirty="0"/>
              <a:t>.</a:t>
            </a:r>
          </a:p>
          <a:p>
            <a:pPr lvl="1">
              <a:lnSpc>
                <a:spcPct val="90000"/>
              </a:lnSpc>
              <a:buFont typeface="Wingdings" pitchFamily="2" charset="2"/>
              <a:buAutoNum type="arabicPeriod"/>
            </a:pPr>
            <a:endParaRPr lang="en-US" altLang="zh-TW" sz="2000" dirty="0"/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1828800" y="4978400"/>
            <a:ext cx="2514600" cy="1574800"/>
          </a:xfrm>
          <a:prstGeom prst="foldedCorner">
            <a:avLst>
              <a:gd name="adj" fmla="val 12500"/>
            </a:avLst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909762" y="5105400"/>
            <a:ext cx="213071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zh-TW" sz="1600" dirty="0" err="1">
                <a:solidFill>
                  <a:srgbClr val="969696"/>
                </a:solidFill>
              </a:rPr>
              <a:t>t_index</a:t>
            </a:r>
            <a:r>
              <a:rPr lang="en-US" altLang="zh-TW" sz="1600" dirty="0">
                <a:solidFill>
                  <a:srgbClr val="969696"/>
                </a:solidFill>
              </a:rPr>
              <a:t>   term           </a:t>
            </a:r>
            <a:r>
              <a:rPr lang="en-US" altLang="zh-TW" sz="1600" dirty="0" err="1">
                <a:solidFill>
                  <a:srgbClr val="969696"/>
                </a:solidFill>
              </a:rPr>
              <a:t>df</a:t>
            </a:r>
            <a:endParaRPr lang="en-US" altLang="zh-TW" sz="1600" dirty="0">
              <a:solidFill>
                <a:srgbClr val="969696"/>
              </a:solidFill>
            </a:endParaRPr>
          </a:p>
          <a:p>
            <a:pPr marL="457200" indent="-457200">
              <a:buFontTx/>
              <a:buAutoNum type="arabicPlain"/>
            </a:pPr>
            <a:r>
              <a:rPr lang="en-US" altLang="zh-TW" sz="1600" dirty="0"/>
              <a:t>     Apple          3</a:t>
            </a:r>
          </a:p>
          <a:p>
            <a:pPr marL="457200" indent="-457200">
              <a:buFontTx/>
              <a:buAutoNum type="arabicPlain"/>
            </a:pPr>
            <a:r>
              <a:rPr lang="en-US" altLang="zh-TW" sz="1600" dirty="0"/>
              <a:t>     Basketball   12</a:t>
            </a:r>
          </a:p>
          <a:p>
            <a:pPr marL="457200" indent="-457200"/>
            <a:r>
              <a:rPr lang="en-US" altLang="zh-TW" sz="1600" dirty="0">
                <a:latin typeface="Arial"/>
              </a:rPr>
              <a:t>…</a:t>
            </a:r>
            <a:endParaRPr lang="en-US" altLang="zh-TW" sz="1600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2900362" y="6022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1905000" y="6022975"/>
            <a:ext cx="2365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b="1">
                <a:solidFill>
                  <a:srgbClr val="FF0000"/>
                </a:solidFill>
              </a:rPr>
              <a:t>ascending order, by term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2366962" y="6530975"/>
            <a:ext cx="1136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/>
              <a:t>dictionary.txt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Programming Assignment 2 (2/2)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8687" lvl="1" indent="-457200">
              <a:lnSpc>
                <a:spcPct val="90000"/>
              </a:lnSpc>
              <a:buFont typeface="+mj-lt"/>
              <a:buAutoNum type="arabicPeriod" startAt="2"/>
            </a:pPr>
            <a:r>
              <a:rPr lang="en-US" altLang="zh-TW" sz="2000" dirty="0"/>
              <a:t>Transfer each document into a </a:t>
            </a:r>
            <a:r>
              <a:rPr lang="en-US" altLang="zh-TW" sz="2000" b="1" dirty="0" err="1">
                <a:solidFill>
                  <a:srgbClr val="FF0000"/>
                </a:solidFill>
              </a:rPr>
              <a:t>tf-idf</a:t>
            </a:r>
            <a:r>
              <a:rPr lang="en-US" altLang="zh-TW" sz="2000" b="1" dirty="0">
                <a:solidFill>
                  <a:srgbClr val="FF0000"/>
                </a:solidFill>
              </a:rPr>
              <a:t> </a:t>
            </a:r>
            <a:r>
              <a:rPr lang="en-US" altLang="zh-TW" sz="2000" b="1" u="sng" dirty="0">
                <a:solidFill>
                  <a:srgbClr val="FF0000"/>
                </a:solidFill>
              </a:rPr>
              <a:t>unit</a:t>
            </a:r>
            <a:r>
              <a:rPr lang="en-US" altLang="zh-TW" sz="2000" b="1" dirty="0">
                <a:solidFill>
                  <a:srgbClr val="FF0000"/>
                </a:solidFill>
              </a:rPr>
              <a:t> vector</a:t>
            </a:r>
            <a:r>
              <a:rPr lang="en-US" altLang="zh-TW" sz="2000" dirty="0"/>
              <a:t>.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n"/>
            </a:pPr>
            <a:endParaRPr lang="en-US" altLang="zh-TW" sz="1800" dirty="0"/>
          </a:p>
          <a:p>
            <a:pPr lvl="2">
              <a:lnSpc>
                <a:spcPct val="90000"/>
              </a:lnSpc>
              <a:buFont typeface="Wingdings" pitchFamily="2" charset="2"/>
              <a:buChar char="n"/>
            </a:pPr>
            <a:endParaRPr lang="en-US" altLang="zh-TW" sz="1800" dirty="0"/>
          </a:p>
          <a:p>
            <a:pPr lvl="2">
              <a:lnSpc>
                <a:spcPct val="90000"/>
              </a:lnSpc>
              <a:buFont typeface="Wingdings" pitchFamily="2" charset="2"/>
              <a:buChar char="n"/>
            </a:pPr>
            <a:endParaRPr lang="en-US" altLang="zh-TW" sz="1800" dirty="0"/>
          </a:p>
          <a:p>
            <a:pPr lvl="2">
              <a:lnSpc>
                <a:spcPct val="90000"/>
              </a:lnSpc>
              <a:buFont typeface="Wingdings" pitchFamily="2" charset="2"/>
              <a:buChar char="n"/>
            </a:pPr>
            <a:r>
              <a:rPr lang="en-US" altLang="zh-TW" sz="1800" dirty="0"/>
              <a:t>Save it as a txt file </a:t>
            </a:r>
            <a:r>
              <a:rPr lang="en-US" altLang="zh-TW" sz="1400" dirty="0"/>
              <a:t>(DocID.txt)</a:t>
            </a:r>
            <a:r>
              <a:rPr lang="en-US" altLang="zh-TW" sz="1800" dirty="0"/>
              <a:t>.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n"/>
            </a:pPr>
            <a:endParaRPr lang="en-US" altLang="zh-TW" sz="900" dirty="0"/>
          </a:p>
          <a:p>
            <a:pPr lvl="1">
              <a:lnSpc>
                <a:spcPct val="90000"/>
              </a:lnSpc>
            </a:pPr>
            <a:endParaRPr lang="en-US" altLang="zh-TW" sz="2000" b="1" dirty="0"/>
          </a:p>
          <a:p>
            <a:pPr lvl="1">
              <a:lnSpc>
                <a:spcPct val="90000"/>
              </a:lnSpc>
            </a:pPr>
            <a:endParaRPr lang="en-US" altLang="zh-TW" sz="2000" b="1" dirty="0"/>
          </a:p>
          <a:p>
            <a:pPr lvl="1">
              <a:lnSpc>
                <a:spcPct val="90000"/>
              </a:lnSpc>
            </a:pPr>
            <a:endParaRPr lang="en-US" altLang="zh-TW" sz="1000" b="1" dirty="0"/>
          </a:p>
          <a:p>
            <a:pPr marL="928687" lvl="1" indent="-457200">
              <a:lnSpc>
                <a:spcPct val="90000"/>
              </a:lnSpc>
              <a:buFont typeface="+mj-lt"/>
              <a:buAutoNum type="arabicPeriod" startAt="3"/>
            </a:pPr>
            <a:r>
              <a:rPr lang="en-US" altLang="zh-TW" sz="2000" dirty="0"/>
              <a:t>Write a function </a:t>
            </a:r>
            <a:r>
              <a:rPr lang="en-US" altLang="zh-TW" sz="2000" i="1" dirty="0">
                <a:latin typeface="Courier New" pitchFamily="49" charset="0"/>
                <a:cs typeface="Courier New" pitchFamily="49" charset="0"/>
              </a:rPr>
              <a:t>cosine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2000" i="1" dirty="0" err="1">
                <a:latin typeface="Courier New" pitchFamily="49" charset="0"/>
                <a:cs typeface="Courier New" pitchFamily="49" charset="0"/>
              </a:rPr>
              <a:t>Doc</a:t>
            </a:r>
            <a:r>
              <a:rPr lang="en-US" altLang="zh-TW" sz="2000" i="1" baseline="-250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2000" i="1" dirty="0" err="1">
                <a:latin typeface="Courier New" pitchFamily="49" charset="0"/>
                <a:cs typeface="Courier New" pitchFamily="49" charset="0"/>
              </a:rPr>
              <a:t>Doc</a:t>
            </a:r>
            <a:r>
              <a:rPr lang="en-US" altLang="zh-TW" sz="2000" i="1" baseline="-250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zh-TW" sz="2000" dirty="0"/>
              <a:t> which loads the </a:t>
            </a:r>
            <a:r>
              <a:rPr lang="en-US" altLang="zh-TW" sz="2000" dirty="0" err="1"/>
              <a:t>tf-idf</a:t>
            </a:r>
            <a:r>
              <a:rPr lang="en-US" altLang="zh-TW" sz="2000" dirty="0"/>
              <a:t> vectors of documents </a:t>
            </a:r>
            <a:r>
              <a:rPr lang="en-US" altLang="zh-TW" sz="2000" i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zh-TW" sz="2000" dirty="0"/>
              <a:t> and </a:t>
            </a:r>
            <a:r>
              <a:rPr lang="en-US" altLang="zh-TW" sz="2000" i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altLang="zh-TW" sz="2000" dirty="0"/>
              <a:t> and returns their cosine similarity.</a:t>
            </a:r>
          </a:p>
          <a:p>
            <a:pPr lvl="1">
              <a:lnSpc>
                <a:spcPct val="90000"/>
              </a:lnSpc>
            </a:pPr>
            <a:endParaRPr lang="en-US" altLang="zh-TW" sz="1000" dirty="0"/>
          </a:p>
          <a:p>
            <a:pPr lvl="1">
              <a:lnSpc>
                <a:spcPct val="90000"/>
              </a:lnSpc>
            </a:pPr>
            <a:r>
              <a:rPr lang="en-US" altLang="zh-TW" sz="2000" b="1" dirty="0"/>
              <a:t>Please zip and submit </a:t>
            </a:r>
            <a:r>
              <a:rPr lang="en-US" altLang="zh-TW" sz="2000" b="1" baseline="30000" dirty="0"/>
              <a:t>1.</a:t>
            </a:r>
            <a:r>
              <a:rPr lang="en-US" altLang="zh-TW" sz="2000" b="1" dirty="0"/>
              <a:t>your dictionary, </a:t>
            </a:r>
            <a:r>
              <a:rPr lang="en-US" altLang="zh-TW" sz="2000" b="1" baseline="30000" dirty="0"/>
              <a:t>2.</a:t>
            </a:r>
            <a:r>
              <a:rPr lang="en-US" altLang="zh-TW" sz="2000" b="1" dirty="0"/>
              <a:t>the vector file of document 1, </a:t>
            </a:r>
            <a:r>
              <a:rPr lang="en-US" altLang="zh-TW" sz="2000" b="1" baseline="30000" dirty="0"/>
              <a:t>3.</a:t>
            </a:r>
            <a:r>
              <a:rPr lang="en-US" altLang="zh-TW" sz="2000" b="1" dirty="0"/>
              <a:t>source code, and </a:t>
            </a:r>
            <a:r>
              <a:rPr lang="en-US" altLang="zh-TW" sz="2000" b="1" baseline="30000" dirty="0"/>
              <a:t>4.</a:t>
            </a:r>
            <a:r>
              <a:rPr lang="en-US" altLang="zh-TW" sz="2000" b="1" dirty="0"/>
              <a:t>a report to TA.</a:t>
            </a:r>
          </a:p>
          <a:p>
            <a:pPr lvl="2">
              <a:lnSpc>
                <a:spcPct val="90000"/>
              </a:lnSpc>
            </a:pPr>
            <a:r>
              <a:rPr lang="en-US" altLang="zh-TW" sz="1600" b="1" dirty="0"/>
              <a:t>Also mention the cosine similarity between document 1 and 2 in your report.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n"/>
            </a:pPr>
            <a:r>
              <a:rPr lang="en-US" altLang="zh-TW" sz="1800" dirty="0"/>
              <a:t>3 weeks to complete, that is, </a:t>
            </a:r>
            <a:r>
              <a:rPr lang="en-US" altLang="zh-TW" sz="1800" b="1" dirty="0">
                <a:solidFill>
                  <a:srgbClr val="FF0000"/>
                </a:solidFill>
              </a:rPr>
              <a:t>2021/11/16</a:t>
            </a:r>
            <a:r>
              <a:rPr lang="en-US" altLang="zh-TW" sz="1800" dirty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5095875" y="2540455"/>
            <a:ext cx="1828800" cy="1574800"/>
          </a:xfrm>
          <a:prstGeom prst="foldedCorner">
            <a:avLst>
              <a:gd name="adj" fmla="val 12500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586413" y="4064455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/>
              <a:t>1.txt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172075" y="2813505"/>
            <a:ext cx="146706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zh-TW" sz="1600" dirty="0" err="1">
                <a:solidFill>
                  <a:srgbClr val="969696"/>
                </a:solidFill>
              </a:rPr>
              <a:t>t_index</a:t>
            </a:r>
            <a:r>
              <a:rPr lang="en-US" altLang="zh-TW" sz="1600" dirty="0">
                <a:solidFill>
                  <a:srgbClr val="969696"/>
                </a:solidFill>
              </a:rPr>
              <a:t>    </a:t>
            </a:r>
            <a:r>
              <a:rPr lang="en-US" altLang="zh-TW" sz="1600" dirty="0" err="1">
                <a:solidFill>
                  <a:srgbClr val="969696"/>
                </a:solidFill>
              </a:rPr>
              <a:t>tf-idf</a:t>
            </a:r>
            <a:endParaRPr lang="en-US" altLang="zh-TW" sz="1600" dirty="0">
              <a:solidFill>
                <a:srgbClr val="969696"/>
              </a:solidFill>
            </a:endParaRPr>
          </a:p>
          <a:p>
            <a:pPr marL="457200" indent="-457200"/>
            <a:r>
              <a:rPr lang="en-US" altLang="zh-TW" sz="1600" dirty="0">
                <a:solidFill>
                  <a:srgbClr val="969696"/>
                </a:solidFill>
              </a:rPr>
              <a:t> </a:t>
            </a:r>
            <a:r>
              <a:rPr lang="en-US" altLang="zh-TW" sz="1600" dirty="0"/>
              <a:t>2             0.731</a:t>
            </a:r>
          </a:p>
          <a:p>
            <a:pPr marL="457200" indent="-457200">
              <a:buFontTx/>
              <a:buAutoNum type="arabicPlain" startAt="11"/>
            </a:pPr>
            <a:r>
              <a:rPr lang="en-US" altLang="zh-TW" sz="1600" dirty="0"/>
              <a:t>       0.218</a:t>
            </a:r>
          </a:p>
          <a:p>
            <a:pPr marL="457200" indent="-457200"/>
            <a:r>
              <a:rPr lang="en-US" altLang="zh-TW" sz="1600" dirty="0"/>
              <a:t>22            0.014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232400" y="260236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/>
              <a:t>3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5476875" y="2388055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481638" y="2137230"/>
            <a:ext cx="206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/>
              <a:t>The document has 3 terms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981200" y="2209800"/>
          <a:ext cx="1676400" cy="781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3" imgW="927000" imgH="431640" progId="Equation.3">
                  <p:embed/>
                </p:oleObj>
              </mc:Choice>
              <mc:Fallback>
                <p:oleObj name="Equation" r:id="rId3" imgW="9270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09800"/>
                        <a:ext cx="1676400" cy="7815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橢圓 16"/>
          <p:cNvSpPr/>
          <p:nvPr/>
        </p:nvSpPr>
        <p:spPr bwMode="auto">
          <a:xfrm>
            <a:off x="2986314" y="2529114"/>
            <a:ext cx="304800" cy="228600"/>
          </a:xfrm>
          <a:prstGeom prst="ellipse">
            <a:avLst/>
          </a:prstGeom>
          <a:noFill/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15271</TotalTime>
  <Words>238</Words>
  <Application>Microsoft Office PowerPoint</Application>
  <PresentationFormat>如螢幕大小 (4:3)</PresentationFormat>
  <Paragraphs>42</Paragraphs>
  <Slides>2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1" baseType="lpstr">
      <vt:lpstr>新細明體</vt:lpstr>
      <vt:lpstr>Arial</vt:lpstr>
      <vt:lpstr>Courier New</vt:lpstr>
      <vt:lpstr>Lucida Sans</vt:lpstr>
      <vt:lpstr>Tahoma</vt:lpstr>
      <vt:lpstr>Times New Roman</vt:lpstr>
      <vt:lpstr>Wingdings</vt:lpstr>
      <vt:lpstr>Quadrant</vt:lpstr>
      <vt:lpstr>Equation</vt:lpstr>
      <vt:lpstr>Programming Assignment 2 (1/2)</vt:lpstr>
      <vt:lpstr>Programming Assignment 2 (2/2)</vt:lpstr>
    </vt:vector>
  </TitlesOfParts>
  <Company>Dept. of IM, 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02 - the term vocabulary</dc:title>
  <dc:creator>Chien Chin Chen</dc:creator>
  <cp:lastModifiedBy>Chien Chin Chen</cp:lastModifiedBy>
  <cp:revision>1267</cp:revision>
  <cp:lastPrinted>1601-01-01T00:00:00Z</cp:lastPrinted>
  <dcterms:created xsi:type="dcterms:W3CDTF">2002-09-18T16:13:07Z</dcterms:created>
  <dcterms:modified xsi:type="dcterms:W3CDTF">2021-10-26T13:39:36Z</dcterms:modified>
</cp:coreProperties>
</file>