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91E8729-AA8C-4EBF-9661-FEEC64433A14}">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E3112-69FC-4F1C-BD0B-16E869C0A7AA}"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3944166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E3112-69FC-4F1C-BD0B-16E869C0A7AA}"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194447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E3112-69FC-4F1C-BD0B-16E869C0A7AA}"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39942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E3112-69FC-4F1C-BD0B-16E869C0A7AA}"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C28E9-EEE5-4358-A523-E3384CFBC7C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7346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E3112-69FC-4F1C-BD0B-16E869C0A7AA}"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4102772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9E3112-69FC-4F1C-BD0B-16E869C0A7AA}" type="datetimeFigureOut">
              <a:rPr lang="en-IN" smtClean="0"/>
              <a:t>14-09-2023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336214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9E3112-69FC-4F1C-BD0B-16E869C0A7AA}" type="datetimeFigureOut">
              <a:rPr lang="en-IN" smtClean="0"/>
              <a:t>14-09-2023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2190690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E3112-69FC-4F1C-BD0B-16E869C0A7AA}"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2166289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E3112-69FC-4F1C-BD0B-16E869C0A7AA}"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172390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E3112-69FC-4F1C-BD0B-16E869C0A7AA}"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247088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E3112-69FC-4F1C-BD0B-16E869C0A7AA}"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282563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E3112-69FC-4F1C-BD0B-16E869C0A7AA}"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365846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E3112-69FC-4F1C-BD0B-16E869C0A7AA}" type="datetimeFigureOut">
              <a:rPr lang="en-IN" smtClean="0"/>
              <a:t>14-09-2023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202577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E3112-69FC-4F1C-BD0B-16E869C0A7AA}" type="datetimeFigureOut">
              <a:rPr lang="en-IN" smtClean="0"/>
              <a:t>14-09-2023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31452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E3112-69FC-4F1C-BD0B-16E869C0A7AA}" type="datetimeFigureOut">
              <a:rPr lang="en-IN" smtClean="0"/>
              <a:t>14-09-2023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60760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E3112-69FC-4F1C-BD0B-16E869C0A7AA}"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2663774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E3112-69FC-4F1C-BD0B-16E869C0A7AA}"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C28E9-EEE5-4358-A523-E3384CFBC7C7}" type="slidenum">
              <a:rPr lang="en-IN" smtClean="0"/>
              <a:t>‹#›</a:t>
            </a:fld>
            <a:endParaRPr lang="en-IN"/>
          </a:p>
        </p:txBody>
      </p:sp>
    </p:spTree>
    <p:extLst>
      <p:ext uri="{BB962C8B-B14F-4D97-AF65-F5344CB8AC3E}">
        <p14:creationId xmlns:p14="http://schemas.microsoft.com/office/powerpoint/2010/main" val="121404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49E3112-69FC-4F1C-BD0B-16E869C0A7AA}" type="datetimeFigureOut">
              <a:rPr lang="en-IN" smtClean="0"/>
              <a:t>14-09-2023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15C28E9-EEE5-4358-A523-E3384CFBC7C7}" type="slidenum">
              <a:rPr lang="en-IN" smtClean="0"/>
              <a:t>‹#›</a:t>
            </a:fld>
            <a:endParaRPr lang="en-IN"/>
          </a:p>
        </p:txBody>
      </p:sp>
    </p:spTree>
    <p:extLst>
      <p:ext uri="{BB962C8B-B14F-4D97-AF65-F5344CB8AC3E}">
        <p14:creationId xmlns:p14="http://schemas.microsoft.com/office/powerpoint/2010/main" val="1913061860"/>
      </p:ext>
    </p:extLst>
  </p:cSld>
  <p:clrMap bg1="dk1" tx1="lt1" bg2="dk2" tx2="lt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89B0AE-0FDF-1B27-A405-F9926811F7DB}"/>
              </a:ext>
            </a:extLst>
          </p:cNvPr>
          <p:cNvSpPr>
            <a:spLocks noGrp="1"/>
          </p:cNvSpPr>
          <p:nvPr>
            <p:ph type="title"/>
          </p:nvPr>
        </p:nvSpPr>
        <p:spPr>
          <a:xfrm>
            <a:off x="838200" y="318472"/>
            <a:ext cx="10515600" cy="5774418"/>
          </a:xfrm>
        </p:spPr>
        <p:txBody>
          <a:bodyPr>
            <a:normAutofit/>
          </a:bodyPr>
          <a:lstStyle/>
          <a:p>
            <a:pPr algn="l"/>
            <a:r>
              <a:rPr lang="en-IN" sz="8800" b="1" dirty="0">
                <a:solidFill>
                  <a:schemeClr val="accent3">
                    <a:lumMod val="60000"/>
                    <a:lumOff val="40000"/>
                  </a:schemeClr>
                </a:solidFill>
                <a:effectLst>
                  <a:outerShdw blurRad="38100" dist="38100" dir="2700000" algn="tl">
                    <a:srgbClr val="000000">
                      <a:alpha val="43137"/>
                    </a:srgbClr>
                  </a:outerShdw>
                </a:effectLst>
              </a:rPr>
              <a:t>SQL  Injection</a:t>
            </a:r>
            <a:br>
              <a:rPr lang="en-IN" sz="8800" b="1" dirty="0">
                <a:solidFill>
                  <a:schemeClr val="accent3">
                    <a:lumMod val="60000"/>
                    <a:lumOff val="40000"/>
                  </a:schemeClr>
                </a:solidFill>
                <a:effectLst>
                  <a:outerShdw blurRad="38100" dist="38100" dir="2700000" algn="tl">
                    <a:srgbClr val="000000">
                      <a:alpha val="43137"/>
                    </a:srgbClr>
                  </a:outerShdw>
                </a:effectLst>
              </a:rPr>
            </a:br>
            <a:r>
              <a:rPr lang="en-IN" sz="8800" b="1" dirty="0">
                <a:solidFill>
                  <a:schemeClr val="accent3">
                    <a:lumMod val="60000"/>
                    <a:lumOff val="40000"/>
                  </a:schemeClr>
                </a:solidFill>
                <a:effectLst>
                  <a:outerShdw blurRad="38100" dist="38100" dir="2700000" algn="tl">
                    <a:srgbClr val="000000">
                      <a:alpha val="43137"/>
                    </a:srgbClr>
                  </a:outerShdw>
                </a:effectLst>
              </a:rPr>
              <a:t> Attacks</a:t>
            </a:r>
          </a:p>
        </p:txBody>
      </p:sp>
    </p:spTree>
    <p:extLst>
      <p:ext uri="{BB962C8B-B14F-4D97-AF65-F5344CB8AC3E}">
        <p14:creationId xmlns:p14="http://schemas.microsoft.com/office/powerpoint/2010/main" val="10658667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00B18E-86C8-C992-0C4F-BE0D42E947B3}"/>
              </a:ext>
            </a:extLst>
          </p:cNvPr>
          <p:cNvSpPr>
            <a:spLocks noGrp="1"/>
          </p:cNvSpPr>
          <p:nvPr>
            <p:ph type="subTitle" idx="1"/>
          </p:nvPr>
        </p:nvSpPr>
        <p:spPr>
          <a:xfrm>
            <a:off x="130629" y="158619"/>
            <a:ext cx="11961844" cy="6587413"/>
          </a:xfrm>
        </p:spPr>
        <p:txBody>
          <a:bodyPr>
            <a:normAutofit/>
          </a:bodyPr>
          <a:lstStyle/>
          <a:p>
            <a:pPr algn="l"/>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a:t>
            </a:r>
            <a:r>
              <a:rPr lang="en-US" sz="25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Least Privilege Principle</a:t>
            </a: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Apply the principle of least privilege to database accounts. Limit their permissions to only what is necessary for their specific tasks.</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Avoid using highly privileged accounts for application connections.</a:t>
            </a:r>
          </a:p>
          <a:p>
            <a:pPr algn="l"/>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a:t>
            </a:r>
            <a:r>
              <a:rPr lang="en-US" sz="25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Escaping User Inputs</a:t>
            </a: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parameterized queries or prepared statements are not feasible, escape user inputs by using built-in functions provided by your programming language or framework.</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 cautious when implementing your escape mechanisms, as they can be error-prone.</a:t>
            </a:r>
          </a:p>
          <a:p>
            <a:pPr algn="l"/>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a:t>
            </a:r>
            <a:r>
              <a:rPr lang="en-US" sz="25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Application Firewall (WAF)</a:t>
            </a: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 a Web Application Firewall to detect and block SQL Injection attempts in real-time.</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Configure the WAF to filter and sanitize incoming HTTP requests to block malicious input.</a:t>
            </a:r>
          </a:p>
        </p:txBody>
      </p:sp>
    </p:spTree>
    <p:extLst>
      <p:ext uri="{BB962C8B-B14F-4D97-AF65-F5344CB8AC3E}">
        <p14:creationId xmlns:p14="http://schemas.microsoft.com/office/powerpoint/2010/main" val="137974615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9A5A6A-99D9-8F47-E60D-95F1886EA955}"/>
              </a:ext>
            </a:extLst>
          </p:cNvPr>
          <p:cNvSpPr>
            <a:spLocks noGrp="1"/>
          </p:cNvSpPr>
          <p:nvPr>
            <p:ph type="subTitle" idx="1"/>
          </p:nvPr>
        </p:nvSpPr>
        <p:spPr>
          <a:xfrm>
            <a:off x="195943" y="205273"/>
            <a:ext cx="11803224" cy="6531429"/>
          </a:xfrm>
        </p:spPr>
        <p:txBody>
          <a:bodyPr>
            <a:normAutofit/>
          </a:bodyPr>
          <a:lstStyle/>
          <a:p>
            <a:pPr algn="l"/>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 </a:t>
            </a:r>
            <a:r>
              <a:rPr lang="en-US" sz="25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Regular Patching and Updates</a:t>
            </a: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 your web application server, database server, and all related software up-to-date with the latest security patches.</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Vulnerabilities in outdated software can be exploited.</a:t>
            </a:r>
          </a:p>
          <a:p>
            <a:pPr algn="l"/>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a:t>
            </a:r>
            <a:r>
              <a:rPr lang="en-US" sz="25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Security Audits and Penetration Testing</a:t>
            </a: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Conduct regular security audits and penetration testing of your web applications to identify vulnerabilities, including SQL Injection.</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Address and remediate any issues discovered during these assessments.</a:t>
            </a:r>
          </a:p>
          <a:p>
            <a:pPr algn="l"/>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a:t>
            </a:r>
            <a:r>
              <a:rPr lang="en-US" sz="25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Error Handling and Logging</a:t>
            </a: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 proper error handling and logging mechanisms to record and monitor unusual or unexpected behavior.</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Avoid exposing detailed error messages to users, which could provide attackers with information about your database structure.</a:t>
            </a:r>
          </a:p>
        </p:txBody>
      </p:sp>
    </p:spTree>
    <p:extLst>
      <p:ext uri="{BB962C8B-B14F-4D97-AF65-F5344CB8AC3E}">
        <p14:creationId xmlns:p14="http://schemas.microsoft.com/office/powerpoint/2010/main" val="84469803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52B357-AAFA-D4D7-B56C-1EEC541D917E}"/>
              </a:ext>
            </a:extLst>
          </p:cNvPr>
          <p:cNvSpPr>
            <a:spLocks noGrp="1"/>
          </p:cNvSpPr>
          <p:nvPr>
            <p:ph type="subTitle" idx="1"/>
          </p:nvPr>
        </p:nvSpPr>
        <p:spPr>
          <a:xfrm>
            <a:off x="112713" y="204788"/>
            <a:ext cx="11887200" cy="6494462"/>
          </a:xfrm>
        </p:spPr>
        <p:txBody>
          <a:bodyPr>
            <a:normAutofit fontScale="97500"/>
          </a:bodyPr>
          <a:lstStyle/>
          <a:p>
            <a:pPr algn="l"/>
            <a:r>
              <a:rPr lang="en-US" sz="29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 </a:t>
            </a:r>
            <a:r>
              <a:rPr lang="en-US" sz="29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Security Education and Training</a:t>
            </a:r>
            <a:r>
              <a:rPr lang="en-US" sz="29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9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Educate your development and IT teams about secure coding practices, including how to prevent SQL Injection.</a:t>
            </a:r>
          </a:p>
          <a:p>
            <a:pPr algn="l">
              <a:buFont typeface="Arial" panose="020B0604020202020204" pitchFamily="34" charset="0"/>
              <a:buChar char="•"/>
            </a:pPr>
            <a:r>
              <a:rPr lang="en-US" sz="29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Promote awareness of security best practices throughout your organization.</a:t>
            </a:r>
          </a:p>
          <a:p>
            <a:pPr algn="l"/>
            <a:r>
              <a:rPr lang="en-US" sz="29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 Security Headers</a:t>
            </a:r>
            <a:r>
              <a:rPr lang="en-US" sz="2900" b="1"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r>
              <a:rPr lang="en-US" sz="29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Web Application Security Frameworks</a:t>
            </a:r>
            <a:r>
              <a:rPr lang="en-US" sz="29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r>
              <a:rPr lang="en-US" sz="29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Implement Two-Factor Authentication (2FA)</a:t>
            </a:r>
            <a:r>
              <a:rPr lang="en-US" sz="2900" b="1"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r>
              <a:rPr lang="en-US" sz="29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 implementing a combination of these prevention and mitigation strategies, you can significantly reduce the risk of SQL Injection attacks and enhance the security of your web applications and databases. Security is an ongoing process, so regular reviews and updates to your security measures are essential.</a:t>
            </a:r>
          </a:p>
          <a:p>
            <a:pPr algn="l"/>
            <a:endParaRPr lang="en-US" sz="2500" b="1"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9832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2B82-17E5-7A6A-B1FE-1EA972DAAA64}"/>
              </a:ext>
            </a:extLst>
          </p:cNvPr>
          <p:cNvSpPr>
            <a:spLocks noGrp="1"/>
          </p:cNvSpPr>
          <p:nvPr>
            <p:ph type="ctrTitle"/>
          </p:nvPr>
        </p:nvSpPr>
        <p:spPr>
          <a:xfrm>
            <a:off x="251927" y="205273"/>
            <a:ext cx="11681926" cy="951723"/>
          </a:xfrm>
        </p:spPr>
        <p:txBody>
          <a:bodyPr>
            <a:normAutofit/>
          </a:bodyPr>
          <a:lstStyle/>
          <a:p>
            <a:pPr marL="571500" indent="-571500" algn="l">
              <a:buFont typeface="Wingdings" panose="05000000000000000000" pitchFamily="2" charset="2"/>
              <a:buChar char="§"/>
            </a:pPr>
            <a:r>
              <a:rPr lang="en-IN" sz="4800" b="1" u="sng" dirty="0"/>
              <a:t>What is SQL Injection</a:t>
            </a:r>
            <a:r>
              <a:rPr lang="en-IN" sz="4800" b="1" dirty="0"/>
              <a:t>?</a:t>
            </a:r>
          </a:p>
        </p:txBody>
      </p:sp>
      <p:sp>
        <p:nvSpPr>
          <p:cNvPr id="3" name="Subtitle 2">
            <a:extLst>
              <a:ext uri="{FF2B5EF4-FFF2-40B4-BE49-F238E27FC236}">
                <a16:creationId xmlns:a16="http://schemas.microsoft.com/office/drawing/2014/main" id="{7D5C63B7-3C26-82EB-0EB5-A05B25DA9245}"/>
              </a:ext>
            </a:extLst>
          </p:cNvPr>
          <p:cNvSpPr>
            <a:spLocks noGrp="1"/>
          </p:cNvSpPr>
          <p:nvPr>
            <p:ph type="subTitle" idx="1"/>
          </p:nvPr>
        </p:nvSpPr>
        <p:spPr>
          <a:xfrm>
            <a:off x="251926" y="1156996"/>
            <a:ext cx="11681925" cy="5495731"/>
          </a:xfrm>
        </p:spPr>
        <p:txBody>
          <a:bodyPr>
            <a:normAutofit lnSpcReduction="10000"/>
          </a:bodyPr>
          <a:lstStyle/>
          <a:p>
            <a:pPr marL="571500" indent="-571500" algn="just">
              <a:buFont typeface="Wingdings" panose="05000000000000000000" pitchFamily="2" charset="2"/>
              <a:buChar char="Ø"/>
            </a:pPr>
            <a:r>
              <a:rPr lang="en-US" sz="3600" b="1" i="0" dirty="0">
                <a:solidFill>
                  <a:srgbClr val="D1D5DB"/>
                </a:solidFill>
                <a:effectLst/>
                <a:latin typeface="Times New Roman" panose="02020603050405020304" pitchFamily="18" charset="0"/>
                <a:cs typeface="Times New Roman" panose="02020603050405020304" pitchFamily="18" charset="0"/>
              </a:rPr>
              <a:t>SQL Injection is a type of cyberattack that targets web applications and their connected databases.</a:t>
            </a:r>
          </a:p>
          <a:p>
            <a:pPr marL="571500" indent="-571500" algn="just">
              <a:buFont typeface="Wingdings" panose="05000000000000000000" pitchFamily="2" charset="2"/>
              <a:buChar char="Ø"/>
            </a:pPr>
            <a:r>
              <a:rPr lang="en-US" sz="3600" b="1" i="0" dirty="0">
                <a:solidFill>
                  <a:srgbClr val="D1D5DB"/>
                </a:solidFill>
                <a:effectLst/>
                <a:latin typeface="Times New Roman" panose="02020603050405020304" pitchFamily="18" charset="0"/>
                <a:cs typeface="Times New Roman" panose="02020603050405020304" pitchFamily="18" charset="0"/>
              </a:rPr>
              <a:t> It occurs when an attacker manipulates the input fields or parameters of a web application to inject malicious SQL code into the application's database. </a:t>
            </a:r>
          </a:p>
          <a:p>
            <a:pPr marL="571500" indent="-571500" algn="just">
              <a:lnSpc>
                <a:spcPct val="110000"/>
              </a:lnSpc>
              <a:buFont typeface="Wingdings" panose="05000000000000000000" pitchFamily="2" charset="2"/>
              <a:buChar char="Ø"/>
            </a:pPr>
            <a:r>
              <a:rPr lang="en-US" sz="3600" b="1" i="0" dirty="0">
                <a:solidFill>
                  <a:srgbClr val="D1D5DB"/>
                </a:solidFill>
                <a:effectLst/>
                <a:latin typeface="Times New Roman" panose="02020603050405020304" pitchFamily="18" charset="0"/>
                <a:cs typeface="Times New Roman" panose="02020603050405020304" pitchFamily="18" charset="0"/>
              </a:rPr>
              <a:t>This manipulation allows the attacker to gain unauthorized access to the database, retrieve, modify, or delete data, and potentially execute administrative operations on the database.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3609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83F5-015C-B326-AD11-8CFCC8898937}"/>
              </a:ext>
            </a:extLst>
          </p:cNvPr>
          <p:cNvSpPr>
            <a:spLocks noGrp="1"/>
          </p:cNvSpPr>
          <p:nvPr>
            <p:ph type="ctrTitle"/>
          </p:nvPr>
        </p:nvSpPr>
        <p:spPr>
          <a:xfrm rot="10800000" flipV="1">
            <a:off x="202164" y="195944"/>
            <a:ext cx="11834326" cy="1138334"/>
          </a:xfrm>
        </p:spPr>
        <p:txBody>
          <a:bodyPr/>
          <a:lstStyle/>
          <a:p>
            <a:pPr marL="685800" indent="-685800" algn="l">
              <a:buFont typeface="Wingdings" panose="05000000000000000000" pitchFamily="2" charset="2"/>
              <a:buChar char="§"/>
            </a:pPr>
            <a:r>
              <a:rPr lang="en-IN" b="1" u="sng" dirty="0"/>
              <a:t>How SQL Injection works</a:t>
            </a:r>
            <a:r>
              <a:rPr lang="en-IN" b="1" dirty="0"/>
              <a:t>?</a:t>
            </a:r>
          </a:p>
        </p:txBody>
      </p:sp>
      <p:sp>
        <p:nvSpPr>
          <p:cNvPr id="3" name="Subtitle 2">
            <a:extLst>
              <a:ext uri="{FF2B5EF4-FFF2-40B4-BE49-F238E27FC236}">
                <a16:creationId xmlns:a16="http://schemas.microsoft.com/office/drawing/2014/main" id="{227F4B45-165C-8925-6C7B-791775DE7EB7}"/>
              </a:ext>
            </a:extLst>
          </p:cNvPr>
          <p:cNvSpPr>
            <a:spLocks noGrp="1"/>
          </p:cNvSpPr>
          <p:nvPr>
            <p:ph type="subTitle" idx="1"/>
          </p:nvPr>
        </p:nvSpPr>
        <p:spPr>
          <a:xfrm>
            <a:off x="202164" y="1461628"/>
            <a:ext cx="11834326" cy="5284405"/>
          </a:xfrm>
        </p:spPr>
        <p:txBody>
          <a:bodyPr>
            <a:normAutofit fontScale="85000" lnSpcReduction="20000"/>
          </a:bodyPr>
          <a:lstStyle/>
          <a:p>
            <a:pPr algn="l">
              <a:buFont typeface="+mj-lt"/>
              <a:buAutoNum type="arabicPeriod"/>
            </a:pPr>
            <a:r>
              <a:rPr lang="en-US" sz="38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 Input</a:t>
            </a:r>
            <a:r>
              <a:rPr lang="en-US" sz="38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Many web applications take user input through forms, URL parameters, or cookies. This input is often used in SQL queries to interact with a database. For example, a login form might take a username and password as input.</a:t>
            </a:r>
          </a:p>
          <a:p>
            <a:pPr algn="l">
              <a:buFont typeface="+mj-lt"/>
              <a:buAutoNum type="arabicPeriod"/>
            </a:pPr>
            <a:r>
              <a:rPr lang="en-US" sz="38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Lack of Input Validation</a:t>
            </a:r>
            <a:r>
              <a:rPr lang="en-US" sz="38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Insecure web applications may not properly validate or sanitize user input before using it in SQL queries. Instead, they directly incorporate user input into database queries.</a:t>
            </a:r>
          </a:p>
          <a:p>
            <a:pPr algn="l">
              <a:buFont typeface="+mj-lt"/>
              <a:buAutoNum type="arabicPeriod"/>
            </a:pPr>
            <a:r>
              <a:rPr lang="en-US" sz="38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Malicious Input</a:t>
            </a:r>
            <a:r>
              <a:rPr lang="en-US" sz="38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 attacker exploits this vulnerability by entering malicious input in the form of SQL code. This input can include SQL statements that manipulate the database.</a:t>
            </a:r>
          </a:p>
          <a:p>
            <a:br>
              <a:rPr lang="en-US" dirty="0"/>
            </a:br>
            <a:endParaRPr lang="en-IN" dirty="0"/>
          </a:p>
        </p:txBody>
      </p:sp>
    </p:spTree>
    <p:extLst>
      <p:ext uri="{BB962C8B-B14F-4D97-AF65-F5344CB8AC3E}">
        <p14:creationId xmlns:p14="http://schemas.microsoft.com/office/powerpoint/2010/main" val="113041609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CBF013-BF28-2F2F-2066-FF03833DC502}"/>
              </a:ext>
            </a:extLst>
          </p:cNvPr>
          <p:cNvSpPr>
            <a:spLocks noGrp="1"/>
          </p:cNvSpPr>
          <p:nvPr>
            <p:ph type="subTitle" idx="1"/>
          </p:nvPr>
        </p:nvSpPr>
        <p:spPr>
          <a:xfrm>
            <a:off x="205272" y="251927"/>
            <a:ext cx="11803225" cy="6503436"/>
          </a:xfrm>
        </p:spPr>
        <p:txBody>
          <a:bodyPr>
            <a:normAutofit lnSpcReduction="10000"/>
          </a:bodyPr>
          <a:lstStyle/>
          <a:p>
            <a:pPr marL="514350" indent="-514350" algn="l">
              <a:buFont typeface="+mj-lt"/>
              <a:buAutoNum type="arabicPeriod" startAt="4"/>
            </a:pPr>
            <a:r>
              <a:rPr lang="en-US" sz="32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Injection Attack</a:t>
            </a:r>
            <a:r>
              <a:rPr lang="en-US" sz="32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application processes the attacker's input as part of a SQL query without properly validating or escaping it. As a result, the SQL code entered by the attacker is executed by the database.</a:t>
            </a:r>
          </a:p>
          <a:p>
            <a:pPr marL="514350" indent="-514350" algn="l">
              <a:buFont typeface="+mj-lt"/>
              <a:buAutoNum type="arabicPeriod" startAt="4"/>
            </a:pPr>
            <a:r>
              <a:rPr lang="en-US" sz="32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Unauthorized Access</a:t>
            </a:r>
            <a:r>
              <a:rPr lang="en-US" sz="32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Depending on the specific SQL code injected, the attacker can perform various actions, including:</a:t>
            </a:r>
          </a:p>
          <a:p>
            <a:pPr marL="971550" lvl="1" indent="-514350" algn="l">
              <a:buFont typeface="+mj-lt"/>
              <a:buAutoNum type="alphaLcPeriod"/>
            </a:pPr>
            <a:r>
              <a:rPr lang="en-US" sz="32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Bypassing login screens and gaining unauthorized access to the application.</a:t>
            </a:r>
          </a:p>
          <a:p>
            <a:pPr marL="971550" lvl="1" indent="-514350" algn="l">
              <a:buFont typeface="+mj-lt"/>
              <a:buAutoNum type="alphaLcPeriod"/>
            </a:pPr>
            <a:r>
              <a:rPr lang="en-US" sz="32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Extracting sensitive data from the database (such as user credentials, personal information, or financial data).</a:t>
            </a:r>
          </a:p>
          <a:p>
            <a:pPr marL="971550" lvl="1" indent="-514350" algn="l">
              <a:buFont typeface="+mj-lt"/>
              <a:buAutoNum type="alphaLcPeriod"/>
            </a:pPr>
            <a:r>
              <a:rPr lang="en-US" sz="32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Modifying or deleting data in the database.</a:t>
            </a:r>
          </a:p>
          <a:p>
            <a:pPr marL="971550" lvl="1" indent="-514350" algn="l">
              <a:buFont typeface="+mj-lt"/>
              <a:buAutoNum type="alphaLcPeriod"/>
            </a:pPr>
            <a:r>
              <a:rPr lang="en-US" sz="32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Executing administrative operations on the database.</a:t>
            </a:r>
          </a:p>
          <a:p>
            <a:endParaRPr lang="en-IN" sz="3200" b="1" dirty="0">
              <a:latin typeface="+mj-lt"/>
            </a:endParaRPr>
          </a:p>
        </p:txBody>
      </p:sp>
    </p:spTree>
    <p:extLst>
      <p:ext uri="{BB962C8B-B14F-4D97-AF65-F5344CB8AC3E}">
        <p14:creationId xmlns:p14="http://schemas.microsoft.com/office/powerpoint/2010/main" val="376843535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FB32-17C3-FCA4-BB68-FF4060AE28B8}"/>
              </a:ext>
            </a:extLst>
          </p:cNvPr>
          <p:cNvSpPr>
            <a:spLocks noGrp="1"/>
          </p:cNvSpPr>
          <p:nvPr>
            <p:ph type="ctrTitle"/>
          </p:nvPr>
        </p:nvSpPr>
        <p:spPr>
          <a:xfrm>
            <a:off x="214604" y="205274"/>
            <a:ext cx="11756572" cy="1119673"/>
          </a:xfrm>
        </p:spPr>
        <p:txBody>
          <a:bodyPr>
            <a:normAutofit fontScale="90000"/>
          </a:bodyPr>
          <a:lstStyle/>
          <a:p>
            <a:pPr marL="685800" indent="-685800" algn="l">
              <a:buFont typeface="Wingdings" panose="05000000000000000000" pitchFamily="2" charset="2"/>
              <a:buChar char="§"/>
            </a:pPr>
            <a:r>
              <a:rPr lang="en-IN" dirty="0"/>
              <a:t>Real world examples of SQL Injections:-</a:t>
            </a:r>
          </a:p>
        </p:txBody>
      </p:sp>
      <p:sp>
        <p:nvSpPr>
          <p:cNvPr id="3" name="Subtitle 2">
            <a:extLst>
              <a:ext uri="{FF2B5EF4-FFF2-40B4-BE49-F238E27FC236}">
                <a16:creationId xmlns:a16="http://schemas.microsoft.com/office/drawing/2014/main" id="{77FAFD08-CB21-38E1-4ACD-3E4BF869D6CE}"/>
              </a:ext>
            </a:extLst>
          </p:cNvPr>
          <p:cNvSpPr>
            <a:spLocks noGrp="1"/>
          </p:cNvSpPr>
          <p:nvPr>
            <p:ph type="subTitle" idx="1"/>
          </p:nvPr>
        </p:nvSpPr>
        <p:spPr>
          <a:xfrm>
            <a:off x="214604" y="1250302"/>
            <a:ext cx="11756572" cy="5402423"/>
          </a:xfrm>
        </p:spPr>
        <p:txBody>
          <a:bodyPr/>
          <a:lstStyle/>
          <a:p>
            <a:pPr marL="457200" indent="-457200" algn="l">
              <a:buFont typeface="Wingdings" panose="05000000000000000000" pitchFamily="2" charset="2"/>
              <a:buChar char="Ø"/>
            </a:pPr>
            <a:r>
              <a:rPr lang="en-US" sz="28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TJX Companies Data Breach (2005)</a:t>
            </a:r>
            <a:r>
              <a:rPr lang="en-US" sz="28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8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one of the largest data breaches at the time,</a:t>
            </a:r>
          </a:p>
          <a:p>
            <a:pPr algn="l"/>
            <a:r>
              <a:rPr lang="en-US" sz="28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hackers exploited SQL Injection vulnerabilities</a:t>
            </a:r>
          </a:p>
          <a:p>
            <a:pPr algn="l"/>
            <a:r>
              <a:rPr lang="en-US" sz="28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the wireless networks of TJX Companies,</a:t>
            </a:r>
          </a:p>
          <a:p>
            <a:pPr algn="l"/>
            <a:r>
              <a:rPr lang="en-US" sz="28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which owns popular retailers like T.J. Maxx and Marshalls.</a:t>
            </a:r>
          </a:p>
          <a:p>
            <a:pPr algn="l">
              <a:buFont typeface="Arial" panose="020B0604020202020204" pitchFamily="34" charset="0"/>
              <a:buChar char="•"/>
            </a:pPr>
            <a:r>
              <a:rPr lang="en-US" sz="28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Attackers gained access to the company's databases, stealing credit card data and personal information of millions of customers.</a:t>
            </a:r>
          </a:p>
          <a:p>
            <a:pPr algn="l">
              <a:buFont typeface="Arial" panose="020B0604020202020204" pitchFamily="34" charset="0"/>
              <a:buChar char="•"/>
            </a:pPr>
            <a:r>
              <a:rPr lang="en-US" sz="280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breach went undetected for months, resulting in significant financial losses and damage to TJX's reputation.</a:t>
            </a:r>
          </a:p>
          <a:p>
            <a:endParaRPr lang="en-IN" dirty="0"/>
          </a:p>
        </p:txBody>
      </p:sp>
      <p:pic>
        <p:nvPicPr>
          <p:cNvPr id="11" name="Picture 10">
            <a:extLst>
              <a:ext uri="{FF2B5EF4-FFF2-40B4-BE49-F238E27FC236}">
                <a16:creationId xmlns:a16="http://schemas.microsoft.com/office/drawing/2014/main" id="{CA2CF8D3-35A9-5199-0B3E-7FE273569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534" y="1324947"/>
            <a:ext cx="4093642" cy="2104053"/>
          </a:xfrm>
          <a:prstGeom prst="rect">
            <a:avLst/>
          </a:prstGeom>
        </p:spPr>
      </p:pic>
    </p:spTree>
    <p:extLst>
      <p:ext uri="{BB962C8B-B14F-4D97-AF65-F5344CB8AC3E}">
        <p14:creationId xmlns:p14="http://schemas.microsoft.com/office/powerpoint/2010/main" val="426808597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852F3D-C64F-7F20-3CB8-F1088F925C70}"/>
              </a:ext>
            </a:extLst>
          </p:cNvPr>
          <p:cNvSpPr>
            <a:spLocks noGrp="1"/>
          </p:cNvSpPr>
          <p:nvPr>
            <p:ph type="subTitle" idx="1"/>
          </p:nvPr>
        </p:nvSpPr>
        <p:spPr>
          <a:xfrm>
            <a:off x="130629" y="158620"/>
            <a:ext cx="11887200" cy="6578082"/>
          </a:xfrm>
        </p:spPr>
        <p:txBody>
          <a:bodyPr/>
          <a:lstStyle/>
          <a:p>
            <a:pPr marL="457200" indent="-457200" algn="l">
              <a:buFont typeface="Wingdings" panose="05000000000000000000" pitchFamily="2" charset="2"/>
              <a:buChar char="Ø"/>
            </a:pPr>
            <a:r>
              <a:rPr lang="en-US" sz="28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Heartland Payment Systems Data Breach (2008):</a:t>
            </a:r>
          </a:p>
          <a:p>
            <a:pPr algn="l">
              <a:buFont typeface="Arial" panose="020B0604020202020204" pitchFamily="34" charset="0"/>
              <a:buChar char="•"/>
            </a:pPr>
            <a:r>
              <a:rPr lang="en-US" sz="2800" b="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Hackers used SQL Injection to infiltrate</a:t>
            </a:r>
          </a:p>
          <a:p>
            <a:pPr algn="l"/>
            <a:r>
              <a:rPr lang="en-US" sz="2800" b="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Heartland Payment Systems, a payment</a:t>
            </a:r>
          </a:p>
          <a:p>
            <a:pPr algn="l"/>
            <a:r>
              <a:rPr lang="en-US" sz="2800" b="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processing company.</a:t>
            </a:r>
          </a:p>
          <a:p>
            <a:pPr algn="l">
              <a:buFont typeface="Arial" panose="020B0604020202020204" pitchFamily="34" charset="0"/>
              <a:buChar char="•"/>
            </a:pPr>
            <a:r>
              <a:rPr lang="en-US" sz="2800" b="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attackers installed malware on the</a:t>
            </a:r>
          </a:p>
          <a:p>
            <a:pPr algn="l"/>
            <a:r>
              <a:rPr lang="en-US" sz="2800" b="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company’s network and exfiltrated credit card data from millions of transactions.</a:t>
            </a:r>
          </a:p>
          <a:p>
            <a:pPr algn="l">
              <a:buFont typeface="Arial" panose="020B0604020202020204" pitchFamily="34" charset="0"/>
              <a:buChar char="•"/>
            </a:pPr>
            <a:r>
              <a:rPr lang="en-US" sz="2800" b="0"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breach led to widespread credit card fraud and significant financial losses for banks and individuals.</a:t>
            </a:r>
          </a:p>
          <a:p>
            <a:endParaRPr lang="en-IN" dirty="0"/>
          </a:p>
        </p:txBody>
      </p:sp>
      <p:pic>
        <p:nvPicPr>
          <p:cNvPr id="5" name="Picture 4">
            <a:extLst>
              <a:ext uri="{FF2B5EF4-FFF2-40B4-BE49-F238E27FC236}">
                <a16:creationId xmlns:a16="http://schemas.microsoft.com/office/drawing/2014/main" id="{611181BD-1FB9-EAA5-7DED-843245A3D3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9753" y="676469"/>
            <a:ext cx="4034058" cy="2439955"/>
          </a:xfrm>
          <a:prstGeom prst="rect">
            <a:avLst/>
          </a:prstGeom>
        </p:spPr>
      </p:pic>
    </p:spTree>
    <p:extLst>
      <p:ext uri="{BB962C8B-B14F-4D97-AF65-F5344CB8AC3E}">
        <p14:creationId xmlns:p14="http://schemas.microsoft.com/office/powerpoint/2010/main" val="25865596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05B8-CE6C-502F-0608-500F337A4EAF}"/>
              </a:ext>
            </a:extLst>
          </p:cNvPr>
          <p:cNvSpPr>
            <a:spLocks noGrp="1"/>
          </p:cNvSpPr>
          <p:nvPr>
            <p:ph type="ctrTitle"/>
          </p:nvPr>
        </p:nvSpPr>
        <p:spPr>
          <a:xfrm>
            <a:off x="111966" y="139960"/>
            <a:ext cx="11961845" cy="867746"/>
          </a:xfrm>
        </p:spPr>
        <p:txBody>
          <a:bodyPr>
            <a:normAutofit fontScale="90000"/>
          </a:bodyPr>
          <a:lstStyle/>
          <a:p>
            <a:pPr marL="685800" indent="-685800" algn="l">
              <a:buFont typeface="Wingdings" panose="05000000000000000000" pitchFamily="2" charset="2"/>
              <a:buChar char="§"/>
            </a:pPr>
            <a:r>
              <a:rPr lang="en-IN" sz="53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Consequences</a:t>
            </a:r>
            <a:r>
              <a:rPr lang="en-IN"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SQL Injection.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EACFD28-7813-AB50-C367-897E6821E68B}"/>
              </a:ext>
            </a:extLst>
          </p:cNvPr>
          <p:cNvSpPr>
            <a:spLocks noGrp="1"/>
          </p:cNvSpPr>
          <p:nvPr>
            <p:ph type="subTitle" idx="1"/>
          </p:nvPr>
        </p:nvSpPr>
        <p:spPr>
          <a:xfrm>
            <a:off x="111966" y="1101012"/>
            <a:ext cx="11961845" cy="5617028"/>
          </a:xfrm>
        </p:spPr>
        <p:txBody>
          <a:bodyPr>
            <a:normAutofit fontScale="92500" lnSpcReduction="20000"/>
          </a:bodyPr>
          <a:lstStyle/>
          <a:p>
            <a:pPr algn="l"/>
            <a:r>
              <a:rPr lang="en-US" sz="3200" b="1" i="0" dirty="0">
                <a:solidFill>
                  <a:srgbClr val="D1D5DB"/>
                </a:solidFill>
                <a:effectLst/>
                <a:latin typeface="Times New Roman" panose="02020603050405020304" pitchFamily="18" charset="0"/>
                <a:cs typeface="Times New Roman" panose="02020603050405020304" pitchFamily="18" charset="0"/>
              </a:rPr>
              <a:t>Here are some of the key consequences of SQL Injection:</a:t>
            </a:r>
          </a:p>
          <a:p>
            <a:pPr algn="l">
              <a:buFont typeface="+mj-lt"/>
              <a:buAutoNum type="arabicPeriod"/>
            </a:pPr>
            <a:r>
              <a:rPr lang="en-US" sz="3200" b="1" i="0" u="sng" dirty="0">
                <a:solidFill>
                  <a:srgbClr val="D1D5DB"/>
                </a:solidFill>
                <a:effectLst/>
                <a:latin typeface="Times New Roman" panose="02020603050405020304" pitchFamily="18" charset="0"/>
                <a:cs typeface="Times New Roman" panose="02020603050405020304" pitchFamily="18" charset="0"/>
              </a:rPr>
              <a:t>Data Breaches</a:t>
            </a:r>
            <a:r>
              <a:rPr lang="en-US" sz="3200" b="1" i="0" dirty="0">
                <a:solidFill>
                  <a:srgbClr val="D1D5DB"/>
                </a:solidFill>
                <a:effectLst/>
                <a:latin typeface="Times New Roman" panose="02020603050405020304" pitchFamily="18" charset="0"/>
                <a:cs typeface="Times New Roman" panose="02020603050405020304" pitchFamily="18" charset="0"/>
              </a:rPr>
              <a:t>: SQL Injection attacks can result in unauthorized access to databases, allowing attackers to view, modify, or steal sensitive data. This can include personal information, login credentials, financial records, and more. Data breaches can have significant financial and reputational consequences.</a:t>
            </a:r>
          </a:p>
          <a:p>
            <a:pPr algn="l">
              <a:buFont typeface="+mj-lt"/>
              <a:buAutoNum type="arabicPeriod"/>
            </a:pPr>
            <a:r>
              <a:rPr lang="en-US" sz="3200" b="1" i="0" u="sng" dirty="0">
                <a:solidFill>
                  <a:srgbClr val="D1D5DB"/>
                </a:solidFill>
                <a:effectLst/>
                <a:latin typeface="Times New Roman" panose="02020603050405020304" pitchFamily="18" charset="0"/>
                <a:cs typeface="Times New Roman" panose="02020603050405020304" pitchFamily="18" charset="0"/>
              </a:rPr>
              <a:t>Financial Losses</a:t>
            </a:r>
            <a:r>
              <a:rPr lang="en-US" sz="3200" b="1" i="0" dirty="0">
                <a:solidFill>
                  <a:srgbClr val="D1D5DB"/>
                </a:solidFill>
                <a:effectLst/>
                <a:latin typeface="Times New Roman" panose="02020603050405020304" pitchFamily="18" charset="0"/>
                <a:cs typeface="Times New Roman" panose="02020603050405020304" pitchFamily="18" charset="0"/>
              </a:rPr>
              <a:t>: Organizations may incur financial losses due to SQL Injection attacks. These losses can result from legal fees, regulatory fines, compensation to affected parties, and costs associated with improving security measures.</a:t>
            </a:r>
          </a:p>
          <a:p>
            <a:pPr algn="l">
              <a:buFont typeface="+mj-lt"/>
              <a:buAutoNum type="arabicPeriod"/>
            </a:pPr>
            <a:r>
              <a:rPr lang="en-US" sz="3200" b="1" i="0" u="sng" dirty="0">
                <a:solidFill>
                  <a:srgbClr val="D1D5DB"/>
                </a:solidFill>
                <a:effectLst/>
                <a:latin typeface="Times New Roman" panose="02020603050405020304" pitchFamily="18" charset="0"/>
                <a:cs typeface="Times New Roman" panose="02020603050405020304" pitchFamily="18" charset="0"/>
              </a:rPr>
              <a:t>Reputation Damage</a:t>
            </a:r>
            <a:r>
              <a:rPr lang="en-US" sz="3200" b="1" i="0" dirty="0">
                <a:solidFill>
                  <a:srgbClr val="D1D5DB"/>
                </a:solidFill>
                <a:effectLst/>
                <a:latin typeface="Times New Roman" panose="02020603050405020304" pitchFamily="18" charset="0"/>
                <a:cs typeface="Times New Roman" panose="02020603050405020304" pitchFamily="18" charset="0"/>
              </a:rPr>
              <a:t>: A publicized data breach caused by SQL Injection can severely damage an organization's reputation. Customers and clients may lose trust, and it can take years to rebuild credibility.</a:t>
            </a:r>
          </a:p>
          <a:p>
            <a:pPr algn="l"/>
            <a:endParaRPr lang="en-IN" sz="3200" b="1" dirty="0">
              <a:latin typeface="+mj-lt"/>
            </a:endParaRPr>
          </a:p>
        </p:txBody>
      </p:sp>
    </p:spTree>
    <p:extLst>
      <p:ext uri="{BB962C8B-B14F-4D97-AF65-F5344CB8AC3E}">
        <p14:creationId xmlns:p14="http://schemas.microsoft.com/office/powerpoint/2010/main" val="31076915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5F9109-AC5F-6C10-2511-FF68B7845D41}"/>
              </a:ext>
            </a:extLst>
          </p:cNvPr>
          <p:cNvSpPr>
            <a:spLocks noGrp="1"/>
          </p:cNvSpPr>
          <p:nvPr>
            <p:ph type="subTitle" idx="1"/>
          </p:nvPr>
        </p:nvSpPr>
        <p:spPr>
          <a:xfrm>
            <a:off x="142875" y="133350"/>
            <a:ext cx="11906250" cy="6553199"/>
          </a:xfrm>
        </p:spPr>
        <p:txBody>
          <a:bodyPr/>
          <a:lstStyle/>
          <a:p>
            <a:pPr algn="l"/>
            <a:r>
              <a:rPr lang="en-US" sz="30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30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Identity Theft and Fraud</a:t>
            </a:r>
            <a:r>
              <a:rPr lang="en-US" sz="30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personally identifiable information (PII) is exposed, it can lead to identity theft and fraud. Attackers can use stolen data to impersonate individuals, open fraudulent accounts, or commit financial crimes.</a:t>
            </a:r>
          </a:p>
          <a:p>
            <a:pPr algn="l"/>
            <a:r>
              <a:rPr lang="en-US" sz="30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30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Business Disruption</a:t>
            </a:r>
            <a:r>
              <a:rPr lang="en-US" sz="30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SQL Injection attacks can disrupt business operations. For example, if a database is compromised and critical data is lost or manipulated, it can impact daily operations, customer service, and revenue generation.</a:t>
            </a:r>
          </a:p>
          <a:p>
            <a:pPr algn="l"/>
            <a:r>
              <a:rPr lang="en-US" sz="30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30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Loss of Intellectual Property</a:t>
            </a:r>
            <a:r>
              <a:rPr lang="en-US" sz="30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some cases, SQL Injection attacks can result in the theft of proprietary information, trade secrets, or intellectual property. This can harm a company's competitive advantage and innovation.</a:t>
            </a:r>
          </a:p>
          <a:p>
            <a:endParaRPr lang="en-IN" dirty="0"/>
          </a:p>
        </p:txBody>
      </p:sp>
    </p:spTree>
    <p:extLst>
      <p:ext uri="{BB962C8B-B14F-4D97-AF65-F5344CB8AC3E}">
        <p14:creationId xmlns:p14="http://schemas.microsoft.com/office/powerpoint/2010/main" val="8399941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46E4-A132-8072-8FF6-F37C91F53D9D}"/>
              </a:ext>
            </a:extLst>
          </p:cNvPr>
          <p:cNvSpPr>
            <a:spLocks noGrp="1"/>
          </p:cNvSpPr>
          <p:nvPr>
            <p:ph type="ctrTitle"/>
          </p:nvPr>
        </p:nvSpPr>
        <p:spPr>
          <a:xfrm>
            <a:off x="101729" y="136684"/>
            <a:ext cx="11953421" cy="796378"/>
          </a:xfrm>
        </p:spPr>
        <p:txBody>
          <a:bodyPr>
            <a:noAutofit/>
          </a:bodyPr>
          <a:lstStyle/>
          <a:p>
            <a:pPr marL="685800" indent="-685800" algn="l">
              <a:buFont typeface="Wingdings" panose="05000000000000000000" pitchFamily="2" charset="2"/>
              <a:buChar char="§"/>
            </a:pPr>
            <a:r>
              <a:rPr lang="en-IN" sz="48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Prevention and Mitigation Strategies.</a:t>
            </a:r>
            <a:endPar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35577A-F367-18F1-FD4C-0E8F686947E9}"/>
              </a:ext>
            </a:extLst>
          </p:cNvPr>
          <p:cNvSpPr>
            <a:spLocks noGrp="1"/>
          </p:cNvSpPr>
          <p:nvPr>
            <p:ph type="subTitle" idx="1"/>
          </p:nvPr>
        </p:nvSpPr>
        <p:spPr>
          <a:xfrm>
            <a:off x="101729" y="933062"/>
            <a:ext cx="11953421" cy="5924938"/>
          </a:xfrm>
        </p:spPr>
        <p:txBody>
          <a:bodyPr>
            <a:noAutofit/>
          </a:bodyPr>
          <a:lstStyle/>
          <a:p>
            <a:pPr algn="l"/>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Preventing and mitigating SQL Injection attacks is crucial to protect your web applications and databases from security breaches and their associated consequences. Here are some effective prevention and mitigation strategies:</a:t>
            </a:r>
          </a:p>
          <a:p>
            <a:pPr algn="l"/>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sz="25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Input Validation and Sanitization:</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Validate and sanitize all user inputs, ensuring they adhere to expected data formats and lengths.</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server-side input validation to reject or sanitize any input that doesn't meet the criteria.</a:t>
            </a:r>
          </a:p>
          <a:p>
            <a:pPr algn="l"/>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US" sz="2500" b="1" i="0" u="sng"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Prepared Statements (Parameterized Queries</a:t>
            </a: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Instead of concatenating user inputs directly into SQL queries, use parameterized queries or prepared statements provided by your programming language or database framework.</a:t>
            </a:r>
          </a:p>
          <a:p>
            <a:pPr algn="l">
              <a:buFont typeface="Arial" panose="020B0604020202020204" pitchFamily="34" charset="0"/>
              <a:buChar char="•"/>
            </a:pPr>
            <a:r>
              <a:rPr lang="en-US" sz="25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These methods separate user inputs from SQL code, preventing SQL Injection.</a:t>
            </a:r>
          </a:p>
        </p:txBody>
      </p:sp>
    </p:spTree>
    <p:extLst>
      <p:ext uri="{BB962C8B-B14F-4D97-AF65-F5344CB8AC3E}">
        <p14:creationId xmlns:p14="http://schemas.microsoft.com/office/powerpoint/2010/main" val="2716991671"/>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115</TotalTime>
  <Words>1184</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Wingdings</vt:lpstr>
      <vt:lpstr>Wingdings 2</vt:lpstr>
      <vt:lpstr>Slate</vt:lpstr>
      <vt:lpstr>SQL  Injection  Attacks</vt:lpstr>
      <vt:lpstr>What is SQL Injection?</vt:lpstr>
      <vt:lpstr>How SQL Injection works?</vt:lpstr>
      <vt:lpstr>PowerPoint Presentation</vt:lpstr>
      <vt:lpstr>Real world examples of SQL Injections:-</vt:lpstr>
      <vt:lpstr>PowerPoint Presentation</vt:lpstr>
      <vt:lpstr>Consequences of SQL Injection.</vt:lpstr>
      <vt:lpstr>PowerPoint Presentation</vt:lpstr>
      <vt:lpstr>Prevention and Mitigation Strategies.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Attacks</dc:title>
  <dc:creator>tasmiya nausheen</dc:creator>
  <cp:lastModifiedBy>tasmiya nausheen</cp:lastModifiedBy>
  <cp:revision>4</cp:revision>
  <dcterms:created xsi:type="dcterms:W3CDTF">2023-09-13T14:27:34Z</dcterms:created>
  <dcterms:modified xsi:type="dcterms:W3CDTF">2023-09-14T06:31:51Z</dcterms:modified>
</cp:coreProperties>
</file>