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61911" y="8931656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12.jpg" /><Relationship Id="rId7" Type="http://schemas.openxmlformats.org/officeDocument/2006/relationships/image" Target="../media/image16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png" /><Relationship Id="rId5" Type="http://schemas.openxmlformats.org/officeDocument/2006/relationships/image" Target="../media/image14.jpg" /><Relationship Id="rId10" Type="http://schemas.openxmlformats.org/officeDocument/2006/relationships/image" Target="../media/image19.jpg" /><Relationship Id="rId4" Type="http://schemas.openxmlformats.org/officeDocument/2006/relationships/image" Target="../media/image13.jpg" /><Relationship Id="rId9" Type="http://schemas.openxmlformats.org/officeDocument/2006/relationships/image" Target="../media/image18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</a:t>
            </a:r>
            <a:r>
              <a:rPr sz="1200" spc="5" dirty="0">
                <a:latin typeface="Calibri"/>
                <a:cs typeface="Calibri"/>
              </a:rPr>
              <a:t>/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/2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7553" y="7336535"/>
            <a:ext cx="305054" cy="2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7553" y="7336535"/>
            <a:ext cx="305435" cy="211454"/>
          </a:xfrm>
          <a:custGeom>
            <a:avLst/>
            <a:gdLst/>
            <a:ahLst/>
            <a:cxnLst/>
            <a:rect l="l" t="t" r="r" b="b"/>
            <a:pathLst>
              <a:path w="305435" h="211454">
                <a:moveTo>
                  <a:pt x="305054" y="36194"/>
                </a:moveTo>
                <a:lnTo>
                  <a:pt x="293062" y="50242"/>
                </a:lnTo>
                <a:lnTo>
                  <a:pt x="260365" y="61706"/>
                </a:lnTo>
                <a:lnTo>
                  <a:pt x="211881" y="69431"/>
                </a:lnTo>
                <a:lnTo>
                  <a:pt x="152526" y="72262"/>
                </a:lnTo>
                <a:lnTo>
                  <a:pt x="93172" y="69431"/>
                </a:lnTo>
                <a:lnTo>
                  <a:pt x="44688" y="61706"/>
                </a:lnTo>
                <a:lnTo>
                  <a:pt x="11991" y="50242"/>
                </a:lnTo>
                <a:lnTo>
                  <a:pt x="0" y="36194"/>
                </a:lnTo>
                <a:lnTo>
                  <a:pt x="11991" y="22127"/>
                </a:lnTo>
                <a:lnTo>
                  <a:pt x="44688" y="10620"/>
                </a:lnTo>
                <a:lnTo>
                  <a:pt x="93172" y="2851"/>
                </a:lnTo>
                <a:lnTo>
                  <a:pt x="152526" y="0"/>
                </a:lnTo>
                <a:lnTo>
                  <a:pt x="211881" y="2851"/>
                </a:lnTo>
                <a:lnTo>
                  <a:pt x="260365" y="10620"/>
                </a:lnTo>
                <a:lnTo>
                  <a:pt x="293062" y="22127"/>
                </a:lnTo>
                <a:lnTo>
                  <a:pt x="305054" y="36194"/>
                </a:lnTo>
                <a:lnTo>
                  <a:pt x="305054" y="175005"/>
                </a:lnTo>
                <a:lnTo>
                  <a:pt x="293062" y="189073"/>
                </a:lnTo>
                <a:lnTo>
                  <a:pt x="260365" y="200580"/>
                </a:lnTo>
                <a:lnTo>
                  <a:pt x="211881" y="208349"/>
                </a:lnTo>
                <a:lnTo>
                  <a:pt x="152526" y="211200"/>
                </a:lnTo>
                <a:lnTo>
                  <a:pt x="93172" y="208349"/>
                </a:lnTo>
                <a:lnTo>
                  <a:pt x="44688" y="200580"/>
                </a:lnTo>
                <a:lnTo>
                  <a:pt x="11991" y="189073"/>
                </a:lnTo>
                <a:lnTo>
                  <a:pt x="0" y="175005"/>
                </a:lnTo>
                <a:lnTo>
                  <a:pt x="0" y="36194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7553" y="7065136"/>
            <a:ext cx="305435" cy="482600"/>
          </a:xfrm>
          <a:custGeom>
            <a:avLst/>
            <a:gdLst/>
            <a:ahLst/>
            <a:cxnLst/>
            <a:rect l="l" t="t" r="r" b="b"/>
            <a:pathLst>
              <a:path w="305435" h="482600">
                <a:moveTo>
                  <a:pt x="305054" y="48387"/>
                </a:moveTo>
                <a:lnTo>
                  <a:pt x="293062" y="67252"/>
                </a:lnTo>
                <a:lnTo>
                  <a:pt x="260365" y="82629"/>
                </a:lnTo>
                <a:lnTo>
                  <a:pt x="211881" y="92981"/>
                </a:lnTo>
                <a:lnTo>
                  <a:pt x="152526" y="96774"/>
                </a:lnTo>
                <a:lnTo>
                  <a:pt x="93172" y="92981"/>
                </a:lnTo>
                <a:lnTo>
                  <a:pt x="44688" y="82629"/>
                </a:lnTo>
                <a:lnTo>
                  <a:pt x="11991" y="67252"/>
                </a:lnTo>
                <a:lnTo>
                  <a:pt x="0" y="48387"/>
                </a:lnTo>
                <a:lnTo>
                  <a:pt x="11991" y="29575"/>
                </a:lnTo>
                <a:lnTo>
                  <a:pt x="44688" y="14192"/>
                </a:lnTo>
                <a:lnTo>
                  <a:pt x="93172" y="3810"/>
                </a:lnTo>
                <a:lnTo>
                  <a:pt x="152526" y="0"/>
                </a:lnTo>
                <a:lnTo>
                  <a:pt x="211881" y="3810"/>
                </a:lnTo>
                <a:lnTo>
                  <a:pt x="260365" y="14192"/>
                </a:lnTo>
                <a:lnTo>
                  <a:pt x="293062" y="29575"/>
                </a:lnTo>
                <a:lnTo>
                  <a:pt x="305054" y="48387"/>
                </a:lnTo>
                <a:lnTo>
                  <a:pt x="305054" y="434213"/>
                </a:lnTo>
                <a:lnTo>
                  <a:pt x="293062" y="453024"/>
                </a:lnTo>
                <a:lnTo>
                  <a:pt x="260365" y="468407"/>
                </a:lnTo>
                <a:lnTo>
                  <a:pt x="211881" y="478790"/>
                </a:lnTo>
                <a:lnTo>
                  <a:pt x="152526" y="482600"/>
                </a:lnTo>
                <a:lnTo>
                  <a:pt x="93172" y="478790"/>
                </a:lnTo>
                <a:lnTo>
                  <a:pt x="44688" y="468407"/>
                </a:lnTo>
                <a:lnTo>
                  <a:pt x="11991" y="453024"/>
                </a:lnTo>
                <a:lnTo>
                  <a:pt x="0" y="434213"/>
                </a:lnTo>
                <a:lnTo>
                  <a:pt x="0" y="48387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7445" y="7545875"/>
            <a:ext cx="165268" cy="199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7445" y="6897413"/>
            <a:ext cx="165268" cy="199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1930" y="7170673"/>
            <a:ext cx="305054" cy="37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1930" y="7170673"/>
            <a:ext cx="305435" cy="377190"/>
          </a:xfrm>
          <a:custGeom>
            <a:avLst/>
            <a:gdLst/>
            <a:ahLst/>
            <a:cxnLst/>
            <a:rect l="l" t="t" r="r" b="b"/>
            <a:pathLst>
              <a:path w="305435" h="377190">
                <a:moveTo>
                  <a:pt x="305054" y="45465"/>
                </a:moveTo>
                <a:lnTo>
                  <a:pt x="293062" y="63198"/>
                </a:lnTo>
                <a:lnTo>
                  <a:pt x="260365" y="77692"/>
                </a:lnTo>
                <a:lnTo>
                  <a:pt x="211881" y="87471"/>
                </a:lnTo>
                <a:lnTo>
                  <a:pt x="152527" y="91058"/>
                </a:lnTo>
                <a:lnTo>
                  <a:pt x="93172" y="87471"/>
                </a:lnTo>
                <a:lnTo>
                  <a:pt x="44688" y="77692"/>
                </a:lnTo>
                <a:lnTo>
                  <a:pt x="11991" y="63198"/>
                </a:lnTo>
                <a:lnTo>
                  <a:pt x="0" y="45465"/>
                </a:lnTo>
                <a:lnTo>
                  <a:pt x="11991" y="27807"/>
                </a:lnTo>
                <a:lnTo>
                  <a:pt x="44688" y="13350"/>
                </a:lnTo>
                <a:lnTo>
                  <a:pt x="93172" y="3585"/>
                </a:lnTo>
                <a:lnTo>
                  <a:pt x="152527" y="0"/>
                </a:lnTo>
                <a:lnTo>
                  <a:pt x="211881" y="3585"/>
                </a:lnTo>
                <a:lnTo>
                  <a:pt x="260365" y="13350"/>
                </a:lnTo>
                <a:lnTo>
                  <a:pt x="293062" y="27807"/>
                </a:lnTo>
                <a:lnTo>
                  <a:pt x="305054" y="45465"/>
                </a:lnTo>
                <a:lnTo>
                  <a:pt x="305054" y="331469"/>
                </a:lnTo>
                <a:lnTo>
                  <a:pt x="293062" y="349202"/>
                </a:lnTo>
                <a:lnTo>
                  <a:pt x="260365" y="363696"/>
                </a:lnTo>
                <a:lnTo>
                  <a:pt x="211881" y="373475"/>
                </a:lnTo>
                <a:lnTo>
                  <a:pt x="152527" y="377063"/>
                </a:lnTo>
                <a:lnTo>
                  <a:pt x="93172" y="373475"/>
                </a:lnTo>
                <a:lnTo>
                  <a:pt x="44688" y="363696"/>
                </a:lnTo>
                <a:lnTo>
                  <a:pt x="11991" y="349202"/>
                </a:lnTo>
                <a:lnTo>
                  <a:pt x="0" y="331469"/>
                </a:lnTo>
                <a:lnTo>
                  <a:pt x="0" y="45465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1930" y="7065136"/>
            <a:ext cx="305435" cy="482600"/>
          </a:xfrm>
          <a:custGeom>
            <a:avLst/>
            <a:gdLst/>
            <a:ahLst/>
            <a:cxnLst/>
            <a:rect l="l" t="t" r="r" b="b"/>
            <a:pathLst>
              <a:path w="305435" h="482600">
                <a:moveTo>
                  <a:pt x="305054" y="48387"/>
                </a:moveTo>
                <a:lnTo>
                  <a:pt x="293062" y="67252"/>
                </a:lnTo>
                <a:lnTo>
                  <a:pt x="260365" y="82629"/>
                </a:lnTo>
                <a:lnTo>
                  <a:pt x="211881" y="92981"/>
                </a:lnTo>
                <a:lnTo>
                  <a:pt x="152527" y="96774"/>
                </a:lnTo>
                <a:lnTo>
                  <a:pt x="93172" y="92981"/>
                </a:lnTo>
                <a:lnTo>
                  <a:pt x="44688" y="82629"/>
                </a:lnTo>
                <a:lnTo>
                  <a:pt x="11991" y="67252"/>
                </a:lnTo>
                <a:lnTo>
                  <a:pt x="0" y="48387"/>
                </a:lnTo>
                <a:lnTo>
                  <a:pt x="11991" y="29575"/>
                </a:lnTo>
                <a:lnTo>
                  <a:pt x="44688" y="14192"/>
                </a:lnTo>
                <a:lnTo>
                  <a:pt x="93172" y="3810"/>
                </a:lnTo>
                <a:lnTo>
                  <a:pt x="152527" y="0"/>
                </a:lnTo>
                <a:lnTo>
                  <a:pt x="211881" y="3810"/>
                </a:lnTo>
                <a:lnTo>
                  <a:pt x="260365" y="14192"/>
                </a:lnTo>
                <a:lnTo>
                  <a:pt x="293062" y="29575"/>
                </a:lnTo>
                <a:lnTo>
                  <a:pt x="305054" y="48387"/>
                </a:lnTo>
                <a:lnTo>
                  <a:pt x="305054" y="434213"/>
                </a:lnTo>
                <a:lnTo>
                  <a:pt x="293062" y="453024"/>
                </a:lnTo>
                <a:lnTo>
                  <a:pt x="260365" y="468407"/>
                </a:lnTo>
                <a:lnTo>
                  <a:pt x="211881" y="478790"/>
                </a:lnTo>
                <a:lnTo>
                  <a:pt x="152527" y="482600"/>
                </a:lnTo>
                <a:lnTo>
                  <a:pt x="93172" y="478790"/>
                </a:lnTo>
                <a:lnTo>
                  <a:pt x="44688" y="468407"/>
                </a:lnTo>
                <a:lnTo>
                  <a:pt x="11991" y="453024"/>
                </a:lnTo>
                <a:lnTo>
                  <a:pt x="0" y="434213"/>
                </a:lnTo>
                <a:lnTo>
                  <a:pt x="0" y="48387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1824" y="6897413"/>
            <a:ext cx="165268" cy="199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7764" y="7545875"/>
            <a:ext cx="90846" cy="109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0495" y="7261225"/>
            <a:ext cx="304926" cy="28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0495" y="7261225"/>
            <a:ext cx="305435" cy="287020"/>
          </a:xfrm>
          <a:custGeom>
            <a:avLst/>
            <a:gdLst/>
            <a:ahLst/>
            <a:cxnLst/>
            <a:rect l="l" t="t" r="r" b="b"/>
            <a:pathLst>
              <a:path w="305435" h="287020">
                <a:moveTo>
                  <a:pt x="304926" y="40005"/>
                </a:moveTo>
                <a:lnTo>
                  <a:pt x="292955" y="55578"/>
                </a:lnTo>
                <a:lnTo>
                  <a:pt x="260302" y="68294"/>
                </a:lnTo>
                <a:lnTo>
                  <a:pt x="211861" y="76866"/>
                </a:lnTo>
                <a:lnTo>
                  <a:pt x="152526" y="80010"/>
                </a:lnTo>
                <a:lnTo>
                  <a:pt x="93172" y="76866"/>
                </a:lnTo>
                <a:lnTo>
                  <a:pt x="44688" y="68294"/>
                </a:lnTo>
                <a:lnTo>
                  <a:pt x="11991" y="55578"/>
                </a:lnTo>
                <a:lnTo>
                  <a:pt x="0" y="40005"/>
                </a:lnTo>
                <a:lnTo>
                  <a:pt x="11991" y="24431"/>
                </a:lnTo>
                <a:lnTo>
                  <a:pt x="44688" y="11715"/>
                </a:lnTo>
                <a:lnTo>
                  <a:pt x="93172" y="3143"/>
                </a:lnTo>
                <a:lnTo>
                  <a:pt x="152526" y="0"/>
                </a:lnTo>
                <a:lnTo>
                  <a:pt x="211861" y="3143"/>
                </a:lnTo>
                <a:lnTo>
                  <a:pt x="260302" y="11715"/>
                </a:lnTo>
                <a:lnTo>
                  <a:pt x="292955" y="24431"/>
                </a:lnTo>
                <a:lnTo>
                  <a:pt x="304926" y="40005"/>
                </a:lnTo>
                <a:lnTo>
                  <a:pt x="304926" y="246506"/>
                </a:lnTo>
                <a:lnTo>
                  <a:pt x="292955" y="262080"/>
                </a:lnTo>
                <a:lnTo>
                  <a:pt x="260302" y="274796"/>
                </a:lnTo>
                <a:lnTo>
                  <a:pt x="211861" y="283368"/>
                </a:lnTo>
                <a:lnTo>
                  <a:pt x="152526" y="286512"/>
                </a:lnTo>
                <a:lnTo>
                  <a:pt x="93172" y="283368"/>
                </a:lnTo>
                <a:lnTo>
                  <a:pt x="44688" y="274796"/>
                </a:lnTo>
                <a:lnTo>
                  <a:pt x="11991" y="262080"/>
                </a:lnTo>
                <a:lnTo>
                  <a:pt x="0" y="246506"/>
                </a:lnTo>
                <a:lnTo>
                  <a:pt x="0" y="40005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30495" y="7065136"/>
            <a:ext cx="305435" cy="482600"/>
          </a:xfrm>
          <a:custGeom>
            <a:avLst/>
            <a:gdLst/>
            <a:ahLst/>
            <a:cxnLst/>
            <a:rect l="l" t="t" r="r" b="b"/>
            <a:pathLst>
              <a:path w="305435" h="482600">
                <a:moveTo>
                  <a:pt x="304926" y="48387"/>
                </a:moveTo>
                <a:lnTo>
                  <a:pt x="292955" y="67252"/>
                </a:lnTo>
                <a:lnTo>
                  <a:pt x="260302" y="82629"/>
                </a:lnTo>
                <a:lnTo>
                  <a:pt x="211861" y="92981"/>
                </a:lnTo>
                <a:lnTo>
                  <a:pt x="152526" y="96774"/>
                </a:lnTo>
                <a:lnTo>
                  <a:pt x="93172" y="92981"/>
                </a:lnTo>
                <a:lnTo>
                  <a:pt x="44688" y="82629"/>
                </a:lnTo>
                <a:lnTo>
                  <a:pt x="11991" y="67252"/>
                </a:lnTo>
                <a:lnTo>
                  <a:pt x="0" y="48387"/>
                </a:lnTo>
                <a:lnTo>
                  <a:pt x="11991" y="29575"/>
                </a:lnTo>
                <a:lnTo>
                  <a:pt x="44688" y="14192"/>
                </a:lnTo>
                <a:lnTo>
                  <a:pt x="93172" y="3810"/>
                </a:lnTo>
                <a:lnTo>
                  <a:pt x="152526" y="0"/>
                </a:lnTo>
                <a:lnTo>
                  <a:pt x="211861" y="3810"/>
                </a:lnTo>
                <a:lnTo>
                  <a:pt x="260302" y="14192"/>
                </a:lnTo>
                <a:lnTo>
                  <a:pt x="292955" y="29575"/>
                </a:lnTo>
                <a:lnTo>
                  <a:pt x="304926" y="48387"/>
                </a:lnTo>
                <a:lnTo>
                  <a:pt x="304926" y="434213"/>
                </a:lnTo>
                <a:lnTo>
                  <a:pt x="292955" y="453024"/>
                </a:lnTo>
                <a:lnTo>
                  <a:pt x="260302" y="468407"/>
                </a:lnTo>
                <a:lnTo>
                  <a:pt x="211861" y="478790"/>
                </a:lnTo>
                <a:lnTo>
                  <a:pt x="152526" y="482600"/>
                </a:lnTo>
                <a:lnTo>
                  <a:pt x="93172" y="478790"/>
                </a:lnTo>
                <a:lnTo>
                  <a:pt x="44688" y="468407"/>
                </a:lnTo>
                <a:lnTo>
                  <a:pt x="11991" y="453024"/>
                </a:lnTo>
                <a:lnTo>
                  <a:pt x="0" y="434213"/>
                </a:lnTo>
                <a:lnTo>
                  <a:pt x="0" y="48387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0388" y="7545875"/>
            <a:ext cx="165141" cy="199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66435" y="6778625"/>
            <a:ext cx="261620" cy="316865"/>
          </a:xfrm>
          <a:custGeom>
            <a:avLst/>
            <a:gdLst/>
            <a:ahLst/>
            <a:cxnLst/>
            <a:rect l="l" t="t" r="r" b="b"/>
            <a:pathLst>
              <a:path w="261620" h="316865">
                <a:moveTo>
                  <a:pt x="261238" y="158750"/>
                </a:moveTo>
                <a:lnTo>
                  <a:pt x="0" y="158750"/>
                </a:lnTo>
                <a:lnTo>
                  <a:pt x="130555" y="316611"/>
                </a:lnTo>
                <a:lnTo>
                  <a:pt x="261238" y="158750"/>
                </a:lnTo>
                <a:close/>
              </a:path>
              <a:path w="261620" h="316865">
                <a:moveTo>
                  <a:pt x="195834" y="0"/>
                </a:moveTo>
                <a:lnTo>
                  <a:pt x="65277" y="0"/>
                </a:lnTo>
                <a:lnTo>
                  <a:pt x="65277" y="158750"/>
                </a:lnTo>
                <a:lnTo>
                  <a:pt x="195834" y="158750"/>
                </a:lnTo>
                <a:lnTo>
                  <a:pt x="1958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6435" y="6778625"/>
            <a:ext cx="261620" cy="316865"/>
          </a:xfrm>
          <a:custGeom>
            <a:avLst/>
            <a:gdLst/>
            <a:ahLst/>
            <a:cxnLst/>
            <a:rect l="l" t="t" r="r" b="b"/>
            <a:pathLst>
              <a:path w="261620" h="316865">
                <a:moveTo>
                  <a:pt x="0" y="158750"/>
                </a:moveTo>
                <a:lnTo>
                  <a:pt x="65277" y="158750"/>
                </a:lnTo>
                <a:lnTo>
                  <a:pt x="65277" y="0"/>
                </a:lnTo>
                <a:lnTo>
                  <a:pt x="195834" y="0"/>
                </a:lnTo>
                <a:lnTo>
                  <a:pt x="195834" y="158750"/>
                </a:lnTo>
                <a:lnTo>
                  <a:pt x="261238" y="158750"/>
                </a:lnTo>
                <a:lnTo>
                  <a:pt x="130555" y="316611"/>
                </a:lnTo>
                <a:lnTo>
                  <a:pt x="0" y="158750"/>
                </a:lnTo>
                <a:close/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96965" y="7276210"/>
            <a:ext cx="304926" cy="271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96965" y="7276210"/>
            <a:ext cx="305435" cy="271780"/>
          </a:xfrm>
          <a:custGeom>
            <a:avLst/>
            <a:gdLst/>
            <a:ahLst/>
            <a:cxnLst/>
            <a:rect l="l" t="t" r="r" b="b"/>
            <a:pathLst>
              <a:path w="305435" h="271779">
                <a:moveTo>
                  <a:pt x="304926" y="35940"/>
                </a:moveTo>
                <a:lnTo>
                  <a:pt x="292955" y="49914"/>
                </a:lnTo>
                <a:lnTo>
                  <a:pt x="260302" y="61340"/>
                </a:lnTo>
                <a:lnTo>
                  <a:pt x="211861" y="69052"/>
                </a:lnTo>
                <a:lnTo>
                  <a:pt x="152526" y="71881"/>
                </a:lnTo>
                <a:lnTo>
                  <a:pt x="93118" y="69052"/>
                </a:lnTo>
                <a:lnTo>
                  <a:pt x="44640" y="61340"/>
                </a:lnTo>
                <a:lnTo>
                  <a:pt x="11973" y="49914"/>
                </a:lnTo>
                <a:lnTo>
                  <a:pt x="0" y="35940"/>
                </a:lnTo>
                <a:lnTo>
                  <a:pt x="11973" y="21967"/>
                </a:lnTo>
                <a:lnTo>
                  <a:pt x="44640" y="10540"/>
                </a:lnTo>
                <a:lnTo>
                  <a:pt x="93118" y="2829"/>
                </a:lnTo>
                <a:lnTo>
                  <a:pt x="152526" y="0"/>
                </a:lnTo>
                <a:lnTo>
                  <a:pt x="211861" y="2829"/>
                </a:lnTo>
                <a:lnTo>
                  <a:pt x="260302" y="10540"/>
                </a:lnTo>
                <a:lnTo>
                  <a:pt x="292955" y="21967"/>
                </a:lnTo>
                <a:lnTo>
                  <a:pt x="304926" y="35940"/>
                </a:lnTo>
                <a:lnTo>
                  <a:pt x="304926" y="235584"/>
                </a:lnTo>
                <a:lnTo>
                  <a:pt x="292955" y="249558"/>
                </a:lnTo>
                <a:lnTo>
                  <a:pt x="260302" y="260984"/>
                </a:lnTo>
                <a:lnTo>
                  <a:pt x="211861" y="268696"/>
                </a:lnTo>
                <a:lnTo>
                  <a:pt x="152526" y="271525"/>
                </a:lnTo>
                <a:lnTo>
                  <a:pt x="93118" y="268696"/>
                </a:lnTo>
                <a:lnTo>
                  <a:pt x="44640" y="260984"/>
                </a:lnTo>
                <a:lnTo>
                  <a:pt x="11973" y="249558"/>
                </a:lnTo>
                <a:lnTo>
                  <a:pt x="0" y="235584"/>
                </a:lnTo>
                <a:lnTo>
                  <a:pt x="0" y="35940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6965" y="7065136"/>
            <a:ext cx="305435" cy="482600"/>
          </a:xfrm>
          <a:custGeom>
            <a:avLst/>
            <a:gdLst/>
            <a:ahLst/>
            <a:cxnLst/>
            <a:rect l="l" t="t" r="r" b="b"/>
            <a:pathLst>
              <a:path w="305435" h="482600">
                <a:moveTo>
                  <a:pt x="304926" y="48387"/>
                </a:moveTo>
                <a:lnTo>
                  <a:pt x="292955" y="67252"/>
                </a:lnTo>
                <a:lnTo>
                  <a:pt x="260302" y="82629"/>
                </a:lnTo>
                <a:lnTo>
                  <a:pt x="211861" y="92981"/>
                </a:lnTo>
                <a:lnTo>
                  <a:pt x="152526" y="96774"/>
                </a:lnTo>
                <a:lnTo>
                  <a:pt x="93118" y="92981"/>
                </a:lnTo>
                <a:lnTo>
                  <a:pt x="44640" y="82629"/>
                </a:lnTo>
                <a:lnTo>
                  <a:pt x="11973" y="67252"/>
                </a:lnTo>
                <a:lnTo>
                  <a:pt x="0" y="48387"/>
                </a:lnTo>
                <a:lnTo>
                  <a:pt x="11973" y="29575"/>
                </a:lnTo>
                <a:lnTo>
                  <a:pt x="44640" y="14192"/>
                </a:lnTo>
                <a:lnTo>
                  <a:pt x="93118" y="3810"/>
                </a:lnTo>
                <a:lnTo>
                  <a:pt x="152526" y="0"/>
                </a:lnTo>
                <a:lnTo>
                  <a:pt x="211861" y="3810"/>
                </a:lnTo>
                <a:lnTo>
                  <a:pt x="260302" y="14192"/>
                </a:lnTo>
                <a:lnTo>
                  <a:pt x="292955" y="29575"/>
                </a:lnTo>
                <a:lnTo>
                  <a:pt x="304926" y="48387"/>
                </a:lnTo>
                <a:lnTo>
                  <a:pt x="304926" y="434213"/>
                </a:lnTo>
                <a:lnTo>
                  <a:pt x="292955" y="453024"/>
                </a:lnTo>
                <a:lnTo>
                  <a:pt x="260302" y="468407"/>
                </a:lnTo>
                <a:lnTo>
                  <a:pt x="211861" y="478790"/>
                </a:lnTo>
                <a:lnTo>
                  <a:pt x="152526" y="482600"/>
                </a:lnTo>
                <a:lnTo>
                  <a:pt x="93118" y="478790"/>
                </a:lnTo>
                <a:lnTo>
                  <a:pt x="44640" y="468407"/>
                </a:lnTo>
                <a:lnTo>
                  <a:pt x="11973" y="453024"/>
                </a:lnTo>
                <a:lnTo>
                  <a:pt x="0" y="434213"/>
                </a:lnTo>
                <a:lnTo>
                  <a:pt x="0" y="48387"/>
                </a:lnTo>
              </a:path>
            </a:pathLst>
          </a:custGeom>
          <a:ln w="3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02672" y="7545875"/>
            <a:ext cx="90846" cy="1092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2672" y="6987837"/>
            <a:ext cx="90846" cy="1092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46321" y="6891019"/>
            <a:ext cx="398780" cy="87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Cr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eati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e  Input</a:t>
            </a:r>
            <a:endParaRPr sz="700">
              <a:latin typeface="Times New Roman"/>
              <a:cs typeface="Times New Roman"/>
            </a:endParaRPr>
          </a:p>
          <a:p>
            <a:pPr marL="32384" marR="74295">
              <a:lnSpc>
                <a:spcPct val="100000"/>
              </a:lnSpc>
              <a:spcBef>
                <a:spcPts val="409"/>
              </a:spcBef>
            </a:pP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Plasma  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Pool  </a:t>
            </a: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C</a:t>
            </a:r>
            <a:r>
              <a:rPr sz="700" spc="-10" dirty="0">
                <a:solidFill>
                  <a:srgbClr val="009999"/>
                </a:solidFill>
                <a:latin typeface="Times New Roman"/>
                <a:cs typeface="Times New Roman"/>
              </a:rPr>
              <a:t>o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te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  <a:p>
            <a:pPr marL="27940" marR="99695">
              <a:lnSpc>
                <a:spcPct val="100000"/>
              </a:lnSpc>
              <a:spcBef>
                <a:spcPts val="390"/>
              </a:spcBef>
            </a:pPr>
            <a:r>
              <a:rPr sz="700" spc="-15" dirty="0">
                <a:solidFill>
                  <a:srgbClr val="009999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i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dn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e</a:t>
            </a: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y  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Ou</a:t>
            </a:r>
            <a:r>
              <a:rPr sz="700" spc="-5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r>
              <a:rPr sz="700" spc="5" dirty="0">
                <a:solidFill>
                  <a:srgbClr val="009999"/>
                </a:solidFill>
                <a:latin typeface="Times New Roman"/>
                <a:cs typeface="Times New Roman"/>
              </a:rPr>
              <a:t>pu</a:t>
            </a:r>
            <a:r>
              <a:rPr sz="700" dirty="0">
                <a:solidFill>
                  <a:srgbClr val="009999"/>
                </a:solidFill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4292346" y="6600570"/>
            <a:ext cx="27051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300"/>
              </a:lnSpc>
              <a:spcBef>
                <a:spcPts val="90"/>
              </a:spcBef>
            </a:pP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55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  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Muscle  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Mass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2665" y="7849616"/>
            <a:ext cx="28765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Normal  </a:t>
            </a:r>
            <a:r>
              <a:rPr sz="55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9457" y="7849616"/>
            <a:ext cx="304800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sed  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Kidneys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80026" y="6600570"/>
            <a:ext cx="27051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300"/>
              </a:lnSpc>
              <a:spcBef>
                <a:spcPts val="90"/>
              </a:spcBef>
            </a:pP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550" b="1" spc="3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  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Muscle  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Mass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32145" y="7849616"/>
            <a:ext cx="304800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sed  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Kidneys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66182" y="7849616"/>
            <a:ext cx="28765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Normal  </a:t>
            </a:r>
            <a:r>
              <a:rPr sz="550" b="1" spc="3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6502" y="6505702"/>
            <a:ext cx="333375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550" b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55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sed  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Muscle  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Mass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91632" y="6619494"/>
            <a:ext cx="301625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0"/>
              </a:spcBef>
            </a:pP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ed</a:t>
            </a:r>
            <a:r>
              <a:rPr sz="55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ce</a:t>
            </a:r>
            <a:r>
              <a:rPr sz="55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d  </a:t>
            </a:r>
            <a:r>
              <a:rPr sz="55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Muscle  </a:t>
            </a:r>
            <a:r>
              <a:rPr sz="55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Mass</a:t>
            </a:r>
            <a:endParaRPr sz="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</a:t>
            </a:r>
            <a:r>
              <a:rPr sz="1200" spc="5" dirty="0">
                <a:latin typeface="Calibri"/>
                <a:cs typeface="Calibri"/>
              </a:rPr>
              <a:t>/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/2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0551" y="4102569"/>
            <a:ext cx="837907" cy="53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6510" y="3693414"/>
            <a:ext cx="751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Blood</a:t>
            </a:r>
            <a:r>
              <a:rPr sz="1300" spc="-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urea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9265" y="4039056"/>
            <a:ext cx="866775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dirty="0">
                <a:latin typeface="Calibri"/>
                <a:cs typeface="Calibri"/>
              </a:rPr>
              <a:t>Low</a:t>
            </a:r>
            <a:r>
              <a:rPr sz="700" spc="-4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urea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3664" algn="l"/>
              </a:tabLst>
            </a:pPr>
            <a:r>
              <a:rPr sz="700" spc="-5" dirty="0">
                <a:latin typeface="Calibri"/>
                <a:cs typeface="Calibri"/>
              </a:rPr>
              <a:t>Pregnancy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13664" algn="l"/>
              </a:tabLst>
            </a:pPr>
            <a:r>
              <a:rPr sz="700" spc="-5" dirty="0">
                <a:latin typeface="Calibri"/>
                <a:cs typeface="Calibri"/>
              </a:rPr>
              <a:t>Starvation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3664" algn="l"/>
              </a:tabLst>
            </a:pPr>
            <a:r>
              <a:rPr sz="700" spc="-5" dirty="0">
                <a:latin typeface="Calibri"/>
                <a:cs typeface="Calibri"/>
              </a:rPr>
              <a:t>Chronic liver</a:t>
            </a:r>
            <a:r>
              <a:rPr sz="700" spc="-7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disease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7355" y="4039056"/>
            <a:ext cx="922655" cy="6794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dirty="0">
                <a:latin typeface="Calibri"/>
                <a:cs typeface="Calibri"/>
              </a:rPr>
              <a:t>High</a:t>
            </a:r>
            <a:r>
              <a:rPr sz="700" spc="-3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urea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3664" algn="l"/>
              </a:tabLst>
            </a:pPr>
            <a:r>
              <a:rPr sz="700" spc="-5" dirty="0">
                <a:latin typeface="Calibri"/>
                <a:cs typeface="Calibri"/>
              </a:rPr>
              <a:t>Renal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failure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13664" algn="l"/>
              </a:tabLst>
            </a:pPr>
            <a:r>
              <a:rPr sz="700" dirty="0">
                <a:latin typeface="Calibri"/>
                <a:cs typeface="Calibri"/>
              </a:rPr>
              <a:t>High </a:t>
            </a:r>
            <a:r>
              <a:rPr sz="700" spc="-5" dirty="0">
                <a:latin typeface="Calibri"/>
                <a:cs typeface="Calibri"/>
              </a:rPr>
              <a:t>protein</a:t>
            </a:r>
            <a:r>
              <a:rPr sz="700" spc="-5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diet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3664" algn="l"/>
              </a:tabLst>
            </a:pPr>
            <a:r>
              <a:rPr sz="700" spc="-5" dirty="0">
                <a:latin typeface="Calibri"/>
                <a:cs typeface="Calibri"/>
              </a:rPr>
              <a:t>Dehydration</a:t>
            </a:r>
            <a:endParaRPr sz="7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13664" algn="l"/>
              </a:tabLst>
            </a:pPr>
            <a:r>
              <a:rPr sz="700" spc="-5" dirty="0">
                <a:latin typeface="Calibri"/>
                <a:cs typeface="Calibri"/>
              </a:rPr>
              <a:t>Gastrointestinal</a:t>
            </a:r>
            <a:r>
              <a:rPr sz="700" spc="-6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bleed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4704" y="7459344"/>
            <a:ext cx="60960" cy="266700"/>
          </a:xfrm>
          <a:custGeom>
            <a:avLst/>
            <a:gdLst/>
            <a:ahLst/>
            <a:cxnLst/>
            <a:rect l="l" t="t" r="r" b="b"/>
            <a:pathLst>
              <a:path w="60960" h="266700">
                <a:moveTo>
                  <a:pt x="0" y="0"/>
                </a:moveTo>
                <a:lnTo>
                  <a:pt x="0" y="266191"/>
                </a:lnTo>
                <a:lnTo>
                  <a:pt x="60706" y="266191"/>
                </a:lnTo>
              </a:path>
            </a:pathLst>
          </a:custGeom>
          <a:ln w="744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3998" y="7459344"/>
            <a:ext cx="60960" cy="266700"/>
          </a:xfrm>
          <a:custGeom>
            <a:avLst/>
            <a:gdLst/>
            <a:ahLst/>
            <a:cxnLst/>
            <a:rect l="l" t="t" r="r" b="b"/>
            <a:pathLst>
              <a:path w="60960" h="266700">
                <a:moveTo>
                  <a:pt x="60706" y="0"/>
                </a:moveTo>
                <a:lnTo>
                  <a:pt x="60706" y="266191"/>
                </a:lnTo>
                <a:lnTo>
                  <a:pt x="0" y="266191"/>
                </a:lnTo>
              </a:path>
            </a:pathLst>
          </a:custGeom>
          <a:ln w="744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84679" y="7048500"/>
            <a:ext cx="700405" cy="121920"/>
          </a:xfrm>
          <a:custGeom>
            <a:avLst/>
            <a:gdLst/>
            <a:ahLst/>
            <a:cxnLst/>
            <a:rect l="l" t="t" r="r" b="b"/>
            <a:pathLst>
              <a:path w="700405" h="121920">
                <a:moveTo>
                  <a:pt x="0" y="0"/>
                </a:moveTo>
                <a:lnTo>
                  <a:pt x="0" y="60832"/>
                </a:lnTo>
                <a:lnTo>
                  <a:pt x="700024" y="60832"/>
                </a:lnTo>
                <a:lnTo>
                  <a:pt x="700024" y="121538"/>
                </a:lnTo>
              </a:path>
            </a:pathLst>
          </a:custGeom>
          <a:ln w="744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4706" y="7459344"/>
            <a:ext cx="60960" cy="266700"/>
          </a:xfrm>
          <a:custGeom>
            <a:avLst/>
            <a:gdLst/>
            <a:ahLst/>
            <a:cxnLst/>
            <a:rect l="l" t="t" r="r" b="b"/>
            <a:pathLst>
              <a:path w="60959" h="266700">
                <a:moveTo>
                  <a:pt x="0" y="0"/>
                </a:moveTo>
                <a:lnTo>
                  <a:pt x="0" y="266191"/>
                </a:lnTo>
                <a:lnTo>
                  <a:pt x="60744" y="266191"/>
                </a:lnTo>
              </a:path>
            </a:pathLst>
          </a:custGeom>
          <a:ln w="744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3962" y="7459344"/>
            <a:ext cx="60960" cy="266700"/>
          </a:xfrm>
          <a:custGeom>
            <a:avLst/>
            <a:gdLst/>
            <a:ahLst/>
            <a:cxnLst/>
            <a:rect l="l" t="t" r="r" b="b"/>
            <a:pathLst>
              <a:path w="60959" h="266700">
                <a:moveTo>
                  <a:pt x="60744" y="0"/>
                </a:moveTo>
                <a:lnTo>
                  <a:pt x="60744" y="266191"/>
                </a:lnTo>
                <a:lnTo>
                  <a:pt x="0" y="266191"/>
                </a:lnTo>
              </a:path>
            </a:pathLst>
          </a:custGeom>
          <a:ln w="744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4706" y="7048500"/>
            <a:ext cx="700405" cy="121920"/>
          </a:xfrm>
          <a:custGeom>
            <a:avLst/>
            <a:gdLst/>
            <a:ahLst/>
            <a:cxnLst/>
            <a:rect l="l" t="t" r="r" b="b"/>
            <a:pathLst>
              <a:path w="700405" h="121920">
                <a:moveTo>
                  <a:pt x="699973" y="0"/>
                </a:moveTo>
                <a:lnTo>
                  <a:pt x="699973" y="60832"/>
                </a:lnTo>
                <a:lnTo>
                  <a:pt x="0" y="60832"/>
                </a:lnTo>
                <a:lnTo>
                  <a:pt x="0" y="121538"/>
                </a:lnTo>
              </a:path>
            </a:pathLst>
          </a:custGeom>
          <a:ln w="744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7894" y="6573939"/>
            <a:ext cx="894080" cy="474980"/>
          </a:xfrm>
          <a:custGeom>
            <a:avLst/>
            <a:gdLst/>
            <a:ahLst/>
            <a:cxnLst/>
            <a:rect l="l" t="t" r="r" b="b"/>
            <a:pathLst>
              <a:path w="894080" h="474979">
                <a:moveTo>
                  <a:pt x="0" y="474560"/>
                </a:moveTo>
                <a:lnTo>
                  <a:pt x="893762" y="474560"/>
                </a:lnTo>
                <a:lnTo>
                  <a:pt x="893762" y="0"/>
                </a:lnTo>
                <a:lnTo>
                  <a:pt x="0" y="0"/>
                </a:lnTo>
                <a:lnTo>
                  <a:pt x="0" y="474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7894" y="6573939"/>
            <a:ext cx="894080" cy="474980"/>
          </a:xfrm>
          <a:custGeom>
            <a:avLst/>
            <a:gdLst/>
            <a:ahLst/>
            <a:cxnLst/>
            <a:rect l="l" t="t" r="r" b="b"/>
            <a:pathLst>
              <a:path w="894080" h="474979">
                <a:moveTo>
                  <a:pt x="0" y="474560"/>
                </a:moveTo>
                <a:lnTo>
                  <a:pt x="893762" y="474560"/>
                </a:lnTo>
                <a:lnTo>
                  <a:pt x="893762" y="0"/>
                </a:lnTo>
                <a:lnTo>
                  <a:pt x="0" y="0"/>
                </a:lnTo>
                <a:lnTo>
                  <a:pt x="0" y="474560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55927" y="6584442"/>
            <a:ext cx="8578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FFFF"/>
                </a:solidFill>
                <a:latin typeface="Calibri"/>
                <a:cs typeface="Calibri"/>
              </a:rPr>
              <a:t>GFR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5451" y="7170025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5451" y="7170025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5451" y="7206742"/>
            <a:ext cx="5651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Mea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5452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452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5452" y="7573136"/>
            <a:ext cx="579120" cy="281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7314" marR="5080" indent="-96520">
              <a:lnSpc>
                <a:spcPts val="960"/>
              </a:lnSpc>
              <a:spcBef>
                <a:spcPts val="204"/>
              </a:spcBef>
            </a:pPr>
            <a:r>
              <a:rPr sz="85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85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85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us 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markers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45450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5450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45450" y="7573136"/>
            <a:ext cx="579120" cy="281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7314" marR="40005" indent="-60960">
              <a:lnSpc>
                <a:spcPts val="960"/>
              </a:lnSpc>
              <a:spcBef>
                <a:spcPts val="204"/>
              </a:spcBef>
            </a:pPr>
            <a:r>
              <a:rPr sz="85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85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5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85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850" spc="5" dirty="0">
                <a:solidFill>
                  <a:srgbClr val="FFFFFF"/>
                </a:solidFill>
                <a:latin typeface="Calibri"/>
                <a:cs typeface="Calibri"/>
              </a:rPr>
              <a:t>us  </a:t>
            </a:r>
            <a:r>
              <a:rPr sz="850" dirty="0">
                <a:solidFill>
                  <a:srgbClr val="FFFFFF"/>
                </a:solidFill>
                <a:latin typeface="Calibri"/>
                <a:cs typeface="Calibri"/>
              </a:rPr>
              <a:t>markers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95398" y="7170025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95398" y="7170025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13527" y="7206742"/>
            <a:ext cx="560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Estimated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45513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5513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45513" y="7634478"/>
            <a:ext cx="5791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25"/>
              </a:spcBef>
            </a:pPr>
            <a:r>
              <a:rPr sz="850" spc="15" dirty="0">
                <a:solidFill>
                  <a:srgbClr val="FFFFFF"/>
                </a:solidFill>
                <a:latin typeface="Calibri"/>
                <a:cs typeface="Calibri"/>
              </a:rPr>
              <a:t>MDRD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45410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5410" y="7580871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19" h="289559">
                <a:moveTo>
                  <a:pt x="0" y="289318"/>
                </a:moveTo>
                <a:lnTo>
                  <a:pt x="578510" y="289318"/>
                </a:lnTo>
                <a:lnTo>
                  <a:pt x="578510" y="0"/>
                </a:lnTo>
                <a:lnTo>
                  <a:pt x="0" y="0"/>
                </a:lnTo>
                <a:lnTo>
                  <a:pt x="0" y="289318"/>
                </a:lnTo>
                <a:close/>
              </a:path>
            </a:pathLst>
          </a:custGeom>
          <a:ln w="74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45410" y="7634478"/>
            <a:ext cx="5791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25"/>
              </a:spcBef>
            </a:pPr>
            <a:r>
              <a:rPr sz="850" spc="10" dirty="0">
                <a:solidFill>
                  <a:srgbClr val="FFFFFF"/>
                </a:solidFill>
                <a:latin typeface="Calibri"/>
                <a:cs typeface="Calibri"/>
              </a:rPr>
              <a:t>CKD-EPI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4370959" y="6343903"/>
            <a:ext cx="12039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Filtration</a:t>
            </a:r>
            <a:r>
              <a:rPr sz="1300" spc="-10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markers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9265" y="6650507"/>
            <a:ext cx="708025" cy="5410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3030" indent="-10033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Creatinine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5" dirty="0">
                <a:latin typeface="Calibri"/>
                <a:cs typeface="Calibri"/>
              </a:rPr>
              <a:t>Inulin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5" dirty="0">
                <a:latin typeface="Calibri"/>
                <a:cs typeface="Calibri"/>
              </a:rPr>
              <a:t>I</a:t>
            </a:r>
            <a:r>
              <a:rPr sz="900" spc="10" dirty="0">
                <a:latin typeface="Calibri"/>
                <a:cs typeface="Calibri"/>
              </a:rPr>
              <a:t>otha</a:t>
            </a:r>
            <a:r>
              <a:rPr sz="900" spc="5" dirty="0">
                <a:latin typeface="Calibri"/>
                <a:cs typeface="Calibri"/>
              </a:rPr>
              <a:t>l</a:t>
            </a:r>
            <a:r>
              <a:rPr sz="900" spc="15" dirty="0">
                <a:latin typeface="Calibri"/>
                <a:cs typeface="Calibri"/>
              </a:rPr>
              <a:t>am</a:t>
            </a:r>
            <a:r>
              <a:rPr sz="900" spc="-5" dirty="0">
                <a:latin typeface="Calibri"/>
                <a:cs typeface="Calibri"/>
              </a:rPr>
              <a:t>at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</a:t>
            </a:r>
            <a:r>
              <a:rPr sz="1200" spc="5" dirty="0">
                <a:latin typeface="Calibri"/>
                <a:cs typeface="Calibri"/>
              </a:rPr>
              <a:t>/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/2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302" y="1041018"/>
            <a:ext cx="2364105" cy="84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Peforming </a:t>
            </a:r>
            <a:r>
              <a:rPr sz="1300" spc="-5" dirty="0">
                <a:latin typeface="Calibri"/>
                <a:cs typeface="Calibri"/>
              </a:rPr>
              <a:t>a creatinine</a:t>
            </a:r>
            <a:r>
              <a:rPr sz="1300" spc="-114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clearance</a:t>
            </a:r>
            <a:endParaRPr sz="13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24 </a:t>
            </a:r>
            <a:r>
              <a:rPr sz="900" spc="10" dirty="0">
                <a:latin typeface="Calibri"/>
                <a:cs typeface="Calibri"/>
              </a:rPr>
              <a:t>hr </a:t>
            </a:r>
            <a:r>
              <a:rPr sz="900" spc="5" dirty="0">
                <a:latin typeface="Calibri"/>
                <a:cs typeface="Calibri"/>
              </a:rPr>
              <a:t>collection </a:t>
            </a:r>
            <a:r>
              <a:rPr sz="900" spc="10" dirty="0">
                <a:latin typeface="Calibri"/>
                <a:cs typeface="Calibri"/>
              </a:rPr>
              <a:t>of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urine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Creatinine </a:t>
            </a:r>
            <a:r>
              <a:rPr sz="900" spc="15" dirty="0">
                <a:latin typeface="Calibri"/>
                <a:cs typeface="Calibri"/>
              </a:rPr>
              <a:t>measured on </a:t>
            </a:r>
            <a:r>
              <a:rPr sz="900" spc="10" dirty="0">
                <a:latin typeface="Calibri"/>
                <a:cs typeface="Calibri"/>
              </a:rPr>
              <a:t>both </a:t>
            </a:r>
            <a:r>
              <a:rPr sz="900" spc="15" dirty="0">
                <a:latin typeface="Calibri"/>
                <a:cs typeface="Calibri"/>
              </a:rPr>
              <a:t>serum and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urine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Urine </a:t>
            </a:r>
            <a:r>
              <a:rPr sz="900" spc="10" dirty="0">
                <a:latin typeface="Calibri"/>
                <a:cs typeface="Calibri"/>
              </a:rPr>
              <a:t>volume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noted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02" y="2064511"/>
            <a:ext cx="34925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030" indent="-10033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Cr</a:t>
            </a:r>
            <a:r>
              <a:rPr sz="900" spc="-6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Cl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9695" y="2058779"/>
            <a:ext cx="1675764" cy="186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4863" y="1041018"/>
            <a:ext cx="1214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Body </a:t>
            </a:r>
            <a:r>
              <a:rPr sz="1300" spc="-10" dirty="0">
                <a:latin typeface="Calibri"/>
                <a:cs typeface="Calibri"/>
              </a:rPr>
              <a:t>surface</a:t>
            </a:r>
            <a:r>
              <a:rPr sz="1300" spc="-10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area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30167" y="1303019"/>
            <a:ext cx="1288541" cy="1542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3230" y="1741309"/>
            <a:ext cx="215341" cy="594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9309" y="1432580"/>
            <a:ext cx="335165" cy="903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1234" y="1620135"/>
            <a:ext cx="268659" cy="7326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4048" y="1407033"/>
            <a:ext cx="1054735" cy="30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25"/>
              </a:spcBef>
            </a:pPr>
            <a:r>
              <a:rPr sz="500" b="1" spc="10" dirty="0">
                <a:solidFill>
                  <a:srgbClr val="FF0000"/>
                </a:solidFill>
                <a:latin typeface="Calibri"/>
                <a:cs typeface="Calibri"/>
              </a:rPr>
              <a:t>Average</a:t>
            </a:r>
            <a:r>
              <a:rPr sz="5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500" b="1" spc="10" dirty="0">
                <a:solidFill>
                  <a:srgbClr val="FF0000"/>
                </a:solidFill>
                <a:latin typeface="Calibri"/>
                <a:cs typeface="Calibri"/>
              </a:rPr>
              <a:t>body</a:t>
            </a:r>
            <a:endParaRPr sz="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50" b="1" spc="7" baseline="-27777" dirty="0">
                <a:latin typeface="Calibri"/>
                <a:cs typeface="Calibri"/>
              </a:rPr>
              <a:t>Cr Cl: </a:t>
            </a:r>
            <a:r>
              <a:rPr sz="750" b="1" spc="15" baseline="-27777" dirty="0">
                <a:latin typeface="Calibri"/>
                <a:cs typeface="Calibri"/>
              </a:rPr>
              <a:t>83 mL/min</a:t>
            </a:r>
            <a:r>
              <a:rPr sz="500" b="1" spc="10" dirty="0">
                <a:solidFill>
                  <a:srgbClr val="FF0000"/>
                </a:solidFill>
                <a:latin typeface="Calibri"/>
                <a:cs typeface="Calibri"/>
              </a:rPr>
              <a:t>surface</a:t>
            </a:r>
            <a:r>
              <a:rPr sz="5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500" b="1" spc="10" dirty="0">
                <a:solidFill>
                  <a:srgbClr val="FF0000"/>
                </a:solidFill>
                <a:latin typeface="Calibri"/>
                <a:cs typeface="Calibri"/>
              </a:rPr>
              <a:t>area 1.73 m</a:t>
            </a:r>
            <a:r>
              <a:rPr sz="525" b="1" spc="15" baseline="23809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525" baseline="23809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" b="1" spc="10" dirty="0">
                <a:latin typeface="Calibri"/>
                <a:cs typeface="Calibri"/>
              </a:rPr>
              <a:t>BSA: 1.2</a:t>
            </a:r>
            <a:r>
              <a:rPr sz="500" b="1" spc="-25" dirty="0">
                <a:latin typeface="Calibri"/>
                <a:cs typeface="Calibri"/>
              </a:rPr>
              <a:t> </a:t>
            </a:r>
            <a:r>
              <a:rPr sz="500" b="1" spc="10" dirty="0">
                <a:latin typeface="Calibri"/>
                <a:cs typeface="Calibri"/>
              </a:rPr>
              <a:t>m</a:t>
            </a:r>
            <a:r>
              <a:rPr sz="525" b="1" spc="15" baseline="23809" dirty="0">
                <a:latin typeface="Calibri"/>
                <a:cs typeface="Calibri"/>
              </a:rPr>
              <a:t>2</a:t>
            </a:r>
            <a:endParaRPr sz="525" baseline="23809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7422" y="1204722"/>
            <a:ext cx="521970" cy="186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90"/>
              </a:spcBef>
            </a:pPr>
            <a:r>
              <a:rPr sz="500" b="1" spc="5" dirty="0">
                <a:latin typeface="Calibri"/>
                <a:cs typeface="Calibri"/>
              </a:rPr>
              <a:t>Cr Cl: </a:t>
            </a:r>
            <a:r>
              <a:rPr sz="500" b="1" spc="10" dirty="0">
                <a:latin typeface="Calibri"/>
                <a:cs typeface="Calibri"/>
              </a:rPr>
              <a:t>165</a:t>
            </a:r>
            <a:r>
              <a:rPr sz="500" b="1" spc="-65" dirty="0">
                <a:latin typeface="Calibri"/>
                <a:cs typeface="Calibri"/>
              </a:rPr>
              <a:t> </a:t>
            </a:r>
            <a:r>
              <a:rPr sz="500" b="1" spc="15" dirty="0">
                <a:latin typeface="Calibri"/>
                <a:cs typeface="Calibri"/>
              </a:rPr>
              <a:t>mL/min  </a:t>
            </a:r>
            <a:r>
              <a:rPr sz="500" b="1" spc="10" dirty="0">
                <a:latin typeface="Calibri"/>
                <a:cs typeface="Calibri"/>
              </a:rPr>
              <a:t>BSA: 1.9</a:t>
            </a:r>
            <a:r>
              <a:rPr sz="500" b="1" spc="-35" dirty="0">
                <a:latin typeface="Calibri"/>
                <a:cs typeface="Calibri"/>
              </a:rPr>
              <a:t> </a:t>
            </a:r>
            <a:r>
              <a:rPr sz="500" b="1" spc="10" dirty="0">
                <a:latin typeface="Calibri"/>
                <a:cs typeface="Calibri"/>
              </a:rPr>
              <a:t>m</a:t>
            </a:r>
            <a:r>
              <a:rPr sz="525" b="1" spc="15" baseline="23809" dirty="0">
                <a:latin typeface="Calibri"/>
                <a:cs typeface="Calibri"/>
              </a:rPr>
              <a:t>2</a:t>
            </a:r>
            <a:endParaRPr sz="525" baseline="23809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8554" y="2415921"/>
            <a:ext cx="5727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Calibri"/>
                <a:cs typeface="Calibri"/>
              </a:rPr>
              <a:t>120</a:t>
            </a:r>
            <a:r>
              <a:rPr sz="500" spc="-45" dirty="0">
                <a:latin typeface="Calibri"/>
                <a:cs typeface="Calibri"/>
              </a:rPr>
              <a:t> </a:t>
            </a:r>
            <a:r>
              <a:rPr sz="500" spc="10" dirty="0">
                <a:latin typeface="Calibri"/>
                <a:cs typeface="Calibri"/>
              </a:rPr>
              <a:t>mL/min/1.73m</a:t>
            </a:r>
            <a:r>
              <a:rPr sz="525" spc="15" baseline="23809" dirty="0">
                <a:latin typeface="Calibri"/>
                <a:cs typeface="Calibri"/>
              </a:rPr>
              <a:t>2</a:t>
            </a:r>
            <a:endParaRPr sz="525" baseline="23809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6651" y="2415921"/>
            <a:ext cx="57213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Calibri"/>
                <a:cs typeface="Calibri"/>
              </a:rPr>
              <a:t>120</a:t>
            </a:r>
            <a:r>
              <a:rPr sz="500" spc="-20" dirty="0">
                <a:latin typeface="Calibri"/>
                <a:cs typeface="Calibri"/>
              </a:rPr>
              <a:t> </a:t>
            </a:r>
            <a:r>
              <a:rPr sz="500" spc="5" dirty="0">
                <a:latin typeface="Calibri"/>
                <a:cs typeface="Calibri"/>
              </a:rPr>
              <a:t>mL/min/1.73m</a:t>
            </a:r>
            <a:r>
              <a:rPr sz="525" spc="7" baseline="23809" dirty="0">
                <a:latin typeface="Calibri"/>
                <a:cs typeface="Calibri"/>
              </a:rPr>
              <a:t>2</a:t>
            </a:r>
            <a:endParaRPr sz="525" baseline="23809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302" y="3693414"/>
            <a:ext cx="2296795" cy="101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Problems of creatinine</a:t>
            </a:r>
            <a:r>
              <a:rPr sz="1300" spc="-1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clearance</a:t>
            </a:r>
            <a:endParaRPr sz="13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Overestimates </a:t>
            </a:r>
            <a:r>
              <a:rPr sz="900" spc="15" dirty="0">
                <a:latin typeface="Calibri"/>
                <a:cs typeface="Calibri"/>
              </a:rPr>
              <a:t>GFR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Creatinine </a:t>
            </a:r>
            <a:r>
              <a:rPr sz="900" spc="15" dirty="0">
                <a:latin typeface="Calibri"/>
                <a:cs typeface="Calibri"/>
              </a:rPr>
              <a:t>method </a:t>
            </a:r>
            <a:r>
              <a:rPr sz="900" spc="10" dirty="0">
                <a:latin typeface="Calibri"/>
                <a:cs typeface="Calibri"/>
              </a:rPr>
              <a:t>problems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Inconvenience of </a:t>
            </a:r>
            <a:r>
              <a:rPr sz="900" spc="15" dirty="0">
                <a:latin typeface="Calibri"/>
                <a:cs typeface="Calibri"/>
              </a:rPr>
              <a:t>24 </a:t>
            </a:r>
            <a:r>
              <a:rPr sz="900" spc="10" dirty="0">
                <a:latin typeface="Calibri"/>
                <a:cs typeface="Calibri"/>
              </a:rPr>
              <a:t>hour urine </a:t>
            </a:r>
            <a:r>
              <a:rPr sz="900" spc="5" dirty="0">
                <a:latin typeface="Calibri"/>
                <a:cs typeface="Calibri"/>
              </a:rPr>
              <a:t>collection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Collection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errors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5129" y="4594212"/>
            <a:ext cx="671004" cy="894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83963" y="3693414"/>
            <a:ext cx="3771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eG</a:t>
            </a:r>
            <a:r>
              <a:rPr sz="130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9265" y="4514809"/>
            <a:ext cx="1497965" cy="7131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13030" indent="-10033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Results </a:t>
            </a:r>
            <a:r>
              <a:rPr sz="900" spc="5" dirty="0">
                <a:latin typeface="Calibri"/>
                <a:cs typeface="Calibri"/>
              </a:rPr>
              <a:t>standardised for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BSA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No 24 </a:t>
            </a:r>
            <a:r>
              <a:rPr sz="900" spc="10" dirty="0">
                <a:latin typeface="Calibri"/>
                <a:cs typeface="Calibri"/>
              </a:rPr>
              <a:t>hour urine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collections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No </a:t>
            </a:r>
            <a:r>
              <a:rPr sz="900" spc="5" dirty="0">
                <a:latin typeface="Calibri"/>
                <a:cs typeface="Calibri"/>
              </a:rPr>
              <a:t>collection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errors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Just </a:t>
            </a:r>
            <a:r>
              <a:rPr sz="900" spc="15" dirty="0">
                <a:latin typeface="Calibri"/>
                <a:cs typeface="Calibri"/>
              </a:rPr>
              <a:t>one </a:t>
            </a:r>
            <a:r>
              <a:rPr sz="900" spc="10" dirty="0">
                <a:latin typeface="Calibri"/>
                <a:cs typeface="Calibri"/>
              </a:rPr>
              <a:t>blood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sample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70029" y="4011202"/>
            <a:ext cx="1820784" cy="4285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7803" y="6343903"/>
            <a:ext cx="15354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MDRD </a:t>
            </a:r>
            <a:r>
              <a:rPr sz="1300" spc="-5" dirty="0">
                <a:latin typeface="Calibri"/>
                <a:cs typeface="Calibri"/>
              </a:rPr>
              <a:t>eGFR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calculator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4867" y="6851770"/>
            <a:ext cx="2612541" cy="1283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0167" y="6775132"/>
            <a:ext cx="2681351" cy="1452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</a:t>
            </a:r>
            <a:r>
              <a:rPr sz="1200" spc="5" dirty="0">
                <a:latin typeface="Calibri"/>
                <a:cs typeface="Calibri"/>
              </a:rPr>
              <a:t>/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/2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302" y="1041018"/>
            <a:ext cx="2373630" cy="124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eGFR </a:t>
            </a:r>
            <a:r>
              <a:rPr sz="1300" spc="-15" dirty="0">
                <a:latin typeface="Calibri"/>
                <a:cs typeface="Calibri"/>
              </a:rPr>
              <a:t>for </a:t>
            </a:r>
            <a:r>
              <a:rPr sz="1300" spc="-10" dirty="0">
                <a:latin typeface="Calibri"/>
                <a:cs typeface="Calibri"/>
              </a:rPr>
              <a:t>anybody?</a:t>
            </a:r>
            <a:r>
              <a:rPr sz="1300" spc="-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NO!</a:t>
            </a:r>
            <a:endParaRPr sz="13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02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Extremes of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age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Pregnant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Disease </a:t>
            </a:r>
            <a:r>
              <a:rPr sz="900" spc="10" dirty="0">
                <a:latin typeface="Calibri"/>
                <a:cs typeface="Calibri"/>
              </a:rPr>
              <a:t>of </a:t>
            </a:r>
            <a:r>
              <a:rPr sz="900" spc="5" dirty="0">
                <a:latin typeface="Calibri"/>
                <a:cs typeface="Calibri"/>
              </a:rPr>
              <a:t>skeletal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muscle/amputation</a:t>
            </a:r>
            <a:endParaRPr sz="900">
              <a:latin typeface="Calibri"/>
              <a:cs typeface="Calibri"/>
            </a:endParaRPr>
          </a:p>
          <a:p>
            <a:pPr marL="113030" marR="5080" indent="-100330">
              <a:lnSpc>
                <a:spcPts val="1010"/>
              </a:lnSpc>
              <a:spcBef>
                <a:spcPts val="26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Extremes of nutritional </a:t>
            </a:r>
            <a:r>
              <a:rPr sz="900" spc="5" dirty="0">
                <a:latin typeface="Calibri"/>
                <a:cs typeface="Calibri"/>
              </a:rPr>
              <a:t>status </a:t>
            </a:r>
            <a:r>
              <a:rPr sz="900" spc="10" dirty="0">
                <a:latin typeface="Calibri"/>
                <a:cs typeface="Calibri"/>
              </a:rPr>
              <a:t>(severe  malnutrition or </a:t>
            </a:r>
            <a:r>
              <a:rPr sz="900" dirty="0">
                <a:latin typeface="Calibri"/>
                <a:cs typeface="Calibri"/>
              </a:rPr>
              <a:t>obesity, </a:t>
            </a:r>
            <a:r>
              <a:rPr sz="900" spc="10" dirty="0">
                <a:latin typeface="Calibri"/>
                <a:cs typeface="Calibri"/>
              </a:rPr>
              <a:t>creatine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supplements)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5" dirty="0">
                <a:latin typeface="Calibri"/>
                <a:cs typeface="Calibri"/>
              </a:rPr>
              <a:t>Have rapidly </a:t>
            </a:r>
            <a:r>
              <a:rPr sz="900" spc="15" dirty="0">
                <a:latin typeface="Calibri"/>
                <a:cs typeface="Calibri"/>
              </a:rPr>
              <a:t>changing </a:t>
            </a:r>
            <a:r>
              <a:rPr sz="900" spc="10" dirty="0">
                <a:latin typeface="Calibri"/>
                <a:cs typeface="Calibri"/>
              </a:rPr>
              <a:t>kidney function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–ARF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02" y="2436368"/>
            <a:ext cx="51180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030" indent="-10033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CKD-</a:t>
            </a:r>
            <a:r>
              <a:rPr sz="900" spc="10" dirty="0">
                <a:latin typeface="Calibri"/>
                <a:cs typeface="Calibri"/>
              </a:rPr>
              <a:t>EP</a:t>
            </a:r>
            <a:r>
              <a:rPr sz="900" spc="5" dirty="0"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2063" y="1041018"/>
            <a:ext cx="3009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CKD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7026" y="1396284"/>
            <a:ext cx="2675381" cy="1484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302" y="3693414"/>
            <a:ext cx="2144395" cy="1335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549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Urine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protein</a:t>
            </a:r>
            <a:endParaRPr sz="13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Normal adults </a:t>
            </a:r>
            <a:r>
              <a:rPr sz="900" spc="5" dirty="0">
                <a:latin typeface="Calibri"/>
                <a:cs typeface="Calibri"/>
              </a:rPr>
              <a:t>excrete </a:t>
            </a:r>
            <a:r>
              <a:rPr sz="900" spc="10" dirty="0">
                <a:latin typeface="Calibri"/>
                <a:cs typeface="Calibri"/>
              </a:rPr>
              <a:t>less than </a:t>
            </a:r>
            <a:r>
              <a:rPr sz="900" spc="15" dirty="0">
                <a:latin typeface="Calibri"/>
                <a:cs typeface="Calibri"/>
              </a:rPr>
              <a:t>150 </a:t>
            </a:r>
            <a:r>
              <a:rPr sz="900" spc="20" dirty="0">
                <a:latin typeface="Calibri"/>
                <a:cs typeface="Calibri"/>
              </a:rPr>
              <a:t>mg/d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Albumin &lt;30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mg/d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Abnormal </a:t>
            </a:r>
            <a:r>
              <a:rPr sz="900" spc="10" dirty="0">
                <a:latin typeface="Calibri"/>
                <a:cs typeface="Calibri"/>
              </a:rPr>
              <a:t>urinary </a:t>
            </a:r>
            <a:r>
              <a:rPr sz="900" spc="5" dirty="0">
                <a:latin typeface="Calibri"/>
                <a:cs typeface="Calibri"/>
              </a:rPr>
              <a:t>protein excretion </a:t>
            </a:r>
            <a:r>
              <a:rPr sz="900" spc="10" dirty="0">
                <a:latin typeface="Calibri"/>
                <a:cs typeface="Calibri"/>
              </a:rPr>
              <a:t>is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  <a:spcBef>
                <a:spcPts val="50"/>
              </a:spcBef>
            </a:pPr>
            <a:r>
              <a:rPr sz="900" spc="5" dirty="0">
                <a:latin typeface="Calibri"/>
                <a:cs typeface="Calibri"/>
              </a:rPr>
              <a:t>marker </a:t>
            </a:r>
            <a:r>
              <a:rPr sz="900" spc="10" dirty="0">
                <a:latin typeface="Calibri"/>
                <a:cs typeface="Calibri"/>
              </a:rPr>
              <a:t>of renal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disease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Urine </a:t>
            </a:r>
            <a:r>
              <a:rPr sz="900" spc="5" dirty="0">
                <a:latin typeface="Calibri"/>
                <a:cs typeface="Calibri"/>
              </a:rPr>
              <a:t>protein concentration :</a:t>
            </a:r>
            <a:r>
              <a:rPr sz="900" spc="6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mg/dL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5" dirty="0">
                <a:latin typeface="Calibri"/>
                <a:cs typeface="Calibri"/>
              </a:rPr>
              <a:t>Protein to </a:t>
            </a:r>
            <a:r>
              <a:rPr sz="900" spc="10" dirty="0">
                <a:latin typeface="Calibri"/>
                <a:cs typeface="Calibri"/>
              </a:rPr>
              <a:t>creatinine </a:t>
            </a:r>
            <a:r>
              <a:rPr sz="900" dirty="0">
                <a:latin typeface="Calibri"/>
                <a:cs typeface="Calibri"/>
              </a:rPr>
              <a:t>ratio </a:t>
            </a:r>
            <a:r>
              <a:rPr sz="900" spc="5" dirty="0">
                <a:latin typeface="Calibri"/>
                <a:cs typeface="Calibri"/>
              </a:rPr>
              <a:t>:</a:t>
            </a:r>
            <a:r>
              <a:rPr sz="900" spc="60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mg/mmoL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7742" y="3693414"/>
            <a:ext cx="84899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Albuminuria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9265" y="3999636"/>
            <a:ext cx="1130300" cy="5410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3030" indent="-10033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Normalbuminuria</a:t>
            </a:r>
            <a:r>
              <a:rPr sz="900" spc="19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“Microalbuminuria”: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Macroalbuminuria</a:t>
            </a:r>
            <a:r>
              <a:rPr sz="900" spc="190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0766" y="3999636"/>
            <a:ext cx="630555" cy="5410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spc="20" dirty="0">
                <a:latin typeface="Calibri"/>
                <a:cs typeface="Calibri"/>
              </a:rPr>
              <a:t>&lt;30mg/d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20" dirty="0">
                <a:latin typeface="Calibri"/>
                <a:cs typeface="Calibri"/>
              </a:rPr>
              <a:t>30-300mg/d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00" spc="20" dirty="0">
                <a:latin typeface="Calibri"/>
                <a:cs typeface="Calibri"/>
              </a:rPr>
              <a:t>&gt;300mg/d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5827" y="6702043"/>
            <a:ext cx="2533226" cy="1088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9265" y="6343903"/>
            <a:ext cx="1841500" cy="67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Spot urine</a:t>
            </a:r>
            <a:r>
              <a:rPr sz="1300" spc="-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albumin</a:t>
            </a:r>
            <a:endParaRPr sz="13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Albumin </a:t>
            </a:r>
            <a:r>
              <a:rPr sz="900" spc="5" dirty="0">
                <a:latin typeface="Calibri"/>
                <a:cs typeface="Calibri"/>
              </a:rPr>
              <a:t>to </a:t>
            </a:r>
            <a:r>
              <a:rPr sz="900" spc="10" dirty="0">
                <a:latin typeface="Calibri"/>
                <a:cs typeface="Calibri"/>
              </a:rPr>
              <a:t>creatinine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ratio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Best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sample?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9</a:t>
            </a:r>
            <a:r>
              <a:rPr sz="1200" spc="5" dirty="0">
                <a:latin typeface="Calibri"/>
                <a:cs typeface="Calibri"/>
              </a:rPr>
              <a:t>/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/2</a:t>
            </a:r>
            <a:r>
              <a:rPr sz="1200" spc="5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302" y="1041018"/>
            <a:ext cx="2223770" cy="147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Sample collection</a:t>
            </a:r>
            <a:r>
              <a:rPr sz="1300" spc="-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cont.</a:t>
            </a:r>
            <a:endParaRPr sz="1300">
              <a:latin typeface="Calibri"/>
              <a:cs typeface="Calibri"/>
            </a:endParaRPr>
          </a:p>
          <a:p>
            <a:pPr marL="113030" marR="5080" indent="-100330">
              <a:lnSpc>
                <a:spcPct val="104400"/>
              </a:lnSpc>
              <a:spcBef>
                <a:spcPts val="108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Recent </a:t>
            </a:r>
            <a:r>
              <a:rPr sz="900" spc="5" dirty="0">
                <a:latin typeface="Calibri"/>
                <a:cs typeface="Calibri"/>
              </a:rPr>
              <a:t>exercise </a:t>
            </a:r>
            <a:r>
              <a:rPr sz="900" spc="10" dirty="0">
                <a:latin typeface="Calibri"/>
                <a:cs typeface="Calibri"/>
              </a:rPr>
              <a:t>(within </a:t>
            </a:r>
            <a:r>
              <a:rPr sz="900" spc="15" dirty="0">
                <a:latin typeface="Calibri"/>
                <a:cs typeface="Calibri"/>
              </a:rPr>
              <a:t>24 </a:t>
            </a:r>
            <a:r>
              <a:rPr sz="900" spc="5" dirty="0">
                <a:latin typeface="Calibri"/>
                <a:cs typeface="Calibri"/>
              </a:rPr>
              <a:t>hours before </a:t>
            </a:r>
            <a:r>
              <a:rPr sz="900" spc="15" dirty="0">
                <a:latin typeface="Calibri"/>
                <a:cs typeface="Calibri"/>
              </a:rPr>
              <a:t>the  </a:t>
            </a:r>
            <a:r>
              <a:rPr sz="900" spc="5" dirty="0">
                <a:latin typeface="Calibri"/>
                <a:cs typeface="Calibri"/>
              </a:rPr>
              <a:t>test)</a:t>
            </a:r>
            <a:endParaRPr sz="900">
              <a:latin typeface="Calibri"/>
              <a:cs typeface="Calibri"/>
            </a:endParaRPr>
          </a:p>
          <a:p>
            <a:pPr marL="113030" marR="50800" indent="-100330">
              <a:lnSpc>
                <a:spcPct val="104400"/>
              </a:lnSpc>
              <a:spcBef>
                <a:spcPts val="22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Recent sexual </a:t>
            </a:r>
            <a:r>
              <a:rPr sz="900" spc="5" dirty="0">
                <a:latin typeface="Calibri"/>
                <a:cs typeface="Calibri"/>
              </a:rPr>
              <a:t>intercourse </a:t>
            </a:r>
            <a:r>
              <a:rPr sz="900" spc="10" dirty="0">
                <a:latin typeface="Calibri"/>
                <a:cs typeface="Calibri"/>
              </a:rPr>
              <a:t>(within </a:t>
            </a:r>
            <a:r>
              <a:rPr sz="900" spc="15" dirty="0">
                <a:latin typeface="Calibri"/>
                <a:cs typeface="Calibri"/>
              </a:rPr>
              <a:t>24 </a:t>
            </a:r>
            <a:r>
              <a:rPr sz="900" spc="5" dirty="0">
                <a:latin typeface="Calibri"/>
                <a:cs typeface="Calibri"/>
              </a:rPr>
              <a:t>hours  before </a:t>
            </a:r>
            <a:r>
              <a:rPr sz="900" spc="15" dirty="0">
                <a:latin typeface="Calibri"/>
                <a:cs typeface="Calibri"/>
              </a:rPr>
              <a:t>the </a:t>
            </a:r>
            <a:r>
              <a:rPr sz="900" spc="5" dirty="0">
                <a:latin typeface="Calibri"/>
                <a:cs typeface="Calibri"/>
              </a:rPr>
              <a:t>test) </a:t>
            </a:r>
            <a:r>
              <a:rPr sz="900" spc="10" dirty="0">
                <a:latin typeface="Calibri"/>
                <a:cs typeface="Calibri"/>
              </a:rPr>
              <a:t>in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males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Illness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UTI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Menstruation or pregnancy in</a:t>
            </a:r>
            <a:r>
              <a:rPr sz="900" spc="15" dirty="0">
                <a:latin typeface="Calibri"/>
                <a:cs typeface="Calibri"/>
              </a:rPr>
              <a:t> women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0167" y="1307566"/>
            <a:ext cx="2681351" cy="1094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3215" y="1839467"/>
            <a:ext cx="2385060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2520" y="1853095"/>
            <a:ext cx="2346325" cy="201295"/>
          </a:xfrm>
          <a:custGeom>
            <a:avLst/>
            <a:gdLst/>
            <a:ahLst/>
            <a:cxnLst/>
            <a:rect l="l" t="t" r="r" b="b"/>
            <a:pathLst>
              <a:path w="2346325" h="201294">
                <a:moveTo>
                  <a:pt x="0" y="201129"/>
                </a:moveTo>
                <a:lnTo>
                  <a:pt x="2346071" y="201129"/>
                </a:lnTo>
                <a:lnTo>
                  <a:pt x="2346071" y="0"/>
                </a:lnTo>
                <a:lnTo>
                  <a:pt x="0" y="0"/>
                </a:lnTo>
                <a:lnTo>
                  <a:pt x="0" y="201129"/>
                </a:lnTo>
                <a:close/>
              </a:path>
            </a:pathLst>
          </a:custGeom>
          <a:ln w="1117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302" y="3693414"/>
            <a:ext cx="198310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Osmolality</a:t>
            </a:r>
            <a:endParaRPr sz="1300">
              <a:latin typeface="Calibri"/>
              <a:cs typeface="Calibri"/>
            </a:endParaRPr>
          </a:p>
          <a:p>
            <a:pPr marL="113030" marR="5080" indent="-100330">
              <a:lnSpc>
                <a:spcPct val="104400"/>
              </a:lnSpc>
              <a:spcBef>
                <a:spcPts val="10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Osmolality is </a:t>
            </a:r>
            <a:r>
              <a:rPr sz="900" spc="15" dirty="0">
                <a:latin typeface="Calibri"/>
                <a:cs typeface="Calibri"/>
              </a:rPr>
              <a:t>a </a:t>
            </a:r>
            <a:r>
              <a:rPr sz="900" spc="5" dirty="0">
                <a:latin typeface="Calibri"/>
                <a:cs typeface="Calibri"/>
              </a:rPr>
              <a:t>count </a:t>
            </a:r>
            <a:r>
              <a:rPr sz="900" spc="10" dirty="0">
                <a:latin typeface="Calibri"/>
                <a:cs typeface="Calibri"/>
              </a:rPr>
              <a:t>of </a:t>
            </a:r>
            <a:r>
              <a:rPr sz="900" spc="15" dirty="0">
                <a:latin typeface="Calibri"/>
                <a:cs typeface="Calibri"/>
              </a:rPr>
              <a:t>the number </a:t>
            </a:r>
            <a:r>
              <a:rPr sz="900" spc="10" dirty="0">
                <a:latin typeface="Calibri"/>
                <a:cs typeface="Calibri"/>
              </a:rPr>
              <a:t>of  particles in </a:t>
            </a:r>
            <a:r>
              <a:rPr sz="900" spc="15" dirty="0">
                <a:latin typeface="Calibri"/>
                <a:cs typeface="Calibri"/>
              </a:rPr>
              <a:t>a </a:t>
            </a:r>
            <a:r>
              <a:rPr sz="900" spc="10" dirty="0">
                <a:latin typeface="Calibri"/>
                <a:cs typeface="Calibri"/>
              </a:rPr>
              <a:t>fluid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sample.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Measured by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osmometer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779265" y="3693414"/>
            <a:ext cx="2275840" cy="144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Plasma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osmolality</a:t>
            </a:r>
            <a:endParaRPr sz="1300">
              <a:latin typeface="Calibri"/>
              <a:cs typeface="Calibri"/>
            </a:endParaRPr>
          </a:p>
          <a:p>
            <a:pPr marL="113030" marR="5080" indent="-100330">
              <a:lnSpc>
                <a:spcPct val="104400"/>
              </a:lnSpc>
              <a:spcBef>
                <a:spcPts val="10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The osmolality of plasma is closely </a:t>
            </a:r>
            <a:r>
              <a:rPr sz="900" spc="5" dirty="0">
                <a:latin typeface="Calibri"/>
                <a:cs typeface="Calibri"/>
              </a:rPr>
              <a:t>regulated  </a:t>
            </a:r>
            <a:r>
              <a:rPr sz="900" spc="15" dirty="0">
                <a:latin typeface="Calibri"/>
                <a:cs typeface="Calibri"/>
              </a:rPr>
              <a:t>by </a:t>
            </a:r>
            <a:r>
              <a:rPr sz="900" spc="10" dirty="0">
                <a:latin typeface="Calibri"/>
                <a:cs typeface="Calibri"/>
              </a:rPr>
              <a:t>anti-diuretic </a:t>
            </a:r>
            <a:r>
              <a:rPr sz="900" spc="15" dirty="0">
                <a:latin typeface="Calibri"/>
                <a:cs typeface="Calibri"/>
              </a:rPr>
              <a:t>hormone (ADH).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20" dirty="0">
                <a:latin typeface="Calibri"/>
                <a:cs typeface="Calibri"/>
              </a:rPr>
              <a:t>275–295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mmol/kg</a:t>
            </a:r>
            <a:endParaRPr sz="900">
              <a:latin typeface="Calibri"/>
              <a:cs typeface="Calibri"/>
            </a:endParaRPr>
          </a:p>
          <a:p>
            <a:pPr marL="113030" indent="-10033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5" dirty="0">
                <a:latin typeface="Calibri"/>
                <a:cs typeface="Calibri"/>
              </a:rPr>
              <a:t>Usually </a:t>
            </a:r>
            <a:r>
              <a:rPr sz="900" spc="10" dirty="0">
                <a:latin typeface="Calibri"/>
                <a:cs typeface="Calibri"/>
              </a:rPr>
              <a:t>depends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on</a:t>
            </a:r>
            <a:endParaRPr sz="900">
              <a:latin typeface="Calibri"/>
              <a:cs typeface="Calibri"/>
            </a:endParaRPr>
          </a:p>
          <a:p>
            <a:pPr marL="230504" lvl="1" indent="-83820">
              <a:lnSpc>
                <a:spcPct val="100000"/>
              </a:lnSpc>
              <a:spcBef>
                <a:spcPts val="244"/>
              </a:spcBef>
              <a:buFont typeface="Arial"/>
              <a:buChar char="–"/>
              <a:tabLst>
                <a:tab pos="231140" algn="l"/>
              </a:tabLst>
            </a:pPr>
            <a:r>
              <a:rPr sz="800" spc="5" dirty="0">
                <a:latin typeface="Calibri"/>
                <a:cs typeface="Calibri"/>
              </a:rPr>
              <a:t>serum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sodium</a:t>
            </a:r>
            <a:endParaRPr sz="800">
              <a:latin typeface="Calibri"/>
              <a:cs typeface="Calibri"/>
            </a:endParaRPr>
          </a:p>
          <a:p>
            <a:pPr marL="230504" lvl="1" indent="-8382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231140" algn="l"/>
              </a:tabLst>
            </a:pPr>
            <a:r>
              <a:rPr sz="800" spc="5" dirty="0">
                <a:latin typeface="Calibri"/>
                <a:cs typeface="Calibri"/>
              </a:rPr>
              <a:t>blood</a:t>
            </a:r>
            <a:r>
              <a:rPr sz="800" spc="-10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glucose</a:t>
            </a:r>
            <a:endParaRPr sz="800">
              <a:latin typeface="Calibri"/>
              <a:cs typeface="Calibri"/>
            </a:endParaRPr>
          </a:p>
          <a:p>
            <a:pPr marL="230504" lvl="1" indent="-83820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1140" algn="l"/>
              </a:tabLst>
            </a:pPr>
            <a:r>
              <a:rPr sz="800" spc="5" dirty="0">
                <a:latin typeface="Calibri"/>
                <a:cs typeface="Calibri"/>
              </a:rPr>
              <a:t>blood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urea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951" y="6343903"/>
            <a:ext cx="14522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Calculated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osmolality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302" y="6649656"/>
            <a:ext cx="2196465" cy="5003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3030" indent="-10033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13664" algn="l"/>
              </a:tabLst>
            </a:pPr>
            <a:r>
              <a:rPr sz="900" spc="10" dirty="0">
                <a:latin typeface="Calibri"/>
                <a:cs typeface="Calibri"/>
              </a:rPr>
              <a:t>Calculated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osmolality=</a:t>
            </a:r>
            <a:endParaRPr sz="900">
              <a:latin typeface="Calibri"/>
              <a:cs typeface="Calibri"/>
            </a:endParaRPr>
          </a:p>
          <a:p>
            <a:pPr marL="146685" marR="5080">
              <a:lnSpc>
                <a:spcPct val="123800"/>
              </a:lnSpc>
              <a:spcBef>
                <a:spcPts val="5"/>
              </a:spcBef>
            </a:pPr>
            <a:r>
              <a:rPr sz="800" spc="5" dirty="0">
                <a:latin typeface="Calibri"/>
                <a:cs typeface="Calibri"/>
              </a:rPr>
              <a:t>2 x serum sodium + serum glucose + serum </a:t>
            </a:r>
            <a:r>
              <a:rPr sz="800" dirty="0">
                <a:latin typeface="Calibri"/>
                <a:cs typeface="Calibri"/>
              </a:rPr>
              <a:t>urea  </a:t>
            </a:r>
            <a:r>
              <a:rPr sz="800" spc="5" dirty="0">
                <a:latin typeface="Calibri"/>
                <a:cs typeface="Calibri"/>
              </a:rPr>
              <a:t>(all in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mmol/L)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7846" y="6911720"/>
            <a:ext cx="7086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Thank</a:t>
            </a:r>
            <a:r>
              <a:rPr sz="1300" spc="-90" dirty="0">
                <a:latin typeface="Calibri"/>
                <a:cs typeface="Calibri"/>
              </a:rPr>
              <a:t> </a:t>
            </a:r>
            <a:r>
              <a:rPr sz="1300" spc="-40" dirty="0">
                <a:latin typeface="Calibri"/>
                <a:cs typeface="Calibri"/>
              </a:rPr>
              <a:t>You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Function tests</dc:title>
  <dc:creator>win7-L</dc:creator>
  <cp:lastModifiedBy>isuru sampath rathnayake</cp:lastModifiedBy>
  <cp:revision>17</cp:revision>
  <dcterms:created xsi:type="dcterms:W3CDTF">2018-09-21T07:32:10Z</dcterms:created>
  <dcterms:modified xsi:type="dcterms:W3CDTF">2018-09-21T14:24:32Z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2018-09-21T00:00:00Z</vt:filetime>
  </property>
</Properties>
</file>