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7" r:id="rId4"/>
    <p:sldId id="267" r:id="rId5"/>
    <p:sldId id="268" r:id="rId6"/>
    <p:sldId id="269" r:id="rId7"/>
    <p:sldId id="270" r:id="rId8"/>
    <p:sldId id="278" r:id="rId9"/>
    <p:sldId id="279" r:id="rId10"/>
    <p:sldId id="280" r:id="rId11"/>
    <p:sldId id="272" r:id="rId12"/>
    <p:sldId id="273" r:id="rId13"/>
    <p:sldId id="274" r:id="rId14"/>
    <p:sldId id="296" r:id="rId15"/>
    <p:sldId id="298" r:id="rId16"/>
    <p:sldId id="275" r:id="rId17"/>
    <p:sldId id="276" r:id="rId18"/>
    <p:sldId id="294" r:id="rId19"/>
    <p:sldId id="281" r:id="rId20"/>
    <p:sldId id="282" r:id="rId21"/>
    <p:sldId id="283" r:id="rId22"/>
    <p:sldId id="284" r:id="rId23"/>
    <p:sldId id="285" r:id="rId24"/>
    <p:sldId id="295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5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74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2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96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732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91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65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16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18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5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3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9DB9-1CC5-4F56-888A-CE369A842135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3A19-2623-44D9-9FDA-AE8792DE8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Female Reproductive system Organs</a:t>
            </a:r>
            <a:br>
              <a:rPr lang="en-US" b="1" dirty="0" smtClean="0"/>
            </a:b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Prof. </a:t>
            </a:r>
            <a:r>
              <a:rPr lang="en-US" sz="2800" dirty="0" err="1" smtClean="0">
                <a:solidFill>
                  <a:schemeClr val="tx1"/>
                </a:solidFill>
              </a:rPr>
              <a:t>Aranjan</a:t>
            </a:r>
            <a:r>
              <a:rPr lang="en-US" sz="2800" dirty="0" smtClean="0">
                <a:solidFill>
                  <a:schemeClr val="tx1"/>
                </a:solidFill>
              </a:rPr>
              <a:t> Lionel </a:t>
            </a:r>
            <a:r>
              <a:rPr lang="en-US" sz="2800" dirty="0" err="1" smtClean="0">
                <a:solidFill>
                  <a:schemeClr val="tx1"/>
                </a:solidFill>
              </a:rPr>
              <a:t>Karunanayake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MBBS, DM, DOH&amp;S, </a:t>
            </a:r>
            <a:r>
              <a:rPr lang="en-US" sz="2000" dirty="0" err="1" smtClean="0">
                <a:solidFill>
                  <a:schemeClr val="tx1"/>
                </a:solidFill>
              </a:rPr>
              <a:t>Dip.Tox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Dipin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Coun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D.Sp.Med</a:t>
            </a:r>
            <a:r>
              <a:rPr lang="en-US" sz="2000" dirty="0" smtClean="0">
                <a:solidFill>
                  <a:schemeClr val="tx1"/>
                </a:solidFill>
              </a:rPr>
              <a:t>, FSS, MBASEM (UK), MSC.SEM (UK)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1171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b="1" u="sng" dirty="0" smtClean="0"/>
              <a:t>Clinical features –</a:t>
            </a: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Developmental abnormalities – nipple fails to </a:t>
            </a:r>
            <a:r>
              <a:rPr lang="en-US" b="1" dirty="0" err="1" smtClean="0"/>
              <a:t>evert</a:t>
            </a:r>
            <a:r>
              <a:rPr lang="en-US" b="1" dirty="0" smtClean="0"/>
              <a:t>, </a:t>
            </a:r>
            <a:r>
              <a:rPr lang="en-US" b="1" dirty="0" err="1" smtClean="0"/>
              <a:t>supernumery</a:t>
            </a:r>
            <a:r>
              <a:rPr lang="en-US" b="1" dirty="0" smtClean="0"/>
              <a:t> nipples, absent breasts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Abscess – opened by a radial incision, can rupture from one </a:t>
            </a:r>
            <a:r>
              <a:rPr lang="en-US" b="1" dirty="0" err="1" smtClean="0"/>
              <a:t>fascial</a:t>
            </a:r>
            <a:r>
              <a:rPr lang="en-US" b="1" dirty="0" smtClean="0"/>
              <a:t> compartment to the other.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Dimpling of skin – fibrous contraction of fibrous ligament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Nipple retraction – involvement of milk ducts by a </a:t>
            </a:r>
            <a:r>
              <a:rPr lang="en-US" b="1" dirty="0" err="1" smtClean="0"/>
              <a:t>scirrhous</a:t>
            </a:r>
            <a:r>
              <a:rPr lang="en-US" b="1" dirty="0" smtClean="0"/>
              <a:t> </a:t>
            </a:r>
            <a:r>
              <a:rPr lang="en-US" b="1" dirty="0" err="1" smtClean="0"/>
              <a:t>tumour</a:t>
            </a:r>
            <a:r>
              <a:rPr lang="en-US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Simple mastectomy – only breast tissues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Extended simple mastectomy – breast, axillary fat and nodes.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Radical mastectomy – breast, lymph nodes, skin around the </a:t>
            </a:r>
            <a:r>
              <a:rPr lang="en-US" b="1" dirty="0" err="1" smtClean="0"/>
              <a:t>tumour</a:t>
            </a:r>
            <a:r>
              <a:rPr lang="en-US" b="1" dirty="0" smtClean="0"/>
              <a:t>, </a:t>
            </a:r>
            <a:r>
              <a:rPr lang="en-US" b="1" dirty="0" err="1" smtClean="0"/>
              <a:t>pec</a:t>
            </a:r>
            <a:r>
              <a:rPr lang="en-US" b="1" dirty="0" smtClean="0"/>
              <a:t> major and </a:t>
            </a:r>
            <a:r>
              <a:rPr lang="en-US" b="1" dirty="0" err="1" smtClean="0"/>
              <a:t>pec</a:t>
            </a:r>
            <a:r>
              <a:rPr lang="en-US" b="1" dirty="0" smtClean="0"/>
              <a:t> minor. (In modified radical mastectomy pectoral muscles are preserved).</a:t>
            </a:r>
          </a:p>
          <a:p>
            <a:pPr>
              <a:lnSpc>
                <a:spcPct val="80000"/>
              </a:lnSpc>
            </a:pPr>
            <a:r>
              <a:rPr lang="en-US" b="1" dirty="0" err="1" smtClean="0"/>
              <a:t>Oedema</a:t>
            </a:r>
            <a:r>
              <a:rPr lang="en-US" b="1" dirty="0" smtClean="0"/>
              <a:t> of the arm after mastectomy – infection, irradiation, malignant infiltration of lymph drainage, ligation / thrombosis of axillary vein.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4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3657600" cy="5973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Vulva –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It is the term given to the female external genitalia.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Parts of the vulva –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Labium </a:t>
            </a:r>
            <a:r>
              <a:rPr lang="en-US" b="1" dirty="0" err="1" smtClean="0"/>
              <a:t>majora</a:t>
            </a:r>
            <a:r>
              <a:rPr lang="en-US" b="1" dirty="0" smtClean="0"/>
              <a:t> – two prominent hair bearing folds. 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Mons pubis – perineum. Meet in the midline. Equivalent to male scrotum.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Labium </a:t>
            </a:r>
            <a:r>
              <a:rPr lang="en-US" b="1" dirty="0" err="1" smtClean="0"/>
              <a:t>minora</a:t>
            </a:r>
            <a:r>
              <a:rPr lang="en-US" b="1" dirty="0" smtClean="0"/>
              <a:t> -  two folds lies medial to the labium </a:t>
            </a:r>
            <a:r>
              <a:rPr lang="en-US" b="1" dirty="0" err="1" smtClean="0"/>
              <a:t>majora</a:t>
            </a:r>
            <a:r>
              <a:rPr lang="en-US" b="1" dirty="0" smtClean="0"/>
              <a:t> as lips of soft skin. Meets posteriorly in the midline as a sharp fold (</a:t>
            </a:r>
            <a:r>
              <a:rPr lang="en-US" b="1" dirty="0" err="1" smtClean="0"/>
              <a:t>fourachette</a:t>
            </a:r>
            <a:r>
              <a:rPr lang="en-US" b="1" dirty="0" smtClean="0"/>
              <a:t>). Anteriorly splits to enclose the clitoris.</a:t>
            </a:r>
          </a:p>
          <a:p>
            <a:endParaRPr lang="en-US" dirty="0"/>
          </a:p>
        </p:txBody>
      </p:sp>
      <p:pic>
        <p:nvPicPr>
          <p:cNvPr id="5" name="Content Placeholder 4" descr="ans7_vulv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171731" y="838200"/>
            <a:ext cx="4819869" cy="3867945"/>
          </a:xfrm>
          <a:noFill/>
        </p:spPr>
      </p:pic>
    </p:spTree>
    <p:extLst>
      <p:ext uri="{BB962C8B-B14F-4D97-AF65-F5344CB8AC3E}">
        <p14:creationId xmlns:p14="http://schemas.microsoft.com/office/powerpoint/2010/main" xmlns="" val="35864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Vestibule</a:t>
            </a:r>
            <a:r>
              <a:rPr lang="en-US" b="1" dirty="0" smtClean="0"/>
              <a:t> – area enclosed by the labium </a:t>
            </a:r>
            <a:r>
              <a:rPr lang="en-US" b="1" dirty="0" err="1" smtClean="0"/>
              <a:t>minora</a:t>
            </a:r>
            <a:r>
              <a:rPr lang="en-US" b="1" dirty="0" smtClean="0"/>
              <a:t>. contains the clitoris, urethral orifice and vaginal orifice. </a:t>
            </a:r>
          </a:p>
          <a:p>
            <a:pPr marL="0" indent="0">
              <a:buNone/>
            </a:pPr>
            <a:r>
              <a:rPr lang="en-US" b="1" dirty="0" smtClean="0"/>
              <a:t>The vaginal orifice is guarded by a thin mucosal fold which is the hymen.</a:t>
            </a:r>
          </a:p>
          <a:p>
            <a:pPr marL="0" indent="0">
              <a:buNone/>
            </a:pPr>
            <a:r>
              <a:rPr lang="en-US" b="1" dirty="0" smtClean="0"/>
              <a:t>Hymen shape can vary.</a:t>
            </a:r>
          </a:p>
          <a:p>
            <a:pPr marL="0" indent="0">
              <a:buNone/>
            </a:pPr>
            <a:r>
              <a:rPr lang="en-US" b="1" dirty="0" smtClean="0"/>
              <a:t>Some times can be an imperforated hymen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elvis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5150"/>
            <a:ext cx="40386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783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810000" cy="58975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Uterus-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Develops from </a:t>
            </a:r>
            <a:r>
              <a:rPr lang="en-US" b="1" dirty="0" err="1" smtClean="0"/>
              <a:t>paramesonephric</a:t>
            </a:r>
            <a:r>
              <a:rPr lang="en-US" b="1" dirty="0" smtClean="0"/>
              <a:t> duct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Pear shape organ. 7.5cm in length.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Three parts – fundus, body and cervix.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Body narrows and becomes the isthmus, before becoming cervix.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Cervix communicate with body at internal </a:t>
            </a:r>
            <a:r>
              <a:rPr lang="en-US" b="1" dirty="0" err="1"/>
              <a:t>os</a:t>
            </a:r>
            <a:r>
              <a:rPr lang="en-US" b="1" dirty="0"/>
              <a:t> and with the vagina at the external </a:t>
            </a:r>
            <a:r>
              <a:rPr lang="en-US" b="1" dirty="0" err="1"/>
              <a:t>os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 descr="fema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459844" y="914400"/>
            <a:ext cx="4537100" cy="3962400"/>
          </a:xfrm>
          <a:noFill/>
        </p:spPr>
      </p:pic>
    </p:spTree>
    <p:extLst>
      <p:ext uri="{BB962C8B-B14F-4D97-AF65-F5344CB8AC3E}">
        <p14:creationId xmlns:p14="http://schemas.microsoft.com/office/powerpoint/2010/main" xmlns="" val="10575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8213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/>
              <a:t>Structure-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Covered by the peritoneum except anteriorly below the level of internal </a:t>
            </a:r>
            <a:r>
              <a:rPr lang="en-US" b="1" dirty="0" err="1"/>
              <a:t>os</a:t>
            </a:r>
            <a:r>
              <a:rPr lang="en-US" b="1" dirty="0"/>
              <a:t>. Myometrium is made up of smooth muscles covered by connective tissue. </a:t>
            </a:r>
            <a:endParaRPr lang="en-US" b="1" dirty="0" smtClean="0"/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Mucous </a:t>
            </a:r>
            <a:r>
              <a:rPr lang="en-US" b="1" dirty="0"/>
              <a:t>membrane </a:t>
            </a:r>
            <a:r>
              <a:rPr lang="en-US" b="1" dirty="0" smtClean="0"/>
              <a:t>lining </a:t>
            </a:r>
            <a:r>
              <a:rPr lang="en-US" b="1" dirty="0"/>
              <a:t>the body is the endometrium.  </a:t>
            </a:r>
            <a:r>
              <a:rPr lang="en-US" b="1" dirty="0" smtClean="0"/>
              <a:t>Endometrium is lined by columnar epithelium. Arteries and glands present.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http://www.ansci.wisc.edu/jjp1/ansci_repro/lec/lec1/female_images/images_label/uterus%28l%29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42672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810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During menstrual cycle</a:t>
            </a:r>
            <a:endParaRPr lang="en-US" dirty="0"/>
          </a:p>
        </p:txBody>
      </p:sp>
      <p:pic>
        <p:nvPicPr>
          <p:cNvPr id="7" name="Content Placeholder 6" descr="http://www.aviva.co.uk/library/images/med_encyclopedia/cfhg684mencyc_004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1"/>
            <a:ext cx="80010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976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810000" cy="58975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Antiversion</a:t>
            </a:r>
            <a:r>
              <a:rPr lang="en-US" u="sng" dirty="0" smtClean="0"/>
              <a:t> angle</a:t>
            </a:r>
          </a:p>
          <a:p>
            <a:pPr marL="0" indent="0">
              <a:buNone/>
            </a:pPr>
            <a:r>
              <a:rPr lang="en-US" dirty="0" smtClean="0"/>
              <a:t>The angle between the axis of uterus and the axis of vagina.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err="1" smtClean="0"/>
              <a:t>Antiflexion</a:t>
            </a:r>
            <a:r>
              <a:rPr lang="en-US" u="sng" dirty="0" smtClean="0"/>
              <a:t> angle</a:t>
            </a:r>
          </a:p>
          <a:p>
            <a:pPr marL="0" indent="0">
              <a:buNone/>
            </a:pPr>
            <a:r>
              <a:rPr lang="en-US" dirty="0" smtClean="0"/>
              <a:t>The angle between the axis of the uterus and the axis of the cervix</a:t>
            </a:r>
            <a:r>
              <a:rPr lang="en-US" u="sng" dirty="0" smtClean="0"/>
              <a:t>.</a:t>
            </a:r>
            <a:endParaRPr lang="en-US" u="sng" dirty="0"/>
          </a:p>
        </p:txBody>
      </p:sp>
      <p:pic>
        <p:nvPicPr>
          <p:cNvPr id="5" name="Content Placeholder 4" descr="pelvis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2"/>
            <a:ext cx="457199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233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37338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Relations-</a:t>
            </a:r>
          </a:p>
          <a:p>
            <a:pPr>
              <a:buNone/>
            </a:pPr>
            <a:r>
              <a:rPr lang="en-US" u="sng" dirty="0" smtClean="0"/>
              <a:t>Anteriorly </a:t>
            </a:r>
            <a:r>
              <a:rPr lang="en-US" dirty="0" smtClean="0"/>
              <a:t>– utero vesicle pouch, bladder</a:t>
            </a:r>
          </a:p>
          <a:p>
            <a:pPr>
              <a:buNone/>
            </a:pPr>
            <a:r>
              <a:rPr lang="en-US" u="sng" dirty="0" smtClean="0"/>
              <a:t>Posteriorly</a:t>
            </a:r>
            <a:r>
              <a:rPr lang="en-US" dirty="0" smtClean="0"/>
              <a:t> – recto uterine pouch, coils of ileum, pelvic colon.</a:t>
            </a:r>
          </a:p>
          <a:p>
            <a:pPr>
              <a:buNone/>
            </a:pPr>
            <a:r>
              <a:rPr lang="en-US" u="sng" dirty="0" smtClean="0"/>
              <a:t>Laterally</a:t>
            </a:r>
            <a:r>
              <a:rPr lang="en-US" dirty="0" smtClean="0"/>
              <a:t> – broad ligament, uterine artery, uterine vein, ureter.</a:t>
            </a:r>
          </a:p>
          <a:p>
            <a:pPr>
              <a:buNone/>
            </a:pP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 descr="pelvis-perineum-female_~CA1050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419600" y="838199"/>
            <a:ext cx="4625181" cy="4625181"/>
          </a:xfrm>
          <a:noFill/>
        </p:spPr>
      </p:pic>
    </p:spTree>
    <p:extLst>
      <p:ext uri="{BB962C8B-B14F-4D97-AF65-F5344CB8AC3E}">
        <p14:creationId xmlns:p14="http://schemas.microsoft.com/office/powerpoint/2010/main" xmlns="" val="37468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/>
              <a:t>Arterial supply- </a:t>
            </a:r>
            <a:r>
              <a:rPr lang="en-US" dirty="0"/>
              <a:t>Uterine artery from internal iliac and ovarian </a:t>
            </a:r>
            <a:r>
              <a:rPr lang="en-US" dirty="0" smtClean="0"/>
              <a:t>artery from abdominal aorta.</a:t>
            </a:r>
            <a:endParaRPr lang="en-US" dirty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Venous </a:t>
            </a:r>
            <a:r>
              <a:rPr lang="en-US" u="sng" dirty="0"/>
              <a:t>drainage- </a:t>
            </a:r>
            <a:r>
              <a:rPr lang="en-US" dirty="0"/>
              <a:t>uterine vein drains to internal iliac vein and some drain into ovarian veins</a:t>
            </a:r>
            <a:endParaRPr lang="en-US" u="sng" dirty="0" smtClean="0"/>
          </a:p>
          <a:p>
            <a:pPr>
              <a:lnSpc>
                <a:spcPct val="90000"/>
              </a:lnSpc>
              <a:buNone/>
            </a:pPr>
            <a:endParaRPr lang="en-US" u="sng" dirty="0" smtClean="0"/>
          </a:p>
          <a:p>
            <a:pPr>
              <a:lnSpc>
                <a:spcPct val="90000"/>
              </a:lnSpc>
              <a:buNone/>
            </a:pPr>
            <a:r>
              <a:rPr lang="en-US" u="sng" dirty="0" smtClean="0"/>
              <a:t>Lymphatic </a:t>
            </a:r>
            <a:r>
              <a:rPr lang="en-US" u="sng" dirty="0"/>
              <a:t>drainage-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Fundus – </a:t>
            </a:r>
            <a:r>
              <a:rPr lang="en-US" dirty="0" err="1"/>
              <a:t>para</a:t>
            </a:r>
            <a:r>
              <a:rPr lang="en-US" dirty="0"/>
              <a:t> aortic nodes,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Body – internal and external iliac nodes, superficial inguinal nodes.</a:t>
            </a:r>
          </a:p>
          <a:p>
            <a:pPr>
              <a:lnSpc>
                <a:spcPct val="90000"/>
              </a:lnSpc>
              <a:buNone/>
            </a:pPr>
            <a:endParaRPr lang="en-US" u="sng" dirty="0" smtClean="0"/>
          </a:p>
          <a:p>
            <a:pPr>
              <a:lnSpc>
                <a:spcPct val="90000"/>
              </a:lnSpc>
              <a:buNone/>
            </a:pPr>
            <a:r>
              <a:rPr lang="en-US" u="sng" dirty="0" smtClean="0"/>
              <a:t>Nerve </a:t>
            </a:r>
            <a:r>
              <a:rPr lang="en-US" u="sng" dirty="0"/>
              <a:t>supply </a:t>
            </a:r>
            <a:r>
              <a:rPr lang="en-US" dirty="0"/>
              <a:t>– branches from pelvic plexus.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04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3657600" cy="58213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u="sng" dirty="0" smtClean="0"/>
              <a:t>Supports of the uterus-</a:t>
            </a:r>
          </a:p>
          <a:p>
            <a:pPr>
              <a:lnSpc>
                <a:spcPct val="90000"/>
              </a:lnSpc>
              <a:buNone/>
            </a:pPr>
            <a:r>
              <a:rPr lang="en-US" dirty="0" err="1" smtClean="0"/>
              <a:t>Levator</a:t>
            </a:r>
            <a:r>
              <a:rPr lang="en-US" dirty="0" smtClean="0"/>
              <a:t> </a:t>
            </a:r>
            <a:r>
              <a:rPr lang="en-US" dirty="0" err="1" smtClean="0"/>
              <a:t>ani</a:t>
            </a:r>
            <a:r>
              <a:rPr lang="en-US" dirty="0" smtClean="0"/>
              <a:t> muscle and </a:t>
            </a:r>
            <a:r>
              <a:rPr lang="en-US" dirty="0" err="1" smtClean="0"/>
              <a:t>perineal</a:t>
            </a:r>
            <a:r>
              <a:rPr lang="en-US" dirty="0" smtClean="0"/>
              <a:t> body.</a:t>
            </a:r>
          </a:p>
          <a:p>
            <a:pPr>
              <a:lnSpc>
                <a:spcPct val="90000"/>
              </a:lnSpc>
              <a:buNone/>
            </a:pPr>
            <a:r>
              <a:rPr lang="en-US" u="sng" dirty="0" smtClean="0"/>
              <a:t>Transverse cervical ligament </a:t>
            </a:r>
            <a:r>
              <a:rPr lang="en-US" dirty="0" smtClean="0"/>
              <a:t>– Lateral pelvic walls to cervix and vagina.</a:t>
            </a:r>
          </a:p>
          <a:p>
            <a:pPr>
              <a:lnSpc>
                <a:spcPct val="90000"/>
              </a:lnSpc>
              <a:buNone/>
            </a:pPr>
            <a:r>
              <a:rPr lang="en-US" u="sng" dirty="0" err="1" smtClean="0"/>
              <a:t>Pubo</a:t>
            </a:r>
            <a:r>
              <a:rPr lang="en-US" u="sng" dirty="0" smtClean="0"/>
              <a:t> cervical ligament </a:t>
            </a:r>
            <a:r>
              <a:rPr lang="en-US" dirty="0" smtClean="0"/>
              <a:t>– from cervix to the posterior surface of pubis.</a:t>
            </a:r>
          </a:p>
          <a:p>
            <a:pPr>
              <a:buNone/>
            </a:pPr>
            <a:r>
              <a:rPr lang="en-US" u="sng" dirty="0" smtClean="0"/>
              <a:t>Utero sacral</a:t>
            </a:r>
            <a:r>
              <a:rPr lang="en-US" dirty="0" smtClean="0"/>
              <a:t> – from sacrum to the cervix and upper end of the vagina.</a:t>
            </a:r>
          </a:p>
          <a:p>
            <a:pPr>
              <a:buNone/>
            </a:pPr>
            <a:r>
              <a:rPr lang="en-US" u="sng" dirty="0" smtClean="0"/>
              <a:t>Round ligament</a:t>
            </a:r>
            <a:r>
              <a:rPr lang="en-US" dirty="0" smtClean="0"/>
              <a:t> – from the </a:t>
            </a:r>
            <a:r>
              <a:rPr lang="en-US" dirty="0" err="1" smtClean="0"/>
              <a:t>supero</a:t>
            </a:r>
            <a:r>
              <a:rPr lang="en-US" dirty="0" smtClean="0"/>
              <a:t> lateral angle of uterus to the labium </a:t>
            </a:r>
            <a:r>
              <a:rPr lang="en-US" dirty="0" err="1" smtClean="0"/>
              <a:t>majora</a:t>
            </a:r>
            <a:r>
              <a:rPr lang="en-US" dirty="0" smtClean="0"/>
              <a:t>. Helps to keep uterus </a:t>
            </a:r>
            <a:r>
              <a:rPr lang="en-US" dirty="0" err="1" smtClean="0"/>
              <a:t>antiverted</a:t>
            </a:r>
            <a:r>
              <a:rPr lang="en-US" dirty="0" smtClean="0"/>
              <a:t> and </a:t>
            </a:r>
            <a:r>
              <a:rPr lang="en-US" dirty="0" err="1" smtClean="0"/>
              <a:t>antiflexed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http://anatomytopics.wordpress.com/files/2008/12/ligaments-of-female-pelvis-ct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4572001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945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5400" b="1" u="sng" dirty="0" smtClean="0"/>
              <a:t>Objectives for organs-</a:t>
            </a:r>
          </a:p>
          <a:p>
            <a:pPr>
              <a:buNone/>
            </a:pPr>
            <a:r>
              <a:rPr lang="en-US" b="1" dirty="0" smtClean="0"/>
              <a:t>Student should be able to</a:t>
            </a:r>
          </a:p>
          <a:p>
            <a:r>
              <a:rPr lang="en-US" b="1" dirty="0" smtClean="0"/>
              <a:t>describe the structure (</a:t>
            </a:r>
            <a:r>
              <a:rPr lang="en-US" b="1" dirty="0" err="1" smtClean="0"/>
              <a:t>macroscopy</a:t>
            </a:r>
            <a:r>
              <a:rPr lang="en-US" b="1" dirty="0" smtClean="0"/>
              <a:t> and microscopy).</a:t>
            </a:r>
          </a:p>
          <a:p>
            <a:r>
              <a:rPr lang="en-US" b="1" dirty="0" smtClean="0"/>
              <a:t>describe the blood supply and nerve supply.</a:t>
            </a:r>
          </a:p>
          <a:p>
            <a:r>
              <a:rPr lang="en-US" b="1" dirty="0" smtClean="0"/>
              <a:t>describe the lymphatic drainage and its clinical importance.</a:t>
            </a:r>
          </a:p>
          <a:p>
            <a:r>
              <a:rPr lang="en-US" b="1" dirty="0" smtClean="0"/>
              <a:t>describe the supports if relevant.</a:t>
            </a:r>
          </a:p>
          <a:p>
            <a:r>
              <a:rPr lang="en-US" b="1" dirty="0" smtClean="0"/>
              <a:t>describe the development.</a:t>
            </a:r>
          </a:p>
          <a:p>
            <a:r>
              <a:rPr lang="en-US" b="1" dirty="0" smtClean="0"/>
              <a:t>identify organs, parts of organs in pelvic and </a:t>
            </a:r>
            <a:r>
              <a:rPr lang="en-US" b="1" dirty="0" err="1" smtClean="0"/>
              <a:t>perineal</a:t>
            </a:r>
            <a:r>
              <a:rPr lang="en-US" b="1" dirty="0" smtClean="0"/>
              <a:t> regions in the models.</a:t>
            </a:r>
          </a:p>
          <a:p>
            <a:r>
              <a:rPr lang="en-US" b="1" dirty="0" smtClean="0"/>
              <a:t>identify vessels and nerves in pelvic and </a:t>
            </a:r>
            <a:r>
              <a:rPr lang="en-US" b="1" dirty="0" err="1" smtClean="0"/>
              <a:t>perineal</a:t>
            </a:r>
            <a:r>
              <a:rPr lang="en-US" b="1" dirty="0" smtClean="0"/>
              <a:t> regions in the models</a:t>
            </a:r>
          </a:p>
          <a:p>
            <a:r>
              <a:rPr lang="en-US" b="1" dirty="0" smtClean="0"/>
              <a:t>describe the microscopic changes which occur at puberty, pregnancy, lactation and menopause if relevant.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6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3429000" cy="59737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Vagina-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Develops from </a:t>
            </a:r>
            <a:r>
              <a:rPr lang="en-US" b="1" dirty="0" err="1" smtClean="0"/>
              <a:t>paramesonephric</a:t>
            </a:r>
            <a:r>
              <a:rPr lang="en-US" b="1" dirty="0" smtClean="0"/>
              <a:t> duct and </a:t>
            </a:r>
            <a:r>
              <a:rPr lang="en-US" b="1" dirty="0" err="1" smtClean="0"/>
              <a:t>sinovaginal</a:t>
            </a:r>
            <a:r>
              <a:rPr lang="en-US" b="1" dirty="0" smtClean="0"/>
              <a:t> bulbs</a:t>
            </a:r>
            <a:endParaRPr lang="en-US" b="1" dirty="0"/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Surrounds uterine cervix. Passes through the pelvic floor to open into the </a:t>
            </a:r>
            <a:r>
              <a:rPr lang="en-US" b="1" dirty="0" err="1" smtClean="0"/>
              <a:t>vestbule</a:t>
            </a:r>
            <a:r>
              <a:rPr lang="en-US" b="1" dirty="0" smtClean="0"/>
              <a:t> of vulva. </a:t>
            </a:r>
            <a:endParaRPr lang="en-US" b="1" dirty="0"/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Anterior wall 7.5 cm. Posterior wall 10cm. 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Has 3 </a:t>
            </a:r>
            <a:r>
              <a:rPr lang="en-US" b="1" dirty="0" err="1"/>
              <a:t>fornices</a:t>
            </a:r>
            <a:r>
              <a:rPr lang="en-US" b="1" dirty="0"/>
              <a:t>- anterior, posterior and lateral.</a:t>
            </a:r>
          </a:p>
          <a:p>
            <a:pPr>
              <a:lnSpc>
                <a:spcPct val="90000"/>
              </a:lnSpc>
              <a:buNone/>
            </a:pPr>
            <a:r>
              <a:rPr lang="en-US" b="1" u="sng" dirty="0"/>
              <a:t>Relations-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Anterior- bladder and urethra.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Posterior- pouch of </a:t>
            </a:r>
            <a:r>
              <a:rPr lang="en-US" b="1" dirty="0" err="1"/>
              <a:t>douglas,rectum</a:t>
            </a:r>
            <a:r>
              <a:rPr lang="en-US" b="1" dirty="0"/>
              <a:t>, anal canal.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Laterally – </a:t>
            </a:r>
            <a:r>
              <a:rPr lang="en-US" b="1" dirty="0" err="1"/>
              <a:t>levatorani</a:t>
            </a:r>
            <a:r>
              <a:rPr lang="en-US" b="1" dirty="0"/>
              <a:t>, pelvic fascia and ureter.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Arterial – uterine, vaginal, internal </a:t>
            </a:r>
            <a:r>
              <a:rPr lang="en-US" b="1" dirty="0" err="1"/>
              <a:t>pudendal</a:t>
            </a:r>
            <a:r>
              <a:rPr lang="en-US" b="1" dirty="0"/>
              <a:t> and middle rectal. 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/>
              <a:t>Venous drainage – internal iliac veins.</a:t>
            </a:r>
            <a:endParaRPr lang="en-US" dirty="0"/>
          </a:p>
        </p:txBody>
      </p:sp>
      <p:pic>
        <p:nvPicPr>
          <p:cNvPr id="5" name="Picture 3" descr="pelvis-perineum-female_~CA1050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419600" y="815181"/>
            <a:ext cx="4572000" cy="4572000"/>
          </a:xfrm>
          <a:noFill/>
        </p:spPr>
      </p:pic>
    </p:spTree>
    <p:extLst>
      <p:ext uri="{BB962C8B-B14F-4D97-AF65-F5344CB8AC3E}">
        <p14:creationId xmlns:p14="http://schemas.microsoft.com/office/powerpoint/2010/main" xmlns="" val="7050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3810000" cy="5821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Lymphatic drainage of vagina-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Upper 1/3 – internal and external iliac nodes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Middle 1/3- internal iliac nodes.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Lower1/3- superficial inguinal nodes.</a:t>
            </a:r>
          </a:p>
          <a:p>
            <a:pPr>
              <a:lnSpc>
                <a:spcPct val="90000"/>
              </a:lnSpc>
              <a:buNone/>
            </a:pPr>
            <a:endParaRPr lang="en-US" b="1" u="sng" dirty="0" smtClean="0"/>
          </a:p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Structure-</a:t>
            </a:r>
            <a:r>
              <a:rPr lang="en-US" b="1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Lined by stratified squamous epithelium. No glands. Lubricated by cervical mucus. In nulliparous women the wall is </a:t>
            </a:r>
            <a:r>
              <a:rPr lang="en-US" dirty="0" err="1" smtClean="0"/>
              <a:t>rugose</a:t>
            </a:r>
            <a:r>
              <a:rPr lang="en-US" dirty="0" smtClean="0"/>
              <a:t>. After child birth it becomes smoother.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In old age vagina shrinks in length and diameter. </a:t>
            </a:r>
            <a:r>
              <a:rPr lang="en-US" dirty="0" err="1" smtClean="0"/>
              <a:t>Fornices</a:t>
            </a:r>
            <a:r>
              <a:rPr lang="en-US" dirty="0" smtClean="0"/>
              <a:t> tend to disappear.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http://wwwp.cord.edu/faculty/todt/336/lab/female/vagina/vagina10X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7800"/>
            <a:ext cx="45720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741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4038600" cy="59737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u="sng" dirty="0"/>
              <a:t>Fallopian tubes </a:t>
            </a:r>
            <a:r>
              <a:rPr lang="en-US" sz="2000" b="1" u="sng" dirty="0" smtClean="0"/>
              <a:t>–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Develops from </a:t>
            </a:r>
            <a:r>
              <a:rPr lang="en-US" sz="2000" b="1" dirty="0" err="1" smtClean="0"/>
              <a:t>paramesonephric</a:t>
            </a:r>
            <a:r>
              <a:rPr lang="en-US" sz="2000" b="1" dirty="0" smtClean="0"/>
              <a:t> duct</a:t>
            </a: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000" b="1" dirty="0"/>
              <a:t>Two on either sides. Approximately 10cm long. Lies on free edge of broad ligament. Opens into </a:t>
            </a:r>
            <a:r>
              <a:rPr lang="en-US" sz="2000" b="1" dirty="0" err="1"/>
              <a:t>cornu</a:t>
            </a:r>
            <a:r>
              <a:rPr lang="en-US" sz="2000" b="1" dirty="0"/>
              <a:t> of uterus. four parts.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Infundibulum – Extends beyond the broad ligament. Opens into the peritoneal cavity. Its mouth is </a:t>
            </a:r>
            <a:r>
              <a:rPr lang="en-US" sz="2000" b="1" dirty="0" err="1"/>
              <a:t>fimbriated</a:t>
            </a:r>
            <a:r>
              <a:rPr lang="en-US" sz="2000" b="1" dirty="0"/>
              <a:t>. Overlies the ovary. One long fimbria adheres to it.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Ampulla – wide, thin walled, tortuous.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Isthmus – narrow, thick walled and straight.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Interstitial part – pierces the uterine wall.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It is covered by the peritoneum except the interstitial part.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 descr="Illustration of the segments of the fallopian tube.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44958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502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7338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Mucosa – columnar ciliated cells, thrown into numerous folds.</a:t>
            </a:r>
          </a:p>
          <a:p>
            <a:pPr marL="0" indent="0">
              <a:buNone/>
            </a:pPr>
            <a:r>
              <a:rPr lang="en-US" sz="2000" b="1" u="sng" dirty="0" smtClean="0"/>
              <a:t>Muscle layer </a:t>
            </a:r>
            <a:r>
              <a:rPr lang="en-US" sz="2000" b="1" dirty="0" smtClean="0"/>
              <a:t>– </a:t>
            </a:r>
          </a:p>
          <a:p>
            <a:pPr>
              <a:buNone/>
            </a:pPr>
            <a:r>
              <a:rPr lang="en-US" sz="2000" b="1" dirty="0" smtClean="0"/>
              <a:t>   Inner circular and outer longitudinal.</a:t>
            </a:r>
          </a:p>
          <a:p>
            <a:pPr marL="0" indent="0">
              <a:buNone/>
            </a:pPr>
            <a:r>
              <a:rPr lang="en-US" sz="2000" b="1" u="sng" dirty="0" smtClean="0"/>
              <a:t>Blood supply</a:t>
            </a:r>
            <a:r>
              <a:rPr lang="en-US" sz="2000" u="sng" dirty="0" smtClean="0"/>
              <a:t> </a:t>
            </a:r>
            <a:r>
              <a:rPr lang="en-US" sz="2000" dirty="0" smtClean="0"/>
              <a:t>– </a:t>
            </a:r>
          </a:p>
          <a:p>
            <a:pPr>
              <a:buNone/>
            </a:pPr>
            <a:r>
              <a:rPr lang="en-US" sz="2000" b="1" dirty="0" smtClean="0"/>
              <a:t>   ovarian and uterine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u="sng" dirty="0" smtClean="0"/>
              <a:t>Clinical importance</a:t>
            </a:r>
            <a:r>
              <a:rPr lang="en-US" sz="2000" u="sng" dirty="0" smtClean="0"/>
              <a:t> </a:t>
            </a:r>
            <a:r>
              <a:rPr lang="en-US" sz="2000" dirty="0" smtClean="0"/>
              <a:t>– </a:t>
            </a:r>
          </a:p>
          <a:p>
            <a:pPr>
              <a:buNone/>
            </a:pPr>
            <a:r>
              <a:rPr lang="en-US" sz="2000" b="1" dirty="0"/>
              <a:t>   potential pathway for infection to spread into the peritoneum. </a:t>
            </a:r>
            <a:r>
              <a:rPr lang="en-US" sz="2000" b="1" dirty="0" smtClean="0"/>
              <a:t>A </a:t>
            </a:r>
            <a:r>
              <a:rPr lang="en-US" sz="2000" b="1" dirty="0"/>
              <a:t>site for ectopic pregnancy. </a:t>
            </a:r>
            <a:r>
              <a:rPr lang="en-US" sz="2000" b="1" dirty="0" err="1"/>
              <a:t>Ampullary</a:t>
            </a:r>
            <a:r>
              <a:rPr lang="en-US" sz="2000" b="1" dirty="0"/>
              <a:t> commonest. Interstitial rarest. If occurs in the isthmus – can enter the peritoneum and the broad ligament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 descr="http://webanatomy.net/histology/reproductive/fallopian_tube_ls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4419600" cy="2739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562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5668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b="1" u="sng" dirty="0"/>
              <a:t>Ovary –</a:t>
            </a:r>
            <a:r>
              <a:rPr lang="en-US" u="sng" dirty="0"/>
              <a:t> 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/>
              <a:t>Almond shape. Approximately 4cm long. </a:t>
            </a:r>
          </a:p>
          <a:p>
            <a:pPr>
              <a:lnSpc>
                <a:spcPct val="80000"/>
              </a:lnSpc>
            </a:pPr>
            <a:r>
              <a:rPr lang="en-US" b="1" dirty="0"/>
              <a:t>Attached to the back of the broad ligament by the </a:t>
            </a:r>
            <a:r>
              <a:rPr lang="en-US" b="1" dirty="0" err="1"/>
              <a:t>mesoovarium</a:t>
            </a:r>
            <a:r>
              <a:rPr lang="en-US" b="1" dirty="0"/>
              <a:t>. </a:t>
            </a: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From </a:t>
            </a:r>
            <a:r>
              <a:rPr lang="en-US" b="1" dirty="0"/>
              <a:t>ovary to </a:t>
            </a:r>
            <a:r>
              <a:rPr lang="en-US" b="1" dirty="0" err="1"/>
              <a:t>cornu</a:t>
            </a:r>
            <a:r>
              <a:rPr lang="en-US" b="1" dirty="0"/>
              <a:t> of the uterus (ovarian ligament). </a:t>
            </a: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Ovary </a:t>
            </a:r>
            <a:r>
              <a:rPr lang="en-US" b="1" dirty="0"/>
              <a:t>to lateral pelvic wall (</a:t>
            </a:r>
            <a:r>
              <a:rPr lang="en-US" b="1" dirty="0" err="1"/>
              <a:t>infundibulo</a:t>
            </a:r>
            <a:r>
              <a:rPr lang="en-US" b="1" dirty="0"/>
              <a:t> pelvic ligament) Ovarian vessels and </a:t>
            </a:r>
            <a:r>
              <a:rPr lang="en-US" b="1" dirty="0" err="1"/>
              <a:t>lymphatics</a:t>
            </a:r>
            <a:r>
              <a:rPr lang="en-US" b="1" dirty="0"/>
              <a:t> pass along it.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Lies close to external </a:t>
            </a:r>
            <a:r>
              <a:rPr lang="en-US" b="1" dirty="0"/>
              <a:t>iliac vessels and ureter (front) internal iliac vessels (behind). </a:t>
            </a:r>
            <a:endParaRPr lang="en-US" dirty="0"/>
          </a:p>
        </p:txBody>
      </p:sp>
      <p:pic>
        <p:nvPicPr>
          <p:cNvPr id="5" name="Content Placeholder 4" descr="https://encrypted-tbn0.gstatic.com/images?q=tbn:ANd9GcQ1Vym4eSLeY2an9U9Oj8vHy85hZ2CyG2U2quFV0TYXkuKdrbFA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4114800" cy="434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500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4038600" cy="5973763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Develops from the genital ridge. Descends into the pelvis. </a:t>
            </a:r>
          </a:p>
          <a:p>
            <a:r>
              <a:rPr lang="en-US" sz="2200" b="1" u="sng" dirty="0" smtClean="0"/>
              <a:t>Arterial supply </a:t>
            </a:r>
            <a:r>
              <a:rPr lang="en-US" sz="2200" b="1" dirty="0" smtClean="0"/>
              <a:t>– </a:t>
            </a:r>
            <a:r>
              <a:rPr lang="en-US" sz="2200" b="1" dirty="0"/>
              <a:t>ovarian artery – abdominal aorta. </a:t>
            </a:r>
          </a:p>
          <a:p>
            <a:r>
              <a:rPr lang="en-US" sz="2200" b="1" u="sng" dirty="0" smtClean="0"/>
              <a:t>Venous drainage </a:t>
            </a:r>
            <a:r>
              <a:rPr lang="en-US" sz="2200" b="1" dirty="0" smtClean="0"/>
              <a:t>– </a:t>
            </a:r>
            <a:r>
              <a:rPr lang="en-US" sz="2200" b="1" dirty="0"/>
              <a:t>right side IVC, left side left renal vein.</a:t>
            </a:r>
          </a:p>
          <a:p>
            <a:r>
              <a:rPr lang="en-US" sz="2200" b="1" dirty="0" err="1" smtClean="0"/>
              <a:t>Lymphatics</a:t>
            </a:r>
            <a:r>
              <a:rPr lang="en-US" sz="2200" b="1" dirty="0" smtClean="0"/>
              <a:t> – </a:t>
            </a:r>
            <a:r>
              <a:rPr lang="en-US" sz="2200" b="1" dirty="0"/>
              <a:t>aortic nodes.</a:t>
            </a:r>
          </a:p>
          <a:p>
            <a:r>
              <a:rPr lang="en-US" sz="2200" b="1" dirty="0" smtClean="0"/>
              <a:t>Nerve supply – </a:t>
            </a:r>
            <a:r>
              <a:rPr lang="en-US" sz="2200" b="1" dirty="0"/>
              <a:t>aortic plexus (T10).</a:t>
            </a:r>
          </a:p>
          <a:p>
            <a:r>
              <a:rPr lang="en-US" sz="2200" b="1" dirty="0" smtClean="0"/>
              <a:t>Structure – </a:t>
            </a:r>
            <a:r>
              <a:rPr lang="en-US" sz="2200" b="1" dirty="0"/>
              <a:t>no peritoneal covering, Has a fibrous capsule (tunica </a:t>
            </a:r>
            <a:r>
              <a:rPr lang="en-US" sz="2200" b="1" dirty="0" err="1"/>
              <a:t>albuginea</a:t>
            </a:r>
            <a:r>
              <a:rPr lang="en-US" sz="2200" b="1" dirty="0" smtClean="0"/>
              <a:t>).</a:t>
            </a:r>
          </a:p>
          <a:p>
            <a:r>
              <a:rPr lang="en-US" sz="2200" b="1" dirty="0" smtClean="0"/>
              <a:t>Has a cortex and a medulla.</a:t>
            </a:r>
          </a:p>
          <a:p>
            <a:r>
              <a:rPr lang="en-US" sz="2200" b="1" dirty="0" smtClean="0"/>
              <a:t>Several follicles in various stages of development are present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http://anatomypic.com/wp-content/uploads/2014/05/testes-and-ovaries-6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69523"/>
            <a:ext cx="4038600" cy="2739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564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reast Augmentation (Breast Implants) Before Image - Jeffrey M. Hartog, M.D., Medical Director - LocateADoc.com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3886199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http://www.locateadoc.com/pictures/gallery/breast-augmentation-breast-implants-after-fullsize-37376-73646.jpg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9530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951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58975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u="sng" dirty="0"/>
              <a:t>Breast-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b="1" dirty="0"/>
              <a:t>It is a modified sweat gland.</a:t>
            </a:r>
          </a:p>
          <a:p>
            <a:pPr>
              <a:lnSpc>
                <a:spcPct val="80000"/>
              </a:lnSpc>
            </a:pPr>
            <a:r>
              <a:rPr lang="en-US" b="1" dirty="0"/>
              <a:t>It has 15-20 lobes radiating from the nipple. Lobes are separated from fibrous septa. Each lobe has a duct which opens on the summit of the nipple. Fibrous septa extend from the dermis to the deep fascia in front of </a:t>
            </a:r>
            <a:r>
              <a:rPr lang="en-US" b="1" dirty="0" err="1"/>
              <a:t>pectoralis</a:t>
            </a:r>
            <a:r>
              <a:rPr lang="en-US" b="1" dirty="0"/>
              <a:t> major. </a:t>
            </a:r>
          </a:p>
          <a:p>
            <a:pPr>
              <a:lnSpc>
                <a:spcPct val="80000"/>
              </a:lnSpc>
            </a:pPr>
            <a:r>
              <a:rPr lang="en-US" b="1" dirty="0"/>
              <a:t>Glands are similar in males and immature females. Small nipples and areolar are fully formed.</a:t>
            </a:r>
            <a:endParaRPr lang="en-US" b="1" u="sng" dirty="0"/>
          </a:p>
          <a:p>
            <a:pPr>
              <a:lnSpc>
                <a:spcPct val="80000"/>
              </a:lnSpc>
            </a:pPr>
            <a:r>
              <a:rPr lang="en-US" b="1" u="sng" dirty="0"/>
              <a:t>At puberty in females-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b="1" dirty="0"/>
              <a:t>Enlarges, hemispherical in shape, ducts elongate, increased deposition of fat.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elvis 11 0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9203"/>
            <a:ext cx="4038600" cy="589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473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"/>
            <a:ext cx="4038600" cy="59737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Extent –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Lateral margin of sternum – mid axillary line</a:t>
            </a:r>
          </a:p>
          <a:p>
            <a:pPr>
              <a:lnSpc>
                <a:spcPct val="90000"/>
              </a:lnSpc>
            </a:pPr>
            <a:r>
              <a:rPr lang="en-US" b="1" dirty="0"/>
              <a:t>2nd rib – 6th rib</a:t>
            </a:r>
          </a:p>
          <a:p>
            <a:pPr>
              <a:lnSpc>
                <a:spcPct val="90000"/>
              </a:lnSpc>
            </a:pPr>
            <a:r>
              <a:rPr lang="en-US" b="1" dirty="0"/>
              <a:t>Greater part – superficial fascia</a:t>
            </a:r>
          </a:p>
          <a:p>
            <a:pPr>
              <a:lnSpc>
                <a:spcPct val="90000"/>
              </a:lnSpc>
            </a:pPr>
            <a:r>
              <a:rPr lang="en-US" b="1" dirty="0"/>
              <a:t>Axillary tail – deep fascia.</a:t>
            </a:r>
            <a:endParaRPr lang="en-US" b="1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Blood supply – 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Internal thoracic artery – perforating arteries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Posterior Intercostal arteries of 2</a:t>
            </a:r>
            <a:r>
              <a:rPr lang="en-US" b="1" baseline="30000" dirty="0"/>
              <a:t>nd</a:t>
            </a:r>
            <a:r>
              <a:rPr lang="en-US" b="1" dirty="0"/>
              <a:t>, 3</a:t>
            </a:r>
            <a:r>
              <a:rPr lang="en-US" b="1" baseline="30000" dirty="0"/>
              <a:t>rd</a:t>
            </a:r>
            <a:r>
              <a:rPr lang="en-US" b="1" dirty="0"/>
              <a:t>, 4</a:t>
            </a:r>
            <a:r>
              <a:rPr lang="en-US" b="1" baseline="30000" dirty="0"/>
              <a:t>th</a:t>
            </a:r>
            <a:r>
              <a:rPr lang="en-US" b="1" dirty="0"/>
              <a:t> – perforating arteries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Axillary artery – lateral thoracic and </a:t>
            </a:r>
            <a:r>
              <a:rPr lang="en-US" b="1" dirty="0" err="1"/>
              <a:t>acromio</a:t>
            </a:r>
            <a:r>
              <a:rPr lang="en-US" b="1" dirty="0"/>
              <a:t> thoracic artery, superior thoracic</a:t>
            </a:r>
          </a:p>
          <a:p>
            <a:pPr>
              <a:lnSpc>
                <a:spcPct val="90000"/>
              </a:lnSpc>
            </a:pPr>
            <a:r>
              <a:rPr lang="en-US" b="1" dirty="0"/>
              <a:t>Veins correspond to the arteries.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elvis 11 0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1103"/>
            <a:ext cx="4038600" cy="589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389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505200" cy="58975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Lymphatic drainage-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Superficial lymph vessels drain skin except nipple and areolar. 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 Upper part – supraclavicular and few to </a:t>
            </a:r>
            <a:r>
              <a:rPr lang="en-US" b="1" dirty="0" err="1" smtClean="0"/>
              <a:t>deltapectoral</a:t>
            </a:r>
            <a:endParaRPr lang="en-US" b="1" dirty="0" smtClean="0"/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 Medial part – internal mammary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 Lateral part – anterior pectoral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 Lower part – </a:t>
            </a:r>
            <a:r>
              <a:rPr lang="en-US" b="1" dirty="0" err="1" smtClean="0"/>
              <a:t>subperitoneal</a:t>
            </a:r>
            <a:r>
              <a:rPr lang="en-US" b="1" dirty="0" smtClean="0"/>
              <a:t> plexuses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Deep lymph vessels drain the parenchyma, nipple and areolar.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They first drain into anterior, </a:t>
            </a:r>
            <a:r>
              <a:rPr lang="en-US" b="1" dirty="0" err="1" smtClean="0"/>
              <a:t>interpectoral</a:t>
            </a:r>
            <a:r>
              <a:rPr lang="en-US" b="1" dirty="0" smtClean="0"/>
              <a:t>, </a:t>
            </a:r>
            <a:r>
              <a:rPr lang="en-US" b="1" dirty="0" err="1" smtClean="0"/>
              <a:t>posterio</a:t>
            </a:r>
            <a:r>
              <a:rPr lang="en-US" b="1" dirty="0" smtClean="0"/>
              <a:t> and lateral nodes. From there they drain into central and apical nodes.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Some peripheral part of upper quadrant can drain directly into apical nodes.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Some deep nodes drain into intercostal nodes.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elvis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1" y="797560"/>
            <a:ext cx="4876800" cy="430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0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7338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Few lymph from the base communicate with lymph vessels in the rectus sheath and sub peritoneal lymph plexus.</a:t>
            </a:r>
          </a:p>
          <a:p>
            <a:pPr>
              <a:buNone/>
            </a:pPr>
            <a:r>
              <a:rPr lang="en-US" sz="2400" dirty="0" smtClean="0"/>
              <a:t>Depending on the relation to pectoral muscles can be classified into-</a:t>
            </a:r>
          </a:p>
          <a:p>
            <a:pPr>
              <a:buNone/>
            </a:pPr>
            <a:r>
              <a:rPr lang="en-US" sz="2400" dirty="0" smtClean="0"/>
              <a:t>Group 1- anterior, posterior lateral</a:t>
            </a:r>
          </a:p>
          <a:p>
            <a:pPr>
              <a:buNone/>
            </a:pPr>
            <a:r>
              <a:rPr lang="en-US" sz="2400" dirty="0" smtClean="0"/>
              <a:t>Group 2 – central, inter pectoral</a:t>
            </a:r>
          </a:p>
          <a:p>
            <a:pPr>
              <a:buNone/>
            </a:pPr>
            <a:r>
              <a:rPr lang="en-US" sz="2400" dirty="0" smtClean="0"/>
              <a:t>Group 3 – apical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Reproduc 0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191000" y="1771799"/>
            <a:ext cx="4800600" cy="2724665"/>
          </a:xfrm>
          <a:noFill/>
        </p:spPr>
      </p:pic>
    </p:spTree>
    <p:extLst>
      <p:ext uri="{BB962C8B-B14F-4D97-AF65-F5344CB8AC3E}">
        <p14:creationId xmlns:p14="http://schemas.microsoft.com/office/powerpoint/2010/main" xmlns="" val="35539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All axillary nodes drain through Apical nodes.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From apical nodes – right and left </a:t>
            </a:r>
            <a:r>
              <a:rPr lang="en-US" b="1" dirty="0" err="1" smtClean="0"/>
              <a:t>subclavian</a:t>
            </a:r>
            <a:r>
              <a:rPr lang="en-US" b="1" dirty="0" smtClean="0"/>
              <a:t> lymph trunks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Right side – right jugular trunk - </a:t>
            </a:r>
            <a:r>
              <a:rPr lang="en-US" b="1" dirty="0" err="1" smtClean="0"/>
              <a:t>subclavian</a:t>
            </a:r>
            <a:r>
              <a:rPr lang="en-US" b="1" dirty="0" smtClean="0"/>
              <a:t> vein 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Left side – thoracic duct – brachiocephalic or </a:t>
            </a:r>
            <a:r>
              <a:rPr lang="en-US" b="1" dirty="0" err="1" smtClean="0"/>
              <a:t>subclavian</a:t>
            </a:r>
            <a:r>
              <a:rPr lang="en-US" b="1" dirty="0" smtClean="0"/>
              <a:t> vein..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Malignancy of breast can spread to – opposite breast, opposite axillary nodes, groin lymph nodes, cervical lymph nodes and peritoneal </a:t>
            </a:r>
            <a:r>
              <a:rPr lang="en-US" b="1" dirty="0" err="1" smtClean="0"/>
              <a:t>lymphatics</a:t>
            </a:r>
            <a:r>
              <a:rPr lang="en-US" b="1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 smtClean="0"/>
              <a:t>Spread of carcinoma – </a:t>
            </a:r>
            <a:r>
              <a:rPr lang="en-US" b="1" dirty="0" err="1" smtClean="0"/>
              <a:t>lymphatics</a:t>
            </a:r>
            <a:r>
              <a:rPr lang="en-US" b="1" dirty="0" smtClean="0"/>
              <a:t>, veins, peritoneal cavity.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72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b="1" u="sng" dirty="0" smtClean="0"/>
              <a:t>Development –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Develops as an invagination of chest wall ectoderm.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Site of invagination – </a:t>
            </a:r>
            <a:r>
              <a:rPr lang="en-US" b="1" dirty="0" err="1" smtClean="0"/>
              <a:t>everts</a:t>
            </a:r>
            <a:r>
              <a:rPr lang="en-US" b="1" dirty="0" smtClean="0"/>
              <a:t> – nipple.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Puberty – alveoli sprouts from ducts and considerable fatty infiltration of tissues.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Pregnancy – tremendous development of alveoli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Menopause – glandular tissues atrophy.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50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1524</Words>
  <Application>Microsoft Office PowerPoint</Application>
  <PresentationFormat>On-screen Show (4:3)</PresentationFormat>
  <Paragraphs>158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Female Reproductive system Organs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Features During menstrual cycle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Reproductive system</dc:title>
  <dc:creator>Aranjan Karunanayake</dc:creator>
  <cp:lastModifiedBy>Asus</cp:lastModifiedBy>
  <cp:revision>29</cp:revision>
  <dcterms:created xsi:type="dcterms:W3CDTF">2014-06-17T23:06:42Z</dcterms:created>
  <dcterms:modified xsi:type="dcterms:W3CDTF">2019-02-17T08:18:52Z</dcterms:modified>
</cp:coreProperties>
</file>