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9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85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74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2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96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732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91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65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216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18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5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03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6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Pelvis and Perineum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Prof. Aranjan Karunanayake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MBBS, DM, DOH&amp;S, </a:t>
            </a:r>
            <a:r>
              <a:rPr lang="en-US" sz="2000" dirty="0" err="1" smtClean="0">
                <a:solidFill>
                  <a:schemeClr val="tx1"/>
                </a:solidFill>
              </a:rPr>
              <a:t>Dip.Tox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Dipin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Coun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D.Sp.Med</a:t>
            </a:r>
            <a:r>
              <a:rPr lang="en-US" sz="2000" dirty="0" smtClean="0">
                <a:solidFill>
                  <a:schemeClr val="tx1"/>
                </a:solidFill>
              </a:rPr>
              <a:t>,  FSS, MBASEM (UK), MSc.SEM (UK)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69647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276600" cy="58975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/>
              <a:t>Superficial to this membrane- superficial </a:t>
            </a:r>
            <a:r>
              <a:rPr lang="en-US" b="1" dirty="0" err="1"/>
              <a:t>perineal</a:t>
            </a:r>
            <a:r>
              <a:rPr lang="en-US" b="1" dirty="0"/>
              <a:t> pouch. 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   Deep to this membrane- deep </a:t>
            </a:r>
            <a:r>
              <a:rPr lang="en-US" b="1" dirty="0" err="1"/>
              <a:t>perineal</a:t>
            </a:r>
            <a:r>
              <a:rPr lang="en-US" b="1" dirty="0"/>
              <a:t> pouch.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   Urethra and in female the </a:t>
            </a:r>
            <a:r>
              <a:rPr lang="en-US" b="1" dirty="0" err="1"/>
              <a:t>vajina</a:t>
            </a:r>
            <a:r>
              <a:rPr lang="en-US" b="1" dirty="0"/>
              <a:t> pierces this membrane.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http://classconnection.s3.amazonaws.com/33/flashcards/602033/jpg/urogenital_triangles_-_urogenital_diaphragm1314856621445.jp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50292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3037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733800" cy="58975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u="sng" dirty="0" smtClean="0"/>
              <a:t>Deep </a:t>
            </a:r>
            <a:r>
              <a:rPr lang="en-US" sz="3200" b="1" u="sng" dirty="0" err="1" smtClean="0"/>
              <a:t>perineal</a:t>
            </a:r>
            <a:r>
              <a:rPr lang="en-US" sz="3200" b="1" u="sng" dirty="0" smtClean="0"/>
              <a:t> pouch-</a:t>
            </a:r>
          </a:p>
          <a:p>
            <a:pPr>
              <a:lnSpc>
                <a:spcPct val="90000"/>
              </a:lnSpc>
              <a:buNone/>
            </a:pPr>
            <a:r>
              <a:rPr lang="en-US" sz="3200" dirty="0" smtClean="0"/>
              <a:t> </a:t>
            </a:r>
            <a:r>
              <a:rPr lang="en-US" b="1" dirty="0" smtClean="0"/>
              <a:t>Lies deep to </a:t>
            </a:r>
            <a:r>
              <a:rPr lang="en-US" b="1" dirty="0" err="1" smtClean="0"/>
              <a:t>perineal</a:t>
            </a:r>
            <a:r>
              <a:rPr lang="en-US" b="1" dirty="0" smtClean="0"/>
              <a:t> membrane.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 External sphincter of urethra, two glands of </a:t>
            </a:r>
            <a:r>
              <a:rPr lang="en-US" b="1" dirty="0" err="1" smtClean="0"/>
              <a:t>cowper</a:t>
            </a:r>
            <a:r>
              <a:rPr lang="en-US" b="1" dirty="0" smtClean="0"/>
              <a:t> and deep transverse </a:t>
            </a:r>
            <a:r>
              <a:rPr lang="en-US" b="1" dirty="0" err="1" smtClean="0"/>
              <a:t>perineal</a:t>
            </a:r>
            <a:r>
              <a:rPr lang="en-US" b="1" dirty="0" smtClean="0"/>
              <a:t> muscles are found in it.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u="sng" dirty="0" smtClean="0"/>
              <a:t>Superficial </a:t>
            </a:r>
            <a:r>
              <a:rPr lang="en-US" sz="3200" b="1" u="sng" dirty="0" err="1" smtClean="0"/>
              <a:t>perineal</a:t>
            </a:r>
            <a:r>
              <a:rPr lang="en-US" sz="3200" b="1" u="sng" dirty="0" smtClean="0"/>
              <a:t> pouch-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Lies superficial to the </a:t>
            </a:r>
            <a:r>
              <a:rPr lang="en-US" b="1" dirty="0" err="1" smtClean="0"/>
              <a:t>perineal</a:t>
            </a:r>
            <a:r>
              <a:rPr lang="en-US" b="1" dirty="0" smtClean="0"/>
              <a:t> membrane.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err="1" smtClean="0"/>
              <a:t>Bulbo-spongiosus</a:t>
            </a:r>
            <a:r>
              <a:rPr lang="en-US" b="1" dirty="0" smtClean="0"/>
              <a:t>, </a:t>
            </a:r>
            <a:r>
              <a:rPr lang="en-US" b="1" dirty="0" err="1" smtClean="0"/>
              <a:t>ischio-cavernosus</a:t>
            </a:r>
            <a:r>
              <a:rPr lang="en-US" b="1" dirty="0" smtClean="0"/>
              <a:t> and superficial </a:t>
            </a:r>
            <a:r>
              <a:rPr lang="en-US" b="1" dirty="0" err="1" smtClean="0"/>
              <a:t>perineal</a:t>
            </a:r>
            <a:r>
              <a:rPr lang="en-US" b="1" dirty="0" smtClean="0"/>
              <a:t> muscles are found in it.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u="sng" dirty="0" err="1" smtClean="0"/>
              <a:t>Perineal</a:t>
            </a:r>
            <a:r>
              <a:rPr lang="en-US" sz="3200" b="1" u="sng" dirty="0" smtClean="0"/>
              <a:t> body-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Fibro muscular node. Lies in midline at junction of anterior and posterior perineum. Gives attachment to external anal sphincter, </a:t>
            </a:r>
            <a:r>
              <a:rPr lang="en-US" b="1" dirty="0" err="1" smtClean="0"/>
              <a:t>bulbo-spongiosum</a:t>
            </a:r>
            <a:r>
              <a:rPr lang="en-US" b="1" dirty="0" smtClean="0"/>
              <a:t>, transverse </a:t>
            </a:r>
            <a:r>
              <a:rPr lang="en-US" b="1" dirty="0" err="1" smtClean="0"/>
              <a:t>perineal</a:t>
            </a:r>
            <a:r>
              <a:rPr lang="en-US" b="1" dirty="0" smtClean="0"/>
              <a:t> muscles and </a:t>
            </a:r>
            <a:r>
              <a:rPr lang="en-US" b="1" dirty="0" err="1" smtClean="0"/>
              <a:t>fibres</a:t>
            </a:r>
            <a:r>
              <a:rPr lang="en-US" b="1" dirty="0" smtClean="0"/>
              <a:t> of </a:t>
            </a:r>
            <a:r>
              <a:rPr lang="en-US" b="1" dirty="0" err="1" smtClean="0"/>
              <a:t>levator</a:t>
            </a:r>
            <a:r>
              <a:rPr lang="en-US" b="1" dirty="0" smtClean="0"/>
              <a:t> </a:t>
            </a:r>
            <a:r>
              <a:rPr lang="en-US" b="1" dirty="0" err="1" smtClean="0"/>
              <a:t>ani</a:t>
            </a:r>
            <a:r>
              <a:rPr lang="en-US" b="1" dirty="0" smtClean="0"/>
              <a:t> muscles.</a:t>
            </a:r>
          </a:p>
          <a:p>
            <a:pPr>
              <a:lnSpc>
                <a:spcPct val="90000"/>
              </a:lnSpc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elvis 0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2576" y="609600"/>
            <a:ext cx="4735224" cy="4476938"/>
          </a:xfrm>
          <a:noFill/>
        </p:spPr>
      </p:pic>
    </p:spTree>
    <p:extLst>
      <p:ext uri="{BB962C8B-B14F-4D97-AF65-F5344CB8AC3E}">
        <p14:creationId xmlns="" xmlns:p14="http://schemas.microsoft.com/office/powerpoint/2010/main" val="400631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352800" cy="5897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600" b="1" u="sng" dirty="0" smtClean="0"/>
              <a:t>Posterior (anal) Perineum-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/>
              <a:t>   </a:t>
            </a:r>
            <a:r>
              <a:rPr lang="en-US" sz="2600" b="1" dirty="0"/>
              <a:t>Lies between </a:t>
            </a:r>
            <a:r>
              <a:rPr lang="en-US" sz="2600" b="1" dirty="0" err="1"/>
              <a:t>ischial</a:t>
            </a:r>
            <a:r>
              <a:rPr lang="en-US" sz="2600" b="1" dirty="0"/>
              <a:t> </a:t>
            </a:r>
            <a:r>
              <a:rPr lang="en-US" sz="2600" b="1" dirty="0" err="1"/>
              <a:t>tuberosities</a:t>
            </a:r>
            <a:r>
              <a:rPr lang="en-US" sz="2600" b="1" dirty="0"/>
              <a:t> and coccyx.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   Contains anus, superficial sphincters of anus, </a:t>
            </a:r>
            <a:r>
              <a:rPr lang="en-US" sz="2600" b="1" dirty="0" err="1"/>
              <a:t>levator</a:t>
            </a:r>
            <a:r>
              <a:rPr lang="en-US" sz="2600" b="1" dirty="0"/>
              <a:t> </a:t>
            </a:r>
            <a:r>
              <a:rPr lang="en-US" sz="2600" b="1" dirty="0" err="1"/>
              <a:t>ani</a:t>
            </a:r>
            <a:r>
              <a:rPr lang="en-US" sz="2600" b="1" dirty="0"/>
              <a:t> and </a:t>
            </a:r>
            <a:r>
              <a:rPr lang="en-US" sz="2600" b="1" dirty="0" err="1"/>
              <a:t>ischiorectal</a:t>
            </a:r>
            <a:r>
              <a:rPr lang="en-US" sz="2600" b="1" dirty="0"/>
              <a:t> fossae on each side.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u="sng" dirty="0" err="1"/>
              <a:t>Ischio</a:t>
            </a:r>
            <a:r>
              <a:rPr lang="en-US" sz="2600" b="1" u="sng" dirty="0"/>
              <a:t> rectal fossa-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/>
              <a:t>    </a:t>
            </a:r>
            <a:r>
              <a:rPr lang="en-US" sz="2600" b="1" dirty="0"/>
              <a:t>Pyramidal shape space on either side of the anal canal. Medial border formed by fascia covering </a:t>
            </a:r>
            <a:r>
              <a:rPr lang="en-US" sz="2600" b="1" dirty="0" err="1"/>
              <a:t>levator</a:t>
            </a:r>
            <a:r>
              <a:rPr lang="en-US" sz="2600" b="1" dirty="0"/>
              <a:t> </a:t>
            </a:r>
            <a:r>
              <a:rPr lang="en-US" sz="2600" b="1" dirty="0" err="1"/>
              <a:t>ani</a:t>
            </a:r>
            <a:r>
              <a:rPr lang="en-US" sz="2600" b="1" dirty="0"/>
              <a:t> and lateral border formed fascia covering </a:t>
            </a:r>
            <a:r>
              <a:rPr lang="en-US" sz="2600" b="1" dirty="0" err="1"/>
              <a:t>obturator</a:t>
            </a:r>
            <a:r>
              <a:rPr lang="en-US" sz="2600" b="1" dirty="0"/>
              <a:t> </a:t>
            </a:r>
            <a:r>
              <a:rPr lang="en-US" sz="2600" b="1" dirty="0" err="1"/>
              <a:t>internus</a:t>
            </a:r>
            <a:r>
              <a:rPr lang="en-US" sz="2600" b="1" dirty="0"/>
              <a:t>. Posterior boundary </a:t>
            </a:r>
            <a:r>
              <a:rPr lang="en-US" sz="2600" b="1" dirty="0" err="1"/>
              <a:t>sacro</a:t>
            </a:r>
            <a:r>
              <a:rPr lang="en-US" sz="2600" b="1" dirty="0"/>
              <a:t> tuberous ligaments, urogenital perineum lies anteriorly. Floor is formed by skin and subcutaneous fat.</a:t>
            </a:r>
          </a:p>
          <a:p>
            <a:pPr>
              <a:lnSpc>
                <a:spcPct val="8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http://www.indiasurgeons.com/img/image004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51054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04854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b="1" u="sng" dirty="0" smtClean="0"/>
              <a:t>Reproductive System  Module  Objectives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/>
              <a:t>Pelvis and perineum. 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/>
              <a:t>Student should be able to 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describe the bones of pelvis.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describe the differences between male and female pelvis.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describe the </a:t>
            </a:r>
            <a:r>
              <a:rPr lang="en-US" sz="2800" b="1" dirty="0" err="1" smtClean="0"/>
              <a:t>levatorani</a:t>
            </a:r>
            <a:r>
              <a:rPr lang="en-US" sz="2800" b="1" dirty="0" smtClean="0"/>
              <a:t> muscle.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describe the </a:t>
            </a:r>
            <a:r>
              <a:rPr lang="en-US" sz="2800" b="1" dirty="0" err="1" smtClean="0"/>
              <a:t>perineal</a:t>
            </a:r>
            <a:r>
              <a:rPr lang="en-US" sz="2800" b="1" dirty="0" smtClean="0"/>
              <a:t> membrane.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describe the superficial and deep </a:t>
            </a:r>
            <a:r>
              <a:rPr lang="en-US" sz="2800" b="1" dirty="0" err="1" smtClean="0"/>
              <a:t>perineal</a:t>
            </a:r>
            <a:r>
              <a:rPr lang="en-US" sz="2800" b="1" dirty="0" smtClean="0"/>
              <a:t> pouches.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describe the posterior perineum.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describe the </a:t>
            </a:r>
            <a:r>
              <a:rPr lang="en-US" sz="2800" b="1" dirty="0" err="1" smtClean="0"/>
              <a:t>ischiorectal</a:t>
            </a:r>
            <a:r>
              <a:rPr lang="en-US" sz="2800" b="1" dirty="0" smtClean="0"/>
              <a:t> fossa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Describe the structure and supply to the penis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39340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124200" cy="5897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 smtClean="0"/>
              <a:t>Functions of the pelvis-</a:t>
            </a:r>
          </a:p>
          <a:p>
            <a:pPr>
              <a:buNone/>
            </a:pPr>
            <a:r>
              <a:rPr lang="en-US" b="1" dirty="0"/>
              <a:t>Protects pelvic viscera.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Supports the weight of the body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Helps to walk reasonably well.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Provides attachment for muscles.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Provides a bony support for the birth canal.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https://encrypted-tbn3.gstatic.com/images?q=tbn:ANd9GcQl9YN1fkTWirWb8tPNQowVO4zcCRHoe1Mb6_3Mud6oVTSim-TDG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09600"/>
            <a:ext cx="5181599" cy="3391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522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Male and Female pelvis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657600" cy="5211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/>
              <a:t>Differences between sexes-</a:t>
            </a:r>
          </a:p>
          <a:p>
            <a:pPr>
              <a:buNone/>
            </a:pPr>
            <a:r>
              <a:rPr lang="en-US" b="1" u="sng" dirty="0"/>
              <a:t>Inlet</a:t>
            </a:r>
            <a:r>
              <a:rPr lang="en-US" b="1" dirty="0"/>
              <a:t>- female oval shape., male heart shape.</a:t>
            </a:r>
          </a:p>
          <a:p>
            <a:pPr>
              <a:buNone/>
            </a:pPr>
            <a:r>
              <a:rPr lang="en-US" b="1" u="sng" dirty="0"/>
              <a:t>Outlet</a:t>
            </a:r>
            <a:r>
              <a:rPr lang="en-US" b="1" dirty="0"/>
              <a:t>- females larger. </a:t>
            </a:r>
            <a:r>
              <a:rPr lang="en-US" b="1" dirty="0" err="1"/>
              <a:t>Ischial</a:t>
            </a:r>
            <a:r>
              <a:rPr lang="en-US" b="1" dirty="0"/>
              <a:t> </a:t>
            </a:r>
            <a:r>
              <a:rPr lang="en-US" b="1" dirty="0" err="1"/>
              <a:t>tuberosities</a:t>
            </a:r>
            <a:r>
              <a:rPr lang="en-US" b="1" dirty="0"/>
              <a:t> </a:t>
            </a:r>
            <a:r>
              <a:rPr lang="en-US" b="1" dirty="0" err="1"/>
              <a:t>everted</a:t>
            </a:r>
            <a:r>
              <a:rPr lang="en-US" b="1" dirty="0"/>
              <a:t>. Males smaller. </a:t>
            </a:r>
            <a:r>
              <a:rPr lang="en-US" b="1" dirty="0" err="1"/>
              <a:t>Ischial</a:t>
            </a:r>
            <a:r>
              <a:rPr lang="en-US" b="1" dirty="0"/>
              <a:t> </a:t>
            </a:r>
            <a:r>
              <a:rPr lang="en-US" b="1" dirty="0" err="1"/>
              <a:t>tuberosities</a:t>
            </a:r>
            <a:r>
              <a:rPr lang="en-US" b="1" dirty="0"/>
              <a:t> inverted.</a:t>
            </a:r>
          </a:p>
          <a:p>
            <a:pPr>
              <a:buNone/>
            </a:pPr>
            <a:r>
              <a:rPr lang="en-US" b="1" u="sng" dirty="0"/>
              <a:t>Pelvic cavity-</a:t>
            </a:r>
            <a:r>
              <a:rPr lang="en-US" b="1" dirty="0"/>
              <a:t> More room in females. Less room in males. Walls parallel in females and directed inwards in males.</a:t>
            </a:r>
          </a:p>
          <a:p>
            <a:pPr>
              <a:buNone/>
            </a:pPr>
            <a:r>
              <a:rPr lang="en-US" b="1" u="sng" dirty="0"/>
              <a:t>Pubic arch-</a:t>
            </a:r>
            <a:r>
              <a:rPr lang="en-US" b="1" dirty="0"/>
              <a:t> females larger (&gt; 90 degrees). Males narrower (&lt; 90 degrees)</a:t>
            </a:r>
          </a:p>
          <a:p>
            <a:pPr>
              <a:buNone/>
            </a:pPr>
            <a:r>
              <a:rPr lang="en-US" b="1" u="sng" dirty="0"/>
              <a:t>Muscle attachments-</a:t>
            </a:r>
            <a:r>
              <a:rPr lang="en-US" b="1" dirty="0"/>
              <a:t> indistinct in females. Marked in males.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http://sayezz.com/wp-content/uploads/2013/11/male-female-pelvis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47244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1032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Differences Male and Female Pelvis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810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Pelvic inlet </a:t>
            </a:r>
            <a:r>
              <a:rPr lang="en-US" dirty="0" err="1" smtClean="0"/>
              <a:t>antero</a:t>
            </a:r>
            <a:r>
              <a:rPr lang="en-US" dirty="0" smtClean="0"/>
              <a:t> posterior diameter extends from upper part of pubic </a:t>
            </a:r>
            <a:r>
              <a:rPr lang="en-US" dirty="0" err="1" smtClean="0"/>
              <a:t>symphysis</a:t>
            </a:r>
            <a:r>
              <a:rPr lang="en-US" dirty="0" smtClean="0"/>
              <a:t> to upper part of sacral </a:t>
            </a:r>
            <a:r>
              <a:rPr lang="en-US" dirty="0" err="1" smtClean="0"/>
              <a:t>promontary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Conjugate diameter </a:t>
            </a:r>
            <a:r>
              <a:rPr lang="en-US" dirty="0"/>
              <a:t>extends from </a:t>
            </a:r>
            <a:r>
              <a:rPr lang="en-US" dirty="0" smtClean="0"/>
              <a:t>lower </a:t>
            </a:r>
            <a:r>
              <a:rPr lang="en-US" dirty="0"/>
              <a:t>part of pubic </a:t>
            </a:r>
            <a:r>
              <a:rPr lang="en-US" dirty="0" err="1"/>
              <a:t>symphysis</a:t>
            </a:r>
            <a:r>
              <a:rPr lang="en-US" dirty="0"/>
              <a:t> to upper part of sacral </a:t>
            </a:r>
            <a:r>
              <a:rPr lang="en-US" dirty="0" err="1"/>
              <a:t>promontary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pelvis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552265" cy="575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7964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3733800" cy="5821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Structure of pelvic walls-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Made up of bones, muscle, and fascia.</a:t>
            </a:r>
          </a:p>
          <a:p>
            <a:pPr>
              <a:lnSpc>
                <a:spcPct val="90000"/>
              </a:lnSpc>
              <a:buNone/>
            </a:pPr>
            <a:r>
              <a:rPr lang="en-US" b="1" u="sng" dirty="0"/>
              <a:t>Ant. Pelvic wall</a:t>
            </a:r>
            <a:r>
              <a:rPr lang="en-US" b="1" dirty="0"/>
              <a:t> – bodies of pubic bones, </a:t>
            </a:r>
            <a:r>
              <a:rPr lang="en-US" b="1" dirty="0" err="1"/>
              <a:t>symphysis</a:t>
            </a:r>
            <a:r>
              <a:rPr lang="en-US" b="1" dirty="0"/>
              <a:t> pubis, pubic rami.</a:t>
            </a:r>
          </a:p>
          <a:p>
            <a:pPr>
              <a:lnSpc>
                <a:spcPct val="90000"/>
              </a:lnSpc>
              <a:buNone/>
            </a:pPr>
            <a:r>
              <a:rPr lang="en-US" b="1" u="sng" dirty="0"/>
              <a:t>Post. Pelvic wall</a:t>
            </a:r>
            <a:r>
              <a:rPr lang="en-US" b="1" dirty="0"/>
              <a:t> – sacrum, coccyx, </a:t>
            </a:r>
            <a:r>
              <a:rPr lang="en-US" b="1" dirty="0" err="1"/>
              <a:t>piriformis</a:t>
            </a:r>
            <a:r>
              <a:rPr lang="en-US" b="1" dirty="0"/>
              <a:t>, muscles and their covering pelvic fascia.</a:t>
            </a:r>
          </a:p>
          <a:p>
            <a:pPr>
              <a:lnSpc>
                <a:spcPct val="90000"/>
              </a:lnSpc>
              <a:buNone/>
            </a:pPr>
            <a:r>
              <a:rPr lang="en-US" b="1" u="sng" dirty="0"/>
              <a:t>Lat. Pelvic wall</a:t>
            </a:r>
            <a:r>
              <a:rPr lang="en-US" b="1" dirty="0"/>
              <a:t> – Innominate bones, </a:t>
            </a:r>
            <a:r>
              <a:rPr lang="en-US" b="1" dirty="0" err="1"/>
              <a:t>obturator</a:t>
            </a:r>
            <a:r>
              <a:rPr lang="en-US" b="1" dirty="0"/>
              <a:t> membrane, </a:t>
            </a:r>
            <a:r>
              <a:rPr lang="en-US" b="1" dirty="0" err="1"/>
              <a:t>sacro</a:t>
            </a:r>
            <a:r>
              <a:rPr lang="en-US" b="1" dirty="0"/>
              <a:t> tuberous and </a:t>
            </a:r>
            <a:r>
              <a:rPr lang="en-US" b="1" dirty="0" err="1"/>
              <a:t>sacro</a:t>
            </a:r>
            <a:r>
              <a:rPr lang="en-US" b="1" dirty="0"/>
              <a:t> </a:t>
            </a:r>
            <a:r>
              <a:rPr lang="en-US" b="1" dirty="0" err="1"/>
              <a:t>spinuous</a:t>
            </a:r>
            <a:r>
              <a:rPr lang="en-US" b="1" dirty="0"/>
              <a:t> ligaments, </a:t>
            </a:r>
            <a:r>
              <a:rPr lang="en-US" b="1" dirty="0" err="1"/>
              <a:t>obturator</a:t>
            </a:r>
            <a:r>
              <a:rPr lang="en-US" b="1" dirty="0"/>
              <a:t> </a:t>
            </a:r>
            <a:r>
              <a:rPr lang="en-US" b="1" dirty="0" err="1"/>
              <a:t>internus</a:t>
            </a:r>
            <a:r>
              <a:rPr lang="en-US" b="1" dirty="0"/>
              <a:t> muscle and its covering fascia.</a:t>
            </a:r>
          </a:p>
          <a:p>
            <a:pPr>
              <a:lnSpc>
                <a:spcPct val="90000"/>
              </a:lnSpc>
              <a:buNone/>
            </a:pPr>
            <a:r>
              <a:rPr lang="en-US" b="1" u="sng" dirty="0"/>
              <a:t>Floor</a:t>
            </a:r>
            <a:r>
              <a:rPr lang="en-US" b="1" dirty="0"/>
              <a:t>- </a:t>
            </a:r>
            <a:r>
              <a:rPr lang="en-US" b="1" dirty="0" err="1"/>
              <a:t>Levatorani</a:t>
            </a:r>
            <a:r>
              <a:rPr lang="en-US" b="1" dirty="0"/>
              <a:t> muscle and the fascia. </a:t>
            </a:r>
            <a:r>
              <a:rPr lang="en-US" b="1" dirty="0" smtClean="0"/>
              <a:t>Divides </a:t>
            </a:r>
            <a:r>
              <a:rPr lang="en-US" b="1" dirty="0"/>
              <a:t>pelvis into main cavity and perineum.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 descr="https://encrypted-tbn3.gstatic.com/images?q=tbn:ANd9GcQl9YN1fkTWirWb8tPNQowVO4zcCRHoe1Mb6_3Mud6oVTSim-TDG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495799" cy="2934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8360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4038600" cy="59737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err="1" smtClean="0"/>
              <a:t>Sacro</a:t>
            </a:r>
            <a:r>
              <a:rPr lang="en-US" b="1" u="sng" dirty="0" smtClean="0"/>
              <a:t> iliac joint-</a:t>
            </a:r>
            <a:r>
              <a:rPr lang="en-US" dirty="0"/>
              <a:t> </a:t>
            </a:r>
            <a:r>
              <a:rPr lang="en-US" b="1" dirty="0"/>
              <a:t>Between sacrum and iliac bones. Strong synovial joint. Ligaments such as anterior and posterior </a:t>
            </a:r>
            <a:r>
              <a:rPr lang="en-US" b="1" dirty="0" err="1"/>
              <a:t>sacro</a:t>
            </a:r>
            <a:r>
              <a:rPr lang="en-US" b="1" dirty="0"/>
              <a:t> iliac ligaments and </a:t>
            </a:r>
            <a:r>
              <a:rPr lang="en-US" b="1" dirty="0" err="1"/>
              <a:t>sacro</a:t>
            </a:r>
            <a:r>
              <a:rPr lang="en-US" b="1" dirty="0"/>
              <a:t> </a:t>
            </a:r>
            <a:r>
              <a:rPr lang="en-US" b="1" dirty="0" err="1"/>
              <a:t>spinuous</a:t>
            </a:r>
            <a:r>
              <a:rPr lang="en-US" b="1" dirty="0"/>
              <a:t> and </a:t>
            </a:r>
            <a:r>
              <a:rPr lang="en-US" b="1" dirty="0" err="1"/>
              <a:t>sacro</a:t>
            </a:r>
            <a:r>
              <a:rPr lang="en-US" b="1" dirty="0"/>
              <a:t> tuberous ligaments support it. This joints transmits weight of the body from vertebral column to pelvis.</a:t>
            </a:r>
          </a:p>
          <a:p>
            <a:pPr>
              <a:lnSpc>
                <a:spcPct val="90000"/>
              </a:lnSpc>
              <a:buNone/>
            </a:pPr>
            <a:endParaRPr lang="en-US" b="1" u="sng" dirty="0" smtClean="0"/>
          </a:p>
          <a:p>
            <a:pPr>
              <a:lnSpc>
                <a:spcPct val="90000"/>
              </a:lnSpc>
              <a:buNone/>
            </a:pPr>
            <a:r>
              <a:rPr lang="en-US" b="1" u="sng" dirty="0" err="1" smtClean="0"/>
              <a:t>Symphysis</a:t>
            </a:r>
            <a:r>
              <a:rPr lang="en-US" b="1" u="sng" dirty="0" smtClean="0"/>
              <a:t> pubis-</a:t>
            </a:r>
            <a:r>
              <a:rPr lang="en-US" dirty="0"/>
              <a:t> </a:t>
            </a:r>
            <a:r>
              <a:rPr lang="en-US" b="1" dirty="0"/>
              <a:t>Between two pubic bones</a:t>
            </a:r>
            <a:r>
              <a:rPr lang="en-US" b="1" dirty="0" smtClean="0"/>
              <a:t>. Fibro </a:t>
            </a:r>
            <a:r>
              <a:rPr lang="en-US" b="1" dirty="0"/>
              <a:t>cartilaginous joint. No </a:t>
            </a:r>
            <a:r>
              <a:rPr lang="en-US" b="1" dirty="0" smtClean="0"/>
              <a:t>or very little movements</a:t>
            </a:r>
            <a:r>
              <a:rPr lang="en-US" b="1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b="1" u="sng" dirty="0" smtClean="0"/>
          </a:p>
          <a:p>
            <a:pPr>
              <a:lnSpc>
                <a:spcPct val="90000"/>
              </a:lnSpc>
              <a:buNone/>
            </a:pPr>
            <a:r>
              <a:rPr lang="en-US" b="1" u="sng" dirty="0" err="1" smtClean="0"/>
              <a:t>Sacro</a:t>
            </a:r>
            <a:r>
              <a:rPr lang="en-US" b="1" u="sng" dirty="0" smtClean="0"/>
              <a:t> coccygeal joint-</a:t>
            </a:r>
            <a:r>
              <a:rPr lang="en-US" dirty="0"/>
              <a:t> </a:t>
            </a:r>
            <a:r>
              <a:rPr lang="en-US" b="1" dirty="0"/>
              <a:t>Cartilaginous joint. Between last sacrum and first coccygeal. Fair amount of movements possible.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 descr="https://encrypted-tbn3.gstatic.com/images?q=tbn:ANd9GcQl9YN1fkTWirWb8tPNQowVO4zcCRHoe1Mb6_3Mud6oVTSim-TDG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419599" cy="2819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132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200400" cy="58975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u="sng" dirty="0" smtClean="0"/>
              <a:t>Pelvic diaphragm-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Made up of muscles and fascia.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Rectum, urethra and vagina pierces it.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Muscles are </a:t>
            </a:r>
            <a:r>
              <a:rPr lang="en-US" sz="2000" b="1" dirty="0" err="1"/>
              <a:t>levatorani</a:t>
            </a:r>
            <a:r>
              <a:rPr lang="en-US" sz="2000" b="1" dirty="0"/>
              <a:t> and </a:t>
            </a:r>
            <a:r>
              <a:rPr lang="en-US" sz="2000" b="1" dirty="0" err="1"/>
              <a:t>coccygeus</a:t>
            </a:r>
            <a:r>
              <a:rPr lang="en-US" sz="2000" b="1" dirty="0"/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u="sng" dirty="0" err="1"/>
              <a:t>Levator</a:t>
            </a:r>
            <a:r>
              <a:rPr lang="en-US" sz="2000" b="1" u="sng" dirty="0"/>
              <a:t> </a:t>
            </a:r>
            <a:r>
              <a:rPr lang="en-US" sz="2000" b="1" u="sng" dirty="0" err="1"/>
              <a:t>ani</a:t>
            </a:r>
            <a:r>
              <a:rPr lang="en-US" sz="2000" b="1" u="sng" dirty="0"/>
              <a:t>-</a:t>
            </a:r>
            <a:r>
              <a:rPr lang="en-US" sz="2000" b="1" dirty="0"/>
              <a:t> origins </a:t>
            </a:r>
            <a:r>
              <a:rPr lang="en-US" sz="2000" b="1" dirty="0" smtClean="0"/>
              <a:t>from back </a:t>
            </a:r>
            <a:r>
              <a:rPr lang="en-US" sz="2000" b="1" dirty="0"/>
              <a:t>of pubis, fascia covering </a:t>
            </a:r>
            <a:r>
              <a:rPr lang="en-US" sz="2000" b="1" dirty="0" err="1"/>
              <a:t>obturator</a:t>
            </a:r>
            <a:r>
              <a:rPr lang="en-US" sz="2000" b="1" dirty="0"/>
              <a:t> </a:t>
            </a:r>
            <a:r>
              <a:rPr lang="en-US" sz="2000" b="1" dirty="0" err="1"/>
              <a:t>internus</a:t>
            </a:r>
            <a:r>
              <a:rPr lang="en-US" sz="2000" b="1" dirty="0"/>
              <a:t> and spine of ischium. It sweeps down and form series of loops around prostate/vagina and rectum. Inserts into </a:t>
            </a:r>
            <a:r>
              <a:rPr lang="en-US" sz="2000" b="1" dirty="0" err="1"/>
              <a:t>perineal</a:t>
            </a:r>
            <a:r>
              <a:rPr lang="en-US" sz="2000" b="1" dirty="0"/>
              <a:t> body, coccyx and reinforces external anal sphincter. Supplied by </a:t>
            </a:r>
            <a:r>
              <a:rPr lang="en-US" sz="2000" b="1" dirty="0" err="1"/>
              <a:t>pudendal</a:t>
            </a:r>
            <a:r>
              <a:rPr lang="en-US" sz="2000" b="1" dirty="0"/>
              <a:t> nerve.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It supports the pelvic floor, provides </a:t>
            </a:r>
            <a:r>
              <a:rPr lang="en-US" sz="2000" b="1" dirty="0" smtClean="0"/>
              <a:t>sphincter </a:t>
            </a:r>
            <a:r>
              <a:rPr lang="en-US" sz="2000" b="1" dirty="0"/>
              <a:t>action on rectum and vagina. Helps to increase intra abdominal pressure.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Content Placeholder 5" descr="http://antranik.org/wp-content/uploads/2011/10/muscles-of-the-pelvic-floor-diaphragm-levator-ani-coccygeus-pubococcygeus-iliococcygeus.jpg?ea1740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53340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3056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657600" cy="5897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Perineum-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Lies below the pelvic diaphragm. Has 2 parts. Anterior (urogenital) and posterior perineum.</a:t>
            </a:r>
          </a:p>
          <a:p>
            <a:pPr>
              <a:lnSpc>
                <a:spcPct val="90000"/>
              </a:lnSpc>
              <a:buNone/>
            </a:pPr>
            <a:r>
              <a:rPr lang="en-US" b="1" u="sng" dirty="0"/>
              <a:t>Anterior perineum (urogenital triangle)-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   The space between two </a:t>
            </a:r>
            <a:r>
              <a:rPr lang="en-US" b="1" dirty="0" err="1"/>
              <a:t>ischiopubic</a:t>
            </a:r>
            <a:r>
              <a:rPr lang="en-US" b="1" dirty="0"/>
              <a:t> rami and an imaginary line joining the two </a:t>
            </a:r>
            <a:r>
              <a:rPr lang="en-US" b="1" dirty="0" err="1"/>
              <a:t>ischial</a:t>
            </a:r>
            <a:r>
              <a:rPr lang="en-US" b="1" dirty="0"/>
              <a:t> </a:t>
            </a:r>
            <a:r>
              <a:rPr lang="en-US" b="1" dirty="0" err="1"/>
              <a:t>tuberosities</a:t>
            </a:r>
            <a:r>
              <a:rPr lang="en-US" b="1" dirty="0"/>
              <a:t>. </a:t>
            </a:r>
            <a:r>
              <a:rPr lang="en-US" b="1" dirty="0" err="1"/>
              <a:t>Perineal</a:t>
            </a:r>
            <a:r>
              <a:rPr lang="en-US" b="1" dirty="0"/>
              <a:t> membrane is attached to the sides of this triangle. 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   </a:t>
            </a:r>
            <a:endParaRPr lang="en-US" dirty="0"/>
          </a:p>
        </p:txBody>
      </p:sp>
      <p:pic>
        <p:nvPicPr>
          <p:cNvPr id="5" name="Content Placeholder 4" descr="http://classconnection.s3.amazonaws.com/33/flashcards/602033/jpg/urogenital_diaphragm1314860041627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"/>
            <a:ext cx="4419600" cy="5460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7174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735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Pelvis and Perineum </vt:lpstr>
      <vt:lpstr>Slide 2</vt:lpstr>
      <vt:lpstr>Slide 3</vt:lpstr>
      <vt:lpstr>Male and Female pelvis </vt:lpstr>
      <vt:lpstr>Differences Male and Female Pelvis 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Reproductive system</dc:title>
  <dc:creator>Aranjan Karunanayake</dc:creator>
  <cp:lastModifiedBy>Asus</cp:lastModifiedBy>
  <cp:revision>24</cp:revision>
  <dcterms:created xsi:type="dcterms:W3CDTF">2014-06-17T23:06:42Z</dcterms:created>
  <dcterms:modified xsi:type="dcterms:W3CDTF">2019-02-17T08:00:05Z</dcterms:modified>
</cp:coreProperties>
</file>