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8" r:id="rId9"/>
    <p:sldId id="269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946E-A45B-43AF-88AC-5E0890673B2F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423-007A-4592-B715-1F2EC8320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946E-A45B-43AF-88AC-5E0890673B2F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423-007A-4592-B715-1F2EC8320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3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946E-A45B-43AF-88AC-5E0890673B2F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423-007A-4592-B715-1F2EC8320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44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E22CC-5525-46E7-9FE6-2F197DD4B9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6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946E-A45B-43AF-88AC-5E0890673B2F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423-007A-4592-B715-1F2EC8320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5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946E-A45B-43AF-88AC-5E0890673B2F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423-007A-4592-B715-1F2EC8320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1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946E-A45B-43AF-88AC-5E0890673B2F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423-007A-4592-B715-1F2EC8320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1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946E-A45B-43AF-88AC-5E0890673B2F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423-007A-4592-B715-1F2EC8320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8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946E-A45B-43AF-88AC-5E0890673B2F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423-007A-4592-B715-1F2EC8320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5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946E-A45B-43AF-88AC-5E0890673B2F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423-007A-4592-B715-1F2EC8320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4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946E-A45B-43AF-88AC-5E0890673B2F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423-007A-4592-B715-1F2EC8320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9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946E-A45B-43AF-88AC-5E0890673B2F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69423-007A-4592-B715-1F2EC8320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8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946E-A45B-43AF-88AC-5E0890673B2F}" type="datetimeFigureOut">
              <a:rPr lang="en-US" smtClean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69423-007A-4592-B715-1F2EC8320A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3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917575"/>
          </a:xfrm>
        </p:spPr>
        <p:txBody>
          <a:bodyPr/>
          <a:lstStyle/>
          <a:p>
            <a:r>
              <a:rPr lang="en-US" dirty="0" smtClean="0"/>
              <a:t>Placenta and foetal circulation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Prof. </a:t>
            </a:r>
            <a:r>
              <a:rPr lang="en-US" sz="2400" dirty="0" smtClean="0">
                <a:solidFill>
                  <a:schemeClr val="tx1"/>
                </a:solidFill>
              </a:rPr>
              <a:t>Aranjan Karunanayake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MBBS, DM, DOH&amp;S, Dip.Tox, Dipin. Coun, D.Sp.Med, </a:t>
            </a:r>
            <a:r>
              <a:rPr lang="en-US" sz="2000" dirty="0" smtClean="0">
                <a:solidFill>
                  <a:schemeClr val="tx1"/>
                </a:solidFill>
              </a:rPr>
              <a:t>FSS, MBASEM (UK), </a:t>
            </a:r>
            <a:r>
              <a:rPr lang="en-US" sz="2000" dirty="0" err="1" smtClean="0">
                <a:solidFill>
                  <a:schemeClr val="tx1"/>
                </a:solidFill>
              </a:rPr>
              <a:t>Msc.SEM</a:t>
            </a:r>
            <a:r>
              <a:rPr lang="en-US" sz="2000" dirty="0" smtClean="0">
                <a:solidFill>
                  <a:schemeClr val="tx1"/>
                </a:solidFill>
              </a:rPr>
              <a:t> (UK)</a:t>
            </a:r>
            <a:endParaRPr lang="en-US" sz="20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Changes that occur at birth –</a:t>
            </a:r>
          </a:p>
          <a:p>
            <a:pPr marL="0" indent="0">
              <a:buNone/>
            </a:pPr>
            <a:r>
              <a:rPr lang="en-US" u="sng" dirty="0" smtClean="0"/>
              <a:t>1. Closure of umbilical arteries. – </a:t>
            </a:r>
          </a:p>
          <a:p>
            <a:pPr marL="0" indent="0">
              <a:buNone/>
            </a:pPr>
            <a:r>
              <a:rPr lang="en-US" dirty="0" smtClean="0"/>
              <a:t>Few minutes after birth due to smooth muscle contraction.</a:t>
            </a:r>
          </a:p>
          <a:p>
            <a:pPr marL="0" indent="0">
              <a:buNone/>
            </a:pPr>
            <a:r>
              <a:rPr lang="en-US" dirty="0" smtClean="0"/>
              <a:t>Change of oxygen tension, temperature and mechanical stimuli</a:t>
            </a:r>
          </a:p>
          <a:p>
            <a:pPr marL="0" indent="0">
              <a:buNone/>
            </a:pPr>
            <a:r>
              <a:rPr lang="en-US" dirty="0" smtClean="0"/>
              <a:t>Fibrous obliteration takes 2-3 months. </a:t>
            </a:r>
          </a:p>
          <a:p>
            <a:pPr marL="0" indent="0">
              <a:buNone/>
            </a:pPr>
            <a:r>
              <a:rPr lang="en-US" dirty="0" smtClean="0"/>
              <a:t>They become median umbilical ligaments. The proximal portions remain as superior vesicle arteries.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084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2. </a:t>
            </a:r>
            <a:r>
              <a:rPr lang="en-US" sz="2400" u="sng" dirty="0" smtClean="0"/>
              <a:t>Closure of umbilical vein and ductus venosus-</a:t>
            </a:r>
          </a:p>
          <a:p>
            <a:pPr marL="0" indent="0">
              <a:buNone/>
            </a:pPr>
            <a:r>
              <a:rPr lang="en-US" sz="2400" dirty="0" smtClean="0"/>
              <a:t>Umbilical vein becomes  ligamentum teres</a:t>
            </a:r>
          </a:p>
          <a:p>
            <a:pPr marL="0" indent="0">
              <a:buNone/>
            </a:pPr>
            <a:r>
              <a:rPr lang="en-US" sz="2400" dirty="0" smtClean="0"/>
              <a:t>Ductus venosus becomes ligamentum venosum</a:t>
            </a:r>
          </a:p>
          <a:p>
            <a:pPr marL="0" indent="0">
              <a:buNone/>
            </a:pPr>
            <a:r>
              <a:rPr lang="en-US" sz="2400" dirty="0" smtClean="0"/>
              <a:t>3. </a:t>
            </a:r>
            <a:r>
              <a:rPr lang="en-US" sz="2400" u="sng" dirty="0" smtClean="0"/>
              <a:t>Closure of ductus arteriosus –</a:t>
            </a:r>
          </a:p>
          <a:p>
            <a:pPr marL="0" indent="0">
              <a:buNone/>
            </a:pPr>
            <a:r>
              <a:rPr lang="en-US" sz="2400" dirty="0" smtClean="0"/>
              <a:t>Immediately after birth due to contraction of muscular wall mediated by bradykinin released from lungs. Complete obstruction due to proliferation of intima takes 1-3 months. Then it becomes ligamentum arteriosum.</a:t>
            </a:r>
          </a:p>
          <a:p>
            <a:pPr marL="0" indent="0">
              <a:buNone/>
            </a:pPr>
            <a:r>
              <a:rPr lang="en-US" sz="2400" dirty="0" smtClean="0"/>
              <a:t>4. </a:t>
            </a:r>
            <a:r>
              <a:rPr lang="en-US" sz="2400" u="sng" dirty="0" smtClean="0"/>
              <a:t>Closure of oval foramen –</a:t>
            </a:r>
          </a:p>
          <a:p>
            <a:pPr marL="0" indent="0">
              <a:buNone/>
            </a:pPr>
            <a:r>
              <a:rPr lang="en-US" sz="2400" dirty="0" smtClean="0"/>
              <a:t>Due to increase pressure of left atrium septum primum fuses with septum secundum.</a:t>
            </a:r>
          </a:p>
          <a:p>
            <a:pPr marL="0" indent="0">
              <a:buNone/>
            </a:pPr>
            <a:r>
              <a:rPr lang="en-US" sz="2400" dirty="0" smtClean="0"/>
              <a:t>First few days it is reversible</a:t>
            </a:r>
          </a:p>
          <a:p>
            <a:pPr marL="0" indent="0">
              <a:buNone/>
            </a:pPr>
            <a:r>
              <a:rPr lang="en-US" sz="2400" dirty="0" smtClean="0"/>
              <a:t>Complete fusion may take about 1 year.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09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chemeClr val="tx2"/>
                </a:solidFill>
              </a:rPr>
              <a:t>Placenta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5791200" cy="521017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</p:txBody>
      </p:sp>
      <p:pic>
        <p:nvPicPr>
          <p:cNvPr id="57348" name="Picture 4" descr="Placenta_circunval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579120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62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u="sng" dirty="0" smtClean="0"/>
              <a:t>Functions of placenta-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Enables foetus to take oxygen and nutrients from maternal blood.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Serves as an excretory organ. 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Forms a barrier against the transfer of infection.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Secretes a large amount of HCG, oestrogen, progesterone. Also secretes various other hormones which help to maintain the decidua, growth of uterus and breasts.</a:t>
            </a:r>
          </a:p>
          <a:p>
            <a:pPr eaLnBrk="1" hangingPunct="1">
              <a:buFontTx/>
              <a:buNone/>
            </a:pPr>
            <a:r>
              <a:rPr lang="en-US" sz="2400" b="1" u="sng" dirty="0" smtClean="0"/>
              <a:t>Structure- 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Placenta has a maternal and a foetal part. Maternal part is decidua. Foetal part is chorion. Chorion is formed by trophoblast and extra embryonic mesoderm.</a:t>
            </a:r>
          </a:p>
        </p:txBody>
      </p:sp>
    </p:spTree>
    <p:extLst>
      <p:ext uri="{BB962C8B-B14F-4D97-AF65-F5344CB8AC3E}">
        <p14:creationId xmlns:p14="http://schemas.microsoft.com/office/powerpoint/2010/main" val="17275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Placenta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5105400" cy="51355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</p:txBody>
      </p:sp>
      <p:pic>
        <p:nvPicPr>
          <p:cNvPr id="6146" name="Picture 2" descr="http://www.pnas.org/content/103/14/5478/F1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69300" cy="561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7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aranjan.k\Pictures\picture8131456422721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69" y="304800"/>
            <a:ext cx="8038231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sz="2800" b="1" dirty="0" smtClean="0"/>
              <a:t>Outer most layer of blasto cyst is called  trophoblast.</a:t>
            </a:r>
          </a:p>
          <a:p>
            <a:pPr>
              <a:buNone/>
            </a:pPr>
            <a:r>
              <a:rPr lang="en-US" sz="2800" b="1" dirty="0"/>
              <a:t>Trophoblast </a:t>
            </a:r>
            <a:r>
              <a:rPr lang="en-US" sz="2800" b="1" dirty="0" smtClean="0"/>
              <a:t>divides </a:t>
            </a:r>
            <a:r>
              <a:rPr lang="en-US" sz="2800" b="1" dirty="0"/>
              <a:t>into syncitiotrophoblast and 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cytotrophoblast</a:t>
            </a:r>
            <a:r>
              <a:rPr lang="en-US" sz="2800" b="1" dirty="0"/>
              <a:t>. Syncitiotrophoblast is near the side </a:t>
            </a: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of the mother.</a:t>
            </a:r>
            <a:endParaRPr lang="en-US" sz="2800" b="1" dirty="0"/>
          </a:p>
          <a:p>
            <a:pPr eaLnBrk="1" hangingPunct="1">
              <a:buFontTx/>
              <a:buNone/>
            </a:pPr>
            <a:r>
              <a:rPr lang="en-US" sz="2800" b="1" dirty="0" smtClean="0"/>
              <a:t>Trophoblast invades maternal tissues (Decidua) and</a:t>
            </a:r>
          </a:p>
          <a:p>
            <a:pPr eaLnBrk="1" hangingPunct="1">
              <a:buFontTx/>
              <a:buNone/>
            </a:pPr>
            <a:r>
              <a:rPr lang="en-US" sz="2800" b="1" dirty="0" smtClean="0"/>
              <a:t> blood vessels and forms villi. </a:t>
            </a:r>
          </a:p>
          <a:p>
            <a:pPr eaLnBrk="1" hangingPunct="1">
              <a:buFontTx/>
              <a:buNone/>
            </a:pPr>
            <a:r>
              <a:rPr lang="en-US" sz="2800" b="1" dirty="0" smtClean="0"/>
              <a:t>Primary, secondary and tertiary villi are present.</a:t>
            </a:r>
          </a:p>
          <a:p>
            <a:pPr eaLnBrk="1" hangingPunct="1">
              <a:buFontTx/>
              <a:buNone/>
            </a:pPr>
            <a:r>
              <a:rPr lang="en-US" sz="2800" b="1" dirty="0" smtClean="0"/>
              <a:t>Primary villi has only syncitio and cytotrophoblast cells.</a:t>
            </a:r>
          </a:p>
          <a:p>
            <a:pPr eaLnBrk="1" hangingPunct="1">
              <a:buFontTx/>
              <a:buNone/>
            </a:pPr>
            <a:r>
              <a:rPr lang="en-US" sz="2800" b="1" dirty="0" smtClean="0"/>
              <a:t>Secondary has extra embryonic mesoderm in addition to above two layers.</a:t>
            </a:r>
          </a:p>
          <a:p>
            <a:pPr eaLnBrk="1" hangingPunct="1">
              <a:buFontTx/>
              <a:buNone/>
            </a:pPr>
            <a:r>
              <a:rPr lang="en-US" sz="2800" b="1" dirty="0" smtClean="0"/>
              <a:t>Tertiary villi has Syncytiotrophoblast, Cytotrophoblast,   extra embryonic mesoderm and blood vessels. </a:t>
            </a:r>
          </a:p>
          <a:p>
            <a:pPr eaLnBrk="1" hangingPunct="1">
              <a:buFontTx/>
              <a:buNone/>
            </a:pPr>
            <a:r>
              <a:rPr lang="en-US" sz="2800" b="1" dirty="0" smtClean="0"/>
              <a:t>The blood vessels grow into the villi from the foetus. </a:t>
            </a:r>
          </a:p>
        </p:txBody>
      </p:sp>
    </p:spTree>
    <p:extLst>
      <p:ext uri="{BB962C8B-B14F-4D97-AF65-F5344CB8AC3E}">
        <p14:creationId xmlns:p14="http://schemas.microsoft.com/office/powerpoint/2010/main" val="29480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3429000" cy="58213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 smtClean="0"/>
              <a:t>Foetal Circulation-</a:t>
            </a:r>
          </a:p>
          <a:p>
            <a:pPr marL="0" indent="0">
              <a:buNone/>
            </a:pPr>
            <a:r>
              <a:rPr lang="en-US" sz="2400" dirty="0" smtClean="0"/>
              <a:t>Umbilical veins carry 80% oxygen saturated blood from placenta.</a:t>
            </a:r>
          </a:p>
          <a:p>
            <a:pPr marL="0" indent="0">
              <a:buNone/>
            </a:pPr>
            <a:r>
              <a:rPr lang="en-US" sz="2400" dirty="0" smtClean="0"/>
              <a:t>Majority passes through ductus venosus of the liver and some through portal circulation to enter inferior venacava. </a:t>
            </a:r>
          </a:p>
          <a:p>
            <a:pPr marL="0" indent="0">
              <a:buNone/>
            </a:pPr>
            <a:r>
              <a:rPr lang="en-US" sz="2400" dirty="0" smtClean="0"/>
              <a:t>Majority of blood From right atrium enters the left atrium through foramen ovale. Some gets diverted to the right ventricle.</a:t>
            </a:r>
          </a:p>
          <a:p>
            <a:pPr marL="0" indent="0">
              <a:buNone/>
            </a:pPr>
            <a:r>
              <a:rPr lang="en-US" sz="2400" dirty="0" smtClean="0"/>
              <a:t>Blood coming from SVC is directed to right ventricle.</a:t>
            </a:r>
            <a:endParaRPr lang="en-US" sz="2400" dirty="0"/>
          </a:p>
        </p:txBody>
      </p:sp>
      <p:pic>
        <p:nvPicPr>
          <p:cNvPr id="6" name="Content Placeholder 5" descr="http://www.google.com/url?source=imglanding&amp;ct=img&amp;q=http://img.tfd.com/dorland/thumbs/circulation_fetal.jpg&amp;sa=X&amp;ei=NPMSUtO7IMyvkgX1noHACQ&amp;ved=0CAkQ8wc&amp;usg=AFQjCNEq6ZsDMglfh6tOgP6e5LfaaCcocA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2400"/>
            <a:ext cx="4495800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616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3276600" cy="5897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Blood which enters the left atrium mixes with blood coming from lungs and enter left ventricle. </a:t>
            </a:r>
          </a:p>
          <a:p>
            <a:pPr marL="0" indent="0">
              <a:buNone/>
            </a:pPr>
            <a:r>
              <a:rPr lang="en-US" dirty="0" smtClean="0"/>
              <a:t>From left ventricle the blood pass to the aorta.</a:t>
            </a:r>
          </a:p>
          <a:p>
            <a:pPr marL="0" indent="0">
              <a:buNone/>
            </a:pPr>
            <a:r>
              <a:rPr lang="en-US" dirty="0" smtClean="0"/>
              <a:t>Blood from right ventricle pass to the pulmonary artery. </a:t>
            </a:r>
          </a:p>
          <a:p>
            <a:pPr marL="0" indent="0">
              <a:buNone/>
            </a:pPr>
            <a:r>
              <a:rPr lang="en-US" dirty="0" smtClean="0"/>
              <a:t>Majority of blood pass through ductus arteriosus into the descending aorta but some enter the pulmonary circulation </a:t>
            </a:r>
            <a:endParaRPr lang="en-US" dirty="0"/>
          </a:p>
        </p:txBody>
      </p:sp>
      <p:pic>
        <p:nvPicPr>
          <p:cNvPr id="5" name="Content Placeholder 4" descr="http://www.google.com/url?source=imglanding&amp;ct=img&amp;q=http://img.tfd.com/dorland/thumbs/circulation_fetal.jpg&amp;sa=X&amp;ei=NPMSUtO7IMyvkgX1noHACQ&amp;ved=0CAkQ8wc&amp;usg=AFQjCNEq6ZsDMglfh6tOgP6e5LfaaCcocA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74" y="228600"/>
            <a:ext cx="4475226" cy="624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6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04800"/>
            <a:ext cx="3276600" cy="5821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Blood after entering the descending aorta passes through two umbilical arteries to the placenta.</a:t>
            </a:r>
          </a:p>
          <a:p>
            <a:pPr marL="0" indent="0">
              <a:buNone/>
            </a:pPr>
            <a:r>
              <a:rPr lang="en-US" dirty="0" smtClean="0"/>
              <a:t>Oxygen saturation in umbilical arteries is 58%.</a:t>
            </a:r>
          </a:p>
          <a:p>
            <a:pPr marL="0" indent="0">
              <a:buNone/>
            </a:pPr>
            <a:r>
              <a:rPr lang="en-US" u="sng" dirty="0" smtClean="0"/>
              <a:t>Sites of mixing of blood</a:t>
            </a:r>
          </a:p>
          <a:p>
            <a:pPr marL="0" indent="0">
              <a:buNone/>
            </a:pPr>
            <a:r>
              <a:rPr lang="en-US" dirty="0" smtClean="0"/>
              <a:t>Liver, </a:t>
            </a:r>
          </a:p>
          <a:p>
            <a:pPr marL="0" indent="0">
              <a:buNone/>
            </a:pPr>
            <a:r>
              <a:rPr lang="en-US" dirty="0" smtClean="0"/>
              <a:t>inferior venacava</a:t>
            </a:r>
          </a:p>
          <a:p>
            <a:pPr marL="0" indent="0">
              <a:buNone/>
            </a:pPr>
            <a:r>
              <a:rPr lang="en-US" dirty="0" smtClean="0"/>
              <a:t>Right and left atria</a:t>
            </a:r>
          </a:p>
          <a:p>
            <a:pPr marL="0" indent="0">
              <a:buNone/>
            </a:pPr>
            <a:r>
              <a:rPr lang="en-US" dirty="0" smtClean="0"/>
              <a:t>Descending aorta</a:t>
            </a:r>
            <a:endParaRPr lang="en-US" dirty="0"/>
          </a:p>
        </p:txBody>
      </p:sp>
      <p:pic>
        <p:nvPicPr>
          <p:cNvPr id="5" name="Content Placeholder 4" descr="http://www.google.com/url?source=imglanding&amp;ct=img&amp;q=http://img.tfd.com/dorland/thumbs/circulation_fetal.jpg&amp;sa=X&amp;ei=NPMSUtO7IMyvkgX1noHACQ&amp;ved=0CAkQ8wc&amp;usg=AFQjCNEq6ZsDMglfh6tOgP6e5LfaaCcocA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06" y="304800"/>
            <a:ext cx="4335594" cy="632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4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521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Placenta and foetal circulation</vt:lpstr>
      <vt:lpstr>Placenta</vt:lpstr>
      <vt:lpstr>PowerPoint Presentation</vt:lpstr>
      <vt:lpstr>Placenta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Placenta and foetal circulation</dc:title>
  <dc:creator>Aranjan Karunanayake</dc:creator>
  <cp:lastModifiedBy>Admin</cp:lastModifiedBy>
  <cp:revision>16</cp:revision>
  <dcterms:created xsi:type="dcterms:W3CDTF">2013-08-22T02:30:56Z</dcterms:created>
  <dcterms:modified xsi:type="dcterms:W3CDTF">2018-05-25T13:15:44Z</dcterms:modified>
</cp:coreProperties>
</file>