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www.infraware.co.kr/2012/infrawarePen" Target="docProps/infrawarePe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5"/>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C4D44D-7D1F-4CF7-A3CA-16B1FB7B95C5}" type="datetimeFigureOut">
              <a:rPr lang="en-US" smtClean="0"/>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3082E-6357-484B-876B-4F3563466634}" type="slidenum">
              <a:rPr lang="en-US" smtClean="0"/>
              <a:t>‹#›</a:t>
            </a:fld>
            <a:endParaRPr lang="en-US"/>
          </a:p>
        </p:txBody>
      </p:sp>
    </p:spTree>
    <p:extLst>
      <p:ext uri="{BB962C8B-B14F-4D97-AF65-F5344CB8AC3E}">
        <p14:creationId xmlns:p14="http://schemas.microsoft.com/office/powerpoint/2010/main" val="371268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C4D44D-7D1F-4CF7-A3CA-16B1FB7B95C5}" type="datetimeFigureOut">
              <a:rPr lang="en-US" smtClean="0"/>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3082E-6357-484B-876B-4F3563466634}" type="slidenum">
              <a:rPr lang="en-US" smtClean="0"/>
              <a:t>‹#›</a:t>
            </a:fld>
            <a:endParaRPr lang="en-US"/>
          </a:p>
        </p:txBody>
      </p:sp>
    </p:spTree>
    <p:extLst>
      <p:ext uri="{BB962C8B-B14F-4D97-AF65-F5344CB8AC3E}">
        <p14:creationId xmlns:p14="http://schemas.microsoft.com/office/powerpoint/2010/main" val="225820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C4D44D-7D1F-4CF7-A3CA-16B1FB7B95C5}" type="datetimeFigureOut">
              <a:rPr lang="en-US" smtClean="0"/>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3082E-6357-484B-876B-4F3563466634}" type="slidenum">
              <a:rPr lang="en-US" smtClean="0"/>
              <a:t>‹#›</a:t>
            </a:fld>
            <a:endParaRPr lang="en-US"/>
          </a:p>
        </p:txBody>
      </p:sp>
    </p:spTree>
    <p:extLst>
      <p:ext uri="{BB962C8B-B14F-4D97-AF65-F5344CB8AC3E}">
        <p14:creationId xmlns:p14="http://schemas.microsoft.com/office/powerpoint/2010/main" val="248843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C4D44D-7D1F-4CF7-A3CA-16B1FB7B95C5}" type="datetimeFigureOut">
              <a:rPr lang="en-US" smtClean="0"/>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3082E-6357-484B-876B-4F3563466634}" type="slidenum">
              <a:rPr lang="en-US" smtClean="0"/>
              <a:t>‹#›</a:t>
            </a:fld>
            <a:endParaRPr lang="en-US"/>
          </a:p>
        </p:txBody>
      </p:sp>
    </p:spTree>
    <p:extLst>
      <p:ext uri="{BB962C8B-B14F-4D97-AF65-F5344CB8AC3E}">
        <p14:creationId xmlns:p14="http://schemas.microsoft.com/office/powerpoint/2010/main" val="322933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C4D44D-7D1F-4CF7-A3CA-16B1FB7B95C5}" type="datetimeFigureOut">
              <a:rPr lang="en-US" smtClean="0"/>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3082E-6357-484B-876B-4F3563466634}" type="slidenum">
              <a:rPr lang="en-US" smtClean="0"/>
              <a:t>‹#›</a:t>
            </a:fld>
            <a:endParaRPr lang="en-US"/>
          </a:p>
        </p:txBody>
      </p:sp>
    </p:spTree>
    <p:extLst>
      <p:ext uri="{BB962C8B-B14F-4D97-AF65-F5344CB8AC3E}">
        <p14:creationId xmlns:p14="http://schemas.microsoft.com/office/powerpoint/2010/main" val="211372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C4D44D-7D1F-4CF7-A3CA-16B1FB7B95C5}" type="datetimeFigureOut">
              <a:rPr lang="en-US" smtClean="0"/>
              <a:t>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3082E-6357-484B-876B-4F3563466634}" type="slidenum">
              <a:rPr lang="en-US" smtClean="0"/>
              <a:t>‹#›</a:t>
            </a:fld>
            <a:endParaRPr lang="en-US"/>
          </a:p>
        </p:txBody>
      </p:sp>
    </p:spTree>
    <p:extLst>
      <p:ext uri="{BB962C8B-B14F-4D97-AF65-F5344CB8AC3E}">
        <p14:creationId xmlns:p14="http://schemas.microsoft.com/office/powerpoint/2010/main" val="368460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C4D44D-7D1F-4CF7-A3CA-16B1FB7B95C5}" type="datetimeFigureOut">
              <a:rPr lang="en-US" smtClean="0"/>
              <a:t>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3082E-6357-484B-876B-4F3563466634}" type="slidenum">
              <a:rPr lang="en-US" smtClean="0"/>
              <a:t>‹#›</a:t>
            </a:fld>
            <a:endParaRPr lang="en-US"/>
          </a:p>
        </p:txBody>
      </p:sp>
    </p:spTree>
    <p:extLst>
      <p:ext uri="{BB962C8B-B14F-4D97-AF65-F5344CB8AC3E}">
        <p14:creationId xmlns:p14="http://schemas.microsoft.com/office/powerpoint/2010/main" val="140465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C4D44D-7D1F-4CF7-A3CA-16B1FB7B95C5}" type="datetimeFigureOut">
              <a:rPr lang="en-US" smtClean="0"/>
              <a:t>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43082E-6357-484B-876B-4F3563466634}" type="slidenum">
              <a:rPr lang="en-US" smtClean="0"/>
              <a:t>‹#›</a:t>
            </a:fld>
            <a:endParaRPr lang="en-US"/>
          </a:p>
        </p:txBody>
      </p:sp>
    </p:spTree>
    <p:extLst>
      <p:ext uri="{BB962C8B-B14F-4D97-AF65-F5344CB8AC3E}">
        <p14:creationId xmlns:p14="http://schemas.microsoft.com/office/powerpoint/2010/main" val="192492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4D44D-7D1F-4CF7-A3CA-16B1FB7B95C5}" type="datetimeFigureOut">
              <a:rPr lang="en-US" smtClean="0"/>
              <a:t>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43082E-6357-484B-876B-4F3563466634}" type="slidenum">
              <a:rPr lang="en-US" smtClean="0"/>
              <a:t>‹#›</a:t>
            </a:fld>
            <a:endParaRPr lang="en-US"/>
          </a:p>
        </p:txBody>
      </p:sp>
    </p:spTree>
    <p:extLst>
      <p:ext uri="{BB962C8B-B14F-4D97-AF65-F5344CB8AC3E}">
        <p14:creationId xmlns:p14="http://schemas.microsoft.com/office/powerpoint/2010/main" val="1155537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C4D44D-7D1F-4CF7-A3CA-16B1FB7B95C5}" type="datetimeFigureOut">
              <a:rPr lang="en-US" smtClean="0"/>
              <a:t>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3082E-6357-484B-876B-4F3563466634}" type="slidenum">
              <a:rPr lang="en-US" smtClean="0"/>
              <a:t>‹#›</a:t>
            </a:fld>
            <a:endParaRPr lang="en-US"/>
          </a:p>
        </p:txBody>
      </p:sp>
    </p:spTree>
    <p:extLst>
      <p:ext uri="{BB962C8B-B14F-4D97-AF65-F5344CB8AC3E}">
        <p14:creationId xmlns:p14="http://schemas.microsoft.com/office/powerpoint/2010/main" val="2650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C4D44D-7D1F-4CF7-A3CA-16B1FB7B95C5}" type="datetimeFigureOut">
              <a:rPr lang="en-US" smtClean="0"/>
              <a:t>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3082E-6357-484B-876B-4F3563466634}" type="slidenum">
              <a:rPr lang="en-US" smtClean="0"/>
              <a:t>‹#›</a:t>
            </a:fld>
            <a:endParaRPr lang="en-US"/>
          </a:p>
        </p:txBody>
      </p:sp>
    </p:spTree>
    <p:extLst>
      <p:ext uri="{BB962C8B-B14F-4D97-AF65-F5344CB8AC3E}">
        <p14:creationId xmlns:p14="http://schemas.microsoft.com/office/powerpoint/2010/main" val="23080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4D44D-7D1F-4CF7-A3CA-16B1FB7B95C5}" type="datetimeFigureOut">
              <a:rPr lang="en-US" smtClean="0"/>
              <a:t>3/1/19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3082E-6357-484B-876B-4F3563466634}" type="slidenum">
              <a:rPr lang="en-US" smtClean="0"/>
              <a:t>‹#›</a:t>
            </a:fld>
            <a:endParaRPr lang="en-US"/>
          </a:p>
        </p:txBody>
      </p:sp>
    </p:spTree>
    <p:extLst>
      <p:ext uri="{BB962C8B-B14F-4D97-AF65-F5344CB8AC3E}">
        <p14:creationId xmlns:p14="http://schemas.microsoft.com/office/powerpoint/2010/main" val="288902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635" cy="2388235"/>
          </a:xfrm>
        </p:spPr>
        <p:txBody>
          <a:bodyPr wrap="square" lIns="91440" tIns="45720" rIns="91440" bIns="45720" anchor="b">
            <a:normAutofit/>
          </a:bodyPr>
          <a:lstStyle/>
          <a:p>
            <a:pPr marL="0" indent="0" algn="ctr" defTabSz="914400" latinLnBrk="0">
              <a:lnSpc>
                <a:spcPct val="92000"/>
              </a:lnSpc>
              <a:spcBef>
                <a:spcPts val="0"/>
              </a:spcBef>
              <a:spcAft>
                <a:spcPts val="0"/>
              </a:spcAft>
              <a:buFontTx/>
              <a:buNone/>
            </a:pPr>
            <a:r>
              <a:rPr lang="en-US" altLang="ko-KR" sz="7300" b="1" dirty="0">
                <a:solidFill>
                  <a:srgbClr val="0070C0"/>
                </a:solidFill>
                <a:latin typeface="Calibri Light" charset="0"/>
              </a:rPr>
              <a:t>Human Sexuality</a:t>
            </a:r>
            <a:br>
              <a:rPr lang="en-US" altLang="ko-KR" sz="7300" b="1" dirty="0">
                <a:solidFill>
                  <a:srgbClr val="0070C0"/>
                </a:solidFill>
                <a:latin typeface="Calibri Light" charset="0"/>
              </a:rPr>
            </a:br>
            <a:r>
              <a:rPr lang="en-US" altLang="ko-KR" sz="7300" b="1" dirty="0">
                <a:solidFill>
                  <a:srgbClr val="0070C0"/>
                </a:solidFill>
                <a:latin typeface="Calibri Light" charset="0"/>
              </a:rPr>
              <a:t>(introduction )</a:t>
            </a:r>
            <a:endParaRPr lang="ko-KR" altLang="en-US" sz="7300" b="1" dirty="0">
              <a:latin typeface="Calibri Light" charset="0"/>
            </a:endParaRPr>
          </a:p>
        </p:txBody>
      </p:sp>
      <p:sp>
        <p:nvSpPr>
          <p:cNvPr id="3" name="Subtitle 2"/>
          <p:cNvSpPr>
            <a:spLocks noGrp="1"/>
          </p:cNvSpPr>
          <p:nvPr>
            <p:ph type="subTitle" idx="1"/>
          </p:nvPr>
        </p:nvSpPr>
        <p:spPr>
          <a:xfrm>
            <a:off x="1524000" y="3602355"/>
            <a:ext cx="9144635" cy="1656080"/>
          </a:xfrm>
        </p:spPr>
        <p:txBody>
          <a:bodyPr/>
          <a:lstStyle/>
          <a:p>
            <a:endParaRPr lang="en-US"/>
          </a:p>
        </p:txBody>
      </p:sp>
    </p:spTree>
    <p:extLst>
      <p:ext uri="{BB962C8B-B14F-4D97-AF65-F5344CB8AC3E}">
        <p14:creationId xmlns:p14="http://schemas.microsoft.com/office/powerpoint/2010/main" val="173153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300" b="1" dirty="0">
                <a:solidFill>
                  <a:srgbClr val="000000"/>
                </a:solidFill>
                <a:latin typeface="Times New Roman" charset="0"/>
              </a:rPr>
              <a:t>Physical development </a:t>
            </a:r>
            <a:endParaRPr lang="ko-KR" altLang="en-US" sz="43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488315" indent="-48831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Gonads-(become) - Testes or Ovaries </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88315" indent="-48831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In males, at 7th week,outer portions of gonads degenerate and inner portions develop into testes </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88315" indent="-48831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In female, at 11th week, inner portions of gonads degenarate and outer portions develop into ovaries</a:t>
            </a:r>
            <a:endParaRPr lang="ko-KR" altLang="en-US" sz="3100" dirty="0">
              <a:latin typeface="Times New Roman"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orage/emulated/0/.polaris_temp/fImage126758120.jpeg"/>
          <p:cNvPicPr>
            <a:picLocks noChangeAspect="1"/>
          </p:cNvPicPr>
          <p:nvPr/>
        </p:nvPicPr>
        <p:blipFill>
          <a:blip r:embed="rId2"/>
          <a:stretch>
            <a:fillRect/>
          </a:stretch>
        </p:blipFill>
        <p:spPr>
          <a:xfrm>
            <a:off x="-1270" y="0"/>
            <a:ext cx="12184380" cy="6833870"/>
          </a:xfrm>
          <a:prstGeom prst="rect">
            <a:avLst/>
          </a:prstGeom>
          <a:noFill/>
          <a:ln w="3175" cap="flat" cmpd="sng">
            <a:noFill/>
            <a:prstDash/>
            <a:miter lim="800000"/>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orage/emulated/0/.polaris_temp/fImage111331121.jpeg"/>
          <p:cNvPicPr>
            <a:picLocks noChangeAspect="1"/>
          </p:cNvPicPr>
          <p:nvPr/>
        </p:nvPicPr>
        <p:blipFill>
          <a:blip r:embed="rId2"/>
          <a:stretch>
            <a:fillRect/>
          </a:stretch>
        </p:blipFill>
        <p:spPr>
          <a:xfrm>
            <a:off x="0" y="0"/>
            <a:ext cx="12184380" cy="6833870"/>
          </a:xfrm>
          <a:prstGeom prst="rect">
            <a:avLst/>
          </a:prstGeom>
          <a:noFill/>
          <a:ln w="3175" cap="flat" cmpd="sng">
            <a:noFill/>
            <a:prstDash/>
            <a:miter lim="800000"/>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orage/emulated/0/.polaris_temp/fImage87427135.jpeg"/>
          <p:cNvPicPr>
            <a:picLocks noChangeAspect="1"/>
          </p:cNvPicPr>
          <p:nvPr/>
        </p:nvPicPr>
        <p:blipFill>
          <a:blip r:embed="rId2"/>
          <a:stretch>
            <a:fillRect/>
          </a:stretch>
        </p:blipFill>
        <p:spPr>
          <a:xfrm>
            <a:off x="-3175" y="43815"/>
            <a:ext cx="12184380" cy="6813550"/>
          </a:xfrm>
          <a:prstGeom prst="rect">
            <a:avLst/>
          </a:prstGeom>
          <a:noFill/>
          <a:ln w="3175" cap="flat" cmpd="sng">
            <a:noFill/>
            <a:prstDash/>
            <a:miter lim="800000"/>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5900" b="1" dirty="0">
                <a:solidFill>
                  <a:srgbClr val="000000"/>
                </a:solidFill>
                <a:latin typeface="Times New Roman" charset="0"/>
              </a:rPr>
              <a:t>Adolescence</a:t>
            </a:r>
            <a:r>
              <a:rPr lang="en-US" altLang="ko-KR" sz="4300" dirty="0">
                <a:solidFill>
                  <a:srgbClr val="000000"/>
                </a:solidFill>
                <a:latin typeface="Times New Roman" charset="0"/>
              </a:rPr>
              <a:t> </a:t>
            </a:r>
            <a:endParaRPr lang="ko-KR" altLang="en-US" sz="4300"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0" indent="0" algn="l" defTabSz="508000">
              <a:lnSpc>
                <a:spcPct val="104000"/>
              </a:lnSpc>
              <a:spcBef>
                <a:spcPts val="0"/>
              </a:spcBef>
              <a:spcAft>
                <a:spcPts val="0"/>
              </a:spcAft>
              <a:buFontTx/>
              <a:buNone/>
            </a:pPr>
            <a:r>
              <a:rPr lang="en-US" altLang="ko-KR" sz="4000" b="1" dirty="0">
                <a:solidFill>
                  <a:srgbClr val="0070C0"/>
                </a:solidFill>
                <a:latin typeface="Times New Roman" charset="0"/>
              </a:rPr>
              <a:t>Puberty</a:t>
            </a:r>
            <a:r>
              <a:rPr lang="en-US" altLang="ko-KR" sz="3100" dirty="0">
                <a:solidFill>
                  <a:srgbClr val="000000"/>
                </a:solidFill>
                <a:latin typeface="Times New Roman" charset="0"/>
              </a:rPr>
              <a:t> </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300" dirty="0">
                <a:solidFill>
                  <a:srgbClr val="000000"/>
                </a:solidFill>
                <a:latin typeface="Times New Roman" charset="0"/>
              </a:rPr>
              <a:t>Period of rapid physical growth and sexual maturation </a:t>
            </a:r>
            <a:endParaRPr lang="ko-KR" altLang="en-US" sz="33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300" dirty="0">
                <a:solidFill>
                  <a:srgbClr val="000000"/>
                </a:solidFill>
                <a:latin typeface="Times New Roman" charset="0"/>
              </a:rPr>
              <a:t>Brings person close to adult size, shape, and sexual potential </a:t>
            </a:r>
            <a:endParaRPr lang="ko-KR" altLang="en-US" sz="33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300" dirty="0">
                <a:solidFill>
                  <a:srgbClr val="000000"/>
                </a:solidFill>
                <a:latin typeface="Times New Roman" charset="0"/>
              </a:rPr>
              <a:t>Onset triggered by chain of hormonal events started by leptin </a:t>
            </a:r>
            <a:endParaRPr lang="ko-KR" altLang="en-US" sz="3300" dirty="0">
              <a:latin typeface="Times New Roman" charset="0"/>
            </a:endParaRPr>
          </a:p>
          <a:p>
            <a:pPr marL="0" indent="0" algn="l" defTabSz="508000">
              <a:lnSpc>
                <a:spcPct val="104000"/>
              </a:lnSpc>
              <a:spcBef>
                <a:spcPts val="0"/>
              </a:spcBef>
              <a:spcAft>
                <a:spcPts val="0"/>
              </a:spcAft>
              <a:buFontTx/>
              <a:buNone/>
            </a:pPr>
            <a:endParaRPr lang="ko-KR" altLang="en-US" sz="3300" dirty="0">
              <a:latin typeface="Times New Roman" charset="0"/>
            </a:endParaRPr>
          </a:p>
          <a:p>
            <a:pPr marL="0" indent="0" algn="ctr" defTabSz="508000">
              <a:lnSpc>
                <a:spcPct val="129000"/>
              </a:lnSpc>
              <a:spcBef>
                <a:spcPts val="0"/>
              </a:spcBef>
              <a:spcAft>
                <a:spcPts val="300"/>
              </a:spcAft>
              <a:buFontTx/>
              <a:buNone/>
            </a:pPr>
            <a:r>
              <a:rPr lang="en-US" altLang="ko-KR" sz="2100" dirty="0">
                <a:solidFill>
                  <a:srgbClr val="0070C0"/>
                </a:solidFill>
                <a:latin typeface="Times New Roman" charset="0"/>
              </a:rPr>
              <a:t>Leptin Hormone produced in fat cells </a:t>
            </a:r>
            <a:endParaRPr lang="ko-KR" altLang="en-US" sz="2100" dirty="0">
              <a:latin typeface="Times New Roman" charset="0"/>
            </a:endParaRPr>
          </a:p>
          <a:p>
            <a:pPr marL="0" indent="0" algn="ctr" defTabSz="508000">
              <a:lnSpc>
                <a:spcPct val="129000"/>
              </a:lnSpc>
              <a:spcBef>
                <a:spcPts val="0"/>
              </a:spcBef>
              <a:spcAft>
                <a:spcPts val="300"/>
              </a:spcAft>
              <a:buFontTx/>
              <a:buNone/>
            </a:pPr>
            <a:r>
              <a:rPr lang="en-US" altLang="ko-KR" sz="2100" dirty="0">
                <a:solidFill>
                  <a:srgbClr val="0070C0"/>
                </a:solidFill>
                <a:latin typeface="Times New Roman" charset="0"/>
              </a:rPr>
              <a:t>Stimulate hypothalamus </a:t>
            </a:r>
            <a:endParaRPr lang="ko-KR" altLang="en-US" sz="2100" dirty="0">
              <a:latin typeface="Times New Roman"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3"/>
          <p:cNvSpPr>
            <a:spLocks noGrp="1" noChangeArrowheads="1"/>
          </p:cNvSpPr>
          <p:nvPr>
            <p:ph/>
          </p:nvPr>
        </p:nvSpPr>
        <p:spPr>
          <a:xfrm>
            <a:off x="376555" y="3810"/>
            <a:ext cx="11814175" cy="6854825"/>
          </a:xfrm>
          <a:prstGeom prst="rect">
            <a:avLst/>
          </a:prstGeom>
          <a:ln w="0" cap="flat" cmpd="sng">
            <a:noFill/>
            <a:prstDash/>
            <a:miter lim="800000"/>
          </a:ln>
        </p:spPr>
        <p:txBody>
          <a:bodyPr wrap="square" lIns="91440" tIns="45720" rIns="91440" bIns="45720" anchor="t"/>
          <a:lstStyle/>
          <a:p>
            <a:pPr marL="0" indent="0" algn="l" defTabSz="508000">
              <a:lnSpc>
                <a:spcPct val="104000"/>
              </a:lnSpc>
              <a:spcBef>
                <a:spcPts val="0"/>
              </a:spcBef>
              <a:spcAft>
                <a:spcPts val="0"/>
              </a:spcAft>
              <a:buFontTx/>
              <a:buNone/>
            </a:pPr>
            <a:r>
              <a:rPr lang="en-US" altLang="ko-KR" sz="3400" dirty="0">
                <a:solidFill>
                  <a:srgbClr val="000000"/>
                </a:solidFill>
                <a:latin typeface="Times New Roman" charset="0"/>
              </a:rPr>
              <a:t>Timing of puberty</a:t>
            </a:r>
            <a:r>
              <a:rPr lang="en-US" altLang="ko-KR" sz="3100" dirty="0">
                <a:solidFill>
                  <a:srgbClr val="000000"/>
                </a:solidFill>
                <a:latin typeface="Times New Roman" charset="0"/>
              </a:rPr>
              <a:t> </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Normal range ages 8-14</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Body changes 1-2yrs earlier for girls</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500" dirty="0">
                <a:solidFill>
                  <a:srgbClr val="000000"/>
                </a:solidFill>
                <a:latin typeface="Times New Roman" charset="0"/>
              </a:rPr>
              <a:t>Secular trend</a:t>
            </a:r>
            <a:endParaRPr lang="ko-KR" altLang="en-US" sz="3500" dirty="0">
              <a:latin typeface="Times New Roman" charset="0"/>
            </a:endParaRPr>
          </a:p>
          <a:p>
            <a:pPr marL="0" indent="0" algn="l" defTabSz="508000">
              <a:lnSpc>
                <a:spcPct val="104000"/>
              </a:lnSpc>
              <a:spcBef>
                <a:spcPts val="0"/>
              </a:spcBef>
              <a:spcAft>
                <a:spcPts val="0"/>
              </a:spcAft>
              <a:buFontTx/>
              <a:buNone/>
            </a:pPr>
            <a:endParaRPr lang="ko-KR" altLang="en-US" sz="35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Tendancy of successive generations to develop differently because of changes in nutrition and health care</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Age of puberty now earlier than in previous generations </a:t>
            </a:r>
            <a:endParaRPr lang="ko-KR" altLang="en-US" sz="3100" dirty="0">
              <a:latin typeface="Times New Roman"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300" b="1" dirty="0">
                <a:solidFill>
                  <a:srgbClr val="000000"/>
                </a:solidFill>
                <a:latin typeface="Times New Roman" charset="0"/>
              </a:rPr>
              <a:t>GnRH: gonad releasing hormone</a:t>
            </a:r>
            <a:endParaRPr lang="ko-KR" altLang="en-US" sz="43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504825" indent="-504825" algn="l" defTabSz="508000">
              <a:lnSpc>
                <a:spcPct val="104000"/>
              </a:lnSpc>
              <a:spcBef>
                <a:spcPts val="0"/>
              </a:spcBef>
              <a:spcAft>
                <a:spcPts val="0"/>
              </a:spcAft>
              <a:buClr>
                <a:srgbClr val="000000"/>
              </a:buClr>
              <a:buFont typeface="Wingdings"/>
              <a:buChar char="l"/>
            </a:pPr>
            <a:r>
              <a:rPr lang="en-US" altLang="ko-KR" sz="3300" dirty="0">
                <a:solidFill>
                  <a:srgbClr val="000000"/>
                </a:solidFill>
                <a:latin typeface="Times New Roman" charset="0"/>
              </a:rPr>
              <a:t>Stimulates ovaries and testes</a:t>
            </a:r>
            <a:endParaRPr lang="ko-KR" altLang="en-US" sz="3300" dirty="0">
              <a:latin typeface="Times New Roman" charset="0"/>
            </a:endParaRPr>
          </a:p>
          <a:p>
            <a:pPr marL="0" indent="0" algn="l" defTabSz="508000">
              <a:lnSpc>
                <a:spcPct val="104000"/>
              </a:lnSpc>
              <a:spcBef>
                <a:spcPts val="0"/>
              </a:spcBef>
              <a:spcAft>
                <a:spcPts val="0"/>
              </a:spcAft>
              <a:buFontTx/>
              <a:buNone/>
            </a:pPr>
            <a:endParaRPr lang="ko-KR" altLang="en-US" sz="3300" dirty="0">
              <a:latin typeface="Times New Roman" charset="0"/>
            </a:endParaRPr>
          </a:p>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Testosterone increases 18 times childhood level in males</a:t>
            </a: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Estrogen increases 8 times childhood level in females </a:t>
            </a: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Each sex has lesser increases of the other hormone </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88315" indent="-48831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Release of testosterone and estrogen triggers release of GH (growth hormone ),leading to growth spurts </a:t>
            </a:r>
            <a:endParaRPr lang="ko-KR" altLang="en-US" sz="3100" dirty="0">
              <a:latin typeface="Times New Roman"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orage/emulated/0/.polaris_temp/fImage81612127.jpeg"/>
          <p:cNvPicPr>
            <a:picLocks noChangeAspect="1"/>
          </p:cNvPicPr>
          <p:nvPr/>
        </p:nvPicPr>
        <p:blipFill>
          <a:blip r:embed="rId2"/>
          <a:stretch>
            <a:fillRect/>
          </a:stretch>
        </p:blipFill>
        <p:spPr>
          <a:xfrm>
            <a:off x="3175" y="16510"/>
            <a:ext cx="10905490" cy="6842125"/>
          </a:xfrm>
          <a:prstGeom prst="rect">
            <a:avLst/>
          </a:prstGeom>
          <a:noFill/>
          <a:ln w="3175" cap="flat" cmpd="sng">
            <a:noFill/>
            <a:prstDash/>
            <a:miter lim="800000"/>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orage/emulated/0/.polaris_temp/fImage89058128.jpeg"/>
          <p:cNvPicPr>
            <a:picLocks noChangeAspect="1"/>
          </p:cNvPicPr>
          <p:nvPr/>
        </p:nvPicPr>
        <p:blipFill>
          <a:blip r:embed="rId2"/>
          <a:stretch>
            <a:fillRect/>
          </a:stretch>
        </p:blipFill>
        <p:spPr>
          <a:xfrm>
            <a:off x="3175" y="5715"/>
            <a:ext cx="11148060" cy="6823075"/>
          </a:xfrm>
          <a:prstGeom prst="rect">
            <a:avLst/>
          </a:prstGeom>
          <a:noFill/>
          <a:ln w="3175" cap="flat" cmpd="sng">
            <a:noFill/>
            <a:prstDash/>
            <a:miter lim="800000"/>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orage/emulated/0/.polaris_temp/fImage81756126.jpeg"/>
          <p:cNvPicPr>
            <a:picLocks noChangeAspect="1"/>
          </p:cNvPicPr>
          <p:nvPr/>
        </p:nvPicPr>
        <p:blipFill>
          <a:blip r:embed="rId2"/>
          <a:stretch>
            <a:fillRect/>
          </a:stretch>
        </p:blipFill>
        <p:spPr>
          <a:xfrm>
            <a:off x="-10160" y="-9525"/>
            <a:ext cx="12204700" cy="6833870"/>
          </a:xfrm>
          <a:prstGeom prst="rect">
            <a:avLst/>
          </a:prstGeom>
          <a:noFill/>
          <a:ln w="3175" cap="flat" cmpd="sng">
            <a:noFill/>
            <a:prstDash/>
            <a:miter lim="8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1326515"/>
          </a:xfrm>
        </p:spPr>
        <p:txBody>
          <a:bodyPr wrap="square" lIns="91440" tIns="45720" rIns="91440" bIns="45720" anchor="ctr">
            <a:normAutofit/>
          </a:bodyPr>
          <a:lstStyle/>
          <a:p>
            <a:pPr marL="0" indent="0" algn="l" defTabSz="914400" latinLnBrk="0">
              <a:lnSpc>
                <a:spcPct val="92000"/>
              </a:lnSpc>
              <a:spcBef>
                <a:spcPts val="0"/>
              </a:spcBef>
              <a:spcAft>
                <a:spcPts val="0"/>
              </a:spcAft>
              <a:buFontTx/>
              <a:buNone/>
            </a:pPr>
            <a:r>
              <a:rPr lang="en-US" altLang="ko-KR" sz="4400" b="1" dirty="0">
                <a:solidFill>
                  <a:srgbClr val="000000"/>
                </a:solidFill>
                <a:latin typeface="Calibri Light" charset="0"/>
              </a:rPr>
              <a:t>Introduction</a:t>
            </a:r>
            <a:endParaRPr lang="ko-KR" altLang="en-US" sz="4400" b="1" dirty="0">
              <a:latin typeface="Calibri Light" charset="0"/>
            </a:endParaRPr>
          </a:p>
        </p:txBody>
      </p:sp>
      <p:sp>
        <p:nvSpPr>
          <p:cNvPr id="3" name="Content Placeholder 2"/>
          <p:cNvSpPr>
            <a:spLocks noGrp="1"/>
          </p:cNvSpPr>
          <p:nvPr>
            <p:ph idx="1"/>
          </p:nvPr>
        </p:nvSpPr>
        <p:spPr>
          <a:xfrm>
            <a:off x="838200" y="1825625"/>
            <a:ext cx="10516235" cy="4352290"/>
          </a:xfrm>
        </p:spPr>
        <p:txBody>
          <a:bodyPr/>
          <a:lstStyle/>
          <a:p>
            <a:r>
              <a:rPr lang="en-US" dirty="0"/>
              <a:t>What is Human Sexuality</a:t>
            </a:r>
          </a:p>
          <a:p>
            <a:r>
              <a:rPr lang="en-US" dirty="0"/>
              <a:t>Why do we want to learn human sexuality</a:t>
            </a:r>
          </a:p>
        </p:txBody>
      </p:sp>
    </p:spTree>
    <p:extLst>
      <p:ext uri="{BB962C8B-B14F-4D97-AF65-F5344CB8AC3E}">
        <p14:creationId xmlns:p14="http://schemas.microsoft.com/office/powerpoint/2010/main" val="2468931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300" b="1" dirty="0">
                <a:solidFill>
                  <a:srgbClr val="000000"/>
                </a:solidFill>
                <a:latin typeface="Times New Roman" charset="0"/>
              </a:rPr>
              <a:t>Growth spurts </a:t>
            </a:r>
            <a:endParaRPr lang="ko-KR" altLang="en-US" sz="43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Distal-Proximal growth pattern </a:t>
            </a:r>
            <a:endParaRPr lang="ko-KR" altLang="en-US" sz="3100" dirty="0">
              <a:latin typeface="Times New Roman" charset="0"/>
            </a:endParaRPr>
          </a:p>
          <a:p>
            <a:pPr marL="0" indent="0" algn="l" defTabSz="508000">
              <a:lnSpc>
                <a:spcPct val="129000"/>
              </a:lnSpc>
              <a:spcBef>
                <a:spcPts val="1200"/>
              </a:spcBef>
              <a:spcAft>
                <a:spcPts val="600"/>
              </a:spcAft>
              <a:buFontTx/>
              <a:buNone/>
            </a:pPr>
            <a:r>
              <a:rPr lang="en-US" altLang="ko-KR" sz="1900" b="1" dirty="0">
                <a:solidFill>
                  <a:srgbClr val="000000"/>
                </a:solidFill>
                <a:latin typeface="Times New Roman" charset="0"/>
              </a:rPr>
              <a:t>Torso last to grow</a:t>
            </a:r>
            <a:endParaRPr lang="ko-KR" altLang="en-US" sz="1900" b="1" dirty="0">
              <a:latin typeface="Times New Roman" charset="0"/>
            </a:endParaRPr>
          </a:p>
          <a:p>
            <a:pPr marL="0" indent="0" algn="l" defTabSz="508000">
              <a:lnSpc>
                <a:spcPct val="129000"/>
              </a:lnSpc>
              <a:spcBef>
                <a:spcPts val="1200"/>
              </a:spcBef>
              <a:spcAft>
                <a:spcPts val="600"/>
              </a:spcAft>
              <a:buFontTx/>
              <a:buNone/>
            </a:pPr>
            <a:r>
              <a:rPr lang="en-US" altLang="ko-KR" sz="1900" b="1" dirty="0">
                <a:solidFill>
                  <a:srgbClr val="000000"/>
                </a:solidFill>
                <a:latin typeface="Times New Roman" charset="0"/>
              </a:rPr>
              <a:t>Ears,lips,nose enlarge before head takes final shape and size</a:t>
            </a:r>
            <a:endParaRPr lang="ko-KR" altLang="en-US" sz="1900" b="1"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Spurt in oder of weight,height,then muscles and organs</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Growth may initially be more asymmetrical</a:t>
            </a:r>
            <a:endParaRPr lang="ko-KR" altLang="en-US" sz="3100" dirty="0">
              <a:latin typeface="Times New Roman"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300" b="1" dirty="0">
                <a:solidFill>
                  <a:srgbClr val="000000"/>
                </a:solidFill>
                <a:latin typeface="Times New Roman" charset="0"/>
              </a:rPr>
              <a:t>Physical growth </a:t>
            </a:r>
            <a:endParaRPr lang="ko-KR" altLang="en-US" sz="43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0" indent="0" algn="l" defTabSz="508000">
              <a:lnSpc>
                <a:spcPct val="104000"/>
              </a:lnSpc>
              <a:spcBef>
                <a:spcPts val="0"/>
              </a:spcBef>
              <a:spcAft>
                <a:spcPts val="0"/>
              </a:spcAft>
              <a:buFontTx/>
              <a:buNone/>
            </a:pP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sequential changes usually </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Bone growth before muscular </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Grow in length and neck first</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Hands and feet apper large for child </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Hip and chest growth occurs then shoulder width </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Next the trunk and depth of chest change</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200" i="1" dirty="0">
                <a:solidFill>
                  <a:srgbClr val="FFC000"/>
                </a:solidFill>
                <a:latin typeface="Times New Roman" charset="0"/>
              </a:rPr>
              <a:t>Long legged,gawky appearance </a:t>
            </a:r>
            <a:endParaRPr lang="ko-KR" altLang="en-US" sz="3200" i="1" dirty="0">
              <a:latin typeface="Times New Roman"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300" b="1" dirty="0">
                <a:solidFill>
                  <a:srgbClr val="000000"/>
                </a:solidFill>
                <a:latin typeface="Times New Roman" charset="0"/>
              </a:rPr>
              <a:t>Physical growth </a:t>
            </a:r>
            <a:endParaRPr lang="ko-KR" altLang="en-US" sz="43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Eyeballs elongate: some become myopic oil,sweat and odor glands become more active</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85%have some degree of acne</a:t>
            </a:r>
            <a:endParaRPr lang="ko-KR" altLang="en-US" sz="3100" dirty="0">
              <a:latin typeface="Times New Roman"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600" b="1" dirty="0">
                <a:solidFill>
                  <a:srgbClr val="000000"/>
                </a:solidFill>
                <a:latin typeface="Times New Roman" charset="0"/>
              </a:rPr>
              <a:t>Sexual maturation </a:t>
            </a:r>
            <a:endParaRPr lang="ko-KR" altLang="en-US" sz="46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0" indent="0" algn="l" defTabSz="508000">
              <a:lnSpc>
                <a:spcPct val="104000"/>
              </a:lnSpc>
              <a:spcBef>
                <a:spcPts val="0"/>
              </a:spcBef>
              <a:spcAft>
                <a:spcPts val="0"/>
              </a:spcAft>
              <a:buFontTx/>
              <a:buNone/>
            </a:pPr>
            <a:r>
              <a:rPr lang="en-US" altLang="ko-KR" sz="3200" b="1" dirty="0">
                <a:solidFill>
                  <a:srgbClr val="000000"/>
                </a:solidFill>
                <a:latin typeface="Times New Roman" charset="0"/>
              </a:rPr>
              <a:t>Primary sex characteristics</a:t>
            </a:r>
            <a:endParaRPr lang="ko-KR" altLang="en-US" sz="3200" b="1" dirty="0">
              <a:latin typeface="Times New Roman" charset="0"/>
            </a:endParaRPr>
          </a:p>
          <a:p>
            <a:pPr marL="0" indent="0" algn="l" defTabSz="508000">
              <a:lnSpc>
                <a:spcPct val="104000"/>
              </a:lnSpc>
              <a:spcBef>
                <a:spcPts val="0"/>
              </a:spcBef>
              <a:spcAft>
                <a:spcPts val="0"/>
              </a:spcAft>
              <a:buFontTx/>
              <a:buNone/>
            </a:pPr>
            <a:endParaRPr lang="ko-KR" altLang="en-US" sz="3200" b="1" dirty="0">
              <a:latin typeface="Times New Roman" charset="0"/>
            </a:endParaRPr>
          </a:p>
          <a:p>
            <a:pPr marL="489585" indent="-489585" algn="l" defTabSz="508000">
              <a:lnSpc>
                <a:spcPct val="104000"/>
              </a:lnSpc>
              <a:spcBef>
                <a:spcPts val="0"/>
              </a:spcBef>
              <a:spcAft>
                <a:spcPts val="0"/>
              </a:spcAft>
              <a:buClr>
                <a:srgbClr val="000000"/>
              </a:buClr>
              <a:buFont typeface="Wingdings"/>
              <a:buChar char="l"/>
            </a:pPr>
            <a:r>
              <a:rPr lang="en-US" altLang="ko-KR" sz="3200" dirty="0">
                <a:solidFill>
                  <a:srgbClr val="000000"/>
                </a:solidFill>
                <a:latin typeface="Times New Roman" charset="0"/>
              </a:rPr>
              <a:t>Involves organs directly involved in reproduction </a:t>
            </a:r>
            <a:endParaRPr lang="ko-KR" altLang="en-US" sz="3200" dirty="0">
              <a:latin typeface="Times New Roman" charset="0"/>
            </a:endParaRPr>
          </a:p>
          <a:p>
            <a:pPr marL="489585" indent="-489585" algn="l" defTabSz="508000">
              <a:lnSpc>
                <a:spcPct val="104000"/>
              </a:lnSpc>
              <a:spcBef>
                <a:spcPts val="0"/>
              </a:spcBef>
              <a:spcAft>
                <a:spcPts val="0"/>
              </a:spcAft>
              <a:buClr>
                <a:srgbClr val="000000"/>
              </a:buClr>
              <a:buFont typeface="Wingdings"/>
              <a:buChar char="l"/>
            </a:pPr>
            <a:r>
              <a:rPr lang="en-US" altLang="ko-KR" sz="3200" dirty="0">
                <a:solidFill>
                  <a:srgbClr val="000000"/>
                </a:solidFill>
                <a:latin typeface="Times New Roman" charset="0"/>
              </a:rPr>
              <a:t>These organs enlarge early in puberty </a:t>
            </a:r>
            <a:endParaRPr lang="ko-KR" altLang="en-US" sz="3200" dirty="0">
              <a:latin typeface="Times New Roman" charset="0"/>
            </a:endParaRPr>
          </a:p>
          <a:p>
            <a:pPr marL="489585" indent="-489585" algn="l" defTabSz="508000">
              <a:lnSpc>
                <a:spcPct val="104000"/>
              </a:lnSpc>
              <a:spcBef>
                <a:spcPts val="0"/>
              </a:spcBef>
              <a:spcAft>
                <a:spcPts val="0"/>
              </a:spcAft>
              <a:buClr>
                <a:srgbClr val="000000"/>
              </a:buClr>
              <a:buFont typeface="Wingdings"/>
              <a:buChar char="l"/>
            </a:pPr>
            <a:r>
              <a:rPr lang="en-US" altLang="ko-KR" sz="3200" dirty="0">
                <a:solidFill>
                  <a:srgbClr val="000000"/>
                </a:solidFill>
                <a:latin typeface="Times New Roman" charset="0"/>
              </a:rPr>
              <a:t>Milestones indicative of reproductive possibility </a:t>
            </a:r>
            <a:endParaRPr lang="ko-KR" altLang="en-US" sz="3200" dirty="0">
              <a:latin typeface="Times New Roman" charset="0"/>
            </a:endParaRPr>
          </a:p>
          <a:p>
            <a:pPr marL="0" indent="0" algn="ctr" defTabSz="508000">
              <a:lnSpc>
                <a:spcPct val="129000"/>
              </a:lnSpc>
              <a:spcBef>
                <a:spcPts val="0"/>
              </a:spcBef>
              <a:spcAft>
                <a:spcPts val="300"/>
              </a:spcAft>
              <a:buFontTx/>
              <a:buNone/>
            </a:pPr>
            <a:r>
              <a:rPr lang="en-US" altLang="ko-KR" sz="2000" dirty="0">
                <a:solidFill>
                  <a:srgbClr val="000000"/>
                </a:solidFill>
                <a:latin typeface="Times New Roman" charset="0"/>
              </a:rPr>
              <a:t>Menarche in girls: first menstrual period  (first cycles usually anovulatory)</a:t>
            </a:r>
            <a:endParaRPr lang="ko-KR" altLang="en-US" sz="2000" dirty="0">
              <a:latin typeface="Times New Roman" charset="0"/>
            </a:endParaRPr>
          </a:p>
          <a:p>
            <a:pPr marL="0" indent="0" algn="ctr" defTabSz="508000">
              <a:lnSpc>
                <a:spcPct val="129000"/>
              </a:lnSpc>
              <a:spcBef>
                <a:spcPts val="0"/>
              </a:spcBef>
              <a:spcAft>
                <a:spcPts val="300"/>
              </a:spcAft>
              <a:buFontTx/>
              <a:buNone/>
            </a:pPr>
            <a:r>
              <a:rPr lang="en-US" altLang="ko-KR" sz="2000" dirty="0">
                <a:solidFill>
                  <a:srgbClr val="000000"/>
                </a:solidFill>
                <a:latin typeface="Times New Roman" charset="0"/>
              </a:rPr>
              <a:t>Spermarche in boys : first ejaculation of sperm containing fluid (sperm counts low at first)</a:t>
            </a:r>
            <a:endParaRPr lang="ko-KR" altLang="en-US" sz="20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Fertility gradually increases</a:t>
            </a:r>
            <a:endParaRPr lang="ko-KR" altLang="en-US" sz="3100" dirty="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300" b="1" dirty="0">
                <a:solidFill>
                  <a:srgbClr val="000000"/>
                </a:solidFill>
                <a:latin typeface="Times New Roman" charset="0"/>
              </a:rPr>
              <a:t>Secoundary sexual characteristics </a:t>
            </a:r>
            <a:endParaRPr lang="ko-KR" altLang="en-US" sz="43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signs of sexual development </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Not directly related to reproduction </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Body shape,facial and bodh hair</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Breast development</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ctr" defTabSz="508000">
              <a:lnSpc>
                <a:spcPct val="129000"/>
              </a:lnSpc>
              <a:spcBef>
                <a:spcPts val="0"/>
              </a:spcBef>
              <a:spcAft>
                <a:spcPts val="300"/>
              </a:spcAft>
              <a:buFontTx/>
              <a:buNone/>
            </a:pPr>
            <a:r>
              <a:rPr lang="en-US" altLang="ko-KR" sz="2400" dirty="0">
                <a:solidFill>
                  <a:srgbClr val="000000"/>
                </a:solidFill>
                <a:latin typeface="Times New Roman" charset="0"/>
              </a:rPr>
              <a:t>Not just girls</a:t>
            </a:r>
            <a:endParaRPr lang="ko-KR" altLang="en-US" sz="2400" dirty="0">
              <a:latin typeface="Times New Roman" charset="0"/>
            </a:endParaRPr>
          </a:p>
          <a:p>
            <a:pPr marL="0" indent="0" algn="ctr" defTabSz="508000">
              <a:lnSpc>
                <a:spcPct val="129000"/>
              </a:lnSpc>
              <a:spcBef>
                <a:spcPts val="0"/>
              </a:spcBef>
              <a:spcAft>
                <a:spcPts val="300"/>
              </a:spcAft>
              <a:buFontTx/>
              <a:buNone/>
            </a:pPr>
            <a:r>
              <a:rPr lang="en-US" altLang="ko-KR" sz="2400" dirty="0">
                <a:solidFill>
                  <a:srgbClr val="000000"/>
                </a:solidFill>
                <a:latin typeface="Times New Roman" charset="0"/>
              </a:rPr>
              <a:t>65%boys have temporary breast enlargement around age 14</a:t>
            </a:r>
            <a:endParaRPr lang="ko-KR" altLang="en-US" sz="2400" dirty="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300" b="1" dirty="0">
                <a:solidFill>
                  <a:srgbClr val="000000"/>
                </a:solidFill>
                <a:latin typeface="Times New Roman" charset="0"/>
              </a:rPr>
              <a:t>Sexual maturation </a:t>
            </a:r>
            <a:endParaRPr lang="ko-KR" altLang="en-US" sz="43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visible changes apper in orderly sequence </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Ages vary when changes apper</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Tanner stages serves as guide to estimating sexual maturity</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ctr" defTabSz="508000">
              <a:lnSpc>
                <a:spcPct val="129000"/>
              </a:lnSpc>
              <a:spcBef>
                <a:spcPts val="0"/>
              </a:spcBef>
              <a:spcAft>
                <a:spcPts val="300"/>
              </a:spcAft>
              <a:buFontTx/>
              <a:buNone/>
            </a:pPr>
            <a:r>
              <a:rPr lang="en-US" altLang="ko-KR" sz="2200" dirty="0">
                <a:solidFill>
                  <a:srgbClr val="0070C0"/>
                </a:solidFill>
                <a:latin typeface="Times New Roman" charset="0"/>
              </a:rPr>
              <a:t>Based on development of secondary sexual characteristics and genital development </a:t>
            </a:r>
            <a:endParaRPr lang="ko-KR" altLang="en-US" sz="2200" dirty="0">
              <a:latin typeface="Times New Roman"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2"/>
          <p:cNvSpPr>
            <a:spLocks noGrp="1" noChangeArrowheads="1"/>
          </p:cNvSpPr>
          <p:nvPr>
            <p:ph/>
          </p:nvPr>
        </p:nvSpPr>
        <p:spPr>
          <a:xfrm>
            <a:off x="611505" y="363855"/>
            <a:ext cx="10970260" cy="5763260"/>
          </a:xfrm>
          <a:prstGeom prst="rect">
            <a:avLst/>
          </a:prstGeom>
          <a:ln w="0" cap="flat" cmpd="sng">
            <a:noFill/>
            <a:prstDash/>
            <a:miter lim="800000"/>
          </a:ln>
        </p:spPr>
        <p:txBody>
          <a:bodyPr wrap="square" lIns="91440" tIns="45720" rIns="91440" bIns="45720" anchor="t"/>
          <a:lstStyle/>
          <a:p>
            <a:pPr marL="0" indent="0" algn="l" defTabSz="508000">
              <a:lnSpc>
                <a:spcPct val="104000"/>
              </a:lnSpc>
              <a:spcBef>
                <a:spcPts val="0"/>
              </a:spcBef>
              <a:spcAft>
                <a:spcPts val="0"/>
              </a:spcAft>
              <a:buFontTx/>
              <a:buNone/>
            </a:pPr>
            <a:endParaRPr lang="ko-KR" altLang="en-US" sz="3100" dirty="0">
              <a:latin typeface="Times New Roman" charset="0"/>
            </a:endParaRPr>
          </a:p>
        </p:txBody>
      </p:sp>
      <p:pic>
        <p:nvPicPr>
          <p:cNvPr id="3" name="Picture 1" descr="/storage/emulated/0/.polaris_temp/fImage20219129.jpeg"/>
          <p:cNvPicPr>
            <a:picLocks noChangeAspect="1"/>
          </p:cNvPicPr>
          <p:nvPr/>
        </p:nvPicPr>
        <p:blipFill>
          <a:blip r:embed="rId2"/>
          <a:stretch>
            <a:fillRect/>
          </a:stretch>
        </p:blipFill>
        <p:spPr>
          <a:xfrm>
            <a:off x="2540" y="43180"/>
            <a:ext cx="11148060" cy="6786245"/>
          </a:xfrm>
          <a:prstGeom prst="rect">
            <a:avLst/>
          </a:prstGeom>
          <a:noFill/>
          <a:ln w="3175" cap="flat" cmpd="sng">
            <a:noFill/>
            <a:prstDash/>
            <a:miter lim="800000"/>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orage/emulated/0/.polaris_temp/fImage133808130.jpeg"/>
          <p:cNvPicPr>
            <a:picLocks noChangeAspect="1"/>
          </p:cNvPicPr>
          <p:nvPr/>
        </p:nvPicPr>
        <p:blipFill>
          <a:blip r:embed="rId2"/>
          <a:stretch>
            <a:fillRect/>
          </a:stretch>
        </p:blipFill>
        <p:spPr>
          <a:xfrm>
            <a:off x="3175" y="5715"/>
            <a:ext cx="11148060" cy="6842125"/>
          </a:xfrm>
          <a:prstGeom prst="rect">
            <a:avLst/>
          </a:prstGeom>
          <a:noFill/>
          <a:ln w="3175" cap="flat" cmpd="sng">
            <a:noFill/>
            <a:prstDash/>
            <a:miter lim="800000"/>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orage/emulated/0/.polaris_temp/fImage18340133.jpeg"/>
          <p:cNvPicPr>
            <a:picLocks noChangeAspect="1"/>
          </p:cNvPicPr>
          <p:nvPr/>
        </p:nvPicPr>
        <p:blipFill>
          <a:blip r:embed="rId2"/>
          <a:stretch>
            <a:fillRect/>
          </a:stretch>
        </p:blipFill>
        <p:spPr>
          <a:xfrm>
            <a:off x="-1270" y="45085"/>
            <a:ext cx="11148060" cy="6786245"/>
          </a:xfrm>
          <a:prstGeom prst="rect">
            <a:avLst/>
          </a:prstGeom>
          <a:noFill/>
          <a:ln w="3175" cap="flat" cmpd="sng">
            <a:noFill/>
            <a:prstDash/>
            <a:miter lim="800000"/>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500" b="1" dirty="0">
                <a:solidFill>
                  <a:srgbClr val="000000"/>
                </a:solidFill>
                <a:latin typeface="Times New Roman" charset="0"/>
              </a:rPr>
              <a:t>Psychosexual development</a:t>
            </a:r>
            <a:br>
              <a:rPr lang="en-US" altLang="ko-KR" sz="4500" b="1" dirty="0">
                <a:solidFill>
                  <a:srgbClr val="000000"/>
                </a:solidFill>
                <a:latin typeface="Times New Roman" charset="0"/>
              </a:rPr>
            </a:br>
            <a:r>
              <a:rPr lang="en-US" altLang="ko-KR" sz="4500" b="1" dirty="0">
                <a:solidFill>
                  <a:srgbClr val="0070C0"/>
                </a:solidFill>
                <a:latin typeface="Times New Roman" charset="0"/>
              </a:rPr>
              <a:t>Freud</a:t>
            </a:r>
            <a:endParaRPr lang="ko-KR" altLang="en-US" sz="45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In general,stated children move through stages,where their can be conflicts,between biological drives and social expectations </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Theorised 5 stages of psychosexual development </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279400" indent="-279400" algn="l" defTabSz="508000">
              <a:lnSpc>
                <a:spcPct val="129000"/>
              </a:lnSpc>
              <a:spcBef>
                <a:spcPts val="0"/>
              </a:spcBef>
              <a:spcAft>
                <a:spcPts val="300"/>
              </a:spcAft>
              <a:buClr>
                <a:srgbClr val="0070C0"/>
              </a:buClr>
              <a:buFont typeface="+mj-lt"/>
              <a:buAutoNum type="arabicPeriod"/>
            </a:pPr>
            <a:r>
              <a:rPr lang="en-US" altLang="ko-KR" sz="2200" dirty="0">
                <a:solidFill>
                  <a:srgbClr val="0070C0"/>
                </a:solidFill>
                <a:latin typeface="Times New Roman" charset="0"/>
              </a:rPr>
              <a:t>0-18months - oral stage where inherent biological drives predominant </a:t>
            </a:r>
            <a:endParaRPr lang="ko-KR" altLang="en-US" sz="2200" dirty="0">
              <a:latin typeface="Times New Roman" charset="0"/>
            </a:endParaRPr>
          </a:p>
          <a:p>
            <a:pPr marL="279400" indent="-279400" algn="l" defTabSz="508000">
              <a:lnSpc>
                <a:spcPct val="129000"/>
              </a:lnSpc>
              <a:spcBef>
                <a:spcPts val="0"/>
              </a:spcBef>
              <a:spcAft>
                <a:spcPts val="300"/>
              </a:spcAft>
              <a:buClr>
                <a:srgbClr val="0070C0"/>
              </a:buClr>
              <a:buFont typeface="+mj-lt"/>
              <a:buAutoNum type="arabicPeriod"/>
            </a:pPr>
            <a:r>
              <a:rPr lang="en-US" altLang="ko-KR" sz="2200" dirty="0">
                <a:solidFill>
                  <a:srgbClr val="0070C0"/>
                </a:solidFill>
                <a:latin typeface="Times New Roman" charset="0"/>
              </a:rPr>
              <a:t>18months - 3years  - anal stage where child begins control over drives (eg.toilet training)</a:t>
            </a:r>
            <a:endParaRPr lang="ko-KR" altLang="en-US" sz="2200" dirty="0">
              <a:latin typeface="Times New Roman" charset="0"/>
            </a:endParaRPr>
          </a:p>
          <a:p>
            <a:pPr marL="279400" indent="-279400" algn="l" defTabSz="508000">
              <a:lnSpc>
                <a:spcPct val="129000"/>
              </a:lnSpc>
              <a:spcBef>
                <a:spcPts val="0"/>
              </a:spcBef>
              <a:spcAft>
                <a:spcPts val="300"/>
              </a:spcAft>
              <a:buClr>
                <a:srgbClr val="0070C0"/>
              </a:buClr>
              <a:buFont typeface="+mj-lt"/>
              <a:buAutoNum type="arabicPeriod"/>
            </a:pPr>
            <a:r>
              <a:rPr lang="en-US" altLang="ko-KR" sz="2200" dirty="0">
                <a:solidFill>
                  <a:srgbClr val="0070C0"/>
                </a:solidFill>
                <a:latin typeface="Times New Roman" charset="0"/>
              </a:rPr>
              <a:t>3-6 - phallic stage where genitals become areas of focus,oedipal and electra complex</a:t>
            </a:r>
            <a:endParaRPr lang="ko-KR" altLang="en-US" sz="2200" dirty="0">
              <a:latin typeface="Times New Roman" charset="0"/>
            </a:endParaRPr>
          </a:p>
          <a:p>
            <a:pPr marL="0" indent="0" algn="l" defTabSz="508000">
              <a:lnSpc>
                <a:spcPct val="129000"/>
              </a:lnSpc>
              <a:spcBef>
                <a:spcPts val="0"/>
              </a:spcBef>
              <a:spcAft>
                <a:spcPts val="300"/>
              </a:spcAft>
              <a:buFontTx/>
              <a:buNone/>
            </a:pPr>
            <a:endParaRPr lang="ko-KR" altLang="en-US" sz="22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1326515"/>
          </a:xfrm>
        </p:spPr>
        <p:txBody>
          <a:bodyPr wrap="square" lIns="91440" tIns="45720" rIns="91440" bIns="45720" anchor="ctr">
            <a:normAutofit/>
          </a:bodyPr>
          <a:lstStyle/>
          <a:p>
            <a:pPr marL="0" indent="0" algn="l" defTabSz="914400" latinLnBrk="0">
              <a:lnSpc>
                <a:spcPct val="92000"/>
              </a:lnSpc>
              <a:spcBef>
                <a:spcPts val="0"/>
              </a:spcBef>
              <a:spcAft>
                <a:spcPts val="0"/>
              </a:spcAft>
              <a:buFontTx/>
              <a:buNone/>
            </a:pPr>
            <a:r>
              <a:rPr lang="en-US" altLang="ko-KR" sz="4400" b="1" dirty="0">
                <a:solidFill>
                  <a:srgbClr val="000000"/>
                </a:solidFill>
                <a:latin typeface="Calibri Light" charset="0"/>
              </a:rPr>
              <a:t>What is Human Sexuality</a:t>
            </a:r>
            <a:endParaRPr lang="ko-KR" altLang="en-US" sz="4400" b="1" dirty="0">
              <a:latin typeface="Calibri Light" charset="0"/>
            </a:endParaRPr>
          </a:p>
        </p:txBody>
      </p:sp>
      <p:sp>
        <p:nvSpPr>
          <p:cNvPr id="3" name="Content Placeholder 2"/>
          <p:cNvSpPr>
            <a:spLocks noGrp="1"/>
          </p:cNvSpPr>
          <p:nvPr>
            <p:ph idx="1"/>
          </p:nvPr>
        </p:nvSpPr>
        <p:spPr>
          <a:xfrm>
            <a:off x="838200" y="1825625"/>
            <a:ext cx="10516235" cy="4352290"/>
          </a:xfrm>
        </p:spPr>
        <p:txBody>
          <a:bodyPr/>
          <a:lstStyle/>
          <a:p>
            <a:r>
              <a:rPr lang="en-US" dirty="0"/>
              <a:t>“Human sexuality is the perception of being male or female and all those thoughts, feeling and behaviors connected with sexual gratification and reproduction including the attraction of one person to another.”</a:t>
            </a:r>
          </a:p>
          <a:p>
            <a:r>
              <a:rPr lang="en-US" dirty="0"/>
              <a:t>Sexuality is determined by anatomy, physiology, psychology, the culture in which one lives, one’s relationships with others, and developmental experiences throughout the life cycle</a:t>
            </a:r>
          </a:p>
        </p:txBody>
      </p:sp>
    </p:spTree>
    <p:extLst>
      <p:ext uri="{BB962C8B-B14F-4D97-AF65-F5344CB8AC3E}">
        <p14:creationId xmlns:p14="http://schemas.microsoft.com/office/powerpoint/2010/main" val="2291174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300" b="1" dirty="0">
                <a:solidFill>
                  <a:srgbClr val="000000"/>
                </a:solidFill>
                <a:latin typeface="Times New Roman" charset="0"/>
              </a:rPr>
              <a:t>Sexual development </a:t>
            </a:r>
            <a:endParaRPr lang="ko-KR" altLang="en-US" sz="43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0" indent="0" algn="l" defTabSz="508000">
              <a:lnSpc>
                <a:spcPct val="129000"/>
              </a:lnSpc>
              <a:spcBef>
                <a:spcPts val="0"/>
              </a:spcBef>
              <a:spcAft>
                <a:spcPts val="300"/>
              </a:spcAft>
              <a:buFontTx/>
              <a:buNone/>
            </a:pPr>
            <a:endParaRPr lang="ko-KR" altLang="en-US" sz="1900" dirty="0">
              <a:latin typeface="Times New Roman" charset="0"/>
            </a:endParaRPr>
          </a:p>
          <a:p>
            <a:pPr marL="0" indent="0" algn="l" defTabSz="508000">
              <a:lnSpc>
                <a:spcPct val="129000"/>
              </a:lnSpc>
              <a:spcBef>
                <a:spcPts val="0"/>
              </a:spcBef>
              <a:spcAft>
                <a:spcPts val="300"/>
              </a:spcAft>
              <a:buFontTx/>
              <a:buNone/>
            </a:pPr>
            <a:r>
              <a:rPr lang="en-US" altLang="ko-KR" sz="2100" dirty="0">
                <a:solidFill>
                  <a:srgbClr val="0070C0"/>
                </a:solidFill>
                <a:latin typeface="Times New Roman" charset="0"/>
              </a:rPr>
              <a:t>4.6-11 - latancy stage where sexual impulses slow and conscience  become prominent </a:t>
            </a:r>
            <a:endParaRPr lang="ko-KR" altLang="en-US" sz="2100" dirty="0">
              <a:latin typeface="Times New Roman" charset="0"/>
            </a:endParaRPr>
          </a:p>
          <a:p>
            <a:pPr marL="0" indent="0" algn="l" defTabSz="508000">
              <a:lnSpc>
                <a:spcPct val="129000"/>
              </a:lnSpc>
              <a:spcBef>
                <a:spcPts val="0"/>
              </a:spcBef>
              <a:spcAft>
                <a:spcPts val="300"/>
              </a:spcAft>
              <a:buFontTx/>
              <a:buNone/>
            </a:pPr>
            <a:r>
              <a:rPr lang="en-US" altLang="ko-KR" sz="2100" dirty="0">
                <a:solidFill>
                  <a:srgbClr val="0070C0"/>
                </a:solidFill>
                <a:latin typeface="Times New Roman" charset="0"/>
              </a:rPr>
              <a:t>5.11-19 - Genital stage where sexual activity increases</a:t>
            </a:r>
            <a:endParaRPr lang="ko-KR" altLang="en-US" sz="2100" dirty="0">
              <a:latin typeface="Times New Roman"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300" b="1" dirty="0">
                <a:solidFill>
                  <a:srgbClr val="0070C0"/>
                </a:solidFill>
                <a:latin typeface="Times New Roman" charset="0"/>
              </a:rPr>
              <a:t>Oral stage of development </a:t>
            </a:r>
            <a:endParaRPr lang="ko-KR" altLang="en-US" sz="43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Birth to 18 months</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29000"/>
              </a:lnSpc>
              <a:spcBef>
                <a:spcPts val="0"/>
              </a:spcBef>
              <a:spcAft>
                <a:spcPts val="300"/>
              </a:spcAft>
              <a:buFontTx/>
              <a:buNone/>
            </a:pPr>
            <a:r>
              <a:rPr lang="en-US" altLang="ko-KR" sz="2000" dirty="0">
                <a:solidFill>
                  <a:srgbClr val="000000"/>
                </a:solidFill>
                <a:latin typeface="Times New Roman" charset="0"/>
              </a:rPr>
              <a:t>Erogenous zone is mouth</a:t>
            </a:r>
            <a:endParaRPr lang="ko-KR" altLang="en-US" sz="2000" dirty="0">
              <a:latin typeface="Times New Roman" charset="0"/>
            </a:endParaRPr>
          </a:p>
          <a:p>
            <a:pPr marL="0" indent="0" algn="l" defTabSz="508000">
              <a:lnSpc>
                <a:spcPct val="129000"/>
              </a:lnSpc>
              <a:spcBef>
                <a:spcPts val="0"/>
              </a:spcBef>
              <a:spcAft>
                <a:spcPts val="300"/>
              </a:spcAft>
              <a:buFontTx/>
              <a:buNone/>
            </a:pPr>
            <a:r>
              <a:rPr lang="en-US" altLang="ko-KR" sz="2000" dirty="0">
                <a:solidFill>
                  <a:srgbClr val="000000"/>
                </a:solidFill>
                <a:latin typeface="Times New Roman" charset="0"/>
              </a:rPr>
              <a:t>Gratification through sucking and swallowing </a:t>
            </a:r>
            <a:endParaRPr lang="ko-KR" altLang="en-US" sz="2000" dirty="0">
              <a:latin typeface="Times New Roman" charset="0"/>
            </a:endParaRPr>
          </a:p>
          <a:p>
            <a:pPr marL="0" indent="0" algn="l" defTabSz="508000">
              <a:lnSpc>
                <a:spcPct val="129000"/>
              </a:lnSpc>
              <a:spcBef>
                <a:spcPts val="0"/>
              </a:spcBef>
              <a:spcAft>
                <a:spcPts val="300"/>
              </a:spcAft>
              <a:buFontTx/>
              <a:buNone/>
            </a:pPr>
            <a:endParaRPr lang="ko-KR" altLang="en-US" sz="2000" dirty="0">
              <a:latin typeface="Times New Roman" charset="0"/>
            </a:endParaRPr>
          </a:p>
          <a:p>
            <a:pPr marL="0" indent="0" algn="l" defTabSz="508000">
              <a:lnSpc>
                <a:spcPct val="129000"/>
              </a:lnSpc>
              <a:spcBef>
                <a:spcPts val="0"/>
              </a:spcBef>
              <a:spcAft>
                <a:spcPts val="300"/>
              </a:spcAft>
              <a:buFontTx/>
              <a:buNone/>
            </a:pPr>
            <a:endParaRPr lang="ko-KR" altLang="en-US" sz="2000" dirty="0">
              <a:latin typeface="Times New Roman" charset="0"/>
            </a:endParaRPr>
          </a:p>
          <a:p>
            <a:pPr marL="488315" indent="-48831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Oral fixation has two possible outcomes</a:t>
            </a:r>
            <a:endParaRPr lang="ko-KR" altLang="en-US" sz="3100" dirty="0">
              <a:latin typeface="Times New Roman" charset="0"/>
            </a:endParaRPr>
          </a:p>
          <a:p>
            <a:pPr marL="0" indent="0" algn="l" defTabSz="508000">
              <a:lnSpc>
                <a:spcPct val="129000"/>
              </a:lnSpc>
              <a:spcBef>
                <a:spcPts val="0"/>
              </a:spcBef>
              <a:spcAft>
                <a:spcPts val="0"/>
              </a:spcAft>
              <a:buFontTx/>
              <a:buNone/>
            </a:pPr>
            <a:endParaRPr lang="ko-KR" altLang="en-US" sz="1700" b="1" dirty="0">
              <a:latin typeface="Times New Roman"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2"/>
          <p:cNvSpPr>
            <a:spLocks noGrp="1" noChangeArrowheads="1"/>
          </p:cNvSpPr>
          <p:nvPr>
            <p:ph/>
          </p:nvPr>
        </p:nvSpPr>
        <p:spPr>
          <a:xfrm>
            <a:off x="615950" y="534035"/>
            <a:ext cx="10961370" cy="5593080"/>
          </a:xfrm>
          <a:prstGeom prst="rect">
            <a:avLst/>
          </a:prstGeom>
          <a:ln w="0" cap="flat" cmpd="sng">
            <a:noFill/>
            <a:prstDash/>
            <a:miter lim="800000"/>
          </a:ln>
        </p:spPr>
        <p:txBody>
          <a:bodyPr wrap="square" lIns="91440" tIns="45720" rIns="91440" bIns="45720" anchor="t"/>
          <a:lstStyle/>
          <a:p>
            <a:pPr marL="681990" indent="-681990" algn="l" defTabSz="508000">
              <a:lnSpc>
                <a:spcPct val="129000"/>
              </a:lnSpc>
              <a:spcBef>
                <a:spcPts val="0"/>
              </a:spcBef>
              <a:spcAft>
                <a:spcPts val="0"/>
              </a:spcAft>
              <a:buClr>
                <a:srgbClr val="000000"/>
              </a:buClr>
              <a:buFont typeface="Wingdings"/>
              <a:buChar char="Ø"/>
            </a:pPr>
            <a:r>
              <a:rPr lang="en-US" altLang="ko-KR" sz="2800" b="1" dirty="0">
                <a:solidFill>
                  <a:srgbClr val="000000"/>
                </a:solidFill>
                <a:latin typeface="Times New Roman" charset="0"/>
              </a:rPr>
              <a:t>Oral receptive personality </a:t>
            </a:r>
            <a:endParaRPr lang="ko-KR" altLang="en-US" sz="2800" b="1" dirty="0">
              <a:latin typeface="Times New Roman" charset="0"/>
            </a:endParaRPr>
          </a:p>
          <a:p>
            <a:pPr marL="0" indent="0" algn="l" defTabSz="508000">
              <a:lnSpc>
                <a:spcPct val="129000"/>
              </a:lnSpc>
              <a:spcBef>
                <a:spcPts val="1200"/>
              </a:spcBef>
              <a:spcAft>
                <a:spcPts val="600"/>
              </a:spcAft>
              <a:buFontTx/>
              <a:buNone/>
            </a:pPr>
            <a:r>
              <a:rPr lang="en-US" altLang="ko-KR" sz="2800" dirty="0">
                <a:solidFill>
                  <a:srgbClr val="000000"/>
                </a:solidFill>
                <a:latin typeface="Times New Roman" charset="0"/>
              </a:rPr>
              <a:t>Preoccupied with eating/drinking</a:t>
            </a:r>
            <a:endParaRPr lang="ko-KR" altLang="en-US" sz="2800" dirty="0">
              <a:latin typeface="Times New Roman" charset="0"/>
            </a:endParaRPr>
          </a:p>
          <a:p>
            <a:pPr marL="0" indent="0" algn="l" defTabSz="508000">
              <a:lnSpc>
                <a:spcPct val="129000"/>
              </a:lnSpc>
              <a:spcBef>
                <a:spcPts val="1200"/>
              </a:spcBef>
              <a:spcAft>
                <a:spcPts val="600"/>
              </a:spcAft>
              <a:buFontTx/>
              <a:buNone/>
            </a:pPr>
            <a:r>
              <a:rPr lang="en-US" altLang="ko-KR" sz="2800" dirty="0">
                <a:solidFill>
                  <a:srgbClr val="000000"/>
                </a:solidFill>
                <a:latin typeface="Times New Roman" charset="0"/>
              </a:rPr>
              <a:t>Reduce tension through oral activity</a:t>
            </a:r>
            <a:endParaRPr lang="ko-KR" altLang="en-US" sz="2800" dirty="0">
              <a:latin typeface="Times New Roman" charset="0"/>
            </a:endParaRPr>
          </a:p>
          <a:p>
            <a:pPr marL="0" indent="0" algn="l" defTabSz="508000">
              <a:lnSpc>
                <a:spcPct val="129000"/>
              </a:lnSpc>
              <a:spcBef>
                <a:spcPts val="1200"/>
              </a:spcBef>
              <a:spcAft>
                <a:spcPts val="600"/>
              </a:spcAft>
              <a:buFontTx/>
              <a:buNone/>
            </a:pPr>
            <a:r>
              <a:rPr lang="en-US" altLang="ko-KR" sz="2800" dirty="0">
                <a:solidFill>
                  <a:srgbClr val="000000"/>
                </a:solidFill>
                <a:latin typeface="Times New Roman" charset="0"/>
              </a:rPr>
              <a:t>(eating , drinking, smoking, biting nails)</a:t>
            </a:r>
            <a:endParaRPr lang="ko-KR" altLang="en-US" sz="2800" dirty="0">
              <a:latin typeface="Times New Roman" charset="0"/>
            </a:endParaRPr>
          </a:p>
          <a:p>
            <a:pPr marL="448310" indent="-448310" algn="l" defTabSz="508000">
              <a:lnSpc>
                <a:spcPct val="129000"/>
              </a:lnSpc>
              <a:spcBef>
                <a:spcPts val="0"/>
              </a:spcBef>
              <a:spcAft>
                <a:spcPts val="0"/>
              </a:spcAft>
              <a:buFontTx/>
              <a:buNone/>
            </a:pPr>
            <a:r>
              <a:rPr lang="en-US" altLang="ko-KR" sz="2800" dirty="0">
                <a:solidFill>
                  <a:srgbClr val="000000"/>
                </a:solidFill>
                <a:latin typeface="Times New Roman" charset="0"/>
              </a:rPr>
              <a:t>Passive and needy; sensitive to rejection </a:t>
            </a:r>
            <a:endParaRPr lang="ko-KR" altLang="en-US" sz="2800" dirty="0">
              <a:latin typeface="Times New Roman" charset="0"/>
            </a:endParaRPr>
          </a:p>
          <a:p>
            <a:pPr marL="448310" indent="-448310" algn="l" defTabSz="508000">
              <a:lnSpc>
                <a:spcPct val="129000"/>
              </a:lnSpc>
              <a:spcBef>
                <a:spcPts val="0"/>
              </a:spcBef>
              <a:spcAft>
                <a:spcPts val="0"/>
              </a:spcAft>
              <a:buFontTx/>
              <a:buNone/>
            </a:pPr>
            <a:endParaRPr lang="ko-KR" altLang="en-US" sz="2800" dirty="0">
              <a:latin typeface="Times New Roman" charset="0"/>
            </a:endParaRPr>
          </a:p>
          <a:p>
            <a:pPr marL="448310" indent="-448310" algn="l" defTabSz="508000">
              <a:lnSpc>
                <a:spcPct val="129000"/>
              </a:lnSpc>
              <a:spcBef>
                <a:spcPts val="0"/>
              </a:spcBef>
              <a:spcAft>
                <a:spcPts val="0"/>
              </a:spcAft>
              <a:buClr>
                <a:srgbClr val="000000"/>
              </a:buClr>
              <a:buFont typeface="Wingdings"/>
              <a:buChar char="Ø"/>
            </a:pPr>
            <a:r>
              <a:rPr lang="en-US" altLang="ko-KR" sz="2800" b="1" dirty="0">
                <a:solidFill>
                  <a:srgbClr val="000000"/>
                </a:solidFill>
                <a:latin typeface="Times New Roman" charset="0"/>
              </a:rPr>
              <a:t>Oral aggressive personality </a:t>
            </a:r>
            <a:endParaRPr lang="ko-KR" altLang="en-US" sz="2800" b="1" dirty="0">
              <a:latin typeface="Times New Roman" charset="0"/>
            </a:endParaRPr>
          </a:p>
          <a:p>
            <a:pPr marL="0" indent="0" algn="l" defTabSz="508000">
              <a:lnSpc>
                <a:spcPct val="129000"/>
              </a:lnSpc>
              <a:spcBef>
                <a:spcPts val="0"/>
              </a:spcBef>
              <a:spcAft>
                <a:spcPts val="0"/>
              </a:spcAft>
              <a:buFontTx/>
              <a:buNone/>
            </a:pPr>
            <a:r>
              <a:rPr lang="en-US" altLang="ko-KR" sz="2800" dirty="0">
                <a:solidFill>
                  <a:srgbClr val="000000"/>
                </a:solidFill>
                <a:latin typeface="Times New Roman" charset="0"/>
              </a:rPr>
              <a:t>Hostile and verbally abusive to others</a:t>
            </a:r>
            <a:endParaRPr lang="ko-KR" altLang="en-US" sz="2800" dirty="0">
              <a:latin typeface="Times New Roman"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300" dirty="0">
                <a:solidFill>
                  <a:srgbClr val="0070C0"/>
                </a:solidFill>
                <a:latin typeface="Times New Roman" charset="0"/>
              </a:rPr>
              <a:t>Anal stage of development </a:t>
            </a:r>
            <a:endParaRPr lang="ko-KR" altLang="en-US" sz="4300" dirty="0">
              <a:latin typeface="Times New Roman" charset="0"/>
            </a:endParaRPr>
          </a:p>
        </p:txBody>
      </p:sp>
      <p:sp>
        <p:nvSpPr>
          <p:cNvPr id="2" name="Rect 2"/>
          <p:cNvSpPr>
            <a:spLocks noGrp="1" noChangeArrowheads="1"/>
          </p:cNvSpPr>
          <p:nvPr>
            <p:ph/>
          </p:nvPr>
        </p:nvSpPr>
        <p:spPr>
          <a:xfrm>
            <a:off x="302895" y="1148080"/>
            <a:ext cx="10970260" cy="5578475"/>
          </a:xfrm>
          <a:prstGeom prst="rect">
            <a:avLst/>
          </a:prstGeom>
          <a:ln w="0" cap="flat" cmpd="sng">
            <a:noFill/>
            <a:prstDash/>
            <a:miter lim="800000"/>
          </a:ln>
        </p:spPr>
        <p:txBody>
          <a:bodyPr wrap="square" lIns="91440" tIns="45720" rIns="91440" bIns="45720" anchor="t"/>
          <a:lstStyle/>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1 1/2 to 3 years`</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Erogenous zone is anus</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Conflict surrounds toilet training</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88315" indent="-48831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Anal fixationhas 2 possible outcomes</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61645" indent="-461645" algn="l" defTabSz="508000">
              <a:lnSpc>
                <a:spcPct val="104000"/>
              </a:lnSpc>
              <a:spcBef>
                <a:spcPts val="0"/>
              </a:spcBef>
              <a:spcAft>
                <a:spcPts val="0"/>
              </a:spcAft>
              <a:buClr>
                <a:srgbClr val="000000"/>
              </a:buClr>
              <a:buFont typeface="Wingdings"/>
              <a:buChar char="Ø"/>
            </a:pPr>
            <a:r>
              <a:rPr lang="en-US" altLang="ko-KR" sz="3100" dirty="0">
                <a:solidFill>
                  <a:srgbClr val="000000"/>
                </a:solidFill>
                <a:latin typeface="Times New Roman" charset="0"/>
              </a:rPr>
              <a:t>Anal retentive personality </a:t>
            </a: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Stingy,compulsive orderliness,stubborn,perfectionist </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61645" indent="-461645" algn="l" defTabSz="508000">
              <a:lnSpc>
                <a:spcPct val="104000"/>
              </a:lnSpc>
              <a:spcBef>
                <a:spcPts val="0"/>
              </a:spcBef>
              <a:spcAft>
                <a:spcPts val="0"/>
              </a:spcAft>
              <a:buClr>
                <a:srgbClr val="000000"/>
              </a:buClr>
              <a:buFont typeface="Wingdings"/>
              <a:buChar char="Ø"/>
            </a:pPr>
            <a:r>
              <a:rPr lang="en-US" altLang="ko-KR" sz="3100" dirty="0">
                <a:solidFill>
                  <a:srgbClr val="000000"/>
                </a:solidFill>
                <a:latin typeface="Times New Roman" charset="0"/>
              </a:rPr>
              <a:t>Anal expulsive personality </a:t>
            </a: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Lack of self control,messy,careless</a:t>
            </a:r>
            <a:endParaRPr lang="ko-KR" altLang="en-US" sz="3100" dirty="0">
              <a:latin typeface="Times New Roman"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300" dirty="0">
                <a:solidFill>
                  <a:srgbClr val="0070C0"/>
                </a:solidFill>
                <a:latin typeface="Times New Roman" charset="0"/>
              </a:rPr>
              <a:t>Phallic stage of development </a:t>
            </a:r>
            <a:endParaRPr lang="ko-KR" altLang="en-US" sz="4300"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3 to 6 years</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Erogenous zone is genitals : self stimulation of genitals produce pleasure </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At the age 5or 6, near the end of the phallic stage,children experience the</a:t>
            </a:r>
            <a:endParaRPr lang="ko-KR" altLang="en-US" sz="3100" dirty="0">
              <a:latin typeface="Times New Roman" charset="0"/>
            </a:endParaRPr>
          </a:p>
          <a:p>
            <a:pPr marL="448310" indent="-448310" algn="l" defTabSz="508000">
              <a:lnSpc>
                <a:spcPct val="104000"/>
              </a:lnSpc>
              <a:spcBef>
                <a:spcPts val="0"/>
              </a:spcBef>
              <a:spcAft>
                <a:spcPts val="0"/>
              </a:spcAft>
              <a:buClr>
                <a:srgbClr val="FFC000"/>
              </a:buClr>
              <a:buFont typeface="Wingdings"/>
              <a:buChar char="Ø"/>
            </a:pPr>
            <a:r>
              <a:rPr lang="en-US" altLang="ko-KR" sz="3100" dirty="0">
                <a:solidFill>
                  <a:srgbClr val="FFC000"/>
                </a:solidFill>
                <a:latin typeface="Times New Roman" charset="0"/>
              </a:rPr>
              <a:t> Oedipal Conflict  (boys)</a:t>
            </a:r>
            <a:endParaRPr lang="ko-KR" altLang="en-US" sz="3100" dirty="0">
              <a:latin typeface="Times New Roman" charset="0"/>
            </a:endParaRPr>
          </a:p>
          <a:p>
            <a:pPr marL="448310" indent="-448310" algn="l" defTabSz="508000">
              <a:lnSpc>
                <a:spcPct val="104000"/>
              </a:lnSpc>
              <a:spcBef>
                <a:spcPts val="0"/>
              </a:spcBef>
              <a:spcAft>
                <a:spcPts val="0"/>
              </a:spcAft>
              <a:buClr>
                <a:srgbClr val="FFC000"/>
              </a:buClr>
              <a:buFont typeface="Wingdings"/>
              <a:buChar char="Ø"/>
            </a:pPr>
            <a:r>
              <a:rPr lang="en-US" altLang="ko-KR" sz="3100" dirty="0">
                <a:solidFill>
                  <a:srgbClr val="FFC000"/>
                </a:solidFill>
                <a:latin typeface="Times New Roman" charset="0"/>
              </a:rPr>
              <a:t>Electra comflict ( girls)</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A process through which they learns to identify with the same gender parent by acting as much like that parent as possible</a:t>
            </a:r>
            <a:endParaRPr lang="ko-KR" altLang="en-US" sz="3100" dirty="0">
              <a:latin typeface="Times New Roman"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2"/>
          <p:cNvSpPr>
            <a:spLocks noGrp="1" noChangeArrowheads="1"/>
          </p:cNvSpPr>
          <p:nvPr>
            <p:ph/>
          </p:nvPr>
        </p:nvSpPr>
        <p:spPr>
          <a:xfrm>
            <a:off x="612140" y="473710"/>
            <a:ext cx="10968355" cy="5653405"/>
          </a:xfrm>
          <a:prstGeom prst="rect">
            <a:avLst/>
          </a:prstGeom>
          <a:ln w="0" cap="flat" cmpd="sng">
            <a:noFill/>
            <a:prstDash/>
            <a:miter lim="800000"/>
          </a:ln>
        </p:spPr>
        <p:txBody>
          <a:bodyPr wrap="square" lIns="91440" tIns="45720" rIns="91440" bIns="45720" anchor="t"/>
          <a:lstStyle/>
          <a:p>
            <a:pPr marL="0" indent="0" algn="l" defTabSz="508000">
              <a:lnSpc>
                <a:spcPct val="104000"/>
              </a:lnSpc>
              <a:spcBef>
                <a:spcPts val="0"/>
              </a:spcBef>
              <a:spcAft>
                <a:spcPts val="0"/>
              </a:spcAft>
              <a:buFontTx/>
              <a:buNone/>
            </a:pPr>
            <a:r>
              <a:rPr lang="en-US" altLang="ko-KR" sz="3500" b="1" dirty="0">
                <a:solidFill>
                  <a:srgbClr val="000000"/>
                </a:solidFill>
                <a:latin typeface="Times New Roman" charset="0"/>
              </a:rPr>
              <a:t>Oedipus complex vs electra complex</a:t>
            </a:r>
            <a:endParaRPr lang="ko-KR" altLang="en-US" sz="3500" b="1"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Child is sexually attracted to the </a:t>
            </a:r>
            <a:r>
              <a:rPr lang="en-US" altLang="ko-KR" sz="3100" u="sng" dirty="0">
                <a:solidFill>
                  <a:srgbClr val="000000"/>
                </a:solidFill>
                <a:uFill>
                  <a:solidFill>
                    <a:srgbClr val="000000"/>
                  </a:solidFill>
                </a:uFill>
                <a:latin typeface="Times New Roman" charset="0"/>
              </a:rPr>
              <a:t>other sex parent </a:t>
            </a:r>
            <a:r>
              <a:rPr lang="en-US" altLang="ko-KR" sz="3100" dirty="0">
                <a:solidFill>
                  <a:srgbClr val="000000"/>
                </a:solidFill>
                <a:latin typeface="Times New Roman" charset="0"/>
              </a:rPr>
              <a:t>and whishes to replace the </a:t>
            </a:r>
            <a:r>
              <a:rPr lang="en-US" altLang="ko-KR" sz="3100" u="sng" dirty="0">
                <a:solidFill>
                  <a:srgbClr val="000000"/>
                </a:solidFill>
                <a:uFill>
                  <a:solidFill>
                    <a:srgbClr val="000000"/>
                  </a:solidFill>
                </a:uFill>
                <a:latin typeface="Times New Roman" charset="0"/>
              </a:rPr>
              <a:t>same sex parent</a:t>
            </a:r>
            <a:endParaRPr lang="ko-KR" altLang="en-US" sz="3100" u="sng"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2"/>
          <p:cNvSpPr>
            <a:spLocks noGrp="1" noChangeArrowheads="1"/>
          </p:cNvSpPr>
          <p:nvPr>
            <p:ph/>
          </p:nvPr>
        </p:nvSpPr>
        <p:spPr>
          <a:xfrm>
            <a:off x="612140" y="412750"/>
            <a:ext cx="10968355" cy="5714365"/>
          </a:xfrm>
          <a:prstGeom prst="rect">
            <a:avLst/>
          </a:prstGeom>
          <a:ln w="0" cap="flat" cmpd="sng">
            <a:noFill/>
            <a:prstDash/>
            <a:miter lim="800000"/>
          </a:ln>
        </p:spPr>
        <p:txBody>
          <a:bodyPr wrap="square" lIns="91440" tIns="45720" rIns="91440" bIns="45720" anchor="t"/>
          <a:lstStyle/>
          <a:p>
            <a:pPr marL="0" indent="0" algn="l" defTabSz="508000">
              <a:lnSpc>
                <a:spcPct val="104000"/>
              </a:lnSpc>
              <a:spcBef>
                <a:spcPts val="0"/>
              </a:spcBef>
              <a:spcAft>
                <a:spcPts val="0"/>
              </a:spcAft>
              <a:buFontTx/>
              <a:buNone/>
            </a:pPr>
            <a:r>
              <a:rPr lang="en-US" altLang="ko-KR" sz="3600" dirty="0">
                <a:solidFill>
                  <a:srgbClr val="FFC000"/>
                </a:solidFill>
                <a:latin typeface="Times New Roman" charset="0"/>
              </a:rPr>
              <a:t>Oedipus complex (little boys)</a:t>
            </a:r>
            <a:endParaRPr lang="ko-KR" altLang="en-US" sz="36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805180" indent="-805180"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Castration anxiety :</a:t>
            </a: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Son belives father knows about his desire for mom</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805180" indent="-805180"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Fear father will castrate him</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805180" indent="-805180"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Represses his desire defensively identifies with dad</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2"/>
          <p:cNvSpPr>
            <a:spLocks noGrp="1" noChangeArrowheads="1"/>
          </p:cNvSpPr>
          <p:nvPr>
            <p:ph/>
          </p:nvPr>
        </p:nvSpPr>
        <p:spPr>
          <a:xfrm>
            <a:off x="611505" y="363855"/>
            <a:ext cx="10970260" cy="5907405"/>
          </a:xfrm>
          <a:prstGeom prst="rect">
            <a:avLst/>
          </a:prstGeom>
          <a:ln w="0" cap="flat" cmpd="sng">
            <a:noFill/>
            <a:prstDash/>
            <a:miter lim="800000"/>
          </a:ln>
        </p:spPr>
        <p:txBody>
          <a:bodyPr wrap="square" lIns="91440" tIns="45720" rIns="91440" bIns="45720" anchor="t"/>
          <a:lstStyle/>
          <a:p>
            <a:pPr marL="0" indent="0" algn="l" defTabSz="508000">
              <a:lnSpc>
                <a:spcPct val="104000"/>
              </a:lnSpc>
              <a:spcBef>
                <a:spcPts val="0"/>
              </a:spcBef>
              <a:spcAft>
                <a:spcPts val="0"/>
              </a:spcAft>
              <a:buFontTx/>
              <a:buNone/>
            </a:pPr>
            <a:r>
              <a:rPr lang="en-US" altLang="ko-KR" sz="3600" dirty="0">
                <a:solidFill>
                  <a:srgbClr val="FFC000"/>
                </a:solidFill>
                <a:latin typeface="Times New Roman" charset="0"/>
              </a:rPr>
              <a:t>Electra complex  (little girls)</a:t>
            </a:r>
            <a:endParaRPr lang="ko-KR" altLang="en-US" sz="3600" dirty="0">
              <a:latin typeface="Times New Roman" charset="0"/>
            </a:endParaRPr>
          </a:p>
          <a:p>
            <a:pPr marL="0" indent="0" algn="l" defTabSz="508000">
              <a:lnSpc>
                <a:spcPct val="104000"/>
              </a:lnSpc>
              <a:spcBef>
                <a:spcPts val="0"/>
              </a:spcBef>
              <a:spcAft>
                <a:spcPts val="0"/>
              </a:spcAft>
              <a:buFontTx/>
              <a:buNone/>
            </a:pPr>
            <a:endParaRPr lang="ko-KR" altLang="en-US" sz="3600" dirty="0">
              <a:latin typeface="Times New Roman" charset="0"/>
            </a:endParaRPr>
          </a:p>
          <a:p>
            <a:pPr marL="805180" indent="-805180"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Penis envy</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Daughter is initially attached to mother </a:t>
            </a: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Shift of attachment occur when she realises she lacks a penis</a:t>
            </a: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She desires dad whom she sees as a means to obtain a penis substitute (a child )</a:t>
            </a: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Represses her desire for dad</a:t>
            </a: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Incoperate the values of her mother</a:t>
            </a: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Accepts her inherent inferiority in society </a:t>
            </a:r>
            <a:endParaRPr lang="ko-KR" altLang="en-US" sz="3100" dirty="0">
              <a:latin typeface="Times New Roman"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5100" dirty="0">
                <a:solidFill>
                  <a:srgbClr val="0070C0"/>
                </a:solidFill>
                <a:latin typeface="Times New Roman" charset="0"/>
              </a:rPr>
              <a:t>Latency period</a:t>
            </a:r>
            <a:endParaRPr lang="ko-KR" altLang="en-US" sz="5100"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474345" indent="-474345" algn="l" defTabSz="508000">
              <a:lnSpc>
                <a:spcPct val="104000"/>
              </a:lnSpc>
              <a:spcBef>
                <a:spcPts val="0"/>
              </a:spcBef>
              <a:spcAft>
                <a:spcPts val="0"/>
              </a:spcAft>
              <a:buClr>
                <a:srgbClr val="000000"/>
              </a:buClr>
              <a:buFont typeface="Wingdings"/>
              <a:buChar char="l"/>
            </a:pPr>
            <a:r>
              <a:rPr lang="en-US" altLang="ko-KR" sz="3200" dirty="0">
                <a:solidFill>
                  <a:srgbClr val="000000"/>
                </a:solidFill>
                <a:latin typeface="Times New Roman" charset="0"/>
              </a:rPr>
              <a:t>Little girls and little boys try to socialise onlh with members of their own gender</a:t>
            </a:r>
            <a:endParaRPr lang="ko-KR" altLang="en-US" sz="32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200" dirty="0">
                <a:solidFill>
                  <a:srgbClr val="000000"/>
                </a:solidFill>
                <a:latin typeface="Times New Roman" charset="0"/>
              </a:rPr>
              <a:t>Freud points that children do this so as to help minimise the awareness of sexuality </a:t>
            </a:r>
            <a:endParaRPr lang="ko-KR" altLang="en-US" sz="32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200" dirty="0">
                <a:solidFill>
                  <a:srgbClr val="000000"/>
                </a:solidFill>
                <a:latin typeface="Times New Roman" charset="0"/>
              </a:rPr>
              <a:t>Thus,they continue the process of sexual repression that began in previous stage</a:t>
            </a:r>
            <a:endParaRPr lang="ko-KR" altLang="en-US" sz="3200" dirty="0">
              <a:latin typeface="Times New Roman" charset="0"/>
            </a:endParaRPr>
          </a:p>
          <a:p>
            <a:pPr marL="0" indent="0" algn="ctr" defTabSz="508000">
              <a:lnSpc>
                <a:spcPct val="129000"/>
              </a:lnSpc>
              <a:spcBef>
                <a:spcPts val="1200"/>
              </a:spcBef>
              <a:spcAft>
                <a:spcPts val="600"/>
              </a:spcAft>
              <a:buFontTx/>
              <a:buNone/>
            </a:pPr>
            <a:r>
              <a:rPr lang="en-US" altLang="ko-KR" sz="2000" b="1" dirty="0">
                <a:solidFill>
                  <a:srgbClr val="000000"/>
                </a:solidFill>
                <a:latin typeface="Times New Roman" charset="0"/>
              </a:rPr>
              <a:t>For those who successfully made it through the oedipus complex/electra complex</a:t>
            </a:r>
            <a:endParaRPr lang="ko-KR" altLang="en-US" sz="2000" b="1" dirty="0">
              <a:latin typeface="Times New Roman" charset="0"/>
            </a:endParaRPr>
          </a:p>
          <a:p>
            <a:pPr marL="0" indent="0" algn="ctr" defTabSz="508000">
              <a:lnSpc>
                <a:spcPct val="129000"/>
              </a:lnSpc>
              <a:spcBef>
                <a:spcPts val="1200"/>
              </a:spcBef>
              <a:spcAft>
                <a:spcPts val="600"/>
              </a:spcAft>
              <a:buFontTx/>
              <a:buNone/>
            </a:pPr>
            <a:endParaRPr lang="ko-KR" altLang="en-US" sz="1600" b="1" dirty="0">
              <a:latin typeface="Times New Roman"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565" y="908685"/>
            <a:ext cx="10517505" cy="5269230"/>
          </a:xfrm>
        </p:spPr>
        <p:txBody>
          <a:bodyPr wrap="square" lIns="91440" tIns="45720" rIns="91440" bIns="45720" anchor="t">
            <a:normAutofit/>
          </a:bodyPr>
          <a:lstStyle/>
          <a:p>
            <a:pPr marL="228600" indent="-228600" algn="l" defTabSz="914400" latinLnBrk="0">
              <a:lnSpc>
                <a:spcPct val="92000"/>
              </a:lnSpc>
              <a:spcBef>
                <a:spcPts val="0"/>
              </a:spcBef>
              <a:spcAft>
                <a:spcPts val="0"/>
              </a:spcAft>
              <a:buClr>
                <a:srgbClr val="000000"/>
              </a:buClr>
              <a:buFont typeface="Calibri"/>
              <a:buChar char="•"/>
            </a:pPr>
            <a:r>
              <a:rPr lang="en-US" altLang="ko-KR" sz="2800" dirty="0">
                <a:solidFill>
                  <a:srgbClr val="000000"/>
                </a:solidFill>
                <a:latin typeface="Calibri" charset="0"/>
              </a:rPr>
              <a:t>Sexual Health: </a:t>
            </a:r>
            <a:r>
              <a:rPr lang="en-US" altLang="ko-KR" sz="2800" b="1" dirty="0">
                <a:solidFill>
                  <a:srgbClr val="000000"/>
                </a:solidFill>
                <a:latin typeface="Calibri" charset="0"/>
              </a:rPr>
              <a:t>World Health Organization definition</a:t>
            </a:r>
            <a:endParaRPr lang="ko-KR" altLang="en-US" sz="2800" b="1" dirty="0">
              <a:latin typeface="Calibri" charset="0"/>
            </a:endParaRPr>
          </a:p>
          <a:p>
            <a:pPr marL="0" indent="0" algn="l" defTabSz="914400" latinLnBrk="0">
              <a:lnSpc>
                <a:spcPct val="92000"/>
              </a:lnSpc>
              <a:spcBef>
                <a:spcPts val="0"/>
              </a:spcBef>
              <a:spcAft>
                <a:spcPts val="0"/>
              </a:spcAft>
              <a:buFontTx/>
              <a:buNone/>
            </a:pPr>
            <a:endParaRPr lang="ko-KR" altLang="en-US" sz="2800" dirty="0">
              <a:latin typeface="Calibri" charset="0"/>
            </a:endParaRPr>
          </a:p>
          <a:p>
            <a:pPr marL="0" indent="0" algn="l" defTabSz="914400" latinLnBrk="0">
              <a:lnSpc>
                <a:spcPct val="92000"/>
              </a:lnSpc>
              <a:spcBef>
                <a:spcPts val="0"/>
              </a:spcBef>
              <a:spcAft>
                <a:spcPts val="0"/>
              </a:spcAft>
              <a:buFontTx/>
              <a:buNone/>
            </a:pPr>
            <a:endParaRPr lang="ko-KR" altLang="en-US" sz="2800" dirty="0">
              <a:latin typeface="Calibri" charset="0"/>
            </a:endParaRPr>
          </a:p>
          <a:p>
            <a:pPr marL="0" indent="0" algn="l" defTabSz="914400" latinLnBrk="0">
              <a:lnSpc>
                <a:spcPct val="92000"/>
              </a:lnSpc>
              <a:spcBef>
                <a:spcPts val="1000"/>
              </a:spcBef>
              <a:spcAft>
                <a:spcPts val="0"/>
              </a:spcAft>
              <a:buFontTx/>
              <a:buNone/>
            </a:pPr>
            <a:r>
              <a:rPr lang="en-US" altLang="ko-KR" sz="3200" i="1" dirty="0">
                <a:solidFill>
                  <a:srgbClr val="1345AA"/>
                </a:solidFill>
                <a:latin typeface="Calibri" charset="0"/>
              </a:rPr>
              <a:t>“ A capacity to enjoy and control sexual behavior in accordance with a social and personal ethic; freedom from fear , shame, guilt, false beliefs, and other psychological factors inhibiting sexual response and impairing sexual relationships: freedom from organic disorders, disease, and deficiencies that interfere with sexual and reproductive functions”</a:t>
            </a:r>
            <a:endParaRPr lang="ko-KR" altLang="en-US" sz="3200" i="1" dirty="0">
              <a:latin typeface="Calibri" charset="0"/>
            </a:endParaRPr>
          </a:p>
        </p:txBody>
      </p:sp>
    </p:spTree>
    <p:extLst>
      <p:ext uri="{BB962C8B-B14F-4D97-AF65-F5344CB8AC3E}">
        <p14:creationId xmlns:p14="http://schemas.microsoft.com/office/powerpoint/2010/main" val="261106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900" dirty="0">
                <a:solidFill>
                  <a:srgbClr val="0070C0"/>
                </a:solidFill>
                <a:latin typeface="Times New Roman" charset="0"/>
              </a:rPr>
              <a:t>Genital stage</a:t>
            </a:r>
            <a:endParaRPr lang="ko-KR" altLang="en-US" sz="4900"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474345" indent="-474345" algn="l" defTabSz="508000">
              <a:lnSpc>
                <a:spcPct val="104000"/>
              </a:lnSpc>
              <a:spcBef>
                <a:spcPts val="0"/>
              </a:spcBef>
              <a:spcAft>
                <a:spcPts val="0"/>
              </a:spcAft>
              <a:buClr>
                <a:srgbClr val="000000"/>
              </a:buClr>
              <a:buFont typeface="Wingdings"/>
              <a:buChar char="l"/>
            </a:pPr>
            <a:r>
              <a:rPr lang="en-US" altLang="ko-KR" sz="3300" dirty="0">
                <a:solidFill>
                  <a:srgbClr val="000000"/>
                </a:solidFill>
                <a:latin typeface="Times New Roman" charset="0"/>
              </a:rPr>
              <a:t>When adolescence befin puberty,they enter the 5th stage of psychosexual development </a:t>
            </a:r>
            <a:endParaRPr lang="ko-KR" altLang="en-US" sz="33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300" dirty="0">
                <a:solidFill>
                  <a:srgbClr val="000000"/>
                </a:solidFill>
                <a:latin typeface="Times New Roman" charset="0"/>
              </a:rPr>
              <a:t>They develop secoundary sexual characteristics </a:t>
            </a:r>
            <a:endParaRPr lang="ko-KR" altLang="en-US" sz="33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300" dirty="0">
                <a:solidFill>
                  <a:srgbClr val="000000"/>
                </a:solidFill>
                <a:latin typeface="Times New Roman" charset="0"/>
              </a:rPr>
              <a:t>The onset of the physical sexual characteristics re-awakens people sexual urges,thus they are no longer able to successfully repress their sexual desires,impulses,and urges</a:t>
            </a:r>
            <a:endParaRPr lang="ko-KR" altLang="en-US" sz="33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300" dirty="0">
                <a:solidFill>
                  <a:srgbClr val="000000"/>
                </a:solidFill>
                <a:latin typeface="Times New Roman" charset="0"/>
              </a:rPr>
              <a:t>They begin searching for a marital mate,with whome they can share sex and intimacy </a:t>
            </a:r>
            <a:endParaRPr lang="ko-KR" altLang="en-US" sz="3300" dirty="0">
              <a:latin typeface="Times New Roman"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400" b="1" dirty="0">
                <a:solidFill>
                  <a:srgbClr val="000000"/>
                </a:solidFill>
                <a:latin typeface="Times New Roman" charset="0"/>
              </a:rPr>
              <a:t>Puberty -Early Adolescence </a:t>
            </a:r>
            <a:br>
              <a:rPr lang="en-US" altLang="ko-KR" sz="4400" b="1" dirty="0">
                <a:solidFill>
                  <a:srgbClr val="000000"/>
                </a:solidFill>
                <a:latin typeface="Times New Roman" charset="0"/>
              </a:rPr>
            </a:br>
            <a:r>
              <a:rPr lang="en-US" altLang="ko-KR" sz="4300" dirty="0">
                <a:solidFill>
                  <a:srgbClr val="000000"/>
                </a:solidFill>
                <a:latin typeface="Times New Roman" charset="0"/>
              </a:rPr>
              <a:t>special characteristics of boys </a:t>
            </a:r>
            <a:endParaRPr lang="ko-KR" altLang="en-US" sz="4300"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0" indent="0" algn="l" defTabSz="508000">
              <a:lnSpc>
                <a:spcPct val="104000"/>
              </a:lnSpc>
              <a:spcBef>
                <a:spcPts val="0"/>
              </a:spcBef>
              <a:spcAft>
                <a:spcPts val="0"/>
              </a:spcAft>
              <a:buFontTx/>
              <a:buNone/>
            </a:pP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Boys in puberty gain more weight and height than girls</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Much talk about sex and girls</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Out of house more and more</a:t>
            </a:r>
            <a:endParaRPr lang="ko-KR" altLang="en-US" sz="3100" dirty="0">
              <a:latin typeface="Times New Roman"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600" b="1" dirty="0">
                <a:solidFill>
                  <a:srgbClr val="000000"/>
                </a:solidFill>
                <a:latin typeface="Times New Roman" charset="0"/>
              </a:rPr>
              <a:t>Puberty -Early Adolescence </a:t>
            </a:r>
            <a:br>
              <a:rPr lang="en-US" altLang="ko-KR" sz="4600" b="1" dirty="0">
                <a:solidFill>
                  <a:srgbClr val="000000"/>
                </a:solidFill>
                <a:latin typeface="Times New Roman" charset="0"/>
              </a:rPr>
            </a:br>
            <a:r>
              <a:rPr lang="en-US" altLang="ko-KR" sz="4300" dirty="0">
                <a:solidFill>
                  <a:srgbClr val="000000"/>
                </a:solidFill>
                <a:latin typeface="Times New Roman" charset="0"/>
              </a:rPr>
              <a:t>special characteristics of Girls</a:t>
            </a:r>
            <a:endParaRPr lang="ko-KR" altLang="en-US" sz="4300" dirty="0">
              <a:latin typeface="Times New Roman" charset="0"/>
            </a:endParaRPr>
          </a:p>
        </p:txBody>
      </p:sp>
      <p:sp>
        <p:nvSpPr>
          <p:cNvPr id="2" name="Rect 2"/>
          <p:cNvSpPr>
            <a:spLocks noGrp="1" noChangeArrowheads="1"/>
          </p:cNvSpPr>
          <p:nvPr/>
        </p:nvSpPr>
        <p:spPr>
          <a:xfrm>
            <a:off x="1282065" y="2028190"/>
            <a:ext cx="9693910" cy="2760345"/>
          </a:xfrm>
          <a:prstGeom prst="rect">
            <a:avLst/>
          </a:prstGeom>
          <a:ln w="0" cap="flat" cmpd="sng">
            <a:noFill/>
            <a:prstDash/>
            <a:miter lim="800000"/>
          </a:ln>
        </p:spPr>
        <p:txBody>
          <a:bodyPr wrap="square" lIns="89535" tIns="46355" rIns="89535" bIns="46355" anchor="t">
            <a:spAutoFit/>
          </a:bodyPr>
          <a:lstStyle/>
          <a:p>
            <a:pPr marL="427990" indent="-427990" algn="l" defTabSz="508000">
              <a:lnSpc>
                <a:spcPct val="129000"/>
              </a:lnSpc>
              <a:spcBef>
                <a:spcPts val="0"/>
              </a:spcBef>
              <a:spcAft>
                <a:spcPts val="0"/>
              </a:spcAft>
              <a:buClr>
                <a:srgbClr val="000000"/>
              </a:buClr>
              <a:buFont typeface="Wingdings"/>
              <a:buChar char="l"/>
            </a:pPr>
            <a:r>
              <a:rPr lang="en-US" altLang="ko-KR" sz="2800" dirty="0">
                <a:solidFill>
                  <a:srgbClr val="000000"/>
                </a:solidFill>
                <a:latin typeface="Times New Roman" charset="0"/>
              </a:rPr>
              <a:t>Vague and diffuse</a:t>
            </a:r>
            <a:endParaRPr lang="ko-KR" altLang="en-US" sz="2800" dirty="0">
              <a:latin typeface="Times New Roman" charset="0"/>
            </a:endParaRPr>
          </a:p>
          <a:p>
            <a:pPr marL="427990" indent="-427990" algn="l" defTabSz="508000">
              <a:lnSpc>
                <a:spcPct val="129000"/>
              </a:lnSpc>
              <a:spcBef>
                <a:spcPts val="0"/>
              </a:spcBef>
              <a:spcAft>
                <a:spcPts val="0"/>
              </a:spcAft>
              <a:buClr>
                <a:srgbClr val="000000"/>
              </a:buClr>
              <a:buFont typeface="Wingdings"/>
              <a:buChar char="l"/>
            </a:pPr>
            <a:r>
              <a:rPr lang="en-US" altLang="ko-KR" sz="2800" dirty="0">
                <a:solidFill>
                  <a:srgbClr val="000000"/>
                </a:solidFill>
                <a:latin typeface="Times New Roman" charset="0"/>
              </a:rPr>
              <a:t>Crush on older men</a:t>
            </a:r>
            <a:endParaRPr lang="ko-KR" altLang="en-US" sz="2800" dirty="0">
              <a:latin typeface="Times New Roman" charset="0"/>
            </a:endParaRPr>
          </a:p>
          <a:p>
            <a:pPr marL="427990" indent="-427990" algn="l" defTabSz="508000">
              <a:lnSpc>
                <a:spcPct val="129000"/>
              </a:lnSpc>
              <a:spcBef>
                <a:spcPts val="0"/>
              </a:spcBef>
              <a:spcAft>
                <a:spcPts val="0"/>
              </a:spcAft>
              <a:buClr>
                <a:srgbClr val="000000"/>
              </a:buClr>
              <a:buFont typeface="Wingdings"/>
              <a:buChar char="l"/>
            </a:pPr>
            <a:r>
              <a:rPr lang="en-US" altLang="ko-KR" sz="2800" dirty="0">
                <a:solidFill>
                  <a:srgbClr val="000000"/>
                </a:solidFill>
                <a:latin typeface="Times New Roman" charset="0"/>
              </a:rPr>
              <a:t>Interested in romantic love </a:t>
            </a:r>
            <a:endParaRPr lang="ko-KR" altLang="en-US" sz="2800" dirty="0">
              <a:latin typeface="Times New Roman" charset="0"/>
            </a:endParaRPr>
          </a:p>
          <a:p>
            <a:pPr marL="427990" indent="-427990" algn="l" defTabSz="508000">
              <a:lnSpc>
                <a:spcPct val="129000"/>
              </a:lnSpc>
              <a:spcBef>
                <a:spcPts val="0"/>
              </a:spcBef>
              <a:spcAft>
                <a:spcPts val="0"/>
              </a:spcAft>
              <a:buClr>
                <a:srgbClr val="000000"/>
              </a:buClr>
              <a:buFont typeface="Wingdings"/>
              <a:buChar char="l"/>
            </a:pPr>
            <a:r>
              <a:rPr lang="en-US" altLang="ko-KR" sz="2800" dirty="0">
                <a:solidFill>
                  <a:srgbClr val="000000"/>
                </a:solidFill>
                <a:latin typeface="Times New Roman" charset="0"/>
              </a:rPr>
              <a:t>Playacting </a:t>
            </a:r>
            <a:endParaRPr lang="ko-KR" altLang="en-US" sz="2800" dirty="0">
              <a:latin typeface="Times New Roman" charset="0"/>
            </a:endParaRPr>
          </a:p>
          <a:p>
            <a:pPr marL="427990" indent="-427990" algn="l" defTabSz="508000">
              <a:lnSpc>
                <a:spcPct val="129000"/>
              </a:lnSpc>
              <a:spcBef>
                <a:spcPts val="0"/>
              </a:spcBef>
              <a:spcAft>
                <a:spcPts val="0"/>
              </a:spcAft>
              <a:buClr>
                <a:srgbClr val="000000"/>
              </a:buClr>
              <a:buFont typeface="Wingdings"/>
              <a:buChar char="l"/>
            </a:pPr>
            <a:r>
              <a:rPr lang="en-US" altLang="ko-KR" sz="2800" dirty="0">
                <a:solidFill>
                  <a:srgbClr val="000000"/>
                </a:solidFill>
                <a:latin typeface="Times New Roman" charset="0"/>
              </a:rPr>
              <a:t>Giggly </a:t>
            </a:r>
            <a:endParaRPr lang="ko-KR" altLang="en-US" sz="2800" dirty="0">
              <a:latin typeface="Times New Roman"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500" b="1" dirty="0">
                <a:solidFill>
                  <a:srgbClr val="000000"/>
                </a:solidFill>
                <a:latin typeface="Times New Roman" charset="0"/>
              </a:rPr>
              <a:t>Early Adolescence </a:t>
            </a:r>
            <a:endParaRPr lang="ko-KR" altLang="en-US" sz="45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0" indent="0" algn="l" defTabSz="508000">
              <a:lnSpc>
                <a:spcPct val="104000"/>
              </a:lnSpc>
              <a:spcBef>
                <a:spcPts val="0"/>
              </a:spcBef>
              <a:spcAft>
                <a:spcPts val="0"/>
              </a:spcAft>
              <a:buFontTx/>
              <a:buNone/>
            </a:pP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Boys express their sexuality through masturbation</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Same gender sexual encounters are relatively uncommon</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These occur frequently enough to be considered as a variant of normal sexual development </a:t>
            </a:r>
            <a:endParaRPr lang="ko-KR" altLang="en-US" sz="3100" dirty="0">
              <a:latin typeface="Times New Roman"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300" b="1" dirty="0">
                <a:solidFill>
                  <a:srgbClr val="000000"/>
                </a:solidFill>
                <a:latin typeface="Times New Roman" charset="0"/>
              </a:rPr>
              <a:t>Middle Adolescence </a:t>
            </a:r>
            <a:endParaRPr lang="ko-KR" altLang="en-US" sz="43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Often the greatest experimental,risk taking time</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Drinking,drugs,smoking and sexual experimentation are often of the highest interest to those between 12 and 16 years</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This is when first intercourse,first drink,or first pregnancy occur</a:t>
            </a:r>
            <a:endParaRPr lang="ko-KR" altLang="en-US" sz="3100" dirty="0">
              <a:latin typeface="Times New Roman"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500" b="1" dirty="0">
                <a:solidFill>
                  <a:srgbClr val="000000"/>
                </a:solidFill>
                <a:latin typeface="Times New Roman" charset="0"/>
              </a:rPr>
              <a:t>Middle Adolescence </a:t>
            </a:r>
            <a:endParaRPr lang="ko-KR" altLang="en-US" sz="45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Sexual development results in unpredictable surges in sexual drive </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This is accompanied by unavoidable sexual fantasies and impulses</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Sexuality is the MAJOR preoccupation of the middle adolescent </a:t>
            </a:r>
            <a:endParaRPr lang="ko-KR" altLang="en-US" sz="3100" dirty="0">
              <a:latin typeface="Times New Roman"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500" b="1" dirty="0">
                <a:solidFill>
                  <a:srgbClr val="000000"/>
                </a:solidFill>
                <a:latin typeface="Times New Roman" charset="0"/>
              </a:rPr>
              <a:t>Middle Adolescence </a:t>
            </a:r>
            <a:endParaRPr lang="ko-KR" altLang="en-US" sz="45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Sexual activity occurs more frequently among boys than girls</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r>
              <a:rPr lang="en-US" altLang="ko-KR" sz="3100" dirty="0">
                <a:solidFill>
                  <a:srgbClr val="000000"/>
                </a:solidFill>
                <a:latin typeface="Times New Roman" charset="0"/>
              </a:rPr>
              <a:t>Possibly because, </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Females less likely to discover sexual responses spontaneously because their sexual organs are less prominent and less subject to manipulation </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Testosterone increases are found in both boys and girls but much more abundant in boys</a:t>
            </a:r>
            <a:endParaRPr lang="ko-KR" altLang="en-US" sz="3100" dirty="0">
              <a:latin typeface="Times New Roman"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500" b="1" dirty="0">
                <a:solidFill>
                  <a:srgbClr val="000000"/>
                </a:solidFill>
                <a:latin typeface="Times New Roman" charset="0"/>
              </a:rPr>
              <a:t>Middle Adolescence </a:t>
            </a:r>
            <a:endParaRPr lang="ko-KR" altLang="en-US" sz="45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high testosterone found in males may result in greater sexual aggressiveness and more purely physical drives and gratifications</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Girls tend to view sexual gratification as secondary to fulfilment of other needs such as love,affection,self esteem and reassurance </a:t>
            </a:r>
            <a:endParaRPr lang="ko-KR" altLang="en-US" sz="3100" dirty="0">
              <a:latin typeface="Times New Roman"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300" dirty="0">
                <a:solidFill>
                  <a:srgbClr val="000000"/>
                </a:solidFill>
                <a:latin typeface="Times New Roman" charset="0"/>
              </a:rPr>
              <a:t>Middle Adolescence </a:t>
            </a:r>
            <a:endParaRPr lang="ko-KR" altLang="en-US" sz="4300"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488315" indent="-48831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Motivation to participate in sexual activity can arise for two reasons </a:t>
            </a:r>
            <a:endParaRPr lang="ko-KR" altLang="en-US" sz="3100" dirty="0">
              <a:latin typeface="Times New Roman" charset="0"/>
            </a:endParaRPr>
          </a:p>
          <a:p>
            <a:pPr marL="404495" indent="-404495" algn="l" defTabSz="508000">
              <a:lnSpc>
                <a:spcPct val="104000"/>
              </a:lnSpc>
              <a:spcBef>
                <a:spcPts val="0"/>
              </a:spcBef>
              <a:spcAft>
                <a:spcPts val="0"/>
              </a:spcAft>
              <a:buClr>
                <a:srgbClr val="000000"/>
              </a:buClr>
              <a:buFont typeface="+mj-lt"/>
              <a:buAutoNum type="arabicPeriod"/>
            </a:pPr>
            <a:r>
              <a:rPr lang="en-US" altLang="ko-KR" sz="3100" dirty="0">
                <a:solidFill>
                  <a:srgbClr val="000000"/>
                </a:solidFill>
                <a:latin typeface="Times New Roman" charset="0"/>
              </a:rPr>
              <a:t>Gratify true sexual impulses </a:t>
            </a:r>
            <a:endParaRPr lang="ko-KR" altLang="en-US" sz="3100" dirty="0">
              <a:latin typeface="Times New Roman" charset="0"/>
            </a:endParaRPr>
          </a:p>
          <a:p>
            <a:pPr marL="404495" indent="-404495" algn="l" defTabSz="508000">
              <a:lnSpc>
                <a:spcPct val="104000"/>
              </a:lnSpc>
              <a:spcBef>
                <a:spcPts val="0"/>
              </a:spcBef>
              <a:spcAft>
                <a:spcPts val="0"/>
              </a:spcAft>
              <a:buClr>
                <a:srgbClr val="000000"/>
              </a:buClr>
              <a:buFont typeface="+mj-lt"/>
              <a:buAutoNum type="arabicPeriod"/>
            </a:pPr>
            <a:r>
              <a:rPr lang="en-US" altLang="ko-KR" sz="3100" dirty="0">
                <a:solidFill>
                  <a:srgbClr val="000000"/>
                </a:solidFill>
                <a:latin typeface="Times New Roman" charset="0"/>
              </a:rPr>
              <a:t>To gratify non sexual needs ( achieve sense of closeness to someone, bolster self esteem, to consolidate gender identity or to act out against authority )</a:t>
            </a:r>
            <a:endParaRPr lang="ko-KR" altLang="en-US" sz="3100" dirty="0">
              <a:latin typeface="Times New Roman"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600" b="1" dirty="0">
                <a:solidFill>
                  <a:srgbClr val="000000"/>
                </a:solidFill>
                <a:latin typeface="Times New Roman" charset="0"/>
              </a:rPr>
              <a:t>Late Adolescence </a:t>
            </a:r>
            <a:br>
              <a:rPr lang="en-US" altLang="ko-KR" sz="4600" b="1" dirty="0">
                <a:solidFill>
                  <a:srgbClr val="000000"/>
                </a:solidFill>
                <a:latin typeface="Times New Roman" charset="0"/>
              </a:rPr>
            </a:br>
            <a:r>
              <a:rPr lang="en-US" altLang="ko-KR" sz="4300" dirty="0">
                <a:solidFill>
                  <a:srgbClr val="000000"/>
                </a:solidFill>
                <a:latin typeface="Times New Roman" charset="0"/>
              </a:rPr>
              <a:t>both sexes</a:t>
            </a:r>
            <a:endParaRPr lang="ko-KR" altLang="en-US" sz="4300"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Growth finally subside </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Full stature almost attained</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Sleep requirements approaching adult level </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Food requirements approaching adult level</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Companionship when eating </a:t>
            </a:r>
            <a:endParaRPr lang="ko-KR" altLang="en-US" sz="3100" dirty="0">
              <a:latin typeface="Times New Roman"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1326515"/>
          </a:xfrm>
        </p:spPr>
        <p:txBody>
          <a:bodyPr wrap="square" lIns="91440" tIns="45720" rIns="91440" bIns="45720" anchor="ctr">
            <a:normAutofit/>
          </a:bodyPr>
          <a:lstStyle/>
          <a:p>
            <a:pPr marL="0" indent="0" algn="l" defTabSz="914400" latinLnBrk="0">
              <a:lnSpc>
                <a:spcPct val="92000"/>
              </a:lnSpc>
              <a:spcBef>
                <a:spcPts val="0"/>
              </a:spcBef>
              <a:spcAft>
                <a:spcPts val="0"/>
              </a:spcAft>
              <a:buFontTx/>
              <a:buNone/>
            </a:pPr>
            <a:r>
              <a:rPr lang="en-US" altLang="ko-KR" sz="4400" b="1" dirty="0">
                <a:solidFill>
                  <a:srgbClr val="000000"/>
                </a:solidFill>
                <a:latin typeface="Calibri Light" charset="0"/>
              </a:rPr>
              <a:t>Sexuality</a:t>
            </a:r>
            <a:endParaRPr lang="ko-KR" altLang="en-US" sz="4400" b="1" dirty="0">
              <a:latin typeface="Calibri Light" charset="0"/>
            </a:endParaRPr>
          </a:p>
        </p:txBody>
      </p:sp>
      <p:sp>
        <p:nvSpPr>
          <p:cNvPr id="3" name="Content Placeholder 2"/>
          <p:cNvSpPr>
            <a:spLocks noGrp="1"/>
          </p:cNvSpPr>
          <p:nvPr>
            <p:ph idx="1"/>
          </p:nvPr>
        </p:nvSpPr>
        <p:spPr>
          <a:xfrm>
            <a:off x="838200" y="1825625"/>
            <a:ext cx="10516235" cy="4352290"/>
          </a:xfrm>
        </p:spPr>
        <p:txBody>
          <a:bodyPr wrap="square" lIns="91440" tIns="45720" rIns="91440" bIns="45720" anchor="t">
            <a:normAutofit/>
          </a:bodyPr>
          <a:lstStyle/>
          <a:p>
            <a:pPr marL="228600" indent="-228600" algn="l" defTabSz="914400" latinLnBrk="0">
              <a:lnSpc>
                <a:spcPct val="92000"/>
              </a:lnSpc>
              <a:spcBef>
                <a:spcPts val="0"/>
              </a:spcBef>
              <a:spcAft>
                <a:spcPts val="0"/>
              </a:spcAft>
              <a:buClr>
                <a:srgbClr val="000000"/>
              </a:buClr>
              <a:buFont typeface="Calibri"/>
              <a:buChar char="-"/>
            </a:pPr>
            <a:r>
              <a:rPr lang="en-US" altLang="ko-KR" sz="2800" dirty="0">
                <a:solidFill>
                  <a:srgbClr val="000000"/>
                </a:solidFill>
                <a:latin typeface="Calibri" charset="0"/>
              </a:rPr>
              <a:t>Is express through interactions and relationships with people of the apposite sex or the same sex and includes a persons thoughts, experiences, learnings, ideas, values, fantasies and emotions</a:t>
            </a:r>
            <a:endParaRPr lang="ko-KR" altLang="en-US" sz="2800" dirty="0">
              <a:latin typeface="Calibri" charset="0"/>
            </a:endParaRPr>
          </a:p>
          <a:p>
            <a:pPr marL="228600" indent="-228600" algn="l" defTabSz="914400" latinLnBrk="0">
              <a:lnSpc>
                <a:spcPct val="92000"/>
              </a:lnSpc>
              <a:spcBef>
                <a:spcPts val="1000"/>
              </a:spcBef>
              <a:spcAft>
                <a:spcPts val="0"/>
              </a:spcAft>
              <a:buClr>
                <a:srgbClr val="000000"/>
              </a:buClr>
              <a:buFont typeface="Calibri"/>
              <a:buChar char="-"/>
            </a:pPr>
            <a:r>
              <a:rPr lang="en-US" altLang="ko-KR" sz="2800" dirty="0">
                <a:solidFill>
                  <a:srgbClr val="000000"/>
                </a:solidFill>
                <a:latin typeface="Calibri" charset="0"/>
              </a:rPr>
              <a:t>How generally people feel about themselves and how they communicate those feeling to others</a:t>
            </a:r>
            <a:endParaRPr lang="ko-KR" altLang="en-US" sz="2800" dirty="0">
              <a:latin typeface="Calibri" charset="0"/>
            </a:endParaRPr>
          </a:p>
          <a:p>
            <a:pPr marL="1143000" indent="-228600" algn="l" defTabSz="914400" latinLnBrk="0">
              <a:lnSpc>
                <a:spcPct val="92000"/>
              </a:lnSpc>
              <a:spcBef>
                <a:spcPts val="500"/>
              </a:spcBef>
              <a:spcAft>
                <a:spcPts val="0"/>
              </a:spcAft>
              <a:buClr>
                <a:srgbClr val="000000"/>
              </a:buClr>
              <a:buFont typeface="Calibri"/>
              <a:buChar char="•"/>
            </a:pPr>
            <a:r>
              <a:rPr lang="en-US" altLang="ko-KR" sz="2000" dirty="0">
                <a:solidFill>
                  <a:srgbClr val="000000"/>
                </a:solidFill>
                <a:latin typeface="Calibri" charset="0"/>
              </a:rPr>
              <a:t>Gestures, mannerisms, dress and vocabulary (subtle)</a:t>
            </a:r>
            <a:endParaRPr lang="ko-KR" altLang="en-US" sz="2000" dirty="0">
              <a:latin typeface="Calibri" charset="0"/>
            </a:endParaRPr>
          </a:p>
          <a:p>
            <a:pPr marL="1143000" indent="-228600" algn="l" defTabSz="914400" latinLnBrk="0">
              <a:lnSpc>
                <a:spcPct val="92000"/>
              </a:lnSpc>
              <a:spcBef>
                <a:spcPts val="500"/>
              </a:spcBef>
              <a:spcAft>
                <a:spcPts val="0"/>
              </a:spcAft>
              <a:buClr>
                <a:srgbClr val="000000"/>
              </a:buClr>
              <a:buFont typeface="Calibri"/>
              <a:buChar char="•"/>
            </a:pPr>
            <a:r>
              <a:rPr lang="en-US" altLang="ko-KR" sz="2000" dirty="0">
                <a:solidFill>
                  <a:srgbClr val="000000"/>
                </a:solidFill>
                <a:latin typeface="Calibri" charset="0"/>
              </a:rPr>
              <a:t>touchng,kissing,hugging,sexual intercourse (overt)	</a:t>
            </a:r>
            <a:endParaRPr lang="ko-KR" altLang="en-US" sz="2000" dirty="0">
              <a:latin typeface="Calibri" charset="0"/>
            </a:endParaRPr>
          </a:p>
        </p:txBody>
      </p:sp>
    </p:spTree>
    <p:extLst>
      <p:ext uri="{BB962C8B-B14F-4D97-AF65-F5344CB8AC3E}">
        <p14:creationId xmlns:p14="http://schemas.microsoft.com/office/powerpoint/2010/main" val="1254357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500" b="1" dirty="0">
                <a:solidFill>
                  <a:srgbClr val="000000"/>
                </a:solidFill>
                <a:latin typeface="Times New Roman" charset="0"/>
              </a:rPr>
              <a:t>Late Adolescence </a:t>
            </a:r>
            <a:endParaRPr lang="ko-KR" altLang="en-US" sz="45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0" indent="0" algn="l" defTabSz="508000">
              <a:lnSpc>
                <a:spcPct val="104000"/>
              </a:lnSpc>
              <a:spcBef>
                <a:spcPts val="0"/>
              </a:spcBef>
              <a:spcAft>
                <a:spcPts val="0"/>
              </a:spcAft>
              <a:buFontTx/>
              <a:buNone/>
            </a:pP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intimate relationships</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Greater interest with opposite sex</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Need acceptance by society,in job,and in college </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Needs parental respect for opinion and acceptance of maturity</a:t>
            </a:r>
            <a:endParaRPr lang="ko-KR" altLang="en-US" sz="3100" dirty="0">
              <a:latin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300" b="1" dirty="0">
                <a:solidFill>
                  <a:srgbClr val="000000"/>
                </a:solidFill>
                <a:latin typeface="Times New Roman" charset="0"/>
              </a:rPr>
              <a:t>Sexuality has four aspects</a:t>
            </a:r>
            <a:br>
              <a:rPr lang="en-US" altLang="ko-KR" sz="4300" b="1" dirty="0">
                <a:solidFill>
                  <a:srgbClr val="000000"/>
                </a:solidFill>
                <a:latin typeface="Times New Roman" charset="0"/>
              </a:rPr>
            </a:br>
            <a:endParaRPr lang="ko-KR" altLang="en-US" sz="4300"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0" indent="0" algn="l" defTabSz="508000">
              <a:lnSpc>
                <a:spcPct val="104000"/>
              </a:lnSpc>
              <a:spcBef>
                <a:spcPts val="0"/>
              </a:spcBef>
              <a:spcAft>
                <a:spcPts val="0"/>
              </a:spcAft>
              <a:buFontTx/>
              <a:buNone/>
            </a:pPr>
            <a:r>
              <a:rPr lang="en-US" altLang="ko-KR" sz="3500" dirty="0">
                <a:solidFill>
                  <a:srgbClr val="0070C0"/>
                </a:solidFill>
                <a:latin typeface="Times New Roman" charset="0"/>
              </a:rPr>
              <a:t>1.sexual identity</a:t>
            </a:r>
            <a:endParaRPr lang="ko-KR" altLang="en-US" sz="3500" dirty="0">
              <a:latin typeface="Times New Roman" charset="0"/>
            </a:endParaRPr>
          </a:p>
          <a:p>
            <a:pPr marL="0" indent="0" algn="l" defTabSz="508000">
              <a:lnSpc>
                <a:spcPct val="104000"/>
              </a:lnSpc>
              <a:spcBef>
                <a:spcPts val="0"/>
              </a:spcBef>
              <a:spcAft>
                <a:spcPts val="0"/>
              </a:spcAft>
              <a:buFontTx/>
              <a:buNone/>
            </a:pPr>
            <a:r>
              <a:rPr lang="en-US" altLang="ko-KR" sz="3500" dirty="0">
                <a:solidFill>
                  <a:srgbClr val="0070C0"/>
                </a:solidFill>
                <a:latin typeface="Times New Roman" charset="0"/>
              </a:rPr>
              <a:t>2.Gender identity</a:t>
            </a:r>
            <a:endParaRPr lang="ko-KR" altLang="en-US" sz="3500" dirty="0">
              <a:latin typeface="Times New Roman" charset="0"/>
            </a:endParaRPr>
          </a:p>
          <a:p>
            <a:pPr marL="0" indent="0" algn="l" defTabSz="508000">
              <a:lnSpc>
                <a:spcPct val="104000"/>
              </a:lnSpc>
              <a:spcBef>
                <a:spcPts val="0"/>
              </a:spcBef>
              <a:spcAft>
                <a:spcPts val="0"/>
              </a:spcAft>
              <a:buFontTx/>
              <a:buNone/>
            </a:pPr>
            <a:r>
              <a:rPr lang="en-US" altLang="ko-KR" sz="3500" dirty="0">
                <a:solidFill>
                  <a:srgbClr val="0070C0"/>
                </a:solidFill>
                <a:latin typeface="Times New Roman" charset="0"/>
              </a:rPr>
              <a:t>3 sexual orientation</a:t>
            </a:r>
            <a:endParaRPr lang="ko-KR" altLang="en-US" sz="3500" dirty="0">
              <a:latin typeface="Times New Roman" charset="0"/>
            </a:endParaRPr>
          </a:p>
          <a:p>
            <a:pPr marL="0" indent="0" algn="l" defTabSz="508000">
              <a:lnSpc>
                <a:spcPct val="104000"/>
              </a:lnSpc>
              <a:spcBef>
                <a:spcPts val="0"/>
              </a:spcBef>
              <a:spcAft>
                <a:spcPts val="0"/>
              </a:spcAft>
              <a:buFontTx/>
              <a:buNone/>
            </a:pPr>
            <a:r>
              <a:rPr lang="en-US" altLang="ko-KR" sz="3500" dirty="0">
                <a:solidFill>
                  <a:srgbClr val="0070C0"/>
                </a:solidFill>
                <a:latin typeface="Times New Roman" charset="0"/>
              </a:rPr>
              <a:t>4.Expression of feelings</a:t>
            </a:r>
            <a:endParaRPr lang="ko-KR" altLang="en-US" sz="3500" dirty="0">
              <a:latin typeface="Times New Roman"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1"/>
          <p:cNvSpPr>
            <a:spLocks noGrp="1" noChangeArrowheads="1"/>
          </p:cNvSpPr>
          <p:nvPr/>
        </p:nvSpPr>
        <p:spPr>
          <a:xfrm>
            <a:off x="985520" y="6350"/>
            <a:ext cx="11196955" cy="9115425"/>
          </a:xfrm>
          <a:prstGeom prst="rect">
            <a:avLst/>
          </a:prstGeom>
          <a:ln w="0" cap="flat" cmpd="sng">
            <a:noFill/>
            <a:prstDash/>
            <a:miter lim="800000"/>
          </a:ln>
        </p:spPr>
        <p:txBody>
          <a:bodyPr wrap="square" lIns="89535" tIns="46355" rIns="89535" bIns="46355" anchor="t">
            <a:spAutoFit/>
          </a:bodyPr>
          <a:lstStyle/>
          <a:p>
            <a:pPr marL="0" indent="0" algn="l" defTabSz="508000">
              <a:lnSpc>
                <a:spcPct val="104000"/>
              </a:lnSpc>
              <a:spcBef>
                <a:spcPts val="0"/>
              </a:spcBef>
              <a:spcAft>
                <a:spcPts val="0"/>
              </a:spcAft>
              <a:buFontTx/>
              <a:buNone/>
            </a:pPr>
            <a:endParaRPr lang="ko-KR" altLang="en-US" sz="2200" dirty="0">
              <a:latin typeface="Times New Roman" charset="0"/>
            </a:endParaRPr>
          </a:p>
          <a:p>
            <a:pPr marL="0" indent="0" algn="l" defTabSz="508000">
              <a:lnSpc>
                <a:spcPct val="104000"/>
              </a:lnSpc>
              <a:spcBef>
                <a:spcPts val="0"/>
              </a:spcBef>
              <a:spcAft>
                <a:spcPts val="0"/>
              </a:spcAft>
              <a:buFontTx/>
              <a:buNone/>
            </a:pPr>
            <a:r>
              <a:rPr lang="en-US" altLang="ko-KR" sz="2200" dirty="0">
                <a:solidFill>
                  <a:srgbClr val="0070C0"/>
                </a:solidFill>
                <a:latin typeface="Times New Roman" charset="0"/>
              </a:rPr>
              <a:t>1.Sexual Identity</a:t>
            </a:r>
            <a:endParaRPr lang="ko-KR" altLang="en-US" sz="2200" dirty="0">
              <a:latin typeface="Times New Roman" charset="0"/>
            </a:endParaRPr>
          </a:p>
          <a:p>
            <a:pPr marL="0" indent="0" algn="l" defTabSz="508000">
              <a:lnSpc>
                <a:spcPct val="104000"/>
              </a:lnSpc>
              <a:spcBef>
                <a:spcPts val="0"/>
              </a:spcBef>
              <a:spcAft>
                <a:spcPts val="0"/>
              </a:spcAft>
              <a:buFontTx/>
              <a:buNone/>
            </a:pPr>
            <a:r>
              <a:rPr lang="en-US" altLang="ko-KR" sz="2200" dirty="0">
                <a:solidFill>
                  <a:srgbClr val="000000"/>
                </a:solidFill>
                <a:latin typeface="Times New Roman" charset="0"/>
              </a:rPr>
              <a:t>The pattern of person's biological sexual characteristics,includes chromasomal make up,gonads and hormones,external genitalia</a:t>
            </a:r>
            <a:endParaRPr lang="ko-KR" altLang="en-US" sz="2200" dirty="0">
              <a:latin typeface="Times New Roman" charset="0"/>
            </a:endParaRPr>
          </a:p>
          <a:p>
            <a:pPr marL="0" indent="0" algn="l" defTabSz="508000">
              <a:lnSpc>
                <a:spcPct val="104000"/>
              </a:lnSpc>
              <a:spcBef>
                <a:spcPts val="0"/>
              </a:spcBef>
              <a:spcAft>
                <a:spcPts val="0"/>
              </a:spcAft>
              <a:buFontTx/>
              <a:buNone/>
            </a:pPr>
            <a:endParaRPr lang="ko-KR" altLang="en-US" sz="2200" dirty="0">
              <a:latin typeface="Times New Roman" charset="0"/>
            </a:endParaRPr>
          </a:p>
          <a:p>
            <a:pPr marL="0" indent="0" algn="l" defTabSz="508000">
              <a:lnSpc>
                <a:spcPct val="104000"/>
              </a:lnSpc>
              <a:spcBef>
                <a:spcPts val="0"/>
              </a:spcBef>
              <a:spcAft>
                <a:spcPts val="0"/>
              </a:spcAft>
              <a:buFontTx/>
              <a:buNone/>
            </a:pPr>
            <a:r>
              <a:rPr lang="en-US" altLang="ko-KR" sz="2200" dirty="0">
                <a:solidFill>
                  <a:srgbClr val="0070C0"/>
                </a:solidFill>
                <a:latin typeface="Times New Roman" charset="0"/>
              </a:rPr>
              <a:t>2.Gender Identity</a:t>
            </a:r>
            <a:endParaRPr lang="ko-KR" altLang="en-US" sz="2200" dirty="0">
              <a:latin typeface="Times New Roman" charset="0"/>
            </a:endParaRPr>
          </a:p>
          <a:p>
            <a:pPr marL="0" indent="0" algn="l" defTabSz="508000">
              <a:lnSpc>
                <a:spcPct val="104000"/>
              </a:lnSpc>
              <a:spcBef>
                <a:spcPts val="0"/>
              </a:spcBef>
              <a:spcAft>
                <a:spcPts val="0"/>
              </a:spcAft>
              <a:buFontTx/>
              <a:buNone/>
            </a:pPr>
            <a:r>
              <a:rPr lang="en-US" altLang="ko-KR" sz="2200" dirty="0">
                <a:solidFill>
                  <a:srgbClr val="000000"/>
                </a:solidFill>
                <a:latin typeface="Times New Roman" charset="0"/>
              </a:rPr>
              <a:t>Person's sense of being male or female</a:t>
            </a:r>
            <a:endParaRPr lang="ko-KR" altLang="en-US" sz="2200" dirty="0">
              <a:latin typeface="Times New Roman" charset="0"/>
            </a:endParaRPr>
          </a:p>
          <a:p>
            <a:pPr marL="0" indent="0" algn="l" defTabSz="508000">
              <a:lnSpc>
                <a:spcPct val="104000"/>
              </a:lnSpc>
              <a:spcBef>
                <a:spcPts val="0"/>
              </a:spcBef>
              <a:spcAft>
                <a:spcPts val="0"/>
              </a:spcAft>
              <a:buFontTx/>
              <a:buNone/>
            </a:pPr>
            <a:r>
              <a:rPr lang="en-US" altLang="ko-KR" sz="2200" dirty="0">
                <a:solidFill>
                  <a:srgbClr val="000000"/>
                </a:solidFill>
                <a:latin typeface="Times New Roman" charset="0"/>
              </a:rPr>
              <a:t>Usually by age 2 or 3,people have sense of male vs female </a:t>
            </a:r>
            <a:endParaRPr lang="ko-KR" altLang="en-US" sz="2200" dirty="0">
              <a:latin typeface="Times New Roman" charset="0"/>
            </a:endParaRPr>
          </a:p>
          <a:p>
            <a:pPr marL="0" indent="0" algn="l" defTabSz="508000">
              <a:lnSpc>
                <a:spcPct val="104000"/>
              </a:lnSpc>
              <a:spcBef>
                <a:spcPts val="0"/>
              </a:spcBef>
              <a:spcAft>
                <a:spcPts val="0"/>
              </a:spcAft>
              <a:buFontTx/>
              <a:buNone/>
            </a:pPr>
            <a:r>
              <a:rPr lang="en-US" altLang="ko-KR" sz="2200" dirty="0">
                <a:solidFill>
                  <a:srgbClr val="000000"/>
                </a:solidFill>
                <a:latin typeface="Times New Roman" charset="0"/>
              </a:rPr>
              <a:t>Is affected by many cultural and social cues</a:t>
            </a:r>
            <a:endParaRPr lang="ko-KR" altLang="en-US" sz="2200" dirty="0">
              <a:latin typeface="Times New Roman" charset="0"/>
            </a:endParaRPr>
          </a:p>
          <a:p>
            <a:pPr marL="0" indent="0" algn="l" defTabSz="508000">
              <a:lnSpc>
                <a:spcPct val="104000"/>
              </a:lnSpc>
              <a:spcBef>
                <a:spcPts val="0"/>
              </a:spcBef>
              <a:spcAft>
                <a:spcPts val="0"/>
              </a:spcAft>
              <a:buFontTx/>
              <a:buNone/>
            </a:pPr>
            <a:endParaRPr lang="ko-KR" altLang="en-US" sz="2200" dirty="0">
              <a:latin typeface="Times New Roman" charset="0"/>
            </a:endParaRPr>
          </a:p>
          <a:p>
            <a:pPr marL="0" indent="0" algn="l" defTabSz="508000">
              <a:lnSpc>
                <a:spcPct val="104000"/>
              </a:lnSpc>
              <a:spcBef>
                <a:spcPts val="0"/>
              </a:spcBef>
              <a:spcAft>
                <a:spcPts val="0"/>
              </a:spcAft>
              <a:buFontTx/>
              <a:buNone/>
            </a:pPr>
            <a:r>
              <a:rPr lang="en-US" altLang="ko-KR" sz="2200" dirty="0">
                <a:solidFill>
                  <a:srgbClr val="0070C0"/>
                </a:solidFill>
                <a:latin typeface="Times New Roman" charset="0"/>
              </a:rPr>
              <a:t>3.Sexual Orientation </a:t>
            </a:r>
            <a:endParaRPr lang="ko-KR" altLang="en-US" sz="2200" dirty="0">
              <a:latin typeface="Times New Roman" charset="0"/>
            </a:endParaRPr>
          </a:p>
          <a:p>
            <a:pPr marL="0" indent="0" algn="l" defTabSz="508000">
              <a:lnSpc>
                <a:spcPct val="104000"/>
              </a:lnSpc>
              <a:spcBef>
                <a:spcPts val="0"/>
              </a:spcBef>
              <a:spcAft>
                <a:spcPts val="0"/>
              </a:spcAft>
              <a:buFontTx/>
              <a:buNone/>
            </a:pPr>
            <a:r>
              <a:rPr lang="en-US" altLang="ko-KR" sz="2200" dirty="0">
                <a:solidFill>
                  <a:srgbClr val="000000"/>
                </a:solidFill>
                <a:latin typeface="Times New Roman" charset="0"/>
              </a:rPr>
              <a:t>A description of which sex a person is attracted to </a:t>
            </a:r>
            <a:endParaRPr lang="ko-KR" altLang="en-US" sz="2200" dirty="0">
              <a:latin typeface="Times New Roman" charset="0"/>
            </a:endParaRPr>
          </a:p>
          <a:p>
            <a:pPr marL="0" indent="0" algn="l" defTabSz="508000">
              <a:lnSpc>
                <a:spcPct val="104000"/>
              </a:lnSpc>
              <a:spcBef>
                <a:spcPts val="0"/>
              </a:spcBef>
              <a:spcAft>
                <a:spcPts val="0"/>
              </a:spcAft>
              <a:buFontTx/>
              <a:buNone/>
            </a:pPr>
            <a:r>
              <a:rPr lang="en-US" altLang="ko-KR" sz="2200" dirty="0">
                <a:solidFill>
                  <a:srgbClr val="000000"/>
                </a:solidFill>
                <a:latin typeface="Times New Roman" charset="0"/>
              </a:rPr>
              <a:t>Hetarosexual,homosexual,bisexual</a:t>
            </a:r>
            <a:endParaRPr lang="ko-KR" altLang="en-US" sz="2200" dirty="0">
              <a:latin typeface="Times New Roman" charset="0"/>
            </a:endParaRPr>
          </a:p>
          <a:p>
            <a:pPr marL="0" indent="0" algn="l" defTabSz="508000">
              <a:lnSpc>
                <a:spcPct val="104000"/>
              </a:lnSpc>
              <a:spcBef>
                <a:spcPts val="0"/>
              </a:spcBef>
              <a:spcAft>
                <a:spcPts val="0"/>
              </a:spcAft>
              <a:buFontTx/>
              <a:buNone/>
            </a:pPr>
            <a:r>
              <a:rPr lang="en-US" altLang="ko-KR" sz="2200" dirty="0">
                <a:solidFill>
                  <a:srgbClr val="000000"/>
                </a:solidFill>
                <a:latin typeface="Times New Roman" charset="0"/>
              </a:rPr>
              <a:t>In US,about 3%of men and 1.5%women identify themselves as exclusively homosexual </a:t>
            </a:r>
            <a:endParaRPr lang="ko-KR" altLang="en-US" sz="2200" dirty="0">
              <a:latin typeface="Times New Roman" charset="0"/>
            </a:endParaRPr>
          </a:p>
          <a:p>
            <a:pPr marL="0" indent="0" algn="l" defTabSz="508000">
              <a:lnSpc>
                <a:spcPct val="104000"/>
              </a:lnSpc>
              <a:spcBef>
                <a:spcPts val="0"/>
              </a:spcBef>
              <a:spcAft>
                <a:spcPts val="0"/>
              </a:spcAft>
              <a:buFontTx/>
              <a:buNone/>
            </a:pPr>
            <a:r>
              <a:rPr lang="en-US" altLang="ko-KR" sz="2200" dirty="0">
                <a:solidFill>
                  <a:srgbClr val="000000"/>
                </a:solidFill>
                <a:latin typeface="Times New Roman" charset="0"/>
              </a:rPr>
              <a:t>Unclear studies for bisexuality </a:t>
            </a:r>
            <a:endParaRPr lang="ko-KR" altLang="en-US" sz="2200" dirty="0">
              <a:latin typeface="Times New Roman" charset="0"/>
            </a:endParaRPr>
          </a:p>
          <a:p>
            <a:pPr marL="0" indent="0" algn="l" defTabSz="508000">
              <a:lnSpc>
                <a:spcPct val="104000"/>
              </a:lnSpc>
              <a:spcBef>
                <a:spcPts val="0"/>
              </a:spcBef>
              <a:spcAft>
                <a:spcPts val="0"/>
              </a:spcAft>
              <a:buFontTx/>
              <a:buNone/>
            </a:pPr>
            <a:endParaRPr lang="ko-KR" altLang="en-US" sz="2200" dirty="0">
              <a:latin typeface="Times New Roman" charset="0"/>
            </a:endParaRPr>
          </a:p>
          <a:p>
            <a:pPr marL="0" indent="0" algn="l" defTabSz="508000">
              <a:lnSpc>
                <a:spcPct val="104000"/>
              </a:lnSpc>
              <a:spcBef>
                <a:spcPts val="0"/>
              </a:spcBef>
              <a:spcAft>
                <a:spcPts val="0"/>
              </a:spcAft>
              <a:buFontTx/>
              <a:buNone/>
            </a:pPr>
            <a:r>
              <a:rPr lang="en-US" altLang="ko-KR" sz="2200" dirty="0">
                <a:solidFill>
                  <a:srgbClr val="0070C0"/>
                </a:solidFill>
                <a:latin typeface="Times New Roman" charset="0"/>
              </a:rPr>
              <a:t>4.Expression of sexual feelings</a:t>
            </a:r>
            <a:endParaRPr lang="ko-KR" altLang="en-US" sz="2200" dirty="0">
              <a:latin typeface="Times New Roman" charset="0"/>
            </a:endParaRPr>
          </a:p>
          <a:p>
            <a:pPr marL="0" indent="0" algn="l" defTabSz="508000">
              <a:lnSpc>
                <a:spcPct val="104000"/>
              </a:lnSpc>
              <a:spcBef>
                <a:spcPts val="0"/>
              </a:spcBef>
              <a:spcAft>
                <a:spcPts val="0"/>
              </a:spcAft>
              <a:buFontTx/>
              <a:buNone/>
            </a:pPr>
            <a:r>
              <a:rPr lang="en-US" altLang="ko-KR" sz="2200" dirty="0">
                <a:solidFill>
                  <a:srgbClr val="000000"/>
                </a:solidFill>
                <a:latin typeface="Times New Roman" charset="0"/>
              </a:rPr>
              <a:t>Sexual response </a:t>
            </a:r>
            <a:endParaRPr lang="ko-KR" altLang="en-US" sz="2200" dirty="0">
              <a:latin typeface="Times New Roman" charset="0"/>
            </a:endParaRPr>
          </a:p>
          <a:p>
            <a:pPr marL="0" indent="0" algn="l" defTabSz="508000">
              <a:lnSpc>
                <a:spcPct val="104000"/>
              </a:lnSpc>
              <a:spcBef>
                <a:spcPts val="0"/>
              </a:spcBef>
              <a:spcAft>
                <a:spcPts val="0"/>
              </a:spcAft>
              <a:buFontTx/>
              <a:buNone/>
            </a:pPr>
            <a:r>
              <a:rPr lang="en-US" altLang="ko-KR" sz="2200" dirty="0">
                <a:solidFill>
                  <a:srgbClr val="000000"/>
                </a:solidFill>
                <a:latin typeface="Times New Roman" charset="0"/>
              </a:rPr>
              <a:t>Type of object of pleasure involved </a:t>
            </a:r>
            <a:endParaRPr lang="ko-KR" altLang="en-US" sz="2200" dirty="0">
              <a:latin typeface="Times New Roman" charset="0"/>
            </a:endParaRPr>
          </a:p>
          <a:p>
            <a:pPr marL="0" indent="0" algn="l" defTabSz="508000">
              <a:lnSpc>
                <a:spcPct val="104000"/>
              </a:lnSpc>
              <a:spcBef>
                <a:spcPts val="0"/>
              </a:spcBef>
              <a:spcAft>
                <a:spcPts val="0"/>
              </a:spcAft>
              <a:buFontTx/>
              <a:buNone/>
            </a:pPr>
            <a:r>
              <a:rPr lang="en-US" altLang="ko-KR" sz="2200" dirty="0">
                <a:solidFill>
                  <a:srgbClr val="000000"/>
                </a:solidFill>
                <a:latin typeface="Times New Roman" charset="0"/>
              </a:rPr>
              <a:t>Type of pleasurable activity</a:t>
            </a:r>
            <a:endParaRPr lang="ko-KR" altLang="en-US" sz="2200" dirty="0">
              <a:latin typeface="Times New Roman" charset="0"/>
            </a:endParaRPr>
          </a:p>
          <a:p>
            <a:pPr marL="0" indent="0" algn="l" defTabSz="508000">
              <a:lnSpc>
                <a:spcPct val="104000"/>
              </a:lnSpc>
              <a:spcBef>
                <a:spcPts val="0"/>
              </a:spcBef>
              <a:spcAft>
                <a:spcPts val="0"/>
              </a:spcAft>
              <a:buFontTx/>
              <a:buNone/>
            </a:pPr>
            <a:endParaRPr lang="ko-KR" altLang="en-US" sz="2200" dirty="0">
              <a:latin typeface="Times New Roman" charset="0"/>
            </a:endParaRPr>
          </a:p>
          <a:p>
            <a:pPr marL="0" indent="0" algn="l" defTabSz="508000">
              <a:lnSpc>
                <a:spcPct val="104000"/>
              </a:lnSpc>
              <a:spcBef>
                <a:spcPts val="0"/>
              </a:spcBef>
              <a:spcAft>
                <a:spcPts val="0"/>
              </a:spcAft>
              <a:buFontTx/>
              <a:buNone/>
            </a:pPr>
            <a:endParaRPr lang="ko-KR" altLang="en-US" sz="2200" dirty="0">
              <a:latin typeface="Times New Roman" charset="0"/>
            </a:endParaRPr>
          </a:p>
          <a:p>
            <a:pPr marL="0" indent="0" algn="l" defTabSz="508000">
              <a:lnSpc>
                <a:spcPct val="104000"/>
              </a:lnSpc>
              <a:spcBef>
                <a:spcPts val="0"/>
              </a:spcBef>
              <a:spcAft>
                <a:spcPts val="0"/>
              </a:spcAft>
              <a:buFontTx/>
              <a:buNone/>
            </a:pPr>
            <a:endParaRPr lang="ko-KR" altLang="en-US" sz="1800" dirty="0">
              <a:latin typeface="Times New Roman" charset="0"/>
            </a:endParaRPr>
          </a:p>
          <a:p>
            <a:pPr marL="0" indent="0" algn="l" defTabSz="508000">
              <a:lnSpc>
                <a:spcPct val="104000"/>
              </a:lnSpc>
              <a:spcBef>
                <a:spcPts val="0"/>
              </a:spcBef>
              <a:spcAft>
                <a:spcPts val="0"/>
              </a:spcAft>
              <a:buFontTx/>
              <a:buNone/>
            </a:pPr>
            <a:endParaRPr lang="ko-KR" altLang="en-US" sz="1800" dirty="0">
              <a:latin typeface="Times New Roman" charset="0"/>
            </a:endParaRPr>
          </a:p>
          <a:p>
            <a:pPr marL="0" indent="0" algn="l" defTabSz="508000">
              <a:lnSpc>
                <a:spcPct val="104000"/>
              </a:lnSpc>
              <a:spcBef>
                <a:spcPts val="0"/>
              </a:spcBef>
              <a:spcAft>
                <a:spcPts val="0"/>
              </a:spcAft>
              <a:buFontTx/>
              <a:buNone/>
            </a:pPr>
            <a:endParaRPr lang="ko-KR" altLang="en-US" sz="1800" dirty="0">
              <a:latin typeface="Times New Roman" charset="0"/>
            </a:endParaRPr>
          </a:p>
          <a:p>
            <a:pPr marL="0" indent="0" algn="l" defTabSz="508000">
              <a:lnSpc>
                <a:spcPct val="104000"/>
              </a:lnSpc>
              <a:spcBef>
                <a:spcPts val="0"/>
              </a:spcBef>
              <a:spcAft>
                <a:spcPts val="0"/>
              </a:spcAft>
              <a:buFontTx/>
              <a:buNone/>
            </a:pPr>
            <a:endParaRPr lang="ko-KR" altLang="en-US" sz="1800" dirty="0">
              <a:latin typeface="Times New Roman" charset="0"/>
            </a:endParaRPr>
          </a:p>
          <a:p>
            <a:pPr marL="0" indent="0" algn="l" defTabSz="508000">
              <a:lnSpc>
                <a:spcPct val="104000"/>
              </a:lnSpc>
              <a:spcBef>
                <a:spcPts val="0"/>
              </a:spcBef>
              <a:spcAft>
                <a:spcPts val="0"/>
              </a:spcAft>
              <a:buFontTx/>
              <a:buNone/>
            </a:pPr>
            <a:endParaRPr lang="ko-KR" altLang="en-US" sz="1800" dirty="0">
              <a:latin typeface="Times New Roman" charset="0"/>
            </a:endParaRPr>
          </a:p>
          <a:p>
            <a:pPr marL="0" indent="0" algn="l" defTabSz="508000">
              <a:lnSpc>
                <a:spcPct val="104000"/>
              </a:lnSpc>
              <a:spcBef>
                <a:spcPts val="0"/>
              </a:spcBef>
              <a:spcAft>
                <a:spcPts val="0"/>
              </a:spcAft>
              <a:buFontTx/>
              <a:buNone/>
            </a:pPr>
            <a:endParaRPr lang="ko-KR" altLang="en-US" sz="1800" dirty="0">
              <a:latin typeface="Times New Roman"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1"/>
          <p:cNvSpPr>
            <a:spLocks noGrp="1" noChangeArrowheads="1"/>
          </p:cNvSpPr>
          <p:nvPr>
            <p:ph type="title"/>
          </p:nvPr>
        </p:nvSpPr>
        <p:spPr>
          <a:xfrm>
            <a:off x="609600" y="274320"/>
            <a:ext cx="10973435" cy="1143635"/>
          </a:xfrm>
          <a:prstGeom prst="rect">
            <a:avLst/>
          </a:prstGeom>
          <a:ln w="0" cap="flat" cmpd="sng">
            <a:noFill/>
            <a:prstDash/>
            <a:miter lim="800000"/>
          </a:ln>
        </p:spPr>
        <p:txBody>
          <a:bodyPr wrap="square" lIns="91440" tIns="45720" rIns="91440" bIns="45720" anchor="ctr"/>
          <a:lstStyle/>
          <a:p>
            <a:pPr marL="0" indent="0" algn="ctr" defTabSz="508000">
              <a:lnSpc>
                <a:spcPct val="104000"/>
              </a:lnSpc>
              <a:spcBef>
                <a:spcPts val="0"/>
              </a:spcBef>
              <a:spcAft>
                <a:spcPts val="0"/>
              </a:spcAft>
              <a:buFontTx/>
              <a:buNone/>
            </a:pPr>
            <a:r>
              <a:rPr lang="en-US" altLang="ko-KR" sz="4300" b="1" dirty="0">
                <a:solidFill>
                  <a:srgbClr val="000000"/>
                </a:solidFill>
                <a:latin typeface="Times New Roman" charset="0"/>
              </a:rPr>
              <a:t>Physical development </a:t>
            </a:r>
            <a:endParaRPr lang="ko-KR" altLang="en-US" sz="4300" b="1" dirty="0">
              <a:latin typeface="Times New Roman" charset="0"/>
            </a:endParaRPr>
          </a:p>
        </p:txBody>
      </p:sp>
      <p:sp>
        <p:nvSpPr>
          <p:cNvPr id="2" name="Rect 2"/>
          <p:cNvSpPr>
            <a:spLocks noGrp="1" noChangeArrowheads="1"/>
          </p:cNvSpPr>
          <p:nvPr>
            <p:ph/>
          </p:nvPr>
        </p:nvSpPr>
        <p:spPr>
          <a:xfrm>
            <a:off x="609600" y="1600200"/>
            <a:ext cx="10973435" cy="4526915"/>
          </a:xfrm>
          <a:prstGeom prst="rect">
            <a:avLst/>
          </a:prstGeom>
          <a:ln w="0" cap="flat" cmpd="sng">
            <a:noFill/>
            <a:prstDash/>
            <a:miter lim="800000"/>
          </a:ln>
        </p:spPr>
        <p:txBody>
          <a:bodyPr wrap="square" lIns="91440" tIns="45720" rIns="91440" bIns="45720" anchor="t"/>
          <a:lstStyle/>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Genetically programmed for female sex</a:t>
            </a:r>
            <a:endParaRPr lang="ko-KR" altLang="en-US" sz="3100" dirty="0">
              <a:latin typeface="Times New Roman" charset="0"/>
            </a:endParaRPr>
          </a:p>
          <a:p>
            <a:pPr marL="474345" indent="-474345" algn="l" defTabSz="508000">
              <a:lnSpc>
                <a:spcPct val="104000"/>
              </a:lnSpc>
              <a:spcBef>
                <a:spcPts val="0"/>
              </a:spcBef>
              <a:spcAft>
                <a:spcPts val="0"/>
              </a:spcAft>
              <a:buClr>
                <a:srgbClr val="000000"/>
              </a:buClr>
              <a:buFont typeface="Wingdings"/>
              <a:buChar char="l"/>
            </a:pPr>
            <a:r>
              <a:rPr lang="en-US" altLang="ko-KR" sz="3100" dirty="0">
                <a:solidFill>
                  <a:srgbClr val="000000"/>
                </a:solidFill>
                <a:latin typeface="Times New Roman" charset="0"/>
              </a:rPr>
              <a:t>Bipotential tissues</a:t>
            </a:r>
            <a:endParaRPr lang="ko-KR" altLang="en-US" sz="3100" dirty="0">
              <a:latin typeface="Times New Roman" charset="0"/>
            </a:endParaRPr>
          </a:p>
          <a:p>
            <a:pPr marL="0" indent="0" algn="l" defTabSz="508000">
              <a:lnSpc>
                <a:spcPct val="104000"/>
              </a:lnSpc>
              <a:spcBef>
                <a:spcPts val="0"/>
              </a:spcBef>
              <a:spcAft>
                <a:spcPts val="0"/>
              </a:spcAft>
              <a:buFontTx/>
              <a:buNone/>
            </a:pPr>
            <a:endParaRPr lang="ko-KR" altLang="en-US" sz="3100" dirty="0">
              <a:latin typeface="Times New Roman" charset="0"/>
            </a:endParaRPr>
          </a:p>
          <a:p>
            <a:pPr marL="404495" indent="-404495" algn="l" defTabSz="508000">
              <a:lnSpc>
                <a:spcPct val="104000"/>
              </a:lnSpc>
              <a:spcBef>
                <a:spcPts val="0"/>
              </a:spcBef>
              <a:spcAft>
                <a:spcPts val="0"/>
              </a:spcAft>
              <a:buClr>
                <a:srgbClr val="000000"/>
              </a:buClr>
              <a:buFont typeface="+mj-lt"/>
              <a:buAutoNum type="arabicPeriod"/>
            </a:pPr>
            <a:r>
              <a:rPr lang="en-US" altLang="ko-KR" sz="3100" dirty="0">
                <a:solidFill>
                  <a:srgbClr val="000000"/>
                </a:solidFill>
                <a:latin typeface="Times New Roman" charset="0"/>
              </a:rPr>
              <a:t>Gonads and ducts-gonadal sex</a:t>
            </a:r>
            <a:endParaRPr lang="ko-KR" altLang="en-US" sz="3100" dirty="0">
              <a:latin typeface="Times New Roman" charset="0"/>
            </a:endParaRPr>
          </a:p>
          <a:p>
            <a:pPr marL="404495" indent="-404495" algn="l" defTabSz="508000">
              <a:lnSpc>
                <a:spcPct val="104000"/>
              </a:lnSpc>
              <a:spcBef>
                <a:spcPts val="0"/>
              </a:spcBef>
              <a:spcAft>
                <a:spcPts val="0"/>
              </a:spcAft>
              <a:buClr>
                <a:srgbClr val="000000"/>
              </a:buClr>
              <a:buFont typeface="+mj-lt"/>
              <a:buAutoNum type="arabicPeriod"/>
            </a:pPr>
            <a:r>
              <a:rPr lang="en-US" altLang="ko-KR" sz="3100" dirty="0">
                <a:solidFill>
                  <a:srgbClr val="000000"/>
                </a:solidFill>
                <a:latin typeface="Times New Roman" charset="0"/>
              </a:rPr>
              <a:t>Genital tubercle,urethral folds,urethral groove and labioscrotal swellings  - phenotypic sex</a:t>
            </a:r>
            <a:endParaRPr lang="ko-KR" altLang="en-US" sz="3100" dirty="0">
              <a:latin typeface="Times New Roman" charset="0"/>
            </a:endParaRPr>
          </a:p>
          <a:p>
            <a:pPr marL="254000" indent="-254000" algn="ctr" defTabSz="508000">
              <a:lnSpc>
                <a:spcPct val="129000"/>
              </a:lnSpc>
              <a:spcBef>
                <a:spcPts val="1200"/>
              </a:spcBef>
              <a:spcAft>
                <a:spcPts val="600"/>
              </a:spcAft>
              <a:buClr>
                <a:srgbClr val="000000"/>
              </a:buClr>
              <a:buFont typeface="Wingdings"/>
              <a:buChar char="u"/>
            </a:pPr>
            <a:r>
              <a:rPr lang="en-US" altLang="ko-KR" sz="1600" b="1" dirty="0">
                <a:solidFill>
                  <a:srgbClr val="000000"/>
                </a:solidFill>
                <a:latin typeface="Times New Roman" charset="0"/>
              </a:rPr>
              <a:t>Gonad - testis or ovary</a:t>
            </a:r>
            <a:endParaRPr lang="ko-KR" altLang="en-US" sz="1600" b="1" dirty="0">
              <a:latin typeface="Times New Roman" charset="0"/>
            </a:endParaRPr>
          </a:p>
          <a:p>
            <a:pPr marL="254000" indent="-254000" algn="ctr" defTabSz="508000">
              <a:lnSpc>
                <a:spcPct val="129000"/>
              </a:lnSpc>
              <a:spcBef>
                <a:spcPts val="1200"/>
              </a:spcBef>
              <a:spcAft>
                <a:spcPts val="600"/>
              </a:spcAft>
              <a:buClr>
                <a:srgbClr val="000000"/>
              </a:buClr>
              <a:buFont typeface="Wingdings"/>
              <a:buChar char="u"/>
            </a:pPr>
            <a:r>
              <a:rPr lang="en-US" altLang="ko-KR" sz="1600" b="1" dirty="0">
                <a:solidFill>
                  <a:srgbClr val="000000"/>
                </a:solidFill>
                <a:latin typeface="Times New Roman" charset="0"/>
              </a:rPr>
              <a:t>Wolffian duct - vas deferens</a:t>
            </a:r>
            <a:endParaRPr lang="ko-KR" altLang="en-US" sz="1600" b="1" dirty="0">
              <a:latin typeface="Times New Roman" charset="0"/>
            </a:endParaRPr>
          </a:p>
          <a:p>
            <a:pPr marL="254000" indent="-254000" algn="ctr" defTabSz="508000">
              <a:lnSpc>
                <a:spcPct val="129000"/>
              </a:lnSpc>
              <a:spcBef>
                <a:spcPts val="1200"/>
              </a:spcBef>
              <a:spcAft>
                <a:spcPts val="600"/>
              </a:spcAft>
              <a:buClr>
                <a:srgbClr val="000000"/>
              </a:buClr>
              <a:buFont typeface="Wingdings"/>
              <a:buChar char="u"/>
            </a:pPr>
            <a:r>
              <a:rPr lang="en-US" altLang="ko-KR" sz="1600" b="1" dirty="0">
                <a:solidFill>
                  <a:srgbClr val="000000"/>
                </a:solidFill>
                <a:latin typeface="Times New Roman" charset="0"/>
              </a:rPr>
              <a:t>Mullerian duct - oviduct</a:t>
            </a:r>
            <a:endParaRPr lang="ko-KR" altLang="en-US" sz="1600" b="1" dirty="0">
              <a:latin typeface="Times New Roman"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orage/emulated/0/.polaris_temp/fImage57172118.jpeg"/>
          <p:cNvPicPr>
            <a:picLocks noChangeAspect="1"/>
          </p:cNvPicPr>
          <p:nvPr/>
        </p:nvPicPr>
        <p:blipFill>
          <a:blip r:embed="rId2"/>
          <a:stretch>
            <a:fillRect/>
          </a:stretch>
        </p:blipFill>
        <p:spPr>
          <a:xfrm>
            <a:off x="104140" y="342265"/>
            <a:ext cx="8479790" cy="6278245"/>
          </a:xfrm>
          <a:prstGeom prst="rect">
            <a:avLst/>
          </a:prstGeom>
          <a:noFill/>
          <a:ln w="3175" cap="flat" cmpd="sng">
            <a:noFill/>
            <a:prstDash/>
            <a:miter lim="800000"/>
          </a:ln>
        </p:spPr>
      </p:pic>
      <p:pic>
        <p:nvPicPr>
          <p:cNvPr id="3" name="Picture 2" descr="/storage/emulated/0/.polaris_temp/fImage12820119.jpeg"/>
          <p:cNvPicPr>
            <a:picLocks noChangeAspect="1"/>
          </p:cNvPicPr>
          <p:nvPr/>
        </p:nvPicPr>
        <p:blipFill>
          <a:blip r:embed="rId3"/>
          <a:stretch>
            <a:fillRect/>
          </a:stretch>
        </p:blipFill>
        <p:spPr>
          <a:xfrm>
            <a:off x="8698865" y="350520"/>
            <a:ext cx="3479800" cy="5125720"/>
          </a:xfrm>
          <a:prstGeom prst="rect">
            <a:avLst/>
          </a:prstGeom>
          <a:noFill/>
          <a:ln w="3175" cap="flat" cmpd="sng">
            <a:noFill/>
            <a:prstDash/>
            <a:miter lim="8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Pages>55</Pages>
  <Words>1633</Words>
  <Characters>0</Characters>
  <Application>Microsoft Macintosh PowerPoint</Application>
  <DocSecurity>0</DocSecurity>
  <PresentationFormat>Widescreen</PresentationFormat>
  <Lines>0</Lines>
  <Paragraphs>279</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맑은 고딕</vt:lpstr>
      <vt:lpstr>Arial</vt:lpstr>
      <vt:lpstr>Calibri</vt:lpstr>
      <vt:lpstr>Calibri Light</vt:lpstr>
      <vt:lpstr>Times New Roman</vt:lpstr>
      <vt:lpstr>Wingdings</vt:lpstr>
      <vt:lpstr>Office Theme</vt:lpstr>
      <vt:lpstr>Human Sexuality (introduction )</vt:lpstr>
      <vt:lpstr>Introduction</vt:lpstr>
      <vt:lpstr>What is Human Sexuality</vt:lpstr>
      <vt:lpstr>PowerPoint Presentation</vt:lpstr>
      <vt:lpstr>Sexuality</vt:lpstr>
      <vt:lpstr>Sexuality has four aspects </vt:lpstr>
      <vt:lpstr>PowerPoint Presentation</vt:lpstr>
      <vt:lpstr>Physical development </vt:lpstr>
      <vt:lpstr>PowerPoint Presentation</vt:lpstr>
      <vt:lpstr>Physical development </vt:lpstr>
      <vt:lpstr>PowerPoint Presentation</vt:lpstr>
      <vt:lpstr>PowerPoint Presentation</vt:lpstr>
      <vt:lpstr>PowerPoint Presentation</vt:lpstr>
      <vt:lpstr>Adolescence </vt:lpstr>
      <vt:lpstr>PowerPoint Presentation</vt:lpstr>
      <vt:lpstr>GnRH: gonad releasing hormone</vt:lpstr>
      <vt:lpstr>PowerPoint Presentation</vt:lpstr>
      <vt:lpstr>PowerPoint Presentation</vt:lpstr>
      <vt:lpstr>PowerPoint Presentation</vt:lpstr>
      <vt:lpstr>Growth spurts </vt:lpstr>
      <vt:lpstr>Physical growth </vt:lpstr>
      <vt:lpstr>Physical growth </vt:lpstr>
      <vt:lpstr>Sexual maturation </vt:lpstr>
      <vt:lpstr>Secoundary sexual characteristics </vt:lpstr>
      <vt:lpstr>Sexual maturation </vt:lpstr>
      <vt:lpstr>PowerPoint Presentation</vt:lpstr>
      <vt:lpstr>PowerPoint Presentation</vt:lpstr>
      <vt:lpstr>PowerPoint Presentation</vt:lpstr>
      <vt:lpstr>Psychosexual development Freud</vt:lpstr>
      <vt:lpstr>Sexual development </vt:lpstr>
      <vt:lpstr>PowerPoint Presentation</vt:lpstr>
      <vt:lpstr>Oral stage of development </vt:lpstr>
      <vt:lpstr>PowerPoint Presentation</vt:lpstr>
      <vt:lpstr>Anal stage of development </vt:lpstr>
      <vt:lpstr>Phallic stage of development </vt:lpstr>
      <vt:lpstr>PowerPoint Presentation</vt:lpstr>
      <vt:lpstr>PowerPoint Presentation</vt:lpstr>
      <vt:lpstr>PowerPoint Presentation</vt:lpstr>
      <vt:lpstr>Latency period</vt:lpstr>
      <vt:lpstr>Genital stage</vt:lpstr>
      <vt:lpstr>Puberty -Early Adolescence  special characteristics of boys </vt:lpstr>
      <vt:lpstr>Puberty -Early Adolescence  special characteristics of Girls</vt:lpstr>
      <vt:lpstr>Early Adolescence </vt:lpstr>
      <vt:lpstr>Middle Adolescence </vt:lpstr>
      <vt:lpstr>Middle Adolescence </vt:lpstr>
      <vt:lpstr>Middle Adolescence </vt:lpstr>
      <vt:lpstr>Middle Adolescence </vt:lpstr>
      <vt:lpstr>Middle Adolescence </vt:lpstr>
      <vt:lpstr>Late Adolescence  both sexes</vt:lpstr>
      <vt:lpstr>Late Adolescence </vt:lpstr>
    </vt:vector>
  </TitlesOfParts>
  <LinksUpToDate>false</LinksUpToDate>
  <CharactersWithSpaces>0</CharactersWithSpaces>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Sexuality</dc:title>
  <dc:creator>heshala1234@outlook.com</dc:creator>
  <cp:lastModifiedBy>Asiri Rodrigo</cp:lastModifiedBy>
  <cp:revision>5</cp:revision>
  <dcterms:modified xsi:type="dcterms:W3CDTF">2019-03-01T02:38:06Z</dcterms:modified>
</cp:coreProperties>
</file>

<file path=docProps/infrawarePen.xml><?xml version="1.0" encoding="utf-8"?>
<InfrawarePenDraw xmlns="http://www.infraware.co.kr/2012/penmode"/>
</file>