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0"/>
  </p:notesMasterIdLst>
  <p:sldIdLst>
    <p:sldId id="371" r:id="rId2"/>
    <p:sldId id="385" r:id="rId3"/>
    <p:sldId id="377" r:id="rId4"/>
    <p:sldId id="384" r:id="rId5"/>
    <p:sldId id="378" r:id="rId6"/>
    <p:sldId id="379" r:id="rId7"/>
    <p:sldId id="380" r:id="rId8"/>
    <p:sldId id="381" r:id="rId9"/>
    <p:sldId id="382" r:id="rId10"/>
    <p:sldId id="383" r:id="rId11"/>
    <p:sldId id="387" r:id="rId12"/>
    <p:sldId id="388" r:id="rId13"/>
    <p:sldId id="389" r:id="rId14"/>
    <p:sldId id="390" r:id="rId15"/>
    <p:sldId id="392" r:id="rId16"/>
    <p:sldId id="395" r:id="rId17"/>
    <p:sldId id="393" r:id="rId18"/>
    <p:sldId id="406" r:id="rId19"/>
    <p:sldId id="405" r:id="rId20"/>
    <p:sldId id="396" r:id="rId21"/>
    <p:sldId id="386" r:id="rId22"/>
    <p:sldId id="259" r:id="rId23"/>
    <p:sldId id="397" r:id="rId24"/>
    <p:sldId id="398" r:id="rId25"/>
    <p:sldId id="261" r:id="rId26"/>
    <p:sldId id="401" r:id="rId27"/>
    <p:sldId id="369" r:id="rId28"/>
    <p:sldId id="399" r:id="rId29"/>
    <p:sldId id="409" r:id="rId30"/>
    <p:sldId id="410" r:id="rId31"/>
    <p:sldId id="407" r:id="rId32"/>
    <p:sldId id="400" r:id="rId33"/>
    <p:sldId id="361" r:id="rId34"/>
    <p:sldId id="366" r:id="rId35"/>
    <p:sldId id="402" r:id="rId36"/>
    <p:sldId id="403" r:id="rId37"/>
    <p:sldId id="404" r:id="rId38"/>
    <p:sldId id="40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000099"/>
    <a:srgbClr val="00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19"/>
  </p:normalViewPr>
  <p:slideViewPr>
    <p:cSldViewPr>
      <p:cViewPr varScale="1">
        <p:scale>
          <a:sx n="94" d="100"/>
          <a:sy n="94" d="100"/>
        </p:scale>
        <p:origin x="1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99C38-AA0C-4397-AC26-602B78384756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A0C85-70FC-400D-91D9-85F9E3336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0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These theories do not attempt to make us prejudiced against any cultural groups, i.e. they</a:t>
            </a:r>
            <a:r>
              <a:rPr lang="en-GB" baseline="0" dirty="0"/>
              <a:t> highlight the differences but do not say that one is better than the other.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86A38-EB3D-470F-AC24-05AF6E68AF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According to the cultural dimensions theory,</a:t>
            </a:r>
            <a:r>
              <a:rPr lang="en-GB" baseline="0" dirty="0"/>
              <a:t> the dynamics of a particular society may be influenced by several cultural dimensions. Some of the dimensions appeared to be relevant in understanding professionalism.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b="1" dirty="0"/>
              <a:t>Individualists: </a:t>
            </a:r>
            <a:r>
              <a:rPr lang="en-GB" dirty="0"/>
              <a:t>tend to encourage the development and display of individual personalities, value independence, and are therefore comparatively less socially-oriented</a:t>
            </a:r>
          </a:p>
          <a:p>
            <a:r>
              <a:rPr lang="en-GB" dirty="0"/>
              <a:t>Collectivists: tends to value membership of a long-term group and therefore social orientation is comparatively high </a:t>
            </a:r>
          </a:p>
          <a:p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Calibri" pitchFamily="34" charset="0"/>
                <a:cs typeface="Calibri" pitchFamily="34" charset="0"/>
              </a:rPr>
              <a:t>Deal with uncertainty: </a:t>
            </a:r>
            <a:r>
              <a:rPr lang="en-GB" sz="1200" dirty="0">
                <a:latin typeface="Calibri" pitchFamily="34" charset="0"/>
                <a:cs typeface="Calibri" pitchFamily="34" charset="0"/>
              </a:rPr>
              <a:t>tend to deal with u</a:t>
            </a:r>
            <a:r>
              <a:rPr lang="en-GB" sz="1200" baseline="0" dirty="0">
                <a:latin typeface="Calibri" pitchFamily="34" charset="0"/>
                <a:cs typeface="Calibri" pitchFamily="34" charset="0"/>
              </a:rPr>
              <a:t>ncertainty; t</a:t>
            </a:r>
            <a:r>
              <a:rPr lang="en-GB" sz="1200" dirty="0">
                <a:latin typeface="Calibri" pitchFamily="34" charset="0"/>
                <a:cs typeface="Calibri" pitchFamily="34" charset="0"/>
              </a:rPr>
              <a:t>end</a:t>
            </a:r>
            <a:r>
              <a:rPr lang="en-GB" sz="1200" baseline="0" dirty="0">
                <a:latin typeface="Calibri" pitchFamily="34" charset="0"/>
                <a:cs typeface="Calibri" pitchFamily="34" charset="0"/>
              </a:rPr>
              <a:t> to </a:t>
            </a:r>
            <a:r>
              <a:rPr lang="en-GB" sz="1200" dirty="0">
                <a:latin typeface="Calibri" pitchFamily="34" charset="0"/>
                <a:cs typeface="Calibri" pitchFamily="34" charset="0"/>
              </a:rPr>
              <a:t>prefer fewer rules and guidelines, enjoy informal activities, and are therefore open to diverse opinions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Calibri" pitchFamily="34" charset="0"/>
                <a:cs typeface="Calibri" pitchFamily="34" charset="0"/>
              </a:rPr>
              <a:t>Avoid</a:t>
            </a:r>
            <a:r>
              <a:rPr lang="en-GB" sz="1200" baseline="0" dirty="0">
                <a:latin typeface="Calibri" pitchFamily="34" charset="0"/>
                <a:cs typeface="Calibri" pitchFamily="34" charset="0"/>
              </a:rPr>
              <a:t> uncertainty: t</a:t>
            </a:r>
            <a:r>
              <a:rPr lang="en-GB" sz="1200" dirty="0">
                <a:latin typeface="Calibri" pitchFamily="34" charset="0"/>
                <a:cs typeface="Calibri" pitchFamily="34" charset="0"/>
              </a:rPr>
              <a:t>end to value strict rules and formal activities and are therefore less tolerant of dissent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Calibri" pitchFamily="34" charset="0"/>
                <a:cs typeface="Calibri" pitchFamily="34" charset="0"/>
              </a:rPr>
              <a:t>Short-term oriented</a:t>
            </a:r>
            <a:r>
              <a:rPr lang="en-GB" sz="1200" dirty="0">
                <a:latin typeface="Calibri" pitchFamily="34" charset="0"/>
                <a:cs typeface="Calibri" pitchFamily="34" charset="0"/>
              </a:rPr>
              <a:t>: tend to encourage the seeking of immediate stability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Calibri" pitchFamily="34" charset="0"/>
                <a:cs typeface="Calibri" pitchFamily="34" charset="0"/>
              </a:rPr>
              <a:t>Long-term oriented: tend to value thrift and actions and attitudes that affect the future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Calibri" pitchFamily="34" charset="0"/>
                <a:cs typeface="Calibri" pitchFamily="34" charset="0"/>
              </a:rPr>
              <a:t>Unequal</a:t>
            </a:r>
            <a:r>
              <a:rPr lang="en-GB" sz="1200" b="1" baseline="0" dirty="0">
                <a:latin typeface="Calibri" pitchFamily="34" charset="0"/>
                <a:cs typeface="Calibri" pitchFamily="34" charset="0"/>
              </a:rPr>
              <a:t> power distribution in between social strata is unacceptable:</a:t>
            </a:r>
            <a:r>
              <a:rPr lang="en-GB" sz="1200" baseline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1200" dirty="0">
                <a:latin typeface="Calibri" pitchFamily="34" charset="0"/>
                <a:cs typeface="Calibri" pitchFamily="34" charset="0"/>
              </a:rPr>
              <a:t>Expect equal power to all members of the society, less powerful members of  society tend</a:t>
            </a:r>
            <a:r>
              <a:rPr lang="en-GB" sz="1200" baseline="0" dirty="0">
                <a:latin typeface="Calibri" pitchFamily="34" charset="0"/>
                <a:cs typeface="Calibri" pitchFamily="34" charset="0"/>
              </a:rPr>
              <a:t> not to </a:t>
            </a:r>
            <a:r>
              <a:rPr lang="en-GB" sz="1200" dirty="0">
                <a:latin typeface="Calibri" pitchFamily="34" charset="0"/>
                <a:cs typeface="Calibri" pitchFamily="34" charset="0"/>
              </a:rPr>
              <a:t>accept and expect that power is distributed unequally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Calibri" pitchFamily="34" charset="0"/>
                <a:cs typeface="Calibri" pitchFamily="34" charset="0"/>
              </a:rPr>
              <a:t>Unequal</a:t>
            </a:r>
            <a:r>
              <a:rPr lang="en-GB" sz="1200" baseline="0" dirty="0">
                <a:latin typeface="Calibri" pitchFamily="34" charset="0"/>
                <a:cs typeface="Calibri" pitchFamily="34" charset="0"/>
              </a:rPr>
              <a:t> power distribution in between social strata is acceptable: </a:t>
            </a:r>
            <a:r>
              <a:rPr lang="en-GB" sz="1200" dirty="0">
                <a:latin typeface="Calibri" pitchFamily="34" charset="0"/>
                <a:cs typeface="Calibri" pitchFamily="34" charset="0"/>
              </a:rPr>
              <a:t>Expect unequal power between different social classes, less powerful members of  society tend to accept and expect that power is distributed unequally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Calibri" pitchFamily="34" charset="0"/>
              <a:cs typeface="Calibri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86A38-EB3D-470F-AC24-05AF6E68AF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0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41280-C6CD-4116-9F5A-E97A2185ED32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18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38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2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5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5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97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3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1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3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781A-4779-4FAD-AC28-41BE0F5AB5F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D18B-0EF0-460A-86EA-C442978F42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mnchandratilake@kln.ac.lk" TargetMode="External"/><Relationship Id="rId2" Type="http://schemas.openxmlformats.org/officeDocument/2006/relationships/hyperlink" Target="mailto:madawachandratilak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952" y="1556792"/>
            <a:ext cx="4752528" cy="2187674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0000CC"/>
                </a:solidFill>
              </a:rPr>
              <a:t>Professionalism in medicine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941167"/>
            <a:ext cx="8136904" cy="167180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Madawa Chandratilake</a:t>
            </a:r>
          </a:p>
        </p:txBody>
      </p:sp>
      <p:pic>
        <p:nvPicPr>
          <p:cNvPr id="4" name="Picture 2" descr="http://upload.wikimedia.org/wikipedia/commons/8/8c/Stethoscope_in_u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1779"/>
            <a:ext cx="3566705" cy="302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www.pharmacyowners.com/Portals/37772/images/leadership-resized-6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226" y="5085184"/>
            <a:ext cx="1324308" cy="13049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85" y="2785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900" b="1" dirty="0">
                <a:solidFill>
                  <a:srgbClr val="C00000"/>
                </a:solidFill>
              </a:rPr>
              <a:t>The public expectations </a:t>
            </a:r>
            <a:br>
              <a:rPr lang="en-GB" sz="4900" b="1" dirty="0">
                <a:solidFill>
                  <a:srgbClr val="C00000"/>
                </a:solidFill>
              </a:rPr>
            </a:br>
            <a:r>
              <a:rPr lang="en-GB" sz="2700" dirty="0"/>
              <a:t>(Chandratilake </a:t>
            </a:r>
            <a:r>
              <a:rPr lang="en-GB" sz="2700" i="1" dirty="0"/>
              <a:t>et al </a:t>
            </a:r>
            <a:r>
              <a:rPr lang="en-GB" sz="2700" dirty="0"/>
              <a:t>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4" y="1628800"/>
            <a:ext cx="7457508" cy="504056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400"/>
              </a:spcBef>
            </a:pPr>
            <a:r>
              <a:rPr lang="en-GB" sz="3100" b="1" dirty="0" err="1">
                <a:solidFill>
                  <a:srgbClr val="0000CC"/>
                </a:solidFill>
              </a:rPr>
              <a:t>Clinicianship</a:t>
            </a:r>
            <a:r>
              <a:rPr lang="en-GB" sz="3100" b="1" dirty="0">
                <a:solidFill>
                  <a:srgbClr val="0000CC"/>
                </a:solidFill>
              </a:rPr>
              <a:t>:</a:t>
            </a:r>
            <a:r>
              <a:rPr lang="en-GB" sz="3100" dirty="0">
                <a:solidFill>
                  <a:srgbClr val="0000CC"/>
                </a:solidFill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3100" dirty="0"/>
              <a:t>	Doctor’s relationship with patients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3100" dirty="0"/>
              <a:t>	</a:t>
            </a:r>
            <a:r>
              <a:rPr lang="en-GB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 Good communication, Patient autonomy </a:t>
            </a:r>
          </a:p>
          <a:p>
            <a:pPr>
              <a:spcBef>
                <a:spcPts val="2400"/>
              </a:spcBef>
            </a:pPr>
            <a:r>
              <a:rPr lang="en-GB" sz="3100" b="1" dirty="0">
                <a:solidFill>
                  <a:srgbClr val="0000CC"/>
                </a:solidFill>
              </a:rPr>
              <a:t>Workmanship:</a:t>
            </a:r>
            <a:r>
              <a:rPr lang="en-GB" sz="3100" dirty="0"/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3100" dirty="0"/>
              <a:t>	Doctor’s relationship with co-workers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3100" dirty="0"/>
              <a:t>	</a:t>
            </a:r>
            <a:r>
              <a:rPr lang="en-GB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 Accountability, Reflective practice  </a:t>
            </a:r>
          </a:p>
          <a:p>
            <a:pPr>
              <a:spcBef>
                <a:spcPts val="2400"/>
              </a:spcBef>
            </a:pPr>
            <a:r>
              <a:rPr lang="en-GB" sz="3100" b="1" dirty="0">
                <a:solidFill>
                  <a:srgbClr val="0000CC"/>
                </a:solidFill>
              </a:rPr>
              <a:t>Citizenship: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3100" b="1" dirty="0"/>
              <a:t>	</a:t>
            </a:r>
            <a:r>
              <a:rPr lang="en-GB" sz="3100" dirty="0"/>
              <a:t>Doctor’s social behaviour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3100" dirty="0"/>
              <a:t>	</a:t>
            </a:r>
            <a:r>
              <a:rPr lang="en-GB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 Law abiding behaviour, Social responsibility</a:t>
            </a:r>
            <a:r>
              <a:rPr lang="en-GB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spcBef>
                <a:spcPts val="2400"/>
              </a:spcBef>
              <a:buNone/>
            </a:pPr>
            <a:endParaRPr lang="en-GB" dirty="0"/>
          </a:p>
        </p:txBody>
      </p:sp>
      <p:pic>
        <p:nvPicPr>
          <p:cNvPr id="4" name="Picture 2" descr="http://gme.duke.edu/sites/default/files/images/team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714" y="3472791"/>
            <a:ext cx="1345332" cy="13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en.rawanonline.com/wp-content/uploads/2012/07/doctors-empathy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139" y="1844824"/>
            <a:ext cx="1345331" cy="13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6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crypted-tbn2.gstatic.com/images?q=tbn:ANd9GcSYNceNVZSvNbm_6nfciH2D1YtAIEJ_yJSRLcyvgRnq6xV1Ov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293343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Is the definition of professionalism universal and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6192688" cy="432048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dirty="0"/>
              <a:t>Professionalism is a changing concept</a:t>
            </a:r>
          </a:p>
          <a:p>
            <a:pPr>
              <a:spcBef>
                <a:spcPts val="1800"/>
              </a:spcBef>
            </a:pPr>
            <a:r>
              <a:rPr lang="en-GB" dirty="0"/>
              <a:t>Socially constructed </a:t>
            </a:r>
          </a:p>
          <a:p>
            <a:pPr lvl="1">
              <a:spcBef>
                <a:spcPts val="1800"/>
              </a:spcBef>
            </a:pPr>
            <a:r>
              <a:rPr lang="en-GB" sz="3200" dirty="0"/>
              <a:t>Sensitive to cultural backgrounds </a:t>
            </a:r>
          </a:p>
          <a:p>
            <a:pPr lvl="1">
              <a:spcBef>
                <a:spcPts val="1800"/>
              </a:spcBef>
            </a:pPr>
            <a:r>
              <a:rPr lang="en-GB" sz="3200" dirty="0"/>
              <a:t>Socio-economical changes </a:t>
            </a:r>
          </a:p>
        </p:txBody>
      </p:sp>
    </p:spTree>
    <p:extLst>
      <p:ext uri="{BB962C8B-B14F-4D97-AF65-F5344CB8AC3E}">
        <p14:creationId xmlns:p14="http://schemas.microsoft.com/office/powerpoint/2010/main" val="9944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5616624" cy="1143000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C00000"/>
                </a:solidFill>
              </a:rPr>
              <a:t>Cultural differences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888" y="3361556"/>
            <a:ext cx="5948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Explainable by cultural theories </a:t>
            </a:r>
          </a:p>
        </p:txBody>
      </p:sp>
      <p:pic>
        <p:nvPicPr>
          <p:cNvPr id="4098" name="Picture 2" descr="http://www.thelanguagelab.ca/wp-content/uploads/2010/04/Diversity_Matters_photo_without_wording__-300x2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51881"/>
            <a:ext cx="285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1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6059016" cy="4767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rgbClr val="0070C0"/>
                </a:solidFill>
              </a:rPr>
              <a:t>Cultural theories</a:t>
            </a:r>
          </a:p>
          <a:p>
            <a:pPr>
              <a:spcBef>
                <a:spcPts val="1800"/>
              </a:spcBef>
              <a:buClrTx/>
            </a:pPr>
            <a:r>
              <a:rPr lang="en-GB" sz="3600" dirty="0"/>
              <a:t>Help us understand the differences</a:t>
            </a:r>
          </a:p>
          <a:p>
            <a:pPr>
              <a:spcBef>
                <a:spcPts val="1800"/>
              </a:spcBef>
              <a:buClrTx/>
            </a:pPr>
            <a:r>
              <a:rPr lang="en-GB" sz="3600" dirty="0"/>
              <a:t>Do </a:t>
            </a:r>
            <a:r>
              <a:rPr lang="en-GB" sz="3600"/>
              <a:t>not promote </a:t>
            </a:r>
            <a:r>
              <a:rPr lang="en-GB" sz="3600" dirty="0"/>
              <a:t>prejudices against any cultural group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00808"/>
            <a:ext cx="278388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24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420656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0000FF"/>
                </a:solidFill>
              </a:rPr>
              <a:t>e.g. Cultural dimensions theory</a:t>
            </a:r>
            <a:br>
              <a:rPr lang="en-GB" sz="3200" b="1" dirty="0">
                <a:solidFill>
                  <a:srgbClr val="0000FF"/>
                </a:solidFill>
              </a:rPr>
            </a:br>
            <a:r>
              <a:rPr lang="en-GB" sz="2000" dirty="0">
                <a:solidFill>
                  <a:srgbClr val="0000FF"/>
                </a:solidFill>
              </a:rPr>
              <a:t>(</a:t>
            </a:r>
            <a:r>
              <a:rPr lang="en-GB" sz="2000" dirty="0" err="1">
                <a:solidFill>
                  <a:srgbClr val="0000FF"/>
                </a:solidFill>
              </a:rPr>
              <a:t>Hofstede</a:t>
            </a:r>
            <a:r>
              <a:rPr lang="en-GB" sz="2000" dirty="0">
                <a:solidFill>
                  <a:srgbClr val="0000FF"/>
                </a:solidFill>
              </a:rPr>
              <a:t> 2010)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90190"/>
              </p:ext>
            </p:extLst>
          </p:nvPr>
        </p:nvGraphicFramePr>
        <p:xfrm>
          <a:off x="125713" y="1772815"/>
          <a:ext cx="8910783" cy="482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000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 dirty="0">
                          <a:latin typeface="Calibri" pitchFamily="34" charset="0"/>
                          <a:cs typeface="Calibri" pitchFamily="34" charset="0"/>
                        </a:rPr>
                        <a:t>Western cultures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 dirty="0">
                          <a:latin typeface="Calibri" pitchFamily="34" charset="0"/>
                          <a:cs typeface="Calibri" pitchFamily="34" charset="0"/>
                        </a:rPr>
                        <a:t>(UK, Europe and North America)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 dirty="0">
                          <a:latin typeface="Calibri" pitchFamily="34" charset="0"/>
                          <a:cs typeface="Calibri" pitchFamily="34" charset="0"/>
                        </a:rPr>
                        <a:t>Eastern</a:t>
                      </a:r>
                      <a:r>
                        <a:rPr lang="en-GB" sz="2800" baseline="0" dirty="0">
                          <a:latin typeface="Calibri" pitchFamily="34" charset="0"/>
                          <a:cs typeface="Calibri" pitchFamily="34" charset="0"/>
                        </a:rPr>
                        <a:t> cultures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 baseline="0" dirty="0">
                          <a:latin typeface="Calibri" pitchFamily="34" charset="0"/>
                          <a:cs typeface="Calibri" pitchFamily="34" charset="0"/>
                        </a:rPr>
                        <a:t>(Arabic Gulf region, Asian subcontinent )</a:t>
                      </a:r>
                      <a:endParaRPr lang="en-GB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36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 dirty="0">
                          <a:latin typeface="Calibri" pitchFamily="34" charset="0"/>
                          <a:cs typeface="Calibri" pitchFamily="34" charset="0"/>
                        </a:rPr>
                        <a:t>Individualists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 dirty="0">
                          <a:latin typeface="Calibri" pitchFamily="34" charset="0"/>
                          <a:cs typeface="Calibri" pitchFamily="34" charset="0"/>
                        </a:rPr>
                        <a:t>Collectivists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1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 dirty="0">
                          <a:latin typeface="Calibri" pitchFamily="34" charset="0"/>
                          <a:cs typeface="Calibri" pitchFamily="34" charset="0"/>
                        </a:rPr>
                        <a:t>Unequal</a:t>
                      </a:r>
                      <a:r>
                        <a:rPr lang="en-GB" sz="2800" baseline="0" dirty="0">
                          <a:latin typeface="Calibri" pitchFamily="34" charset="0"/>
                          <a:cs typeface="Calibri" pitchFamily="34" charset="0"/>
                        </a:rPr>
                        <a:t> power distribution in-between social strata is unacceptable</a:t>
                      </a:r>
                      <a:endParaRPr lang="en-GB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 dirty="0">
                          <a:latin typeface="Calibri" pitchFamily="34" charset="0"/>
                          <a:cs typeface="Calibri" pitchFamily="34" charset="0"/>
                        </a:rPr>
                        <a:t>Unequal</a:t>
                      </a:r>
                      <a:r>
                        <a:rPr lang="en-GB" sz="2800" baseline="0" dirty="0">
                          <a:latin typeface="Calibri" pitchFamily="34" charset="0"/>
                          <a:cs typeface="Calibri" pitchFamily="34" charset="0"/>
                        </a:rPr>
                        <a:t> power distribution in-between social strata is acceptable</a:t>
                      </a:r>
                      <a:endParaRPr lang="en-GB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kent.ac.uk/secl/philosophy/jw/2012/ecits/e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88840"/>
            <a:ext cx="297228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0000CC"/>
                </a:solidFill>
              </a:rPr>
              <a:t>Empirical evidence for cultural differences</a:t>
            </a:r>
            <a:br>
              <a:rPr lang="en-GB" sz="4000" dirty="0">
                <a:solidFill>
                  <a:srgbClr val="0000CC"/>
                </a:solidFill>
              </a:rPr>
            </a:br>
            <a:r>
              <a:rPr lang="en-GB" sz="2700" dirty="0"/>
              <a:t>(e.g. Chandratilake </a:t>
            </a:r>
            <a:r>
              <a:rPr lang="en-GB" sz="2700" i="1" dirty="0"/>
              <a:t>et al </a:t>
            </a:r>
            <a:r>
              <a:rPr lang="en-GB" sz="2700" dirty="0"/>
              <a:t>2012)</a:t>
            </a:r>
            <a:br>
              <a:rPr lang="en-GB" dirty="0">
                <a:solidFill>
                  <a:srgbClr val="0000CC"/>
                </a:solidFill>
              </a:rPr>
            </a:br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34073"/>
            <a:ext cx="6336704" cy="4968552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Core areas of professionalism </a:t>
            </a:r>
          </a:p>
          <a:p>
            <a:pPr marL="0" indent="0">
              <a:buNone/>
            </a:pPr>
            <a:r>
              <a:rPr lang="en-GB" dirty="0"/>
              <a:t>     – universally accepted</a:t>
            </a:r>
          </a:p>
          <a:p>
            <a:pPr marL="457200" lvl="1" indent="0">
              <a:spcAft>
                <a:spcPts val="2400"/>
              </a:spcAft>
              <a:buNone/>
            </a:pPr>
            <a:r>
              <a:rPr lang="en-GB" dirty="0"/>
              <a:t>	e.g. ethical practice</a:t>
            </a:r>
          </a:p>
          <a:p>
            <a:r>
              <a:rPr lang="en-GB" dirty="0">
                <a:solidFill>
                  <a:srgbClr val="C00000"/>
                </a:solidFill>
              </a:rPr>
              <a:t>Important differences </a:t>
            </a:r>
          </a:p>
          <a:p>
            <a:pPr marL="0" indent="0">
              <a:buNone/>
            </a:pPr>
            <a:r>
              <a:rPr lang="en-GB" dirty="0"/>
              <a:t>     – explainable by socio-cultural </a:t>
            </a:r>
          </a:p>
          <a:p>
            <a:pPr marL="0" indent="0">
              <a:buNone/>
            </a:pPr>
            <a:r>
              <a:rPr lang="en-GB" dirty="0"/>
              <a:t>        differences</a:t>
            </a:r>
          </a:p>
          <a:p>
            <a:pPr marL="914400" lvl="2" indent="0">
              <a:spcAft>
                <a:spcPts val="2400"/>
              </a:spcAft>
              <a:buNone/>
            </a:pPr>
            <a:r>
              <a:rPr lang="en-GB" sz="2800" dirty="0"/>
              <a:t>e.g. Confidence – West </a:t>
            </a:r>
            <a:r>
              <a:rPr lang="en-GB" sz="2800" i="1" dirty="0"/>
              <a:t>versus</a:t>
            </a:r>
            <a:r>
              <a:rPr lang="en-GB" sz="2800" dirty="0"/>
              <a:t> East </a:t>
            </a:r>
          </a:p>
          <a:p>
            <a:r>
              <a:rPr lang="en-GB" dirty="0">
                <a:solidFill>
                  <a:srgbClr val="C00000"/>
                </a:solidFill>
              </a:rPr>
              <a:t>Counter-cultural attributes </a:t>
            </a:r>
          </a:p>
          <a:p>
            <a:pPr marL="0" indent="0">
              <a:buNone/>
            </a:pPr>
            <a:r>
              <a:rPr lang="en-GB" dirty="0"/>
              <a:t>     – to overcome cultural barriers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800" dirty="0"/>
              <a:t>e.g. Punctuality for Asian doctors </a:t>
            </a:r>
          </a:p>
          <a:p>
            <a:pPr marL="914400" lvl="2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1568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551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>
                <a:solidFill>
                  <a:srgbClr val="C00000"/>
                </a:solidFill>
              </a:rPr>
              <a:t>Response to socio-economic changes </a:t>
            </a:r>
          </a:p>
        </p:txBody>
      </p:sp>
      <p:pic>
        <p:nvPicPr>
          <p:cNvPr id="6146" name="Picture 2" descr="http://www.rwtrend.com/ems/images/newsletters/160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6952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6408712" cy="5112568"/>
          </a:xfrm>
        </p:spPr>
        <p:txBody>
          <a:bodyPr>
            <a:normAutofit/>
          </a:bodyPr>
          <a:lstStyle/>
          <a:p>
            <a:r>
              <a:rPr lang="en-GB" b="1" dirty="0"/>
              <a:t>4</a:t>
            </a:r>
            <a:r>
              <a:rPr lang="en-GB" b="1" baseline="30000" dirty="0"/>
              <a:t>th</a:t>
            </a:r>
            <a:r>
              <a:rPr lang="en-GB" b="1" dirty="0"/>
              <a:t> century B.C. </a:t>
            </a:r>
            <a:r>
              <a:rPr lang="en-GB" dirty="0"/>
              <a:t>– Hippocratic era </a:t>
            </a:r>
          </a:p>
          <a:p>
            <a:pPr marL="0" indent="0">
              <a:buNone/>
            </a:pPr>
            <a:r>
              <a:rPr lang="en-GB" sz="2800" dirty="0">
                <a:sym typeface="Wingdings" pitchFamily="2" charset="2"/>
              </a:rPr>
              <a:t>	 </a:t>
            </a:r>
            <a:r>
              <a:rPr lang="en-GB" sz="2800" dirty="0"/>
              <a:t>Noble identity for the profession</a:t>
            </a:r>
          </a:p>
          <a:p>
            <a:pPr>
              <a:spcBef>
                <a:spcPts val="1800"/>
              </a:spcBef>
            </a:pPr>
            <a:r>
              <a:rPr lang="en-GB" b="1" dirty="0"/>
              <a:t>19</a:t>
            </a:r>
            <a:r>
              <a:rPr lang="en-GB" b="1" baseline="30000" dirty="0"/>
              <a:t>th</a:t>
            </a:r>
            <a:r>
              <a:rPr lang="en-GB" b="1" dirty="0"/>
              <a:t> century </a:t>
            </a:r>
            <a:r>
              <a:rPr lang="en-GB" dirty="0"/>
              <a:t>– Industrial revolution</a:t>
            </a:r>
          </a:p>
          <a:p>
            <a:pPr lvl="2">
              <a:buFont typeface="Wingdings"/>
              <a:buChar char="à"/>
            </a:pPr>
            <a:r>
              <a:rPr lang="en-GB" sz="2800" dirty="0">
                <a:sym typeface="Wingdings" pitchFamily="2" charset="2"/>
              </a:rPr>
              <a:t> Research interest</a:t>
            </a:r>
          </a:p>
          <a:p>
            <a:pPr>
              <a:spcBef>
                <a:spcPts val="1800"/>
              </a:spcBef>
            </a:pPr>
            <a:r>
              <a:rPr lang="en-GB" b="1" dirty="0">
                <a:sym typeface="Wingdings" pitchFamily="2" charset="2"/>
              </a:rPr>
              <a:t>20</a:t>
            </a:r>
            <a:r>
              <a:rPr lang="en-GB" b="1" baseline="30000" dirty="0">
                <a:sym typeface="Wingdings" pitchFamily="2" charset="2"/>
              </a:rPr>
              <a:t>th</a:t>
            </a:r>
            <a:r>
              <a:rPr lang="en-GB" b="1" dirty="0">
                <a:sym typeface="Wingdings" pitchFamily="2" charset="2"/>
              </a:rPr>
              <a:t> century </a:t>
            </a:r>
          </a:p>
          <a:p>
            <a:pPr lvl="2">
              <a:buFont typeface="Wingdings"/>
              <a:buChar char="à"/>
            </a:pPr>
            <a:r>
              <a:rPr lang="en-GB" sz="2800" dirty="0">
                <a:sym typeface="Wingdings" pitchFamily="2" charset="2"/>
              </a:rPr>
              <a:t> Commercialisation</a:t>
            </a:r>
          </a:p>
          <a:p>
            <a:pPr>
              <a:spcBef>
                <a:spcPts val="1800"/>
              </a:spcBef>
            </a:pPr>
            <a:r>
              <a:rPr lang="en-GB" b="1" dirty="0">
                <a:sym typeface="Wingdings" pitchFamily="2" charset="2"/>
              </a:rPr>
              <a:t>21</a:t>
            </a:r>
            <a:r>
              <a:rPr lang="en-GB" b="1" baseline="30000" dirty="0">
                <a:sym typeface="Wingdings" pitchFamily="2" charset="2"/>
              </a:rPr>
              <a:t>st</a:t>
            </a:r>
            <a:r>
              <a:rPr lang="en-GB" b="1" dirty="0">
                <a:sym typeface="Wingdings" pitchFamily="2" charset="2"/>
              </a:rPr>
              <a:t> century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	</a:t>
            </a:r>
            <a:r>
              <a:rPr lang="en-GB" sz="2800" dirty="0">
                <a:sym typeface="Wingdings" pitchFamily="2" charset="2"/>
              </a:rPr>
              <a:t> Patient-</a:t>
            </a:r>
            <a:r>
              <a:rPr lang="en-GB" sz="2800" dirty="0" err="1">
                <a:sym typeface="Wingdings" pitchFamily="2" charset="2"/>
              </a:rPr>
              <a:t>centredness</a:t>
            </a:r>
            <a:r>
              <a:rPr lang="en-GB" sz="2800" dirty="0">
                <a:sym typeface="Wingdings" pitchFamily="2" charset="2"/>
              </a:rPr>
              <a:t> </a:t>
            </a:r>
            <a:r>
              <a:rPr lang="en-GB" sz="2800" dirty="0"/>
              <a:t> </a:t>
            </a:r>
          </a:p>
        </p:txBody>
      </p:sp>
      <p:pic>
        <p:nvPicPr>
          <p:cNvPr id="9218" name="Picture 2" descr="http://www.worldwidehealth.com/ecards/6356_tn_Sand%20Cl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5" r="15884"/>
          <a:stretch/>
        </p:blipFill>
        <p:spPr bwMode="auto">
          <a:xfrm>
            <a:off x="6732240" y="1844824"/>
            <a:ext cx="241176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Examples of chronological changes</a:t>
            </a:r>
            <a:br>
              <a:rPr lang="en-GB" b="1" dirty="0">
                <a:solidFill>
                  <a:srgbClr val="0070C0"/>
                </a:solidFill>
              </a:rPr>
            </a:br>
            <a:r>
              <a:rPr lang="en-GB" sz="2700" dirty="0"/>
              <a:t>(</a:t>
            </a:r>
            <a:r>
              <a:rPr lang="en-GB" sz="2700" dirty="0" err="1"/>
              <a:t>Sox</a:t>
            </a:r>
            <a:r>
              <a:rPr lang="en-GB" sz="2700" dirty="0"/>
              <a:t> 2007)</a:t>
            </a:r>
          </a:p>
        </p:txBody>
      </p:sp>
    </p:spTree>
    <p:extLst>
      <p:ext uri="{BB962C8B-B14F-4D97-AF65-F5344CB8AC3E}">
        <p14:creationId xmlns:p14="http://schemas.microsoft.com/office/powerpoint/2010/main" val="10077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00187"/>
              </p:ext>
            </p:extLst>
          </p:nvPr>
        </p:nvGraphicFramePr>
        <p:xfrm>
          <a:off x="251521" y="967509"/>
          <a:ext cx="8640959" cy="5058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2400" dirty="0">
                          <a:effectLst/>
                        </a:rPr>
                        <a:t>‘Old’ Professionalism</a:t>
                      </a:r>
                      <a:endParaRPr lang="en-GB" sz="240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endParaRPr lang="en-GB" sz="240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2400" dirty="0">
                          <a:effectLst/>
                        </a:rPr>
                        <a:t>‘New’ Professionalism</a:t>
                      </a:r>
                      <a:endParaRPr lang="en-GB" sz="240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1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Detachment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2400" dirty="0">
                          <a:effectLst/>
                        </a:rPr>
                        <a:t>Empathy</a:t>
                      </a:r>
                      <a:endParaRPr lang="en-GB" sz="240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1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2400" b="0" dirty="0">
                          <a:effectLst/>
                        </a:rPr>
                        <a:t>Paternalism</a:t>
                      </a:r>
                      <a:endParaRPr lang="en-GB" sz="2400" b="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endParaRPr lang="en-GB" sz="2400" b="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Emotional Engagement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185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Restricted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communication with patients</a:t>
                      </a:r>
                      <a:r>
                        <a:rPr lang="en-US" sz="2400" b="0" dirty="0">
                          <a:effectLst/>
                        </a:rPr>
                        <a:t> </a:t>
                      </a:r>
                      <a:endParaRPr lang="en-GB" sz="2400" b="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endParaRPr lang="en-GB" sz="2400" b="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2400" dirty="0">
                          <a:effectLst/>
                        </a:rPr>
                        <a:t>Open Communication</a:t>
                      </a:r>
                      <a:endParaRPr lang="en-GB" sz="240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7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2400" dirty="0">
                          <a:effectLst/>
                        </a:rPr>
                        <a:t>Patient-centeredness</a:t>
                      </a:r>
                      <a:endParaRPr lang="en-GB" sz="240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73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2400" b="0" dirty="0">
                          <a:effectLst/>
                        </a:rPr>
                        <a:t>Medical beneficence as the most prominent ethical principle</a:t>
                      </a:r>
                      <a:endParaRPr lang="en-GB" sz="2400" b="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endParaRPr lang="en-GB" sz="2400" b="0" dirty="0"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Patient autonomy as the most prominent ethical principle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779912" y="2117598"/>
            <a:ext cx="158417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79912" y="2780928"/>
            <a:ext cx="158417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79912" y="3861048"/>
            <a:ext cx="158417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79912" y="5157192"/>
            <a:ext cx="158417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56176" y="6143819"/>
            <a:ext cx="2429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err="1" bmk="_Toc345056624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alibri" pitchFamily="34" charset="0"/>
              </a:rPr>
              <a:t>Borgstrom</a:t>
            </a:r>
            <a:r>
              <a:rPr kumimoji="0" lang="en-US" sz="2000" i="0" u="none" strike="noStrike" cap="none" normalizeH="0" baseline="0" dirty="0" bmk="_Toc345056624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i="1" u="none" strike="noStrike" cap="none" normalizeH="0" baseline="0" dirty="0" bmk="_Toc345056624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alibri" pitchFamily="34" charset="0"/>
              </a:rPr>
              <a:t>et al</a:t>
            </a:r>
            <a:r>
              <a:rPr kumimoji="0" lang="en-US" sz="2000" i="0" u="none" strike="noStrike" cap="none" normalizeH="0" baseline="0" dirty="0" bmk="_Toc345056624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alibri" pitchFamily="34" charset="0"/>
              </a:rPr>
              <a:t>. 2010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C00000"/>
                </a:solidFill>
              </a:rPr>
              <a:t>Patient-</a:t>
            </a:r>
            <a:r>
              <a:rPr lang="en-GB" sz="4000" b="1" dirty="0" err="1">
                <a:solidFill>
                  <a:srgbClr val="C00000"/>
                </a:solidFill>
              </a:rPr>
              <a:t>centredness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What do you think about the following attributes of professionalism?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Empathy</a:t>
            </a:r>
          </a:p>
          <a:p>
            <a:pPr>
              <a:spcBef>
                <a:spcPts val="1800"/>
              </a:spcBef>
            </a:pPr>
            <a:r>
              <a:rPr lang="en-GB" dirty="0"/>
              <a:t>Patient’s autonomy</a:t>
            </a:r>
          </a:p>
          <a:p>
            <a:pPr>
              <a:spcBef>
                <a:spcPts val="1800"/>
              </a:spcBef>
            </a:pPr>
            <a:r>
              <a:rPr lang="en-GB" dirty="0"/>
              <a:t>Accountability</a:t>
            </a:r>
          </a:p>
          <a:p>
            <a:pPr>
              <a:spcBef>
                <a:spcPts val="1800"/>
              </a:spcBef>
            </a:pPr>
            <a:r>
              <a:rPr lang="en-GB" dirty="0"/>
              <a:t>Collegiality</a:t>
            </a:r>
          </a:p>
          <a:p>
            <a:pPr>
              <a:spcBef>
                <a:spcPts val="1800"/>
              </a:spcBef>
            </a:pPr>
            <a:r>
              <a:rPr lang="en-GB" dirty="0"/>
              <a:t>Multidisciplinary teamwork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AutoShape 4" descr="data:image/jpeg;base64,/9j/4AAQSkZJRgABAQAAAQABAAD/2wCEAAkGBhQSEBUUEhQUFRQUEBQUEBQUFBAUDxAUFBAVFBUUFBQXHCYeFxkjGRQUHy8gIycpLCwsFR8xNTAqNSYrLCkBCQoKDgwOFw8PGCkcHBwpKSkpKSkpKSkpKSkpKSkpKSkpKSkpKSkpKSkpKSkpKSkpKSkpKSwpLC4pKSkpKSksLP/AABEIALsBDQMBIgACEQEDEQH/xAAbAAABBQEBAAAAAAAAAAAAAAADAQIEBQYAB//EAEEQAAEDAgIGBwUGBQMFAQAAAAEAAhEDIQQxBRJBUWFxBhMigZGh8DJSorHRBxQWQsHhU2KCkvEzcrIjQ2Oj0hX/xAAZAQADAQEBAAAAAAAAAAAAAAAAAQIDBAX/xAAkEQEBAQEAAgICAQUBAAAAAAAAARECEiEDMRNBUSIyUmFxBP/aAAwDAQACEQMRAD8A9g6kbk77tKMAnAKiV9XBEeye4qvxJIdcEfJaEBMq0AcwpsNncTW7KfoN11I0joi0s8FG0QwtdBEFKGvXiyBRMGFJ2KM8QVaRyVwemtckekCvErO9LtEivQIOYgjmCtC1yHiKUiN6NCNo6nFBo/lHyVdjK0O1QblXVWKdPuWdw9Hrahf4KeqcGNM7UMtU8tIzTX4eRIU3k9V5amEKTUpwUItUKBITSEWE0hABITS1FITSEHgJCaQjEJhCQBIQ3NUgtTCEgjlqY5qkFqY5qAiuahOpqW5qG5qAhPpIfVqa5iHqJBH1E5rUbUStYmVerBO2JkpwK6kHBdKRdCCK5gKD9xG8+SOCllIGdShvw0qQlQaKMKRtCbUYRsUxcgK8IlNHfhwUjcNG1IM30nxhtTG3Pkn6IoQ1TNI6B13a5cBA22A70PBBosHNMbjIU5d00h4UdjoUioq7GOhP6BcS3aoxCK2rITSFn0cBLUyEYhMLVJwItTC1TKtABvFRFPnGv47mhkJpCKQmkKmYJCaWopCaQkAiEwtRiEwhAALUwtUghMLUBHc1M1VIc1M1UAHVStYiFq5rUB6UE8JgKUOXUyPXSmayUFAOCUJoKWUA6U4FDJTS5AFlKENhRQlQVV2m9Mtw1PWILnOOrSpt9uq85Nb8ycgLoultKMw9F9WqYYwSd5OQaBtJMAc1jMI6pVecTXEVHiKVPNuHpnJo/mObj3bFXPPkFi01KsOrwX56rf8ARo8APzEe8b8slVdJOkowrQGsfVqvnqqbQdZ0fmcfytFrqyxOLbSplz3ABrS553ACVRaCBeHYir7dbtAHOnSzpsG7s3PEpfN8n4+fTT4+POoOiTiKkVMVVcHkksp03OZSp8OzBceavXYomBM8XZ+KQUA4TlM5RG1CfS1b57D62LzL33u67fDjMxI69w2DkDdHZjmkbuYKitpTE8Dt2mPXJc+kBcmIueSf5ep9pvw8/pYNeHZEHknmlqiSe5V7NNUmCG242lVWN06Cfa81X5ZT4+Cy6tsbjQBmqvC6YDpvk4t+RHzWU6R9Jgxpg7FQ6C6SDVu6C55N9k+gp8v3+muSenr2FqhxvFxIUmrhBsssloLSfWEQbCZ5LT0sZIjzTl1HXADzBgppCluw4M7d/DmVHdSLeI8x9VfPX8sO/j/xDITCEUhMIWjEMhMhEISEJAJzU2EUhIQgAkLmhE1VzWqjb0vXByC1yK0rpYitKchFyc16AMAuhD61OD0AuqkTwk10Gc1qcEgcqfpd0jbgsI+sbujVpN9+o72Ry2ngCkTJ9J9IHGaQFBp/6OEcH1YyqVyLN/p+cqyZrAjaNu/is/0WwTqWH1qkmpVcalRxzl17/PvV7TpugkOubXuN5/RdXMyYmsz0+0ySKOHAviKoDxEHq2EOcO+w5FTsLXkC1oEjYs8ycTparUd2mYZnUsz1dciXx3mO4LUUGas7ZEieRt5Ly/8A0deXf/Hf8POcpQr2Ag92zZddmSM9uy0egm4cS3IdqSeHoFSadKL8BEcVjI1rmDOd9uVkGvRBaRvb3mZt63J4pkcc7bpS1rQc9nGIn9PNLrnRHm+ldDYtrj1ZY9s7SWuG6dhVV/8An411uraOb/0AXrLqAiSBx7o9d6A/CtmY5LLwk/TTy1h9C9Ai9wfiXB5sWsiKbec3J+q3GD0JTa2NRsboEZbkRv6fp+yMy/7niqnsqrnaCptk0gGE3OrZruYFlHwNKqXEP7IaYsQdbl9Sro1N/rmouLZOSr6Eq0okFoaIA4Zn1vXVgNioqONLTB3eKscNVnPmd61llR1zns6rTCjvtYqS0TJ2kwNwHHzQMSBHE+rJe+WV5nQZCaUyjWkwcx5hFIVzqVjebDISQnJJTSQhc0J0Lmpk0tKspTaqr6KOaq62aSaqc2qq4vujU6qAnCom9ddRtdEptSCSMSQj0K4dw4FRW0ZUpuHsgD6oXjf2qae67HUsMwyyg4GpuNV0E+DYHeV6jprSX3bDVazv+3TLgN7vyjvMBeC6NwJq6QJc4kdYatRxzJJ1iOc/NPj+6Q/09JbjQAA7uQtM4sUqD6xqQ1lJzyIztIg78lDxmkKcgOG2G81mftNxbBherY9zjUqMbq7AAbxwt5rq7/plqJ7uJf2f4pv3Vpd7T9Z9R35i41ATPn4LS1GkBt7ERstInP1msboHBmlh2DaGX+ausHpSDquNpMbiJHyMrw+vdepz6i/w2KDQRGR+h9clMwmIDgJtu9clRMfr3G8c+5S6boN/0S1WLouEQOeeVkJ5mPXH5woNHHxn+ykU8UDntP0VbqcwtepmNk7OeXiuNQFo3yR68QkdBtz5+s0NzYA4knlF/wBApM/q7d1jvzj9PFKKXG/0/wAlI19vlsGw+uSfJ9d2fmp8T0Kswi/yQj57PmEerXABB9WUR2KH09d3mn4nKZiGB1+/kuwtYjPxQ69URbd+iSkLcTml7ilka27kFHxFQiYueGQ5lCoV9m0IWLru9kCeXHer3YywLDhxqB075Oy+xX1CmCFR6PkvvmBP8rQFeYR/rv2pSFTqmFB2eCjV9GA5Ejxn5qya3jtTXMVIxSVdHOA/1HD+39QojcDvqvP9w+QhaGrhyckwYfgj3+h48jUsSYuI47EUVpCk0KXYVfU7J4L0HEkUASpjKJQcDWaRuKsKZQA6WHU2lQTQ4BKKyCHa2EWVGa07FxrwL7BJ4Qkbzj7Zek7qbaWHpkAuJqVZE9ltm25yf6Vg+jTg5znPL7kC0Cd5yULpRpc4zF1axmHPhg91jbMHgPMqtbgqouxzhyJCvjqc3RZ6xv6uMo0ndYA5zm62rrkarbC8bbfNY3TOOOJqOe0AU6LNaBk9wcHOdxyKhPwj3e0HztmT4IuCPVnIEcZtzWnXyecwuZl1uNF6Tp1WtLSCCB8rHzS18HcgbLty9bV5vh8W7B15uaLjNr6kre4TTbHtBaZByPdC8zvi816HHc6ixwldzGzxvvVmH62RHI7PV1UnS9PuNj3p5rCJaYgwRtjNZLWpdsIt6KMx8Z+ioGF0gC6Dln4WUoYoCSb7uHqyRpWvFyfXqERlcPFt/f8Avl5KnxGkQ8xEX+uXggMqljuB8ktPGjDbd3hCTrjPr1sVUzSBaZ2I7tLsNvPYr0eJ2MrBVFfEwbImKxAvt/ZVNWtPrcpV9LOhidZw8f09clZsdNvDyWPwmk4rlv8AID5n9lp8DULvJMtLVkGRnAtsO1O1w4HtQALiO0TuJ3LsQ2XERyy3qGdZp89qVmF9rXC4MBpEkk3du4CeCn4cBrQJ580HRuNa5uqbHZ/N+6mM1YjvCvjGfRG4oCwun/fQmDBDZZd934/JaIOGLnIhHptlRhRA/wAJzapCeEvdWyh4mhKsCEN7F2OJnMRrU7jLcpOA0+CIdn5qVjsNYrH4xkOKi3FT23YxUttdEovIErAaN09Upug9pu7atjhtKtqs7Jg7RuTl0WLbC44Hb9VG6RY0MwtV3/jcBzcNUeZXUabYiTMWkqh6e1y3BxsNRgMbrn5gIpPNW4Jo2BOOFXDFhI/E7lmtHxB1bbdiisoTmFY0sKHm9yrjBdHRMnLM8eCL6MvRvoZSrU3PxDNZrrU23Btm6RfgpGmuhVChhy7DMLHBwMaznB0mDOsTv2LRYCpADRYCwGwKXWAc0g5EQVN9wpcrAdF+jIxAc+q9zYcWhrSBkLlxIO/JD0ngH4WrquOsx1mPyM+67j87rTUKIw7ngOJ1iHXsbiP0zWe6TYw4hhpt9ouAb/vkavnC4+r4327+fYOCxYu05jwgkn6qbQqSV2P6IVsMzrddtSGzVaGkQIuW3MjNQcPigA0+uB9b0g0VCkHsnaCOe1AxVGW8It68UPBaRFuNnDmj1cSGnVJsckYuKGtpQsMHZYbiEEaRnNG0rSa+f0VL1LmHOR5qoW2LR+NMEeCXCyQo9KlrCf8AKkYSkQ5OwbqFpDAva8VWCS0Fr27XMN5HEK90fpGWCCIO1MbXBdCrtJ0Thz1tOTTJmo0flO1wG7eO9Eul9NVhqsxdLXN7/NUujtJhwBBVqH63ObDekqHGpFwpg0jOrvkTx2KFWrhotujn/kqoq6Qg7tvgUvoq29HFXC5+JusnhNNz9dyn0NKg5kLWVni+Fayc2pKrPvrQJJ802ljplUluiF0JSkXa4EbFtsVidKN7RW1xx7JWNxwknmp7OIOAwmsVbDDFtxYqRonA2VjWwtkvE9RMHpcTFSRaA78vfuQelk1KBH9Q3WQMXhrodHEOYIzbtBuPNTv6psP1TipuC0U4ntNtv2K0w2jw17nG41iWjZBupwft/wAKdUbhtGsbkO9H14TXVUDrFFoWGEep2vZVWEep4fZEosVvSWg7qxUZmwQ8bS3Oe4/Pgsn0eqmtjGbG0z1ro2lvsjxjwW/ZUVJjcIyk4vpsa0u9tzQASRcTHeo75322+Pv9JOltNQDe0LzivigA5rfyPOrwb7QHgfJW+mtKawh1r+KZjuhpY3rG1A5xu6mQA0wBZpzBttz4LDPddObIr2Y8hxHIjmrKhpgPGq7PYq9lEG43D1zVfpJ2qdYbPajPnCuTU+4uatUgrqp1hYfJV2DxOsBeQQNU7FYBhF5lLMPdVlDFvo1yDrFjmkjbBGY81oKOlARNr5H6qHWphwtnmOBQIlpLQAQe0Nx9fNMfSW1p1taRcmwUt+IlsG4KoA8748UUY6TBMHfsSw9V/wB6dha0Z0nO7P8A4ydn+1abDadEAgys3pga9MjaMjuIuCqihjSWggxv57VX3NZ+Xi3eM082J27Bu/dUH38ufKqDVJV70T0Wa+Ia2OyO1UO5oN/Gw70eJdfJqxo9B8ZmKtMTeNaplmPyow6K41tw6k47tZ4P/FegLgtMc/nXm2I0fj2mXU3OA9wtcPAGfJCb0ieyQ9rmnc4OafAhenEJopg59yeH+SteuhOaE4Lrc6u0kOyeSy/UEuy2rb1GAhAGHbuCV9nEHA4eGo9WknRAUU1jrQnoV+kKSgUqMhWmNcqg4ogwN6zv2qEr0FFLVZvfAuoDhMlRYeotV6j9YmYiZQ25qFLTBKwJsouCpwJR6tSEgbSqoeLaHNLXZEX/AGS0XXQq7u1CYZHT3Qeo9utRqBw919nD+oWPkj4zFuESbwJ5xfzWqd7CyOncO4EuDS4cATB4qOuf4b/F8ll9qhuJmu5jRm3W5GYPnHilOEl2c7xsVXgq5biNch0RqubBkgndwgFXf3gNLt944qMbbKjt0Safab7ObmbBxCLVxcACbfoi4XSY1juBUPTGEl2s0kMJ7QEdkzmJ2cE/sr/pz8YGix7voi18K+m4OAkuaTXG1tpDP9wBEj+aFTvrOpOGqwhwNqjoc7+gRDTfMyQjUdLH2SI8YG2OZMkk5+ELEeWj1KoNxkb/AFQ2GXTF5ta57k/ROgqmJruFEgAMLnlwJptd+USMpKs/wtjp1erbxd1lLVPHOfJPB5xW4moNWDEm0bfJXuK+y1pptNF+pULGmo18ljn6o1iCLtk7LjkrbQHQdtJwqVyKlQGWtE9VTO+/tHjYcFqlXMY997fTzDC/Zvii6Hmm1u12treAA+i3mgtA08LT1WSSbvefacRw2DgrJcqxnerXLly5MnLmlIVzUBrk9pSwmrqZke5ClPcUIlACqmyres7ZhTsQ6AVTMr9opHBMU3iqpw1Sp2Jq2UCg0vfwUdRQ4DnJrqcBWvVBrVBr5IwlBWbcpcJh5cnuZLirLRmGuoxWpAoQ0JlSwU+vSsFCxIspsOI1EqJizDlJohRMY66kxW17IdEjXTWOso5qw8IJrcM7s9yx3Snoqa01KMCpMuabB/EHY75rUYN51O5D11p19FzbK8lbRfTfq1WGm6cnWsLZmxCO/FGoRSpjrHutDRNue7iYC9NxWGZUGrUY143Oa1w8Ch4fCU6YimxjAcwxrWzzgXWON/y3GSf9nRdTYOvIeGjXloe3W/lMgxsvuQ6P2cuLwKtVppgydQOD3cL2bzuttrJQUYz8qFgcBTos1KTGsbnDRmcpO0niVJlMlKCqSfKVNBXJkWUspJSSmCyuBTSV0oBSUjSmkrmoJs9ZJKZTqJxXSg1yG4pzig1CmETHu7JVQynCt8TkqwhTTgFSnrWUzBYUNXUmJdeEjFr5KBiD2VIc0kSVFxPsooVlNkuV/oygqjCsly0mj6SUBuLp2VbiaausYxV2KZZT1DipphV+kM1aindVelBBWVUCxyEf9QLqZQw7/qBKHWh6+GQkoMMSUDDsLiNyn1nwIV33EAucmEpHFMLlmo7WSgoZcuDkGMCnAoIcnByZCgp0oYKWUyPXSmykJTBV0ppKQFAK4pAU0lNDkE1lfSuHY4hznggkEah2O1Ts7+V8k92msOM3uB3ajp9md3qQrU4RhzYy9z2W3J7k5+Hac2tM5y0Ensx8rLfUqk6QoExrPm35TeXtYI33e3z3FDfj8PqtOu+HAEHV3l4H/B3grkYZnuN/tbPta3zvzTfuNP3G5asaojVEmIy/M7xKNoVJbRInWeJdHsif9NtScstVwKj1KOEBINeC12q67bO3G2dj4HctD92bfsi7g42B7QaGg84aB3JrsIwzLGXMnstue1c2/md/cd6NCj6rC6pPX2aQ12VnGYabZ2Nk0UcLE9cbZ5WsTu3A+CvvujPcZnPstz1tacs5APNIcFT/AIbP7G7RySChjCkAdc4TJuIAggXta5Q6mDwpBmu4AZkiMubfUHcVom4GmMmMEmT2W3NvoPBL9zZ7jMo9luUC2XAeAQGdGh8NTJms6RnMbgdjf5m/3DerfAYSm5s03lwBjvgHduIPepf3RnuM/tbujduRqVMDIAcgBsj5AeCAiVdFNdmT5IL9AMP5nfD9FaLkBSHosz33/D9FGxXQek/OpUHLU+i0i5LIesoPs9pfxan/AK/omt+zmkHT1tX/ANf/AMrWrkvGDaoKXRCm387/AIPouf0QYf8AuP8Ag+iv1yeQaz56G0/ff8H0TfwXT/iP+D6LRLkvGDazv4Kp/wAR/wAH0Xfgun/Ef8H0WiXI8YNrPfgyn/Ef8H0SjobT99/wfRaBcjxg2qAdD6fvv+D6JfwhT99/w/RXy5Pxg1Q/hGn77/h+i78IU/ff8H0V8uR4waoPwfT99/wfRd+D6fvv+D6K/XI8YNZ89Dafvv8Ag+iT8F0/4j/g+i0K5GQn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data:image/jpeg;base64,/9j/4AAQSkZJRgABAQAAAQABAAD/2wCEAAkGBhQSEBUUEhQUFRQUEBQUEBQUFBAUDxAUFBAVFBUUFBQXHCYeFxkjGRQUHy8gIycpLCwsFR8xNTAqNSYrLCkBCQoKDgwOFw8PGCkcHBwpKSkpKSkpKSkpKSkpKSkpKSkpKSkpKSkpKSkpKSkpKSkpKSkpKSwpLC4pKSkpKSksLP/AABEIALsBDQMBIgACEQEDEQH/xAAbAAABBQEBAAAAAAAAAAAAAAADAQIEBQYAB//EAEEQAAEDAgIGBwUGBQMFAQAAAAEAAhEDIQQxBRJBUWFxBhMigZGh8DJSorHRBxQWQsHhU2KCkvEzcrIjQ2Oj0hX/xAAZAQADAQEBAAAAAAAAAAAAAAAAAQIDBAX/xAAkEQEBAQEAAgICAQUBAAAAAAAAARECEiEDMRNBUSIyUmFxBP/aAAwDAQACEQMRAD8A9g6kbk77tKMAnAKiV9XBEeye4qvxJIdcEfJaEBMq0AcwpsNncTW7KfoN11I0joi0s8FG0QwtdBEFKGvXiyBRMGFJ2KM8QVaRyVwemtckekCvErO9LtEivQIOYgjmCtC1yHiKUiN6NCNo6nFBo/lHyVdjK0O1QblXVWKdPuWdw9Hrahf4KeqcGNM7UMtU8tIzTX4eRIU3k9V5amEKTUpwUItUKBITSEWE0hABITS1FITSEHgJCaQjEJhCQBIQ3NUgtTCEgjlqY5qkFqY5qAiuahOpqW5qG5qAhPpIfVqa5iHqJBH1E5rUbUStYmVerBO2JkpwK6kHBdKRdCCK5gKD9xG8+SOCllIGdShvw0qQlQaKMKRtCbUYRsUxcgK8IlNHfhwUjcNG1IM30nxhtTG3Pkn6IoQ1TNI6B13a5cBA22A70PBBosHNMbjIU5d00h4UdjoUioq7GOhP6BcS3aoxCK2rITSFn0cBLUyEYhMLVJwItTC1TKtABvFRFPnGv47mhkJpCKQmkKmYJCaWopCaQkAiEwtRiEwhAALUwtUghMLUBHc1M1VIc1M1UAHVStYiFq5rUB6UE8JgKUOXUyPXSmayUFAOCUJoKWUA6U4FDJTS5AFlKENhRQlQVV2m9Mtw1PWILnOOrSpt9uq85Nb8ycgLoultKMw9F9WqYYwSd5OQaBtJMAc1jMI6pVecTXEVHiKVPNuHpnJo/mObj3bFXPPkFi01KsOrwX56rf8ARo8APzEe8b8slVdJOkowrQGsfVqvnqqbQdZ0fmcfytFrqyxOLbSplz3ABrS553ACVRaCBeHYir7dbtAHOnSzpsG7s3PEpfN8n4+fTT4+POoOiTiKkVMVVcHkksp03OZSp8OzBceavXYomBM8XZ+KQUA4TlM5RG1CfS1b57D62LzL33u67fDjMxI69w2DkDdHZjmkbuYKitpTE8Dt2mPXJc+kBcmIueSf5ep9pvw8/pYNeHZEHknmlqiSe5V7NNUmCG242lVWN06Cfa81X5ZT4+Cy6tsbjQBmqvC6YDpvk4t+RHzWU6R9Jgxpg7FQ6C6SDVu6C55N9k+gp8v3+muSenr2FqhxvFxIUmrhBsssloLSfWEQbCZ5LT0sZIjzTl1HXADzBgppCluw4M7d/DmVHdSLeI8x9VfPX8sO/j/xDITCEUhMIWjEMhMhEISEJAJzU2EUhIQgAkLmhE1VzWqjb0vXByC1yK0rpYitKchFyc16AMAuhD61OD0AuqkTwk10Gc1qcEgcqfpd0jbgsI+sbujVpN9+o72Ry2ngCkTJ9J9IHGaQFBp/6OEcH1YyqVyLN/p+cqyZrAjaNu/is/0WwTqWH1qkmpVcalRxzl17/PvV7TpugkOubXuN5/RdXMyYmsz0+0ySKOHAviKoDxEHq2EOcO+w5FTsLXkC1oEjYs8ycTparUd2mYZnUsz1dciXx3mO4LUUGas7ZEieRt5Ly/8A0deXf/Hf8POcpQr2Ag92zZddmSM9uy0egm4cS3IdqSeHoFSadKL8BEcVjI1rmDOd9uVkGvRBaRvb3mZt63J4pkcc7bpS1rQc9nGIn9PNLrnRHm+ldDYtrj1ZY9s7SWuG6dhVV/8An411uraOb/0AXrLqAiSBx7o9d6A/CtmY5LLwk/TTy1h9C9Ai9wfiXB5sWsiKbec3J+q3GD0JTa2NRsboEZbkRv6fp+yMy/7niqnsqrnaCptk0gGE3OrZruYFlHwNKqXEP7IaYsQdbl9Sro1N/rmouLZOSr6Eq0okFoaIA4Zn1vXVgNioqONLTB3eKscNVnPmd61llR1zns6rTCjvtYqS0TJ2kwNwHHzQMSBHE+rJe+WV5nQZCaUyjWkwcx5hFIVzqVjebDISQnJJTSQhc0J0Lmpk0tKspTaqr6KOaq62aSaqc2qq4vujU6qAnCom9ddRtdEptSCSMSQj0K4dw4FRW0ZUpuHsgD6oXjf2qae67HUsMwyyg4GpuNV0E+DYHeV6jprSX3bDVazv+3TLgN7vyjvMBeC6NwJq6QJc4kdYatRxzJJ1iOc/NPj+6Q/09JbjQAA7uQtM4sUqD6xqQ1lJzyIztIg78lDxmkKcgOG2G81mftNxbBherY9zjUqMbq7AAbxwt5rq7/plqJ7uJf2f4pv3Vpd7T9Z9R35i41ATPn4LS1GkBt7ERstInP1msboHBmlh2DaGX+ausHpSDquNpMbiJHyMrw+vdepz6i/w2KDQRGR+h9clMwmIDgJtu9clRMfr3G8c+5S6boN/0S1WLouEQOeeVkJ5mPXH5woNHHxn+ykU8UDntP0VbqcwtepmNk7OeXiuNQFo3yR68QkdBtz5+s0NzYA4knlF/wBApM/q7d1jvzj9PFKKXG/0/wAlI19vlsGw+uSfJ9d2fmp8T0Kswi/yQj57PmEerXABB9WUR2KH09d3mn4nKZiGB1+/kuwtYjPxQ69URbd+iSkLcTml7ilka27kFHxFQiYueGQ5lCoV9m0IWLru9kCeXHer3YywLDhxqB075Oy+xX1CmCFR6PkvvmBP8rQFeYR/rv2pSFTqmFB2eCjV9GA5Ejxn5qya3jtTXMVIxSVdHOA/1HD+39QojcDvqvP9w+QhaGrhyckwYfgj3+h48jUsSYuI47EUVpCk0KXYVfU7J4L0HEkUASpjKJQcDWaRuKsKZQA6WHU2lQTQ4BKKyCHa2EWVGa07FxrwL7BJ4Qkbzj7Zek7qbaWHpkAuJqVZE9ltm25yf6Vg+jTg5znPL7kC0Cd5yULpRpc4zF1axmHPhg91jbMHgPMqtbgqouxzhyJCvjqc3RZ6xv6uMo0ndYA5zm62rrkarbC8bbfNY3TOOOJqOe0AU6LNaBk9wcHOdxyKhPwj3e0HztmT4IuCPVnIEcZtzWnXyecwuZl1uNF6Tp1WtLSCCB8rHzS18HcgbLty9bV5vh8W7B15uaLjNr6kre4TTbHtBaZByPdC8zvi816HHc6ixwldzGzxvvVmH62RHI7PV1UnS9PuNj3p5rCJaYgwRtjNZLWpdsIt6KMx8Z+ioGF0gC6Dln4WUoYoCSb7uHqyRpWvFyfXqERlcPFt/f8Avl5KnxGkQ8xEX+uXggMqljuB8ktPGjDbd3hCTrjPr1sVUzSBaZ2I7tLsNvPYr0eJ2MrBVFfEwbImKxAvt/ZVNWtPrcpV9LOhidZw8f09clZsdNvDyWPwmk4rlv8AID5n9lp8DULvJMtLVkGRnAtsO1O1w4HtQALiO0TuJ3LsQ2XERyy3qGdZp89qVmF9rXC4MBpEkk3du4CeCn4cBrQJ580HRuNa5uqbHZ/N+6mM1YjvCvjGfRG4oCwun/fQmDBDZZd934/JaIOGLnIhHptlRhRA/wAJzapCeEvdWyh4mhKsCEN7F2OJnMRrU7jLcpOA0+CIdn5qVjsNYrH4xkOKi3FT23YxUttdEovIErAaN09Upug9pu7atjhtKtqs7Jg7RuTl0WLbC44Hb9VG6RY0MwtV3/jcBzcNUeZXUabYiTMWkqh6e1y3BxsNRgMbrn5gIpPNW4Jo2BOOFXDFhI/E7lmtHxB1bbdiisoTmFY0sKHm9yrjBdHRMnLM8eCL6MvRvoZSrU3PxDNZrrU23Btm6RfgpGmuhVChhy7DMLHBwMaznB0mDOsTv2LRYCpADRYCwGwKXWAc0g5EQVN9wpcrAdF+jIxAc+q9zYcWhrSBkLlxIO/JD0ngH4WrquOsx1mPyM+67j87rTUKIw7ngOJ1iHXsbiP0zWe6TYw4hhpt9ouAb/vkavnC4+r4327+fYOCxYu05jwgkn6qbQqSV2P6IVsMzrddtSGzVaGkQIuW3MjNQcPigA0+uB9b0g0VCkHsnaCOe1AxVGW8It68UPBaRFuNnDmj1cSGnVJsckYuKGtpQsMHZYbiEEaRnNG0rSa+f0VL1LmHOR5qoW2LR+NMEeCXCyQo9KlrCf8AKkYSkQ5OwbqFpDAva8VWCS0Fr27XMN5HEK90fpGWCCIO1MbXBdCrtJ0Thz1tOTTJmo0flO1wG7eO9Eul9NVhqsxdLXN7/NUujtJhwBBVqH63ObDekqHGpFwpg0jOrvkTx2KFWrhotujn/kqoq6Qg7tvgUvoq29HFXC5+JusnhNNz9dyn0NKg5kLWVni+Fayc2pKrPvrQJJ802ljplUluiF0JSkXa4EbFtsVidKN7RW1xx7JWNxwknmp7OIOAwmsVbDDFtxYqRonA2VjWwtkvE9RMHpcTFSRaA78vfuQelk1KBH9Q3WQMXhrodHEOYIzbtBuPNTv6psP1TipuC0U4ntNtv2K0w2jw17nG41iWjZBupwft/wAKdUbhtGsbkO9H14TXVUDrFFoWGEep2vZVWEep4fZEosVvSWg7qxUZmwQ8bS3Oe4/Pgsn0eqmtjGbG0z1ro2lvsjxjwW/ZUVJjcIyk4vpsa0u9tzQASRcTHeo75322+Pv9JOltNQDe0LzivigA5rfyPOrwb7QHgfJW+mtKawh1r+KZjuhpY3rG1A5xu6mQA0wBZpzBttz4LDPddObIr2Y8hxHIjmrKhpgPGq7PYq9lEG43D1zVfpJ2qdYbPajPnCuTU+4uatUgrqp1hYfJV2DxOsBeQQNU7FYBhF5lLMPdVlDFvo1yDrFjmkjbBGY81oKOlARNr5H6qHWphwtnmOBQIlpLQAQe0Nx9fNMfSW1p1taRcmwUt+IlsG4KoA8748UUY6TBMHfsSw9V/wB6dha0Z0nO7P8A4ydn+1abDadEAgys3pga9MjaMjuIuCqihjSWggxv57VX3NZ+Xi3eM082J27Bu/dUH38ufKqDVJV70T0Wa+Ia2OyO1UO5oN/Gw70eJdfJqxo9B8ZmKtMTeNaplmPyow6K41tw6k47tZ4P/FegLgtMc/nXm2I0fj2mXU3OA9wtcPAGfJCb0ieyQ9rmnc4OafAhenEJopg59yeH+SteuhOaE4Lrc6u0kOyeSy/UEuy2rb1GAhAGHbuCV9nEHA4eGo9WknRAUU1jrQnoV+kKSgUqMhWmNcqg4ogwN6zv2qEr0FFLVZvfAuoDhMlRYeotV6j9YmYiZQ25qFLTBKwJsouCpwJR6tSEgbSqoeLaHNLXZEX/AGS0XXQq7u1CYZHT3Qeo9utRqBw919nD+oWPkj4zFuESbwJ5xfzWqd7CyOncO4EuDS4cATB4qOuf4b/F8ll9qhuJmu5jRm3W5GYPnHilOEl2c7xsVXgq5biNch0RqubBkgndwgFXf3gNLt944qMbbKjt0Safab7ObmbBxCLVxcACbfoi4XSY1juBUPTGEl2s0kMJ7QEdkzmJ2cE/sr/pz8YGix7voi18K+m4OAkuaTXG1tpDP9wBEj+aFTvrOpOGqwhwNqjoc7+gRDTfMyQjUdLH2SI8YG2OZMkk5+ELEeWj1KoNxkb/AFQ2GXTF5ta57k/ROgqmJruFEgAMLnlwJptd+USMpKs/wtjp1erbxd1lLVPHOfJPB5xW4moNWDEm0bfJXuK+y1pptNF+pULGmo18ljn6o1iCLtk7LjkrbQHQdtJwqVyKlQGWtE9VTO+/tHjYcFqlXMY997fTzDC/Zvii6Hmm1u12treAA+i3mgtA08LT1WSSbvefacRw2DgrJcqxnerXLly5MnLmlIVzUBrk9pSwmrqZke5ClPcUIlACqmyres7ZhTsQ6AVTMr9opHBMU3iqpw1Sp2Jq2UCg0vfwUdRQ4DnJrqcBWvVBrVBr5IwlBWbcpcJh5cnuZLirLRmGuoxWpAoQ0JlSwU+vSsFCxIspsOI1EqJizDlJohRMY66kxW17IdEjXTWOso5qw8IJrcM7s9yx3Snoqa01KMCpMuabB/EHY75rUYN51O5D11p19FzbK8lbRfTfq1WGm6cnWsLZmxCO/FGoRSpjrHutDRNue7iYC9NxWGZUGrUY143Oa1w8Ch4fCU6YimxjAcwxrWzzgXWON/y3GSf9nRdTYOvIeGjXloe3W/lMgxsvuQ6P2cuLwKtVppgydQOD3cL2bzuttrJQUYz8qFgcBTos1KTGsbnDRmcpO0niVJlMlKCqSfKVNBXJkWUspJSSmCyuBTSV0oBSUjSmkrmoJs9ZJKZTqJxXSg1yG4pzig1CmETHu7JVQynCt8TkqwhTTgFSnrWUzBYUNXUmJdeEjFr5KBiD2VIc0kSVFxPsooVlNkuV/oygqjCsly0mj6SUBuLp2VbiaausYxV2KZZT1DipphV+kM1aindVelBBWVUCxyEf9QLqZQw7/qBKHWh6+GQkoMMSUDDsLiNyn1nwIV33EAucmEpHFMLlmo7WSgoZcuDkGMCnAoIcnByZCgp0oYKWUyPXSmykJTBV0ppKQFAK4pAU0lNDkE1lfSuHY4hznggkEah2O1Ts7+V8k92msOM3uB3ajp9md3qQrU4RhzYy9z2W3J7k5+Hac2tM5y0Ensx8rLfUqk6QoExrPm35TeXtYI33e3z3FDfj8PqtOu+HAEHV3l4H/B3grkYZnuN/tbPta3zvzTfuNP3G5asaojVEmIy/M7xKNoVJbRInWeJdHsif9NtScstVwKj1KOEBINeC12q67bO3G2dj4HctD92bfsi7g42B7QaGg84aB3JrsIwzLGXMnstue1c2/md/cd6NCj6rC6pPX2aQ12VnGYabZ2Nk0UcLE9cbZ5WsTu3A+CvvujPcZnPstz1tacs5APNIcFT/AIbP7G7RySChjCkAdc4TJuIAggXta5Q6mDwpBmu4AZkiMubfUHcVom4GmMmMEmT2W3NvoPBL9zZ7jMo9luUC2XAeAQGdGh8NTJms6RnMbgdjf5m/3DerfAYSm5s03lwBjvgHduIPepf3RnuM/tbujduRqVMDIAcgBsj5AeCAiVdFNdmT5IL9AMP5nfD9FaLkBSHosz33/D9FGxXQek/OpUHLU+i0i5LIesoPs9pfxan/AK/omt+zmkHT1tX/ANf/AMrWrkvGDaoKXRCm387/AIPouf0QYf8AuP8Ag+iv1yeQaz56G0/ff8H0TfwXT/iP+D6LRLkvGDazv4Kp/wAR/wAH0Xfgun/Ef8H0WiXI8YNrPfgyn/Ef8H0SjobT99/wfRaBcjxg2qAdD6fvv+D6JfwhT99/w/RXy5Pxg1Q/hGn77/h+i78IU/ff8H0V8uR4waoPwfT99/wfRd+D6fvv+D6K/XI8YNZ89Dafvv8Ag+iT8F0/4j/g+i0K5GQn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8" descr="data:image/jpeg;base64,/9j/4AAQSkZJRgABAQAAAQABAAD/2wCEAAkGBhQSEBUUEhQUFRQUEBQUEBQUFBAUDxAUFBAVFBUUFBQXHCYeFxkjGRQUHy8gIycpLCwsFR8xNTAqNSYrLCkBCQoKDgwOFw8PGCkcHBwpKSkpKSkpKSkpKSkpKSkpKSkpKSkpKSkpKSkpKSkpKSkpKSkpKSwpLC4pKSkpKSksLP/AABEIALsBDQMBIgACEQEDEQH/xAAbAAABBQEBAAAAAAAAAAAAAAADAQIEBQYAB//EAEEQAAEDAgIGBwUGBQMFAQAAAAEAAhEDIQQxBRJBUWFxBhMigZGh8DJSorHRBxQWQsHhU2KCkvEzcrIjQ2Oj0hX/xAAZAQADAQEBAAAAAAAAAAAAAAAAAQIDBAX/xAAkEQEBAQEAAgICAQUBAAAAAAAAARECEiEDMRNBUSIyUmFxBP/aAAwDAQACEQMRAD8A9g6kbk77tKMAnAKiV9XBEeye4qvxJIdcEfJaEBMq0AcwpsNncTW7KfoN11I0joi0s8FG0QwtdBEFKGvXiyBRMGFJ2KM8QVaRyVwemtckekCvErO9LtEivQIOYgjmCtC1yHiKUiN6NCNo6nFBo/lHyVdjK0O1QblXVWKdPuWdw9Hrahf4KeqcGNM7UMtU8tIzTX4eRIU3k9V5amEKTUpwUItUKBITSEWE0hABITS1FITSEHgJCaQjEJhCQBIQ3NUgtTCEgjlqY5qkFqY5qAiuahOpqW5qG5qAhPpIfVqa5iHqJBH1E5rUbUStYmVerBO2JkpwK6kHBdKRdCCK5gKD9xG8+SOCllIGdShvw0qQlQaKMKRtCbUYRsUxcgK8IlNHfhwUjcNG1IM30nxhtTG3Pkn6IoQ1TNI6B13a5cBA22A70PBBosHNMbjIU5d00h4UdjoUioq7GOhP6BcS3aoxCK2rITSFn0cBLUyEYhMLVJwItTC1TKtABvFRFPnGv47mhkJpCKQmkKmYJCaWopCaQkAiEwtRiEwhAALUwtUghMLUBHc1M1VIc1M1UAHVStYiFq5rUB6UE8JgKUOXUyPXSmayUFAOCUJoKWUA6U4FDJTS5AFlKENhRQlQVV2m9Mtw1PWILnOOrSpt9uq85Nb8ycgLoultKMw9F9WqYYwSd5OQaBtJMAc1jMI6pVecTXEVHiKVPNuHpnJo/mObj3bFXPPkFi01KsOrwX56rf8ARo8APzEe8b8slVdJOkowrQGsfVqvnqqbQdZ0fmcfytFrqyxOLbSplz3ABrS553ACVRaCBeHYir7dbtAHOnSzpsG7s3PEpfN8n4+fTT4+POoOiTiKkVMVVcHkksp03OZSp8OzBceavXYomBM8XZ+KQUA4TlM5RG1CfS1b57D62LzL33u67fDjMxI69w2DkDdHZjmkbuYKitpTE8Dt2mPXJc+kBcmIueSf5ep9pvw8/pYNeHZEHknmlqiSe5V7NNUmCG242lVWN06Cfa81X5ZT4+Cy6tsbjQBmqvC6YDpvk4t+RHzWU6R9Jgxpg7FQ6C6SDVu6C55N9k+gp8v3+muSenr2FqhxvFxIUmrhBsssloLSfWEQbCZ5LT0sZIjzTl1HXADzBgppCluw4M7d/DmVHdSLeI8x9VfPX8sO/j/xDITCEUhMIWjEMhMhEISEJAJzU2EUhIQgAkLmhE1VzWqjb0vXByC1yK0rpYitKchFyc16AMAuhD61OD0AuqkTwk10Gc1qcEgcqfpd0jbgsI+sbujVpN9+o72Ry2ngCkTJ9J9IHGaQFBp/6OEcH1YyqVyLN/p+cqyZrAjaNu/is/0WwTqWH1qkmpVcalRxzl17/PvV7TpugkOubXuN5/RdXMyYmsz0+0ySKOHAviKoDxEHq2EOcO+w5FTsLXkC1oEjYs8ycTparUd2mYZnUsz1dciXx3mO4LUUGas7ZEieRt5Ly/8A0deXf/Hf8POcpQr2Ag92zZddmSM9uy0egm4cS3IdqSeHoFSadKL8BEcVjI1rmDOd9uVkGvRBaRvb3mZt63J4pkcc7bpS1rQc9nGIn9PNLrnRHm+ldDYtrj1ZY9s7SWuG6dhVV/8An411uraOb/0AXrLqAiSBx7o9d6A/CtmY5LLwk/TTy1h9C9Ai9wfiXB5sWsiKbec3J+q3GD0JTa2NRsboEZbkRv6fp+yMy/7niqnsqrnaCptk0gGE3OrZruYFlHwNKqXEP7IaYsQdbl9Sro1N/rmouLZOSr6Eq0okFoaIA4Zn1vXVgNioqONLTB3eKscNVnPmd61llR1zns6rTCjvtYqS0TJ2kwNwHHzQMSBHE+rJe+WV5nQZCaUyjWkwcx5hFIVzqVjebDISQnJJTSQhc0J0Lmpk0tKspTaqr6KOaq62aSaqc2qq4vujU6qAnCom9ddRtdEptSCSMSQj0K4dw4FRW0ZUpuHsgD6oXjf2qae67HUsMwyyg4GpuNV0E+DYHeV6jprSX3bDVazv+3TLgN7vyjvMBeC6NwJq6QJc4kdYatRxzJJ1iOc/NPj+6Q/09JbjQAA7uQtM4sUqD6xqQ1lJzyIztIg78lDxmkKcgOG2G81mftNxbBherY9zjUqMbq7AAbxwt5rq7/plqJ7uJf2f4pv3Vpd7T9Z9R35i41ATPn4LS1GkBt7ERstInP1msboHBmlh2DaGX+ausHpSDquNpMbiJHyMrw+vdepz6i/w2KDQRGR+h9clMwmIDgJtu9clRMfr3G8c+5S6boN/0S1WLouEQOeeVkJ5mPXH5woNHHxn+ykU8UDntP0VbqcwtepmNk7OeXiuNQFo3yR68QkdBtz5+s0NzYA4knlF/wBApM/q7d1jvzj9PFKKXG/0/wAlI19vlsGw+uSfJ9d2fmp8T0Kswi/yQj57PmEerXABB9WUR2KH09d3mn4nKZiGB1+/kuwtYjPxQ69URbd+iSkLcTml7ilka27kFHxFQiYueGQ5lCoV9m0IWLru9kCeXHer3YywLDhxqB075Oy+xX1CmCFR6PkvvmBP8rQFeYR/rv2pSFTqmFB2eCjV9GA5Ejxn5qya3jtTXMVIxSVdHOA/1HD+39QojcDvqvP9w+QhaGrhyckwYfgj3+h48jUsSYuI47EUVpCk0KXYVfU7J4L0HEkUASpjKJQcDWaRuKsKZQA6WHU2lQTQ4BKKyCHa2EWVGa07FxrwL7BJ4Qkbzj7Zek7qbaWHpkAuJqVZE9ltm25yf6Vg+jTg5znPL7kC0Cd5yULpRpc4zF1axmHPhg91jbMHgPMqtbgqouxzhyJCvjqc3RZ6xv6uMo0ndYA5zm62rrkarbC8bbfNY3TOOOJqOe0AU6LNaBk9wcHOdxyKhPwj3e0HztmT4IuCPVnIEcZtzWnXyecwuZl1uNF6Tp1WtLSCCB8rHzS18HcgbLty9bV5vh8W7B15uaLjNr6kre4TTbHtBaZByPdC8zvi816HHc6ixwldzGzxvvVmH62RHI7PV1UnS9PuNj3p5rCJaYgwRtjNZLWpdsIt6KMx8Z+ioGF0gC6Dln4WUoYoCSb7uHqyRpWvFyfXqERlcPFt/f8Avl5KnxGkQ8xEX+uXggMqljuB8ktPGjDbd3hCTrjPr1sVUzSBaZ2I7tLsNvPYr0eJ2MrBVFfEwbImKxAvt/ZVNWtPrcpV9LOhidZw8f09clZsdNvDyWPwmk4rlv8AID5n9lp8DULvJMtLVkGRnAtsO1O1w4HtQALiO0TuJ3LsQ2XERyy3qGdZp89qVmF9rXC4MBpEkk3du4CeCn4cBrQJ580HRuNa5uqbHZ/N+6mM1YjvCvjGfRG4oCwun/fQmDBDZZd934/JaIOGLnIhHptlRhRA/wAJzapCeEvdWyh4mhKsCEN7F2OJnMRrU7jLcpOA0+CIdn5qVjsNYrH4xkOKi3FT23YxUttdEovIErAaN09Upug9pu7atjhtKtqs7Jg7RuTl0WLbC44Hb9VG6RY0MwtV3/jcBzcNUeZXUabYiTMWkqh6e1y3BxsNRgMbrn5gIpPNW4Jo2BOOFXDFhI/E7lmtHxB1bbdiisoTmFY0sKHm9yrjBdHRMnLM8eCL6MvRvoZSrU3PxDNZrrU23Btm6RfgpGmuhVChhy7DMLHBwMaznB0mDOsTv2LRYCpADRYCwGwKXWAc0g5EQVN9wpcrAdF+jIxAc+q9zYcWhrSBkLlxIO/JD0ngH4WrquOsx1mPyM+67j87rTUKIw7ngOJ1iHXsbiP0zWe6TYw4hhpt9ouAb/vkavnC4+r4327+fYOCxYu05jwgkn6qbQqSV2P6IVsMzrddtSGzVaGkQIuW3MjNQcPigA0+uB9b0g0VCkHsnaCOe1AxVGW8It68UPBaRFuNnDmj1cSGnVJsckYuKGtpQsMHZYbiEEaRnNG0rSa+f0VL1LmHOR5qoW2LR+NMEeCXCyQo9KlrCf8AKkYSkQ5OwbqFpDAva8VWCS0Fr27XMN5HEK90fpGWCCIO1MbXBdCrtJ0Thz1tOTTJmo0flO1wG7eO9Eul9NVhqsxdLXN7/NUujtJhwBBVqH63ObDekqHGpFwpg0jOrvkTx2KFWrhotujn/kqoq6Qg7tvgUvoq29HFXC5+JusnhNNz9dyn0NKg5kLWVni+Fayc2pKrPvrQJJ802ljplUluiF0JSkXa4EbFtsVidKN7RW1xx7JWNxwknmp7OIOAwmsVbDDFtxYqRonA2VjWwtkvE9RMHpcTFSRaA78vfuQelk1KBH9Q3WQMXhrodHEOYIzbtBuPNTv6psP1TipuC0U4ntNtv2K0w2jw17nG41iWjZBupwft/wAKdUbhtGsbkO9H14TXVUDrFFoWGEep2vZVWEep4fZEosVvSWg7qxUZmwQ8bS3Oe4/Pgsn0eqmtjGbG0z1ro2lvsjxjwW/ZUVJjcIyk4vpsa0u9tzQASRcTHeo75322+Pv9JOltNQDe0LzivigA5rfyPOrwb7QHgfJW+mtKawh1r+KZjuhpY3rG1A5xu6mQA0wBZpzBttz4LDPddObIr2Y8hxHIjmrKhpgPGq7PYq9lEG43D1zVfpJ2qdYbPajPnCuTU+4uatUgrqp1hYfJV2DxOsBeQQNU7FYBhF5lLMPdVlDFvo1yDrFjmkjbBGY81oKOlARNr5H6qHWphwtnmOBQIlpLQAQe0Nx9fNMfSW1p1taRcmwUt+IlsG4KoA8748UUY6TBMHfsSw9V/wB6dha0Z0nO7P8A4ydn+1abDadEAgys3pga9MjaMjuIuCqihjSWggxv57VX3NZ+Xi3eM082J27Bu/dUH38ufKqDVJV70T0Wa+Ia2OyO1UO5oN/Gw70eJdfJqxo9B8ZmKtMTeNaplmPyow6K41tw6k47tZ4P/FegLgtMc/nXm2I0fj2mXU3OA9wtcPAGfJCb0ieyQ9rmnc4OafAhenEJopg59yeH+SteuhOaE4Lrc6u0kOyeSy/UEuy2rb1GAhAGHbuCV9nEHA4eGo9WknRAUU1jrQnoV+kKSgUqMhWmNcqg4ogwN6zv2qEr0FFLVZvfAuoDhMlRYeotV6j9YmYiZQ25qFLTBKwJsouCpwJR6tSEgbSqoeLaHNLXZEX/AGS0XXQq7u1CYZHT3Qeo9utRqBw919nD+oWPkj4zFuESbwJ5xfzWqd7CyOncO4EuDS4cATB4qOuf4b/F8ll9qhuJmu5jRm3W5GYPnHilOEl2c7xsVXgq5biNch0RqubBkgndwgFXf3gNLt944qMbbKjt0Safab7ObmbBxCLVxcACbfoi4XSY1juBUPTGEl2s0kMJ7QEdkzmJ2cE/sr/pz8YGix7voi18K+m4OAkuaTXG1tpDP9wBEj+aFTvrOpOGqwhwNqjoc7+gRDTfMyQjUdLH2SI8YG2OZMkk5+ELEeWj1KoNxkb/AFQ2GXTF5ta57k/ROgqmJruFEgAMLnlwJptd+USMpKs/wtjp1erbxd1lLVPHOfJPB5xW4moNWDEm0bfJXuK+y1pptNF+pULGmo18ljn6o1iCLtk7LjkrbQHQdtJwqVyKlQGWtE9VTO+/tHjYcFqlXMY997fTzDC/Zvii6Hmm1u12treAA+i3mgtA08LT1WSSbvefacRw2DgrJcqxnerXLly5MnLmlIVzUBrk9pSwmrqZke5ClPcUIlACqmyres7ZhTsQ6AVTMr9opHBMU3iqpw1Sp2Jq2UCg0vfwUdRQ4DnJrqcBWvVBrVBr5IwlBWbcpcJh5cnuZLirLRmGuoxWpAoQ0JlSwU+vSsFCxIspsOI1EqJizDlJohRMY66kxW17IdEjXTWOso5qw8IJrcM7s9yx3Snoqa01KMCpMuabB/EHY75rUYN51O5D11p19FzbK8lbRfTfq1WGm6cnWsLZmxCO/FGoRSpjrHutDRNue7iYC9NxWGZUGrUY143Oa1w8Ch4fCU6YimxjAcwxrWzzgXWON/y3GSf9nRdTYOvIeGjXloe3W/lMgxsvuQ6P2cuLwKtVppgydQOD3cL2bzuttrJQUYz8qFgcBTos1KTGsbnDRmcpO0niVJlMlKCqSfKVNBXJkWUspJSSmCyuBTSV0oBSUjSmkrmoJs9ZJKZTqJxXSg1yG4pzig1CmETHu7JVQynCt8TkqwhTTgFSnrWUzBYUNXUmJdeEjFr5KBiD2VIc0kSVFxPsooVlNkuV/oygqjCsly0mj6SUBuLp2VbiaausYxV2KZZT1DipphV+kM1aindVelBBWVUCxyEf9QLqZQw7/qBKHWh6+GQkoMMSUDDsLiNyn1nwIV33EAucmEpHFMLlmo7WSgoZcuDkGMCnAoIcnByZCgp0oYKWUyPXSmykJTBV0ppKQFAK4pAU0lNDkE1lfSuHY4hznggkEah2O1Ts7+V8k92msOM3uB3ajp9md3qQrU4RhzYy9z2W3J7k5+Hac2tM5y0Ensx8rLfUqk6QoExrPm35TeXtYI33e3z3FDfj8PqtOu+HAEHV3l4H/B3grkYZnuN/tbPta3zvzTfuNP3G5asaojVEmIy/M7xKNoVJbRInWeJdHsif9NtScstVwKj1KOEBINeC12q67bO3G2dj4HctD92bfsi7g42B7QaGg84aB3JrsIwzLGXMnstue1c2/md/cd6NCj6rC6pPX2aQ12VnGYabZ2Nk0UcLE9cbZ5WsTu3A+CvvujPcZnPstz1tacs5APNIcFT/AIbP7G7RySChjCkAdc4TJuIAggXta5Q6mDwpBmu4AZkiMubfUHcVom4GmMmMEmT2W3NvoPBL9zZ7jMo9luUC2XAeAQGdGh8NTJms6RnMbgdjf5m/3DerfAYSm5s03lwBjvgHduIPepf3RnuM/tbujduRqVMDIAcgBsj5AeCAiVdFNdmT5IL9AMP5nfD9FaLkBSHosz33/D9FGxXQek/OpUHLU+i0i5LIesoPs9pfxan/AK/omt+zmkHT1tX/ANf/AMrWrkvGDaoKXRCm387/AIPouf0QYf8AuP8Ag+iv1yeQaz56G0/ff8H0TfwXT/iP+D6LRLkvGDazv4Kp/wAR/wAH0Xfgun/Ef8H0WiXI8YNrPfgyn/Ef8H0SjobT99/wfRaBcjxg2qAdD6fvv+D6JfwhT99/w/RXy5Pxg1Q/hGn77/h+i78IU/ff8H0V8uR4waoPwfT99/wfRd+D6fvv+D6K/XI8YNZ89Dafvv8Ag+iT8F0/4j/g+i0K5GQn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data:image/jpeg;base64,/9j/4AAQSkZJRgABAQAAAQABAAD/2wCEAAkGBhQRERUUExQWFRUWGB8aGRcYFxsbIBgfHB4hIBkgIB4hHCYfGB0jHB0cHzIgIycpLCwsGx8xNTIqNScrLCoBCQoKDgwOGg8PGjUkHyQsLSwsLC0uNCwsKSwsLC0sLCwsLCwsLCwsLCwsKiwsLCwsLCwsLCwsLCwsLCwsLCwsLP/AABEIAK4BIQMBIgACEQEDEQH/xAAbAAACAwEBAQAAAAAAAAAAAAAABQMEBgIBB//EAEsQAAICAAQEAwUFAQ0FBwUAAAECAxEABBIhBRMiMQZBURQyYXGBByNCkaGxFRYkMzU2UnJzsrPBwmJ0gtHwJTRTksPh8UN1osTS/8QAGgEAAwEBAQEAAAAAAAAAAAAAAAECAwQFBv/EADURAAICAAQCCAMIAgMAAAAAAAABAhEDEiExQVEEEyJhcaHR8IGRsRQjMkKyweHxJFIFM9L/2gAMAwEAAhEDEQA/APomDBgwAGDBgwAGDBgwAGDBgwAGDBgwAGDBgwAGDBgwAGDBgwAGDFfPZ5IULuaUEC6J7n4YoN4ryw7yH/yP/wDzgE2kN8FYT8Zz8Rj0PK0RYK9hWJC2D5Agdq+uFXDMnl5JVCZiVmUglTqAegNyfkK7+Rw8st6KWXizWgYzj+NEDgGKXQw6TpFsxJ01b1pYDY+oINVjvOcdkTieXyw08uSJnbbe111RvYdI8sdHwbl6JuTuGB1+6QCFrbYC9vkLvD8TNtvYhHjqEIXKylR+IIoAsmgSX2bSL3q6Nb9OG/CuKLmELoGC6ivUALrzFE7eXqCCCAQRhYvgnLitJlWhtUnbe7G3etr9Pjvir4mzB4bkZJcubYyBrk671Up9LpVA+nng0ewW1qzVYMZfLeI5WzubhOnRDAsidO+oqCbN7iydsWPCfE3zuQSSUgPIHBKiuzMuw38gMKh5uRoMGFEPA0jYNzHsEHdhvR/XvX1wxlzSqpNg7E0CLIAs1vv2whKT46E2PA2IcvnVdEawNYBAJF9QBA796I2wihYLxDMNXuxWaG56UJ+p+OE9DWCzXRpMGM5J4zUH+Kkr41erfar9N7BPyw+y04dFcAgMoIB7ixe+BNMcoSjuiXBjmSQKCSaAFk+gHfFP93IP/Gj7X74/bdeeGZ2XsC98cQyh1DKbDAEH1B7Y7XvgGZfkjBjrBgHZpsGDBgEGI55giszGlUEk+gAsn8sSYgzuW5kbxk1rUrfpqFX+uBCZRHifLf8AijzHuv5Cz+H4/XsLOI8t4rgZAzNpJUNppmIB+S9/gPQntvhJnOFZdZCWzGlgze9FdHbsT6EDt3B8hZxPkvDCSRsIs0xRgFaloEjffcEiiRXx7+WNqw+ZjmxL9+po8txFHjEhIVSWA1ED3WK9/jpvEseaRjSupPoGB/zxn8/Hyljg5DzqtvqGoUWZq90HtZ+nlhjwfh0YVZBEY3IOzFiVvY9/gB5YlxSVlpyuhpgxWXiKGUw394F1EUe3zqvMYMrxBZGdVu0NMCKo7/G/LEUXZZwY5WQHsQfrjyaYIpZjQUWT8B3whnrtQJPYC/ywj/fpB/t15mht/wDlv5dvXFriHiGOIRHd+adtIZukEBjsDdWAB5k0MQvxmKWGXlMQyxsfdZStD5bEEj64XGjRKo5mrQ0yuY5iK4BFjse4+fxwtzfizLxMVdmBU6T0MRY79h2xPwpzLllssCysCbN9yLBPf54x/DoQOIUCQFnZQpdTYBI821mx8D9e+FK1oVgxjNNs0nH+PrC3LeISKVDWzqqgnXpB1A/+Gxv5UCThKfECXrGSXlsjd9HWRIqiumlos1j4jDzMZGDMZlhIjF0QDc0AASQw0terr79xW1b2uy2TYtMkmSCxQB+Qwd/vLa/Jid9KtgalY4PCcbq6392R/vrjk1MMmX0ggk17itsfdNKGNmr0998Np81HCkUqwoDJW40gjUt+8oIb0sHf43hSGhXUoyco1HSx1P2sNsQSVohWGmtxtjvxlx6PJrBCsBmkJHKjBIAC9K9tz6Aee+L1hrPYhxjjdnBWou8W8JXM8Xy0LM6q+XcMUNEgFzV0dj2PwxkcnIjw5GHMyEZYTzh+ogUuiu3bcn5ajjayys3GMgzrodsqxZf6JIcsPobH0xicg8SR5KXMLqgXMziS11DcR0CPP1r4HGkdjjmqb8fQZcG4SMzlZIhOqZWLOkkvIVBjqgAaqyNxdCzeKWfjSPK8ThhfVAk0HL6tQ3LWQex7Df4DE/FOIRT5WOQZdYcquepuUpXWgX3mr8Wkkbee2KeZeE5biZy+0PNy+gbihb+u/wCeGSzR5Dgsf7q51uq44DKu/wCKWPrv1HWaHlthHwThvKTheZV31yZgxkE9KqJCKUVtfVe++o40gzYi4tmkcEGfKgRmtjpiBP0pW39RWE+QP8C4P/vZ/wAU4Q6XvxNl4yywcra6qikI2ujqir61eE2YiCyBBGq1I+k6WvSJpulPwqoG59dQxrMzxN1zSRAdBQsTXmA1b3sNh+Rwt8K+LZc7lZpREodCwVFJpyEDKLPayaxGbLSZT6K8XNNPkmIY4OiBX6W6gxMZcli8LJp3GkmPTv5BWGNbBk3GelkK0hQAHfc0n02o/risc/mZMoHkikhl10yRdTad6rv3Nf57XhWsmcJJvMCj209+liw93ddYAFbUdu4xWXOrFH/Hk473obW8KeItmuZ9zoKUL1EXe/xuj/154QCbOrW+YNhe6k0SLPZdhff6Y9jlzYPV7Sek1pWixvazoIrST3HpW9YpQoHi3wY7gGZdgswi5ZBDhe9URXvE0bU7DzGIeKZPJ5cKZIh1GhVncCz+L08//bCVfalGoCfUxJYhWJPRGE3K37y0bA2G9b4b5PjAy8OrOM4JfpLoxP8AFqzbBboHX5bUfTCnF8CsOcb7SLfCePQysIoww0ihY2pfrewrv64br3xm8x4sgRGOuNpwkhQBHAOnXQsja+UQdxekkbVibhfixJ54449w0TMx0uNLqUtdxVUxNn/Z9ReVPibSnC+yQYMeYMAGmwYMGAAwu47nWijVksnmxrQAJYM4BAvayDX1wxxT4nkzKqAEDTLG5v0Rwx+tDDW+pMrp0Z6XxNlXGtsuWBF6ikZ6iqsV96701v2274k/fJFCHVYJobDFjpTobQ9bFiLIhNUNJoHzxVg8H5hBQaEgAnqDNbGMRlSCtFSBd99+2IF8K5hi8VoFCg2S5AJSdURCR1KokAN7gAY3qByZsXkNsp4nZVdpIpWAmddQCUqKygE0wH4gK7nf0wx4NxLXChkddbF+5AsK7AbfIfphJnfCczjSGjK8x3ALOPfKG6AosulgAdqbDHK+GozGokOpl1C1bYfeM9du/VRv0xEstGkOsvU4WH+GvMKdeUdNOCSQBtQ38u/b9uJuBaWllcRSxs9FtdUdz228t/zxI/CIoUdkU3oZRZcjcEnz2BI74z3hLhQ56s6FWRNSfdGP0B3/ABijW4/zt6STfIrtKSO1fKc3Vy5i7NqAuP3i+1DVYOoVv27GrGGeY8QJMDGFlGsUaVdQ2t+7eQ2Iq+9YDBlIpD1Saw1kXIbKGxe1Nprb4YikGSY2S25Ln3+5JJBruCSdh5D4YzSrZESxMR/ikjk8NgzOXhbmSIi2gooSdbgCyAw98CiD89sTcH8MrA0g1honQIF2B3oMdgAoJAAAv6dsMJeGg5dUj6haMNbE2A6t3IJ7Cht6YRzeEnApBH/FqDZHvaQHoGM11DVd+tAE3hZU3Zs8bFhDJVqjR5Vk5Q5RUCjpvt59xsav5Yz2X4AVzEcshi1GVm6Hfe9TjunkASLYelkUMU83wcCVYS0SzOrFBRsqABd6KHuvsfU97xbTwm430x7g2NXqjKOoJ5E+lfDyw3FPiRDpGLHRRHOXyDLmXl2KOtA2L/D+mx/TGZj8Zzl+JL0VlVYx9PoxA1b77fLDjnSxT5WG9K6KcKOljR7UBVV6Aeg9MVF/G8b/AKj/AOIcY4knZ6XRcFZW5Len82dzfaVnhBFNyVEeoq0hQ6Xaz0jfpGkV8wfliPxjnMy/E8s8aKSVjbLA11XR6ur+mSN67fXHPEP5vQf23+uXF/i38ocI/sof24y1a1fI9CKhGVxivzL5F3jnijOjMQZWCOP2hoVZywBpipLAEnSqgAnz/wCdbJeN8wcrnVljiE2W0/gGkkvoYMt0SD5j1+GLGa/nDH/Y/wDpNjPZj3uNfP8A/YGG21x5mcMOEkk4raL+chrB46zo9lkkgjXLSsqWFHXvTEdXR5kCq288cS+OM5qzccUCScpj1CPZERmBLC+o7CvkTvhzwjw6M5wzIqXKcsiTYXdFtu4rv3wq8In7zi//AB/tmw+1pqL7rtPKrX/qipN9o+dfLrKkCBUOmSUoWUsewG/QCpF/E+W2HPiDxnMEyS5WJOZmUDgMAdJagAtkAdV7n0xn+H/zfn/tx/eiw4m8R5fJ5PINJlxNMYVKGlBQCt9RBI3OwHxwk3Wr4FTw4ZuzDaTVc9OIcM8TZ15cxl5oYvao4S0ZCrditidWkgq19x+uFn2b57MRZfNMiryUjkfUaP3qoCo72RQvt9cTeE+LHNcXmmKGMtC3QTZFKg70PS+2JPAP8k575S/4IwJ21rzHOKhGSypXlvxZYl+0KdeHRT6UM0srIOk6QF86vc9h388WOC+Kc6mejyudRBzRY0gWNjRtSQRakEf9HH5n+S8l/vMv+nGv8Qfy/k/6g/bLgUnvfIUsLDSccq1zeWwph+0fPPBKyQq3LYFpQh0ovlte5J8z2A+o2fCvEMk+RizCxa3bZkW/IsrEd63UevfGJ8IfyVxL6/3Di7wTjM2X4ZluSUHTmHbWuqxG2qhuKuyLxpgqUpJXujDpkYRhJxVVJLyNP++DM9X8Df8A2fe9PPp3s/Lv8Lxe4tkDNLlunUiu/MB/ovC67jubLAfXGM4v4hlkrmCNlUySIujYaVzceltzzARGCe3cjDfJ+IswXQkw8t5xEEAplAkCEgauoEedUDQx2PBaPIUk9GZ7OcPkST2fQOZKWZVDpfbOVa6tQBEinVVDzIO2NRwLhE0Wc5jRnQwddWpdrXL6SRd0TGy7eY9N8S5LjOakiilWBHLxIxYGt2ALD3rAG/r2+OGHB87mHdhNCI1A2IPcg16nbubxlK0EYoXYMGDEG4zyHGxLmMxAFIMGi2uw2tdQoVtVYZ4+ZZ/LGKbjMiSyhkRCKcj+MpvLfp91fQEjEPGBPllXXmcx7PO+WLys5salczBSPdAoGgPId8Z56Ov7OpPR8vovU+p4WZ7jYizOXgKEmfXTXQXlrqNit77YwXC5efDT59o8rHm5F5jTFXkTSpjAYjfzNGu529IeCRtmJ+Fs80rHVOurXvURLLv/ALQOk+qgDBnBdHSu3z+j9DezcHnLE+0Eemx2F3/S9axLl+GzK6s05YDuKO/e/P8Aq/l8cfPcsMw5y7+1zrzc5JBQbZVPci+7bmr7bVVYiHFGCZeHMZqZIRmcwjyB2DFYwmiyLJ6mO2/fFdaZLoKvR/Xv9D6fxLhSThQ90raqFb7EUdu2+M03BMsM2uU0SWYebr1LsFJSq0ed3fyxluGZqfMpApzUy/wWdiyubblu+m9/gBfehV4v+F4Wmz+TleSQsckHPV3KuUo+qkDUR5tviM18DoWE4J3LazbNwlIstIilqAZ71EG6v8Gk1t2HftjO+B4gsshSiDHda1JJ6fRtqOoWR2I2XcFmfFBdG+4sUNX3m1SCxfR2I/U18cUouNJHvDCUOy7uSAAevYg77af+WOuNqLiePPGhKSlYcY8VCLksuVDmaVoytDUaC9ttydVb4oL43Ay08kmTjWaKZYuXtVtdWdN7aW/Idrx7xmRWk4Yyx8oNmidO/qu+4BN0DdYz3Hga4hWx9vir8psTROZ7+9jUfv8A5YVzK5jLKkuXVGCK9g6yqgXvVagdidr7Y9h8fTRmZc1lljdIOcoV71AkAA96st38qO2M74l4PLFHnZMxmYZpmSIMqbMAJEolaFCgPLzGJOMcGmRJ5cxmoZZfZAojXZwmtNJ00NhuLwqQ80l78SfL+IpJc/lp54DFpy0rgA7Omh2DLe4sWN/88NODeP55JsuJssscWZYrG4ckmtu3nvQ7DvYxSkCHM8P5hqP9zm1n0XlNq/S8deHsxJk5spDzEzOUzDEQOVpk33qxa9RG24O9VgGm09/ehp8zHzs3BJG6MqKSQGFj6d/xDvjDQ/xvG/6j/wCIcbjh/EcogDqeWxAsHWavfc7j5n12xZzAkkp8uyaWXfUtWQTdgrfwN+mM5YZ24PS8sdddtu52fO+Ifzeg/tv9cuL/ABb+UOEf2UP7cbDi3Hly2hHiZ7XUdIShQJOxI9GOwxUPjOLURymtSReqGlIBIGrXQ2U3vtRB3xHVM6PtqvbjLzM14r4j7FxiLMyIxj5VdPn0spq6BIJurwkykxmg4tmApVJNJF+rTBqvsSB/ljdz+PICBqicgixfL3AsEgFtyCCK+BPbHreOIl6DBIDbDR93+H0Aejvt8Ks4HhNsI9OhGKVaqld8E7LvgT+T8t/U/wBRxkvCH8Zxf/j/AGy4eZjxc4hLpGFBdlWzRVdEZB2sFg0ny2xBH4zkFgRRsQDZ1MuqqA7qASWO593vROB0mk+BWG5SUpJaS7++zMcP/m9P/bj+9Fg4vKYBwnMspaOOJLr1VtVX2Bo7XjX+JfFvsuQSZUQySkKq0dIO5JogNtXYgG6Bx83Pj7iLgsJW0jvpjTSPn0UPrjOVLQ68JzxLlWlvjzVcjT+FeLrnOMyzIGCvCaDVeyou9EjuMVPBXEDHls/k3RlcRSyEnaqj0kEd77HDX7OPG8mZlaCcIW0FkdVCk1VggAA7b2AOxwu8c/aJPHmpIcuVRYzoLaVZmNdW7AgAHaq8sGlXZLzObw8vBceXwFWZhb9x8tIASseYk1V5XVX6Dar+WHGS48OI8ay0sUbqqLR1UarWSTVgC2r/AOaxnYftEz8ZFy2P6LxJRHy0g18sfRZfExbhD5yELFJo8lFBg4VtiKI71fkRhRp++ReK5RWsd7Sd7ZvgZfwh/JXEvkf7hw28KeHRm8hlNTFY154cKxVmDvVXRFGiCD5HGYyv2o5lYZFOl5WI0ty0ARaOrYABiTXewKOGfgDx9mJM0sE7B0lsKdKqVaiRWkCwaqviPreHNRkmjLpOFOcJ2uN78l4Gn4j4dycTESPNcmogaiQobmBgvSaW5pG3s2fPtjg+HYZQ75V3MisrLrd0WMlg5K/dkjURfY/TGP8AGH2hTPmHjhCKiMUB5aOzUaJtgaBN0BW3rhdlPtAz2XfqYHtaPEoseV0ob9cb/aa5nIv+PxGr0/c+hZmJssMvAZZAq5cKeWa1Mt0QNakbjvdkCgRveq4e1xxkMWBVeo1bbDc1tZ77Yx/FuICcQZhURlaAPpkGoKC1Nt5lSd9vlveNfw5rijNBbRTQqhsNhW1D4YuTtJnnxVTkmIMGDBjM2FXG+CZky8SCQl0zUSFHDD3kCjTV3Ztj5e78cX/FHCpnyuU5cXMeCSGRo7ALBFIYb7dzX/PGswYnKb9c9NNvSj51muGZyXkTzZNZBHmJG9mHLX7tlUJe1MQQdyCdhePeC8AzUPsEnINwzTcxNSgospADd9wBZ29Pjj6JhR4n4hJDCrRFVZpY49TiwodgpJFjtd98EcO3Q30lpVXvX1MxkPD86rlbiYcvPvK+46UJ2Y79sU14BmomjmGWMvKzWYcxalBZZVQId722J7emL375IsxDGcyZA6h9RhToO76d992ELED1xfyPiKCBCiCcsxN6oxaOCyKr12JaMqO/bvjV9HaM10x3sq9+pQyPCc20kck8QDeyTI2kIoDOzaFpdrII/PHvh/gmZy8+RcwkqMsYZeoAxHWzWR5jt29Ti4PFsbQDn8y3jjZlSL3PuxI7e8bXbV8AR3xJk/EmWy/MVfaHJfYaNRai6kpvuoMT7mvdwuoaB9Lb0pV/fqMIsvk0Qx3GQaDW250na9+4PywOMkdzyu+rvvZN9r9STXxwT5bKpCcwY7QqH2smmqqW+/UNsLm43khZMMg0ggkp7rKGJT3vfpT8Pji0m9rOF9nR0ScU4dlmky1SCIZd+aqhbD6qbvfbbvv3ws4r4fyp9pWTMMDmZEnBEZ+7I1ae16gQxG9YaN4gyt6XhdaGltUQ6K1gKxskH7pgO/YYP3eyj6VaF76VpogSgDIF1GzQt08z3+mFlY7j3CCDgOUKZgS52SaSdQrSFGtdBDDamJNhe57bYn4R4VgkM+vOSTs8PK1spXQpIC0WJsgqKHb88NU49lTpIiKLvsYEGtSBTA3svn9NxixDxLKytyViYCQ6SwQKLBYgFgb35bMPh6XgcZAsvChRwzwPFEwkbNtMI4pIypr3SjAheo6Qqk7C8JfDeXyiTRv7XPKuWRpo42i0gAC2o6juO5AAsjGsyzRE5kRx1y4nXWWJ8jtpI27He/24yr/xGU/+35j+62Lw0pIWJF4bSa96F+HO5MK7LO4CaGP3A1NY0jSTu1nb0okUQbx7xTxQgykUcMsy/fcuRhGVdFHUwA30mmAUAnYV5HHPHeG/wLKzqfvCmWjAPu7HUD2vufXtjjNZSRHDTPC0j8RhZxExIU6W2IItT8DjVKO5jTjt78x1xLjWRaVYpeYzKFjLU1LrBoMwPchje3r6Yqx5jhpkMX3gbWwJJkAVog34tW1C6r0HbbC3PZOaWbOqskEcPtSFzKxU6h7oBojf0OLmT4cs2UzbMSOVmcxItVuQhFHbtviMkUjXPJvYiyE/Dzzm1T6QhYKRIn3d0wXr+8BY2QaFi62OLsef4a4lkBeohqcgyAMHI8r6+ojbsDXzxnmycpyokleGhkSsaKx1lCQQSpG9G7I2xL4lH8f/ALllv8SPFdXFuiOsaV0PoOK8O5Rk0PphcfdyIxIZ1CqQrXZKp+hPnvKfEHDxEZOUOqQxlOQNZagSCtelYW+LpYy7iJSMwMxltbMTpYlW5fmdh50B9ccfuTLzCxzGXGcObLoqlmUvp6kO1oex3/8AcR1cGrZr12IuynsLftL4jFNkso0G0etwF06dOkAVXlWNL9mcQ/ctRXvGSx69RG/rttjG+Ns2smQyzLEIjz5Q6KbGsVqIv1742v2Xn/s2L+s/9845GqxWj1s19Ei+/wBTE/ZzwHMxZ+N5IJUQK4LNGyjdDW5Fd8NH+zrMniPtB5RiOZ5hBfcrr1dtPevLGkyOceSRVTPwSG70K6kkDv2BJ6b/AOtwi8afabJl8w0GXVPu9ndwT1eYAsAV2s3vf1UoRit7LhjY2NiPLGnXHkS/bMo9ngPnzSL86K7/ALBijwz+bk3zb/FXGR8ReNcxnkVJtFK2oaVreq9ca7hn83Jvm3+IuM7Tk2uRu8OWHhQjL/ZEf2LwqXzLUNQVAD5gEtdel0PyxVfLqniJVQBR7QhodrZQT+pJxd+xbvmvlH/rxrMrwfLycQkkMI5sbKwk1vuQAAa1ae21V5fHFxi5RVGONjLDxp5uKryPmPgkXxaK9/vXP1AYj9d8aH7aVGvLHz0uL+RWv2n88YNJJVzBMJcSB20lL1ed1W/a8Wc/FnZ65y5mTTda1kar71Y27DGV9lo7nh/exxL2R9T8KRwDhuVkmB90oCC9nrcgdBs+Z3+ONRwzNxuoER6UpdNFdNAUKIBAqsZThMQTg8AltKB2YVvqfSCCQd/hZ9AcaDw1BGsVxliGa7ZCp8thYB0jy+Zx1x/Aj57Fl/kSSrj4i7BgwYRRpsGDBgAMKfE3CjmYVjAVhzo2YN2Kq4Lj49N7eeG2PMNOnaE1Zns34dce08hUj1wxrAV6dDJzLqh0bPWoepwm4bwPMxylF0Lr3kBkLsic2R6spcmpZFGoEGwcT8Q8PZl8xK6qArNsNZAcU7Amn1buIlPu0Dtst4XQeHsy16QrFXVT94tx0AaoSUpAI2tqB2B2OH18lpRt9ng/zEuU4Jmuh4eUZFgjUVJ7oaDlrJuhBFrqAI3GIzwB+ZNEi5d5Qxf/ALwwkovIyuKP3GnmRnYb9W51Yn4P4WzEc0LMhVEZLAkQ1pIs9zt72y79dbWap5jj0WT4zm5ZiQvJVQALLEiKgB9CfpjowcSeJenAwxsKGG1Ts2nEck8mT5RYGUogJJoFgV1G/iQcKeJeH3kzEskSQMHU0XZtjoZCugdJ1Md2N7E+eKXF+P5CSBM5IZakOhVUDUSncEdhXfvW49ce+G+P5AiWeMyoYUtxIBYXYbAXe4A73dYShJK68jGSjJ6kQ8OZh3aIhQNKm2dm0C8wI0DFfvNIcAnyoY5iyV82RpcuuhlElTAiMiWHZjQokRN386GGfCPtKyuYmWFeYrOaUuoAJ8hYY1fbGFzedVMvxVTdy5tUWvUSSPv6CkP6Y1hCbdSVbfUzcIJaa7mnbhTBRzJMvGkocRAS9DM8dBowRsHcq2le2GnDPDMkU8TssbBUTU5drVlRg4VRQNs3vHyvbfGS4vxiOXJ8LcEhYpVRy21GNY9Z7nb442fCvtAyuY5xRmUQqXYstWo7sKJJ8tjR3G2JnGajaXP6lRhCyLLMvOz3UAWQjSRp9Rdk+rVv6jt2wr4L4ay0WWEszuHMJidQ4fl8yw1AA0TfxG52x1wnxjw+eZolWVTmCFJcbMb6RYcld9h9ME/jLh+TmkiCysQQr0odQVJ7amskHz9RjOOHiRTilrub4ksOc1J7bDDOZjJy5dcqzyaUC0QrBl5Y2N6e+3p64q8LyGSbRGskzOZ1mt7LM6g6dR0VW5+Pxxbz/ivIZcRalGmZDKrCIEEGzve+omxVdziOLx5kRl/aQpAEmjTy116qsVRr3d7v/liFDGrQp9Ry8yXPeGspJOZWmYFmV2jEqhGZdgSK+B8/XteGnC+GwqksaPzFld3calO8mzDp7DCPw5xPIZ9nWONw6jUVcsCQTRIpyDuf1xpMvwWKPVpUgMukizVfnYPxvDna7LsyhHW0kJYPs9gRXGudg0ZiGpwdCk3S9O2/7TivxnLZBXlSaVgxhSJk32CUyEUnvbDzr4YXcGGnPBKalmcKD5AmSjRQkUBRJa+pT2bGrzfId5EKRtKEJ60G/Tt1VZoEduwws0r1ZDSy9lJeJkclHw54HDzzBpWVi0jEyKY7CUQpHYn17/l5mo+HrEqJNPJIZtYdG+81EVdsoFdvjeOPDksICNNPl1AY6oTAh2s/j0k0e92cMBxOMZjVHNk1j1CqjAarHny7B7+f1xTm0+JzYX3kdXFeP9iL7TuDplcploo9RAkkNsbJJAsk0Mab7M/5Mj+cn944j+1HgUmZyqmJS7RPq0gWSpFNQ8yNjXpePleT8TZrLxNl0lZI2u1oWL2aiRqW/gRjilKpts+lwcLrejqEXsxr9l/8pRf1X/w2xXzOXEvGGSQWr5wqw9QZaI/LDv7J+AyHNe0MjLGiMAxBAZmFUPXYk7fD1xQ8c8AzGWz0kyI+hpOakigkAk6u490hvX0vGddk6s6eM0n+U0X2s8Lhhy0PKijj+8ItEVdtJ2sDfEXDP5uTfNv8RcYzjPifN5tFSdy6qbA0KN6r8KjyxtOGKf3uTCt7b/EXFJpttcjKWHLDw4Rk9cyOfsW75r5R/wCvG24V/wB9zH/D/l/1+WMX9i6kHNWK2j/142nDp0GdmAe3IvTpPTprzut+/wD8Y2wnUTg6bFyxnXD0PlHgf+V4v7R/7r4+n+LPG6cPMYdHfmBiNJArTXe/n+mPlHiLhU/D86zqGSpC8UgGxBNrR7XRoj54o57iOZ4hKpcvNJWlQq+XoFUUN/hjBScU1xPSngRxpRm32aPrfEePjM5OKRVkVZer1oBiuliNhZF4Z+EFAg2AA1mgFC+Q9AL+f/LC2LhQgyWVhmlWLQo1AqW69yaZWUitRHejhjwTPwRnlLIGZmvZXGomh+JmJND18vz60+xR89KNY7a24FWseY9wYk2NLgwYMABjzHuKvEs00cZZEMhFdIv69gT+mBaiboxOc4vNrnQzTjly8tVirUxZ53UWSAoEapv6LXninkeMzDWwkYF9LtRq2PsIJ+ZDsPkxxphlVkE3tGTUAjmuTfWyCl8u4WxYOODlcu0McwyatRJA76NOlbBAN7Iv0XFVwMK42ZqPiuaMWt55lUjmHTLGZK0SFnVLvlqQrcs0SAaxeyuXSTjeb1qrj2cHqUHukQuj22J/PF/9z4Sp/wCzlKlg1U25IO/u9qNUNt+2+1PhrXxvOGqvLA16dMWN8JNZvD90JcPH1MRlc2IsrkZGBZUzcjFR5heSSBfmcPOFZuHO5vPyy64oJIAWJoMArR35EWSvxu8J8jIYsnkpypKQ5x2avL+JYfAWFNXjQ5vxPPxKLiCxqTl1iBjGgarDoTZBNkqHNb7Y7p93z5akL38itmuN5WbM8MiypcrBKqkutGi0enfz7HyGIWH8F4z/ALwn+M2K+T4xBLLwqOJNDwyKJTpUaiWTewbbcE7+uLsOXaTLcZVQWPPU0NzSysT+gJwqy0vD9Qb++4ueJ4gcrwcEAgmMEVsbSO79bxV8SxKme4kFAUeyDYAAb8m9hg4hxRZ8rwoqCOXOsRuu8YjBI+BxN4igaTiPEVUEscnsB3NCE9vkMRDRpPv/AFIp6+X0HXCvDqZnKcNdpOWYAHUUOs2prcjzXy9cJ+P8SyGVjz8EbyPNOTqsalD2TQahVEn1rCrK8bXNHhWXjRy+XkXXYFe8u4ok0ApJJqsR5vPxZY8ShniPOmduUxRTXUxuybUGwbF3gWG82vy+Ptg5KtPegz4cgOZ4LYv7g9/gXr9cQeMeDtk3EjhSkmdMqqn9Eb0QQAD8O2LPDP8AvPBf7A/tkw6+1QFUysuklYpwzV5diPlekj8sLNWJFc7+rHXZb98Ch4S4uM3xiadEZFeDswF7csG628sX0nT25g5lP8K6CrUqnUBRsWbOkHtsoUGruXwx4ykz+dmVARlVjtbUBg3SN2BNE9ZAv9mKiS6M8EskjNVqaWRjWoCipOokeptf+HfGcvxNNVoh8PiccKlVc+QQAee/dKPU0m+rsKIA+Ida8wNQUK5ieQrY5RobG6C/UXRFfP646Yx+1Hm9UfOk1oLNdUlkIG1dt72o6iLtcaeNtPEJyaLcvZbotSoQAPM0Kv8ATHHJ0XCGdPu1M5kI3njEnM4fHqvoaOIFaNbgqT+vpjzOs+X0uWyEw1AFEjjJ/RQR27/LBkeGyZlebHlMoFJIos4IrvtzBX5DHUuUkyjxvJk8sdTgAIzsb77Aud/ocanlU8t+evoaviuclXNwRq2lGPVQFn52Kratt9z59o+MeKVgldDC8gjj5juuk6QQ5Gx3r7sjV2BK+uJOK5B3zeXkUWsd6msbbjyuzfwB7YzviKNM5muWs6KaMQuNtasyyoQGFao2Yi72BQV3s4R31PbxXUY0MZftAChry8hKA6wHQ6abSN76rNbj1+GO28aDmdEcrk9CIGQK511dkWDsRua27Xjzh/A/ZdckzQqrRNHphjKqNTFtgBv09ydzhRkeAUIFizMLTRgVYemcSO5OwBA0tV+oxpSMG5DeT7QVF/cyjYVqZVOoiIlSCbSuctsdtm9Me8W8UShY9MZjaRdxISGQ6mAFUQR09/RgRhZmPDL5fU7zZc6wqmSSEu0jaYwyuxBPLIjc7b9frWG/h3IZcpEjFJZYUK2UalGsnpDiwBekHvQwq0sLk9CnJ44kZAeWotbJ1ttZdRXSfNRRIqyAasY5/fYVYPyotTehJYrfnSWHoXudNb4v8ayGWycUs/ISQ2tKQtX7q100opj5X+lK041FbLJkI0ZZ4kZToNNLqOrZO4038b8sNRtWkTKbi6bG3BPE0k8io8aKGTVYZjZq6HTWy13q96vScS5/iuYjcqkClb6TqA1igTt+fa8LpOOJHI3KyiGZZ/Zkoqpba/e09I2Ar9cVpuNe0zZORo9BSSdGQm91jFi63BxUYa20J4qqr1/mi/mM9LMBqysbkbqusNY3BIF71Q3+mLfA8oTJb5WOHSAVYAWTfr5bf9eWM9wziZfN5R48uEQ5ZqVWFKuttRGw7Edq3vGg4b4q5pyn3de0hz716OX/AMPVf0w5RrZBDEi93707u8gwYMGMDpNLgwYMABjzHuOJZlRSzEKqiySaAA7knyGADNwA6s+C7e63eth19j28q90VWLfhyUDIg3ekP50dixr1B/XFKKTLqMw3tkTmdWF6lUCgSd1betY+nzxNw3PQRZblNPDsrBmEikLqursg76ttsUZIWZvxbK0DLHHoJj6ZOaS1hYS3dbvTL73ckXi83ip1k5YhUkuY0JlO5V+W2o6Nure97GFx4blwRD7UhOl7I00tDLoQevY3GNv9o9q36ZIRMszTtpMjSovKJoCYs4LKTqtlNGtgN8b1B6JGH3nP6FlfGj+eWAXzuSiKMYe10dxzV286OK+a8as0cqRRqG0vpKy7oAkpJNL0yDlXp+I3xJm8pE/XzHAmkkCnlHu7xH+kDVx1ZG+ryrePO8DRAY2zYStQUci6V1cNdHqYiX3r20jbCWTbj8RyWKld6fAfz8dih5ayXqZFYEC7vb87/biTh3iCGZ9CatW53Ujt3+uOU4zlwqguDpAFlW8h8scS8cgSSiNxQDBOwZQ3fysb/IfDGNPkbZ0t2JMz4wkVtIEB62FU1jchb6u4qzXcEe7imPFU0kqnUiXyhSlqH3nVY1fiut/w1574ffu9ly4+6FEM2oxrerYbf1qYE97UY9Tj+VPaPvVnlL8hZHw3+A+O2HT5GeeP+ws4R4tkeSNdMVPp1EatVFxH31btZ1WfWvjh/wAa4qsS0JIVl20rI6ja9zuR8cVIOOwMyCKLqZwL0KK3AJsHcjp/T0wl8U5bKpLmXmkVppIvu4yrWjBaUgixZod674ajbpg8bJHNFp+OwxzPFc1FpLtlUB7anAsX3HVvtvtiZOJTBdU0kCRtGdLBlALkCt9R1AG+2M9wjJJPmMqkih19i2B7A21fliUcBEWYyGWmKyqOaSKNG7bsfiBg6tLiP7XNq1BVt9PU0vCs5py5bMSwlSaDqyhSCBtewJvUPXFGDgmUVvaEnpFcNs8ekEEdOrTqC/7Or4YQ8a4QuTSBZSHiOaaQqAdlpdqPc0D+eFzossWZaFCYVzMb6AKpKkHby7j5Y0jGlozDE6TLNTir5fC/kPOEwt7S09xmJZWZpOZCQqtr7tZfzSu3cjagS3yqJJPPOsiSoYyCEcMw2G1AbWAaN+f1xnM5w2GXLZmXJsSrmO4QpBjCmz5knzPp3q6w18M5bLO8s2WYqDDoaACmU7b2SbJI2IFX+WIlBbl4eNNPKq17/p8hDkuD89OZDkGZCSATmPTv3rBmeFLAUM+RdEZgtick2fSr3+HnjqPhjKKXL8QHns4H/pY4mygDIHhz4JakLSDv8Lj7/LFnnUq218FX6TecO4BHlFk5KtbDsSTZUHT3I9fUYzHD5i2e1feKTMwK2oA3IIbTKQx+FHGo4PwMZbVUksmqv4xtVVfbYV3xlcov/aLUb/hG5CLsbc0SXUixtsrE6LG9nGJ6tUkqruHXHeNFZlg5CS6tGnU9dbsQBWggCgd78+3nhLH4i+8Ei5VNgtKtlrYagbEZNiMaaGwO523Dnj+Zjy84lOX5r6AddgcsK4C10kjrdbI9Bsaop347lwCGyCge+VJUHyolSli2cfCj50VGTk1xPThCLSeW/fiTZ/xaWX73LoQvVRe9wfd6oqvSd/UNa2Nx7lvFYiLactEhDFTpcjVorUBUd/i2v4k1WIF4tlt6yEYo6CbShZ6t9FAaqAugSQNrrFNeMRaUU5aMUzN7qbqDS7aelxpAvsaut6E5nzNFhQf5PfzLXF+NvPw+QSKAU5B1Xu+oi2rSAASD2J8waIrFTiucRsxmJFdSnteVOoEEUFezfahRw/8ADskMytE2XjUtGDLQGl9IjK7UOwkFelHE+V8NwxvmOYIuRKYtCeS6BQvsASx2o46cKaUdfex5XSsJvE7Oi/h+pnxxZw83ImWMT54rzulgF09xe1fH4d8V+Fg6oLbUfac1bf0vu13223743H7jZVlZeVEVZrIoVqG1/Ajtt8sK5M5koG0CAjlOwGlBQZlAaurzUD6DF9YuCMXgy3b93Yj8OSBXyVkC8nKBfmTI9Aep+GO/DUyl+FgMCQk9gEWO/ceWHfDeIZSV4o0hooTyrVeirNg3a2R23xBwHwnJHmUmkGXjCaqWAN1FxRLFvIDsB+mHmTv3z9RLDkmq19r0J8GDBjnO00uDBgwAGK3EcpzYnjutalb71YxZwYAMk3gp9ZdZgD5HS9g0AKpxv3F7kA7Ud8cx+BGAX74dKge4fJi39L441+DDzMjJExmV8HTVIC6puVQlbsa0ayA+3ukVYO42HbFnjWTOVySBSpdW069K7hi7V1A0N6r/AJ4d8XgmdVEDqjXZLen/AJT519MLk4HNLG0WYk1LasrKQST1BgbW6ojviozqSsrqko2mReIkVPZQaWpPwKAL6b2sUCfj54acWya6WdYUkfbYqLYWARff3f2DHPFeLCFlBjZ1Iu1FkH0r5X54rZjxBIrEDLSOOkgi+zAHfpO4sg16YjWPa5l/9iyLgUsmzu6g8PRRdFioGn1Pu4jzkaM764JRrOjY0OxjFWu3SbHxxb4vmyMxlDZUOd1uq3Tv29a3/Te3Gb4isbRqQSZDQqtuw3sjbcdrxUZWzHEwaim35fAQ5Hh6SzUYpVttVsdhThwB0j8Q8/JiPlBlPYzGCzuuy9JJYgd1HSnxI2v52caWbi0UZOqRAVO4LC9t+3fGc/ezC0Tus2tVUgkKrDp0P2um2Wqv8Xwxone5i8OtkmMOF8Ly700Tu/LarutwVP8ARAIpQNtqusZ7xBl2TNZotlnlE0QWN1TUFOkC+21EeW+2GnCuJLHEtCbTmnTlOURQDMhIoK/4dNsQB1HYbk4tZfw1Mu3tctAUK1CvT8Z2HpiW3BlrAjiQq6ZnYeblny0xgldfZeWQqmw1tsdtu47+uI8jlZsquRmaGRhGZdSqp1DUemx5WDe+NTk3bNZVeVK6sjlS7bFjEWU3RawWAO97YqZ7jzZRVjeaOTMtKnSe+h2VTQGmqFn9awPFrRoI9Czfhl4eWvkZ6HJTJDFOYJDpzbSlNJ1aSF8qurUi6wxl4xnXhkmSN0VZl0oI6Yx02oHps76N69fjjSL4oypMlZiL7rd+r3RdX8dyBt5kY4XxFCxR0zEPKKuTd2dAFkG6ULe4IvcVgeKmJdDktm1/Rk42zB9szGWikh1GPSujc0euhW/qaHni/wABdpc3mMxyny8Zgollrq2s9hZ2J+m/fDtPEkMhjaLMQlCXDXdnSuo6TYC6R1HUO2B/E2UliY+0x6DaFtVUSp237dIJ+mF1qY10Oap689uOvyMxw12mWRhn80qRrqLulAj4VIbPwxQOailZBNmc20esUWjAW/W+Ya+dEjfFo5BFjiy78Sj5ElMiAUWBbYg+Vtfc1Y+GNDxbwrJOypzgmWTTpiC7jSK7/n37Xisy5nE+j4uXWPz4+eyLM+ddc+keo6GSyvcXT/l2B+mEEB5ecZmhYqZ2OsxykqNTEEBW0aQSSDpO51VZxoAkBzJn9oUso06NaUoo323/AKR3+OGGW4nHI7IjhioBOkgjckeR7gqfzGMzv0fHie5rh0ct61u109yNrDVYIrqUGxvYGFx8H5XUG5Q2BGm2o6q3q/KjVbWxPffFPIcamfM6DJEqrMy6COp1BbsK2oBQLIvqbcEDClOF52rJnsEH+MIHZ9WwlOoagh3q72AG2NOqXFl9dJfhsfZ/w9AiDRlhIQw21P6dybJPYA33vfFD9yVG4yI3v8bnv+ztdfH47qYOH510Upz11IulmlOwYgMT1ncBjIL3oD5YuZbhWcdxzGmXUAWIkoKTGTV8z8Mu1aa9SRQD6mK4oh4uI9mx23AIImlayA8ZBQEbKlFioO5Oy/DsO1YzjzZNKuDMg1qq472Go/i36SGvsQRXpi/4c4XPzQcwspUxOtu2w1FbUDmOQdm371W/YCKTJZKOV43WbUpKDeR9eqNWY7D3jzAnxpcVGEU638AlJz1fmVstnMmjhlhzOpCCPcNaBqbYNZ0gb138rwwi+0CHcmNghPSRy9yK12eZRNmxXfYCyaxzwmLJNOQhlZ5CdIZZAq6ojrWyNNldRPndDyw1HhGDY/e2u4bmvq7Ae9d9gB8u1Yp9WnTTBJ8CofHEZ92OUHY7qnYlaocwE2GG493Ut9wDf4N4nizMrRoGtRqs6dxYHYMSL1AgkC967HHCeEcuCpp+gqQNbVagBTXa6UD5E4tcK4DFlz91qA0qtF2IpQoBomtVKoLd9vnjOTw60KWYVYMeYMYlmmwYMGAAwYMGAAwYMGAAwYMGAAvBgwYAPCMKuL5F3lgZQSEbq3G26m9zuaB/LDbBhp0KStUZni+VPNbTkxKCQdethZrf5UdsWMgrLlZlaEQgI1CydR0bnfsOw7nsfq9xxmIdaMp2DKV/MVh5mTl4nyOXiTwxJILYxexsq2SARlpD28t9z8sNOK5aUSxxQ+0TPHloGjeN2IDGQmR26tw4vuD5Y00HgSJSlu7BTCaIWm5KMgB+DBjeI38AoRGPaJgqosbAafvEjcvGDttV1Y8gMdjxoWZZJGWXNOseZ0uygZbNMKYij7UQCKPetr74u8a0+1TatOvXkNN1ffqrz+dYseI/CEgGjLCZzIkqswaJUqWTXT6uqgTfSLIAGNbLwCB2V5Io3kUKA5Xcadxv8Dvjnx6klXedPR59XJ371s+WLEfZkZ5YtkpY1Da9JziFi5933r8xsRthzxlsvJNKBqijvOCRx121R26gH3Sa6R8ca2Ph/D+ohMv99s3u9dnVv6AkA+XYH0xcj4BlkAQQxAAMAukdn2cV56qAPyxyKB3S6Qrunx8z5xxSW7Vlj5ie0B3iJ0y/wToYA+6dOxA2vFvKoj52EUrKZMlY2IP8Gfv5Y1Sjh8PSsaDQX6REx3I0yfho2ux3qvhj2DIwCMNkYISyyq1aStGve3o2Fbb5nCylPG0qntXmYXItHHl4pDy5AIVWaBwQSntLaGjcH3g1WPQY+m5jj8EblWemB3GlvX4Lv9MZ2TgEhEX8Cy1oOnpH3e+ra5KPUSa7Xfrh5w3K8xS+YihEjMeyob2HnZJN353i4KjDpMs+se8z0WXilfSk66iSBcb76kCn5dj3rfGh4Vwh4dZ1qdS0tKaWi2nYtZHV2vbsDQGKWaLpLUeSVlRgVZVrceey77Ht/n2u8Lz8szSJNCYxVjuLB2q/XubBB/bi83A4o9Gy9r9zJcLhb28bhv4Q2ohWCkqZN+5OoFm2NjciyAMbjiPERCqkqzamCgLV2bruR6YxnDaPECSdxmHGz7bl9O2kiyFO2ryPaqxoJ+H5zW+iZQhcsoN2ovYe6aHlQNbnG+Pq14E4brhZx+/JLH3Uu/wX4/HvdfniPjvHJFjhkj5iamcMojDsdJoCqK97NalJG9nSQXnDllVKmcO9ncbCvLyH7MWbxzU+Z1KcdGomE4RxTMGeNi7VLIFbUo3VNIUCo/NWc7aRdtYAILTjHBIZMyA7yK8oNALGR1IqGiykrtGt18uzVjT3hRxHhbvmoJVrTHercX5+Vb+WLg3DZkYss+yIeHeE4oHRldyUNgHSAegp2CihR7DCfinFcxHPIoeYKz6UPLsWWWgoK9R06vxENY7EkYY5wsOIqRRIhNC68nq/re+LHhaYzQh5G5jBzRYDp2Hu7WL+eB4jk9Qlg9m0zMrPnFsocwC+piTGx1ERxqv/ANIej1qC9he+xa8GzGa9pjWRp2TUw6koVoBBZhHRGrarU2RV7ga3AuCzFQriZnBgwYRoabBgwYADBgwYADBgwYADBgwYADBgwYADBgwYADBgwYADBgwYADHhF7Y9wYAEo8IZcA0rC+x1m12rb9u97k4j44v8Jypr8fp26l8/r/1eH2Kua4csjxu13GbWiK7g77b9hhwqLDEcprViXM5OfmNpy8DJqbTqVT33Lk6rsnvhpwSJli640iYsSVQAD4dib287xfx7hBrzK3EMiJoyjEgEg2tXsb8wfTCo+DYd6LjcnYrte1Dp7YfYMKky4zlHRM8x7gwYZAiyfhnlzmW42uRn3iOoWSQA3M0itR30+ZPck4e4MGKcnLcSSWwYMGDEjDBgwYAEkmVkOe16W5fL06uwum2I1dW7d6H6WbXA+FezRCPUGN3YXTfb4n0wxwYVFubaohzeWEiFCSAfT53ilk+ArG6uHckG6JFbivTDPAvfFWZOCbtmZwYMGEUf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2" descr="data:image/jpeg;base64,/9j/4AAQSkZJRgABAQAAAQABAAD/2wCEAAkGBhQRERUUExQWFRUWGB8aGRcYFxsbIBgfHB4hIBkgIB4hHCYfGB0jHB0cHzIgIycpLCwsGx8xNTIqNScrLCoBCQoKDgwOGg8PGjUkHyQsLSwsLC0uNCwsKSwsLC0sLCwsLCwsLCwsLCwsKiwsLCwsLCwsLCwsLCwsLCwsLCwsLP/AABEIAK4BIQMBIgACEQEDEQH/xAAbAAACAwEBAQAAAAAAAAAAAAAABQMEBgIBB//EAEsQAAICAAQEAwUFAQ0FBwUAAAECAxEABBIhBRMiMQZBURQyYXGBByNCkaGxFRYkMzU2UnJzsrPBwmJ0gtHwJTRTksPh8UN1osTS/8QAGgEAAwEBAQEAAAAAAAAAAAAAAAECAwQFBv/EADURAAICAAQCCAMIAgMAAAAAAAABAhEDEiExQVEEEyJhcaHR8IGRsRQjMkKyweHxJFIFM9L/2gAMAwEAAhEDEQA/APomDBgwAGDBgwAGDBgwAGDBgwAGDBgwAGDBgwAGDBgwAGDBgwAGDFfPZ5IULuaUEC6J7n4YoN4ryw7yH/yP/wDzgE2kN8FYT8Zz8Rj0PK0RYK9hWJC2D5Agdq+uFXDMnl5JVCZiVmUglTqAegNyfkK7+Rw8st6KWXizWgYzj+NEDgGKXQw6TpFsxJ01b1pYDY+oINVjvOcdkTieXyw08uSJnbbe111RvYdI8sdHwbl6JuTuGB1+6QCFrbYC9vkLvD8TNtvYhHjqEIXKylR+IIoAsmgSX2bSL3q6Nb9OG/CuKLmELoGC6ivUALrzFE7eXqCCCAQRhYvgnLitJlWhtUnbe7G3etr9Pjvir4mzB4bkZJcubYyBrk671Up9LpVA+nng0ewW1qzVYMZfLeI5WzubhOnRDAsidO+oqCbN7iydsWPCfE3zuQSSUgPIHBKiuzMuw38gMKh5uRoMGFEPA0jYNzHsEHdhvR/XvX1wxlzSqpNg7E0CLIAs1vv2whKT46E2PA2IcvnVdEawNYBAJF9QBA796I2wihYLxDMNXuxWaG56UJ+p+OE9DWCzXRpMGM5J4zUH+Kkr41erfar9N7BPyw+y04dFcAgMoIB7ixe+BNMcoSjuiXBjmSQKCSaAFk+gHfFP93IP/Gj7X74/bdeeGZ2XsC98cQyh1DKbDAEH1B7Y7XvgGZfkjBjrBgHZpsGDBgEGI55giszGlUEk+gAsn8sSYgzuW5kbxk1rUrfpqFX+uBCZRHifLf8AijzHuv5Cz+H4/XsLOI8t4rgZAzNpJUNppmIB+S9/gPQntvhJnOFZdZCWzGlgze9FdHbsT6EDt3B8hZxPkvDCSRsIs0xRgFaloEjffcEiiRXx7+WNqw+ZjmxL9+po8txFHjEhIVSWA1ED3WK9/jpvEseaRjSupPoGB/zxn8/Hyljg5DzqtvqGoUWZq90HtZ+nlhjwfh0YVZBEY3IOzFiVvY9/gB5YlxSVlpyuhpgxWXiKGUw394F1EUe3zqvMYMrxBZGdVu0NMCKo7/G/LEUXZZwY5WQHsQfrjyaYIpZjQUWT8B3whnrtQJPYC/ywj/fpB/t15mht/wDlv5dvXFriHiGOIRHd+adtIZukEBjsDdWAB5k0MQvxmKWGXlMQyxsfdZStD5bEEj64XGjRKo5mrQ0yuY5iK4BFjse4+fxwtzfizLxMVdmBU6T0MRY79h2xPwpzLllssCysCbN9yLBPf54x/DoQOIUCQFnZQpdTYBI821mx8D9e+FK1oVgxjNNs0nH+PrC3LeISKVDWzqqgnXpB1A/+Gxv5UCThKfECXrGSXlsjd9HWRIqiumlos1j4jDzMZGDMZlhIjF0QDc0AASQw0terr79xW1b2uy2TYtMkmSCxQB+Qwd/vLa/Jid9KtgalY4PCcbq6392R/vrjk1MMmX0ggk17itsfdNKGNmr0998Np81HCkUqwoDJW40gjUt+8oIb0sHf43hSGhXUoyco1HSx1P2sNsQSVohWGmtxtjvxlx6PJrBCsBmkJHKjBIAC9K9tz6Aee+L1hrPYhxjjdnBWou8W8JXM8Xy0LM6q+XcMUNEgFzV0dj2PwxkcnIjw5GHMyEZYTzh+ogUuiu3bcn5ajjayys3GMgzrodsqxZf6JIcsPobH0xicg8SR5KXMLqgXMziS11DcR0CPP1r4HGkdjjmqb8fQZcG4SMzlZIhOqZWLOkkvIVBjqgAaqyNxdCzeKWfjSPK8ThhfVAk0HL6tQ3LWQex7Df4DE/FOIRT5WOQZdYcquepuUpXWgX3mr8Wkkbee2KeZeE5biZy+0PNy+gbihb+u/wCeGSzR5Dgsf7q51uq44DKu/wCKWPrv1HWaHlthHwThvKTheZV31yZgxkE9KqJCKUVtfVe++o40gzYi4tmkcEGfKgRmtjpiBP0pW39RWE+QP8C4P/vZ/wAU4Q6XvxNl4yywcra6qikI2ujqir61eE2YiCyBBGq1I+k6WvSJpulPwqoG59dQxrMzxN1zSRAdBQsTXmA1b3sNh+Rwt8K+LZc7lZpREodCwVFJpyEDKLPayaxGbLSZT6K8XNNPkmIY4OiBX6W6gxMZcli8LJp3GkmPTv5BWGNbBk3GelkK0hQAHfc0n02o/risc/mZMoHkikhl10yRdTad6rv3Nf57XhWsmcJJvMCj209+liw93ddYAFbUdu4xWXOrFH/Hk473obW8KeItmuZ9zoKUL1EXe/xuj/154QCbOrW+YNhe6k0SLPZdhff6Y9jlzYPV7Sek1pWixvazoIrST3HpW9YpQoHi3wY7gGZdgswi5ZBDhe9URXvE0bU7DzGIeKZPJ5cKZIh1GhVncCz+L08//bCVfalGoCfUxJYhWJPRGE3K37y0bA2G9b4b5PjAy8OrOM4JfpLoxP8AFqzbBboHX5bUfTCnF8CsOcb7SLfCePQysIoww0ihY2pfrewrv64br3xm8x4sgRGOuNpwkhQBHAOnXQsja+UQdxekkbVibhfixJ54449w0TMx0uNLqUtdxVUxNn/Z9ReVPibSnC+yQYMeYMAGmwYMGAAwu47nWijVksnmxrQAJYM4BAvayDX1wxxT4nkzKqAEDTLG5v0Rwx+tDDW+pMrp0Z6XxNlXGtsuWBF6ikZ6iqsV96701v2274k/fJFCHVYJobDFjpTobQ9bFiLIhNUNJoHzxVg8H5hBQaEgAnqDNbGMRlSCtFSBd99+2IF8K5hi8VoFCg2S5AJSdURCR1KokAN7gAY3qByZsXkNsp4nZVdpIpWAmddQCUqKygE0wH4gK7nf0wx4NxLXChkddbF+5AsK7AbfIfphJnfCczjSGjK8x3ALOPfKG6AosulgAdqbDHK+GozGokOpl1C1bYfeM9du/VRv0xEstGkOsvU4WH+GvMKdeUdNOCSQBtQ38u/b9uJuBaWllcRSxs9FtdUdz228t/zxI/CIoUdkU3oZRZcjcEnz2BI74z3hLhQ56s6FWRNSfdGP0B3/ABijW4/zt6STfIrtKSO1fKc3Vy5i7NqAuP3i+1DVYOoVv27GrGGeY8QJMDGFlGsUaVdQ2t+7eQ2Iq+9YDBlIpD1Saw1kXIbKGxe1Nprb4YikGSY2S25Ln3+5JJBruCSdh5D4YzSrZESxMR/ikjk8NgzOXhbmSIi2gooSdbgCyAw98CiD89sTcH8MrA0g1honQIF2B3oMdgAoJAAAv6dsMJeGg5dUj6haMNbE2A6t3IJ7Cht6YRzeEnApBH/FqDZHvaQHoGM11DVd+tAE3hZU3Zs8bFhDJVqjR5Vk5Q5RUCjpvt59xsav5Yz2X4AVzEcshi1GVm6Hfe9TjunkASLYelkUMU83wcCVYS0SzOrFBRsqABd6KHuvsfU97xbTwm430x7g2NXqjKOoJ5E+lfDyw3FPiRDpGLHRRHOXyDLmXl2KOtA2L/D+mx/TGZj8Zzl+JL0VlVYx9PoxA1b77fLDjnSxT5WG9K6KcKOljR7UBVV6Aeg9MVF/G8b/AKj/AOIcY4knZ6XRcFZW5Len82dzfaVnhBFNyVEeoq0hQ6Xaz0jfpGkV8wfliPxjnMy/E8s8aKSVjbLA11XR6ur+mSN67fXHPEP5vQf23+uXF/i38ocI/sof24y1a1fI9CKhGVxivzL5F3jnijOjMQZWCOP2hoVZywBpipLAEnSqgAnz/wCdbJeN8wcrnVljiE2W0/gGkkvoYMt0SD5j1+GLGa/nDH/Y/wDpNjPZj3uNfP8A/YGG21x5mcMOEkk4raL+chrB46zo9lkkgjXLSsqWFHXvTEdXR5kCq288cS+OM5qzccUCScpj1CPZERmBLC+o7CvkTvhzwjw6M5wzIqXKcsiTYXdFtu4rv3wq8In7zi//AB/tmw+1pqL7rtPKrX/qipN9o+dfLrKkCBUOmSUoWUsewG/QCpF/E+W2HPiDxnMEyS5WJOZmUDgMAdJagAtkAdV7n0xn+H/zfn/tx/eiw4m8R5fJ5PINJlxNMYVKGlBQCt9RBI3OwHxwk3Wr4FTw4ZuzDaTVc9OIcM8TZ15cxl5oYvao4S0ZCrditidWkgq19x+uFn2b57MRZfNMiryUjkfUaP3qoCo72RQvt9cTeE+LHNcXmmKGMtC3QTZFKg70PS+2JPAP8k575S/4IwJ21rzHOKhGSypXlvxZYl+0KdeHRT6UM0srIOk6QF86vc9h388WOC+Kc6mejyudRBzRY0gWNjRtSQRakEf9HH5n+S8l/vMv+nGv8Qfy/k/6g/bLgUnvfIUsLDSccq1zeWwph+0fPPBKyQq3LYFpQh0ovlte5J8z2A+o2fCvEMk+RizCxa3bZkW/IsrEd63UevfGJ8IfyVxL6/3Di7wTjM2X4ZluSUHTmHbWuqxG2qhuKuyLxpgqUpJXujDpkYRhJxVVJLyNP++DM9X8Df8A2fe9PPp3s/Lv8Lxe4tkDNLlunUiu/MB/ovC67jubLAfXGM4v4hlkrmCNlUySIujYaVzceltzzARGCe3cjDfJ+IswXQkw8t5xEEAplAkCEgauoEedUDQx2PBaPIUk9GZ7OcPkST2fQOZKWZVDpfbOVa6tQBEinVVDzIO2NRwLhE0Wc5jRnQwddWpdrXL6SRd0TGy7eY9N8S5LjOakiilWBHLxIxYGt2ALD3rAG/r2+OGHB87mHdhNCI1A2IPcg16nbubxlK0EYoXYMGDEG4zyHGxLmMxAFIMGi2uw2tdQoVtVYZ4+ZZ/LGKbjMiSyhkRCKcj+MpvLfp91fQEjEPGBPllXXmcx7PO+WLys5salczBSPdAoGgPId8Z56Ov7OpPR8vovU+p4WZ7jYizOXgKEmfXTXQXlrqNit77YwXC5efDT59o8rHm5F5jTFXkTSpjAYjfzNGu529IeCRtmJ+Fs80rHVOurXvURLLv/ALQOk+qgDBnBdHSu3z+j9DezcHnLE+0Eemx2F3/S9axLl+GzK6s05YDuKO/e/P8Aq/l8cfPcsMw5y7+1zrzc5JBQbZVPci+7bmr7bVVYiHFGCZeHMZqZIRmcwjyB2DFYwmiyLJ6mO2/fFdaZLoKvR/Xv9D6fxLhSThQ90raqFb7EUdu2+M03BMsM2uU0SWYebr1LsFJSq0ed3fyxluGZqfMpApzUy/wWdiyubblu+m9/gBfehV4v+F4Wmz+TleSQsckHPV3KuUo+qkDUR5tviM18DoWE4J3LazbNwlIstIilqAZ71EG6v8Gk1t2HftjO+B4gsshSiDHda1JJ6fRtqOoWR2I2XcFmfFBdG+4sUNX3m1SCxfR2I/U18cUouNJHvDCUOy7uSAAevYg77af+WOuNqLiePPGhKSlYcY8VCLksuVDmaVoytDUaC9ttydVb4oL43Ay08kmTjWaKZYuXtVtdWdN7aW/Idrx7xmRWk4Yyx8oNmidO/qu+4BN0DdYz3Hga4hWx9vir8psTROZ7+9jUfv8A5YVzK5jLKkuXVGCK9g6yqgXvVagdidr7Y9h8fTRmZc1lljdIOcoV71AkAA96st38qO2M74l4PLFHnZMxmYZpmSIMqbMAJEolaFCgPLzGJOMcGmRJ5cxmoZZfZAojXZwmtNJ00NhuLwqQ80l78SfL+IpJc/lp54DFpy0rgA7Omh2DLe4sWN/88NODeP55JsuJssscWZYrG4ckmtu3nvQ7DvYxSkCHM8P5hqP9zm1n0XlNq/S8deHsxJk5spDzEzOUzDEQOVpk33qxa9RG24O9VgGm09/ehp8zHzs3BJG6MqKSQGFj6d/xDvjDQ/xvG/6j/wCIcbjh/EcogDqeWxAsHWavfc7j5n12xZzAkkp8uyaWXfUtWQTdgrfwN+mM5YZ24PS8sdddtu52fO+Ifzeg/tv9cuL/ABb+UOEf2UP7cbDi3Hly2hHiZ7XUdIShQJOxI9GOwxUPjOLURymtSReqGlIBIGrXQ2U3vtRB3xHVM6PtqvbjLzM14r4j7FxiLMyIxj5VdPn0spq6BIJurwkykxmg4tmApVJNJF+rTBqvsSB/ljdz+PICBqicgixfL3AsEgFtyCCK+BPbHreOIl6DBIDbDR93+H0Aejvt8Ks4HhNsI9OhGKVaqld8E7LvgT+T8t/U/wBRxkvCH8Zxf/j/AGy4eZjxc4hLpGFBdlWzRVdEZB2sFg0ny2xBH4zkFgRRsQDZ1MuqqA7qASWO593vROB0mk+BWG5SUpJaS7++zMcP/m9P/bj+9Fg4vKYBwnMspaOOJLr1VtVX2Bo7XjX+JfFvsuQSZUQySkKq0dIO5JogNtXYgG6Bx83Pj7iLgsJW0jvpjTSPn0UPrjOVLQ68JzxLlWlvjzVcjT+FeLrnOMyzIGCvCaDVeyou9EjuMVPBXEDHls/k3RlcRSyEnaqj0kEd77HDX7OPG8mZlaCcIW0FkdVCk1VggAA7b2AOxwu8c/aJPHmpIcuVRYzoLaVZmNdW7AgAHaq8sGlXZLzObw8vBceXwFWZhb9x8tIASseYk1V5XVX6Dar+WHGS48OI8ay0sUbqqLR1UarWSTVgC2r/AOaxnYftEz8ZFy2P6LxJRHy0g18sfRZfExbhD5yELFJo8lFBg4VtiKI71fkRhRp++ReK5RWsd7Sd7ZvgZfwh/JXEvkf7hw28KeHRm8hlNTFY154cKxVmDvVXRFGiCD5HGYyv2o5lYZFOl5WI0ty0ARaOrYABiTXewKOGfgDx9mJM0sE7B0lsKdKqVaiRWkCwaqviPreHNRkmjLpOFOcJ2uN78l4Gn4j4dycTESPNcmogaiQobmBgvSaW5pG3s2fPtjg+HYZQ75V3MisrLrd0WMlg5K/dkjURfY/TGP8AGH2hTPmHjhCKiMUB5aOzUaJtgaBN0BW3rhdlPtAz2XfqYHtaPEoseV0ob9cb/aa5nIv+PxGr0/c+hZmJssMvAZZAq5cKeWa1Mt0QNakbjvdkCgRveq4e1xxkMWBVeo1bbDc1tZ77Yx/FuICcQZhURlaAPpkGoKC1Nt5lSd9vlveNfw5rijNBbRTQqhsNhW1D4YuTtJnnxVTkmIMGDBjM2FXG+CZky8SCQl0zUSFHDD3kCjTV3Ztj5e78cX/FHCpnyuU5cXMeCSGRo7ALBFIYb7dzX/PGswYnKb9c9NNvSj51muGZyXkTzZNZBHmJG9mHLX7tlUJe1MQQdyCdhePeC8AzUPsEnINwzTcxNSgospADd9wBZ29Pjj6JhR4n4hJDCrRFVZpY49TiwodgpJFjtd98EcO3Q30lpVXvX1MxkPD86rlbiYcvPvK+46UJ2Y79sU14BmomjmGWMvKzWYcxalBZZVQId722J7emL375IsxDGcyZA6h9RhToO76d992ELED1xfyPiKCBCiCcsxN6oxaOCyKr12JaMqO/bvjV9HaM10x3sq9+pQyPCc20kck8QDeyTI2kIoDOzaFpdrII/PHvh/gmZy8+RcwkqMsYZeoAxHWzWR5jt29Ti4PFsbQDn8y3jjZlSL3PuxI7e8bXbV8AR3xJk/EmWy/MVfaHJfYaNRai6kpvuoMT7mvdwuoaB9Lb0pV/fqMIsvk0Qx3GQaDW250na9+4PywOMkdzyu+rvvZN9r9STXxwT5bKpCcwY7QqH2smmqqW+/UNsLm43khZMMg0ggkp7rKGJT3vfpT8Pji0m9rOF9nR0ScU4dlmky1SCIZd+aqhbD6qbvfbbvv3ws4r4fyp9pWTMMDmZEnBEZ+7I1ae16gQxG9YaN4gyt6XhdaGltUQ6K1gKxskH7pgO/YYP3eyj6VaF76VpogSgDIF1GzQt08z3+mFlY7j3CCDgOUKZgS52SaSdQrSFGtdBDDamJNhe57bYn4R4VgkM+vOSTs8PK1spXQpIC0WJsgqKHb88NU49lTpIiKLvsYEGtSBTA3svn9NxixDxLKytyViYCQ6SwQKLBYgFgb35bMPh6XgcZAsvChRwzwPFEwkbNtMI4pIypr3SjAheo6Qqk7C8JfDeXyiTRv7XPKuWRpo42i0gAC2o6juO5AAsjGsyzRE5kRx1y4nXWWJ8jtpI27He/24yr/xGU/+35j+62Lw0pIWJF4bSa96F+HO5MK7LO4CaGP3A1NY0jSTu1nb0okUQbx7xTxQgykUcMsy/fcuRhGVdFHUwA30mmAUAnYV5HHPHeG/wLKzqfvCmWjAPu7HUD2vufXtjjNZSRHDTPC0j8RhZxExIU6W2IItT8DjVKO5jTjt78x1xLjWRaVYpeYzKFjLU1LrBoMwPchje3r6Yqx5jhpkMX3gbWwJJkAVog34tW1C6r0HbbC3PZOaWbOqskEcPtSFzKxU6h7oBojf0OLmT4cs2UzbMSOVmcxItVuQhFHbtviMkUjXPJvYiyE/Dzzm1T6QhYKRIn3d0wXr+8BY2QaFi62OLsef4a4lkBeohqcgyAMHI8r6+ojbsDXzxnmycpyokleGhkSsaKx1lCQQSpG9G7I2xL4lH8f/ALllv8SPFdXFuiOsaV0PoOK8O5Rk0PphcfdyIxIZ1CqQrXZKp+hPnvKfEHDxEZOUOqQxlOQNZagSCtelYW+LpYy7iJSMwMxltbMTpYlW5fmdh50B9ccfuTLzCxzGXGcObLoqlmUvp6kO1oex3/8AcR1cGrZr12IuynsLftL4jFNkso0G0etwF06dOkAVXlWNL9mcQ/ctRXvGSx69RG/rttjG+Ns2smQyzLEIjz5Q6KbGsVqIv1742v2Xn/s2L+s/9845GqxWj1s19Ei+/wBTE/ZzwHMxZ+N5IJUQK4LNGyjdDW5Fd8NH+zrMniPtB5RiOZ5hBfcrr1dtPevLGkyOceSRVTPwSG70K6kkDv2BJ6b/AOtwi8afabJl8w0GXVPu9ndwT1eYAsAV2s3vf1UoRit7LhjY2NiPLGnXHkS/bMo9ngPnzSL86K7/ALBijwz+bk3zb/FXGR8ReNcxnkVJtFK2oaVreq9ca7hn83Jvm3+IuM7Tk2uRu8OWHhQjL/ZEf2LwqXzLUNQVAD5gEtdel0PyxVfLqniJVQBR7QhodrZQT+pJxd+xbvmvlH/rxrMrwfLycQkkMI5sbKwk1vuQAAa1ae21V5fHFxi5RVGONjLDxp5uKryPmPgkXxaK9/vXP1AYj9d8aH7aVGvLHz0uL+RWv2n88YNJJVzBMJcSB20lL1ed1W/a8Wc/FnZ65y5mTTda1kar71Y27DGV9lo7nh/exxL2R9T8KRwDhuVkmB90oCC9nrcgdBs+Z3+ONRwzNxuoER6UpdNFdNAUKIBAqsZThMQTg8AltKB2YVvqfSCCQd/hZ9AcaDw1BGsVxliGa7ZCp8thYB0jy+Zx1x/Aj57Fl/kSSrj4i7BgwYRRpsGDBgAMKfE3CjmYVjAVhzo2YN2Kq4Lj49N7eeG2PMNOnaE1Zns34dce08hUj1wxrAV6dDJzLqh0bPWoepwm4bwPMxylF0Lr3kBkLsic2R6spcmpZFGoEGwcT8Q8PZl8xK6qArNsNZAcU7Amn1buIlPu0Dtst4XQeHsy16QrFXVT94tx0AaoSUpAI2tqB2B2OH18lpRt9ng/zEuU4Jmuh4eUZFgjUVJ7oaDlrJuhBFrqAI3GIzwB+ZNEi5d5Qxf/ALwwkovIyuKP3GnmRnYb9W51Yn4P4WzEc0LMhVEZLAkQ1pIs9zt72y79dbWap5jj0WT4zm5ZiQvJVQALLEiKgB9CfpjowcSeJenAwxsKGG1Ts2nEck8mT5RYGUogJJoFgV1G/iQcKeJeH3kzEskSQMHU0XZtjoZCugdJ1Md2N7E+eKXF+P5CSBM5IZakOhVUDUSncEdhXfvW49ce+G+P5AiWeMyoYUtxIBYXYbAXe4A73dYShJK68jGSjJ6kQ8OZh3aIhQNKm2dm0C8wI0DFfvNIcAnyoY5iyV82RpcuuhlElTAiMiWHZjQokRN386GGfCPtKyuYmWFeYrOaUuoAJ8hYY1fbGFzedVMvxVTdy5tUWvUSSPv6CkP6Y1hCbdSVbfUzcIJaa7mnbhTBRzJMvGkocRAS9DM8dBowRsHcq2le2GnDPDMkU8TssbBUTU5drVlRg4VRQNs3vHyvbfGS4vxiOXJ8LcEhYpVRy21GNY9Z7nb442fCvtAyuY5xRmUQqXYstWo7sKJJ8tjR3G2JnGajaXP6lRhCyLLMvOz3UAWQjSRp9Rdk+rVv6jt2wr4L4ay0WWEszuHMJidQ4fl8yw1AA0TfxG52x1wnxjw+eZolWVTmCFJcbMb6RYcld9h9ME/jLh+TmkiCysQQr0odQVJ7amskHz9RjOOHiRTilrub4ksOc1J7bDDOZjJy5dcqzyaUC0QrBl5Y2N6e+3p64q8LyGSbRGskzOZ1mt7LM6g6dR0VW5+Pxxbz/ivIZcRalGmZDKrCIEEGzve+omxVdziOLx5kRl/aQpAEmjTy116qsVRr3d7v/liFDGrQp9Ry8yXPeGspJOZWmYFmV2jEqhGZdgSK+B8/XteGnC+GwqksaPzFld3calO8mzDp7DCPw5xPIZ9nWONw6jUVcsCQTRIpyDuf1xpMvwWKPVpUgMukizVfnYPxvDna7LsyhHW0kJYPs9gRXGudg0ZiGpwdCk3S9O2/7TivxnLZBXlSaVgxhSJk32CUyEUnvbDzr4YXcGGnPBKalmcKD5AmSjRQkUBRJa+pT2bGrzfId5EKRtKEJ60G/Tt1VZoEduwws0r1ZDSy9lJeJkclHw54HDzzBpWVi0jEyKY7CUQpHYn17/l5mo+HrEqJNPJIZtYdG+81EVdsoFdvjeOPDksICNNPl1AY6oTAh2s/j0k0e92cMBxOMZjVHNk1j1CqjAarHny7B7+f1xTm0+JzYX3kdXFeP9iL7TuDplcploo9RAkkNsbJJAsk0Mab7M/5Mj+cn944j+1HgUmZyqmJS7RPq0gWSpFNQ8yNjXpePleT8TZrLxNl0lZI2u1oWL2aiRqW/gRjilKpts+lwcLrejqEXsxr9l/8pRf1X/w2xXzOXEvGGSQWr5wqw9QZaI/LDv7J+AyHNe0MjLGiMAxBAZmFUPXYk7fD1xQ8c8AzGWz0kyI+hpOakigkAk6u490hvX0vGddk6s6eM0n+U0X2s8Lhhy0PKijj+8ItEVdtJ2sDfEXDP5uTfNv8RcYzjPifN5tFSdy6qbA0KN6r8KjyxtOGKf3uTCt7b/EXFJpttcjKWHLDw4Rk9cyOfsW75r5R/wCvG24V/wB9zH/D/l/1+WMX9i6kHNWK2j/142nDp0GdmAe3IvTpPTprzut+/wD8Y2wnUTg6bFyxnXD0PlHgf+V4v7R/7r4+n+LPG6cPMYdHfmBiNJArTXe/n+mPlHiLhU/D86zqGSpC8UgGxBNrR7XRoj54o57iOZ4hKpcvNJWlQq+XoFUUN/hjBScU1xPSngRxpRm32aPrfEePjM5OKRVkVZer1oBiuliNhZF4Z+EFAg2AA1mgFC+Q9AL+f/LC2LhQgyWVhmlWLQo1AqW69yaZWUitRHejhjwTPwRnlLIGZmvZXGomh+JmJND18vz60+xR89KNY7a24FWseY9wYk2NLgwYMABjzHuKvEs00cZZEMhFdIv69gT+mBaiboxOc4vNrnQzTjly8tVirUxZ53UWSAoEapv6LXninkeMzDWwkYF9LtRq2PsIJ+ZDsPkxxphlVkE3tGTUAjmuTfWyCl8u4WxYOODlcu0McwyatRJA76NOlbBAN7Iv0XFVwMK42ZqPiuaMWt55lUjmHTLGZK0SFnVLvlqQrcs0SAaxeyuXSTjeb1qrj2cHqUHukQuj22J/PF/9z4Sp/wCzlKlg1U25IO/u9qNUNt+2+1PhrXxvOGqvLA16dMWN8JNZvD90JcPH1MRlc2IsrkZGBZUzcjFR5heSSBfmcPOFZuHO5vPyy64oJIAWJoMArR35EWSvxu8J8jIYsnkpypKQ5x2avL+JYfAWFNXjQ5vxPPxKLiCxqTl1iBjGgarDoTZBNkqHNb7Y7p93z5akL38itmuN5WbM8MiypcrBKqkutGi0enfz7HyGIWH8F4z/ALwn+M2K+T4xBLLwqOJNDwyKJTpUaiWTewbbcE7+uLsOXaTLcZVQWPPU0NzSysT+gJwqy0vD9Qb++4ueJ4gcrwcEAgmMEVsbSO79bxV8SxKme4kFAUeyDYAAb8m9hg4hxRZ8rwoqCOXOsRuu8YjBI+BxN4igaTiPEVUEscnsB3NCE9vkMRDRpPv/AFIp6+X0HXCvDqZnKcNdpOWYAHUUOs2prcjzXy9cJ+P8SyGVjz8EbyPNOTqsalD2TQahVEn1rCrK8bXNHhWXjRy+XkXXYFe8u4ok0ApJJqsR5vPxZY8ShniPOmduUxRTXUxuybUGwbF3gWG82vy+Ptg5KtPegz4cgOZ4LYv7g9/gXr9cQeMeDtk3EjhSkmdMqqn9Eb0QQAD8O2LPDP8AvPBf7A/tkw6+1QFUysuklYpwzV5diPlekj8sLNWJFc7+rHXZb98Ch4S4uM3xiadEZFeDswF7csG628sX0nT25g5lP8K6CrUqnUBRsWbOkHtsoUGruXwx4ykz+dmVARlVjtbUBg3SN2BNE9ZAv9mKiS6M8EskjNVqaWRjWoCipOokeptf+HfGcvxNNVoh8PiccKlVc+QQAee/dKPU0m+rsKIA+Ida8wNQUK5ieQrY5RobG6C/UXRFfP646Yx+1Hm9UfOk1oLNdUlkIG1dt72o6iLtcaeNtPEJyaLcvZbotSoQAPM0Kv8ATHHJ0XCGdPu1M5kI3njEnM4fHqvoaOIFaNbgqT+vpjzOs+X0uWyEw1AFEjjJ/RQR27/LBkeGyZlebHlMoFJIos4IrvtzBX5DHUuUkyjxvJk8sdTgAIzsb77Aud/ocanlU8t+evoaviuclXNwRq2lGPVQFn52Kratt9z59o+MeKVgldDC8gjj5juuk6QQ5Gx3r7sjV2BK+uJOK5B3zeXkUWsd6msbbjyuzfwB7YzviKNM5muWs6KaMQuNtasyyoQGFao2Yi72BQV3s4R31PbxXUY0MZftAChry8hKA6wHQ6abSN76rNbj1+GO28aDmdEcrk9CIGQK511dkWDsRua27Xjzh/A/ZdckzQqrRNHphjKqNTFtgBv09ydzhRkeAUIFizMLTRgVYemcSO5OwBA0tV+oxpSMG5DeT7QVF/cyjYVqZVOoiIlSCbSuctsdtm9Me8W8UShY9MZjaRdxISGQ6mAFUQR09/RgRhZmPDL5fU7zZc6wqmSSEu0jaYwyuxBPLIjc7b9frWG/h3IZcpEjFJZYUK2UalGsnpDiwBekHvQwq0sLk9CnJ44kZAeWotbJ1ttZdRXSfNRRIqyAasY5/fYVYPyotTehJYrfnSWHoXudNb4v8ayGWycUs/ISQ2tKQtX7q100opj5X+lK041FbLJkI0ZZ4kZToNNLqOrZO4038b8sNRtWkTKbi6bG3BPE0k8io8aKGTVYZjZq6HTWy13q96vScS5/iuYjcqkClb6TqA1igTt+fa8LpOOJHI3KyiGZZ/Zkoqpba/e09I2Ar9cVpuNe0zZORo9BSSdGQm91jFi63BxUYa20J4qqr1/mi/mM9LMBqysbkbqusNY3BIF71Q3+mLfA8oTJb5WOHSAVYAWTfr5bf9eWM9wziZfN5R48uEQ5ZqVWFKuttRGw7Edq3vGg4b4q5pyn3de0hz716OX/AMPVf0w5RrZBDEi93707u8gwYMGMDpNLgwYMABjzHuOJZlRSzEKqiySaAA7knyGADNwA6s+C7e63eth19j28q90VWLfhyUDIg3ekP50dixr1B/XFKKTLqMw3tkTmdWF6lUCgSd1betY+nzxNw3PQRZblNPDsrBmEikLqursg76ttsUZIWZvxbK0DLHHoJj6ZOaS1hYS3dbvTL73ckXi83ip1k5YhUkuY0JlO5V+W2o6Nure97GFx4blwRD7UhOl7I00tDLoQevY3GNv9o9q36ZIRMszTtpMjSovKJoCYs4LKTqtlNGtgN8b1B6JGH3nP6FlfGj+eWAXzuSiKMYe10dxzV286OK+a8as0cqRRqG0vpKy7oAkpJNL0yDlXp+I3xJm8pE/XzHAmkkCnlHu7xH+kDVx1ZG+ryrePO8DRAY2zYStQUci6V1cNdHqYiX3r20jbCWTbj8RyWKld6fAfz8dih5ayXqZFYEC7vb87/biTh3iCGZ9CatW53Ujt3+uOU4zlwqguDpAFlW8h8scS8cgSSiNxQDBOwZQ3fysb/IfDGNPkbZ0t2JMz4wkVtIEB62FU1jchb6u4qzXcEe7imPFU0kqnUiXyhSlqH3nVY1fiut/w1574ffu9ly4+6FEM2oxrerYbf1qYE97UY9Tj+VPaPvVnlL8hZHw3+A+O2HT5GeeP+ws4R4tkeSNdMVPp1EatVFxH31btZ1WfWvjh/wAa4qsS0JIVl20rI6ja9zuR8cVIOOwMyCKLqZwL0KK3AJsHcjp/T0wl8U5bKpLmXmkVppIvu4yrWjBaUgixZod674ajbpg8bJHNFp+OwxzPFc1FpLtlUB7anAsX3HVvtvtiZOJTBdU0kCRtGdLBlALkCt9R1AG+2M9wjJJPmMqkih19i2B7A21fliUcBEWYyGWmKyqOaSKNG7bsfiBg6tLiP7XNq1BVt9PU0vCs5py5bMSwlSaDqyhSCBtewJvUPXFGDgmUVvaEnpFcNs8ekEEdOrTqC/7Or4YQ8a4QuTSBZSHiOaaQqAdlpdqPc0D+eFzossWZaFCYVzMb6AKpKkHby7j5Y0jGlozDE6TLNTir5fC/kPOEwt7S09xmJZWZpOZCQqtr7tZfzSu3cjagS3yqJJPPOsiSoYyCEcMw2G1AbWAaN+f1xnM5w2GXLZmXJsSrmO4QpBjCmz5knzPp3q6w18M5bLO8s2WYqDDoaACmU7b2SbJI2IFX+WIlBbl4eNNPKq17/p8hDkuD89OZDkGZCSATmPTv3rBmeFLAUM+RdEZgtick2fSr3+HnjqPhjKKXL8QHns4H/pY4mygDIHhz4JakLSDv8Lj7/LFnnUq218FX6TecO4BHlFk5KtbDsSTZUHT3I9fUYzHD5i2e1feKTMwK2oA3IIbTKQx+FHGo4PwMZbVUksmqv4xtVVfbYV3xlcov/aLUb/hG5CLsbc0SXUixtsrE6LG9nGJ6tUkqruHXHeNFZlg5CS6tGnU9dbsQBWggCgd78+3nhLH4i+8Ei5VNgtKtlrYagbEZNiMaaGwO523Dnj+Zjy84lOX5r6AddgcsK4C10kjrdbI9Bsaop347lwCGyCge+VJUHyolSli2cfCj50VGTk1xPThCLSeW/fiTZ/xaWX73LoQvVRe9wfd6oqvSd/UNa2Nx7lvFYiLactEhDFTpcjVorUBUd/i2v4k1WIF4tlt6yEYo6CbShZ6t9FAaqAugSQNrrFNeMRaUU5aMUzN7qbqDS7aelxpAvsaut6E5nzNFhQf5PfzLXF+NvPw+QSKAU5B1Xu+oi2rSAASD2J8waIrFTiucRsxmJFdSnteVOoEEUFezfahRw/8ADskMytE2XjUtGDLQGl9IjK7UOwkFelHE+V8NwxvmOYIuRKYtCeS6BQvsASx2o46cKaUdfex5XSsJvE7Oi/h+pnxxZw83ImWMT54rzulgF09xe1fH4d8V+Fg6oLbUfac1bf0vu13223743H7jZVlZeVEVZrIoVqG1/Ajtt8sK5M5koG0CAjlOwGlBQZlAaurzUD6DF9YuCMXgy3b93Yj8OSBXyVkC8nKBfmTI9Aep+GO/DUyl+FgMCQk9gEWO/ceWHfDeIZSV4o0hooTyrVeirNg3a2R23xBwHwnJHmUmkGXjCaqWAN1FxRLFvIDsB+mHmTv3z9RLDkmq19r0J8GDBjnO00uDBgwAGK3EcpzYnjutalb71YxZwYAMk3gp9ZdZgD5HS9g0AKpxv3F7kA7Ud8cx+BGAX74dKge4fJi39L441+DDzMjJExmV8HTVIC6puVQlbsa0ayA+3ukVYO42HbFnjWTOVySBSpdW069K7hi7V1A0N6r/AJ4d8XgmdVEDqjXZLen/AJT519MLk4HNLG0WYk1LasrKQST1BgbW6ojviozqSsrqko2mReIkVPZQaWpPwKAL6b2sUCfj54acWya6WdYUkfbYqLYWARff3f2DHPFeLCFlBjZ1Iu1FkH0r5X54rZjxBIrEDLSOOkgi+zAHfpO4sg16YjWPa5l/9iyLgUsmzu6g8PRRdFioGn1Pu4jzkaM764JRrOjY0OxjFWu3SbHxxb4vmyMxlDZUOd1uq3Tv29a3/Te3Gb4isbRqQSZDQqtuw3sjbcdrxUZWzHEwaim35fAQ5Hh6SzUYpVttVsdhThwB0j8Q8/JiPlBlPYzGCzuuy9JJYgd1HSnxI2v52caWbi0UZOqRAVO4LC9t+3fGc/ezC0Tus2tVUgkKrDp0P2um2Wqv8Xwxone5i8OtkmMOF8Ly700Tu/LarutwVP8ARAIpQNtqusZ7xBl2TNZotlnlE0QWN1TUFOkC+21EeW+2GnCuJLHEtCbTmnTlOURQDMhIoK/4dNsQB1HYbk4tZfw1Mu3tctAUK1CvT8Z2HpiW3BlrAjiQq6ZnYeblny0xgldfZeWQqmw1tsdtu47+uI8jlZsquRmaGRhGZdSqp1DUemx5WDe+NTk3bNZVeVK6sjlS7bFjEWU3RawWAO97YqZ7jzZRVjeaOTMtKnSe+h2VTQGmqFn9awPFrRoI9Czfhl4eWvkZ6HJTJDFOYJDpzbSlNJ1aSF8qurUi6wxl4xnXhkmSN0VZl0oI6Yx02oHps76N69fjjSL4oypMlZiL7rd+r3RdX8dyBt5kY4XxFCxR0zEPKKuTd2dAFkG6ULe4IvcVgeKmJdDktm1/Rk42zB9szGWikh1GPSujc0euhW/qaHni/wABdpc3mMxyny8Zgollrq2s9hZ2J+m/fDtPEkMhjaLMQlCXDXdnSuo6TYC6R1HUO2B/E2UliY+0x6DaFtVUSp237dIJ+mF1qY10Oap689uOvyMxw12mWRhn80qRrqLulAj4VIbPwxQOailZBNmc20esUWjAW/W+Ya+dEjfFo5BFjiy78Sj5ElMiAUWBbYg+Vtfc1Y+GNDxbwrJOypzgmWTTpiC7jSK7/n37Xisy5nE+j4uXWPz4+eyLM+ddc+keo6GSyvcXT/l2B+mEEB5ecZmhYqZ2OsxykqNTEEBW0aQSSDpO51VZxoAkBzJn9oUso06NaUoo323/AKR3+OGGW4nHI7IjhioBOkgjckeR7gqfzGMzv0fHie5rh0ct61u109yNrDVYIrqUGxvYGFx8H5XUG5Q2BGm2o6q3q/KjVbWxPffFPIcamfM6DJEqrMy6COp1BbsK2oBQLIvqbcEDClOF52rJnsEH+MIHZ9WwlOoagh3q72AG2NOqXFl9dJfhsfZ/w9AiDRlhIQw21P6dybJPYA33vfFD9yVG4yI3v8bnv+ztdfH47qYOH510Upz11IulmlOwYgMT1ncBjIL3oD5YuZbhWcdxzGmXUAWIkoKTGTV8z8Mu1aa9SRQD6mK4oh4uI9mx23AIImlayA8ZBQEbKlFioO5Oy/DsO1YzjzZNKuDMg1qq472Go/i36SGvsQRXpi/4c4XPzQcwspUxOtu2w1FbUDmOQdm371W/YCKTJZKOV43WbUpKDeR9eqNWY7D3jzAnxpcVGEU638AlJz1fmVstnMmjhlhzOpCCPcNaBqbYNZ0gb138rwwi+0CHcmNghPSRy9yK12eZRNmxXfYCyaxzwmLJNOQhlZ5CdIZZAq6ojrWyNNldRPndDyw1HhGDY/e2u4bmvq7Ae9d9gB8u1Yp9WnTTBJ8CofHEZ92OUHY7qnYlaocwE2GG493Ut9wDf4N4nizMrRoGtRqs6dxYHYMSL1AgkC967HHCeEcuCpp+gqQNbVagBTXa6UD5E4tcK4DFlz91qA0qtF2IpQoBomtVKoLd9vnjOTw60KWYVYMeYMYlmmwYMGAAwYMGAAwYMGAAwYMGAAvBgwYAPCMKuL5F3lgZQSEbq3G26m9zuaB/LDbBhp0KStUZni+VPNbTkxKCQdethZrf5UdsWMgrLlZlaEQgI1CydR0bnfsOw7nsfq9xxmIdaMp2DKV/MVh5mTl4nyOXiTwxJILYxexsq2SARlpD28t9z8sNOK5aUSxxQ+0TPHloGjeN2IDGQmR26tw4vuD5Y00HgSJSlu7BTCaIWm5KMgB+DBjeI38AoRGPaJgqosbAafvEjcvGDttV1Y8gMdjxoWZZJGWXNOseZ0uygZbNMKYij7UQCKPetr74u8a0+1TatOvXkNN1ffqrz+dYseI/CEgGjLCZzIkqswaJUqWTXT6uqgTfSLIAGNbLwCB2V5Io3kUKA5Xcadxv8Dvjnx6klXedPR59XJ371s+WLEfZkZ5YtkpY1Da9JziFi5933r8xsRthzxlsvJNKBqijvOCRx121R26gH3Sa6R8ca2Ph/D+ohMv99s3u9dnVv6AkA+XYH0xcj4BlkAQQxAAMAukdn2cV56qAPyxyKB3S6Qrunx8z5xxSW7Vlj5ie0B3iJ0y/wToYA+6dOxA2vFvKoj52EUrKZMlY2IP8Gfv5Y1Sjh8PSsaDQX6REx3I0yfho2ux3qvhj2DIwCMNkYISyyq1aStGve3o2Fbb5nCylPG0qntXmYXItHHl4pDy5AIVWaBwQSntLaGjcH3g1WPQY+m5jj8EblWemB3GlvX4Lv9MZ2TgEhEX8Cy1oOnpH3e+ra5KPUSa7Xfrh5w3K8xS+YihEjMeyob2HnZJN353i4KjDpMs+se8z0WXilfSk66iSBcb76kCn5dj3rfGh4Vwh4dZ1qdS0tKaWi2nYtZHV2vbsDQGKWaLpLUeSVlRgVZVrceey77Ht/n2u8Lz8szSJNCYxVjuLB2q/XubBB/bi83A4o9Gy9r9zJcLhb28bhv4Q2ohWCkqZN+5OoFm2NjciyAMbjiPERCqkqzamCgLV2bruR6YxnDaPECSdxmHGz7bl9O2kiyFO2ryPaqxoJ+H5zW+iZQhcsoN2ovYe6aHlQNbnG+Pq14E4brhZx+/JLH3Uu/wX4/HvdfniPjvHJFjhkj5iamcMojDsdJoCqK97NalJG9nSQXnDllVKmcO9ncbCvLyH7MWbxzU+Z1KcdGomE4RxTMGeNi7VLIFbUo3VNIUCo/NWc7aRdtYAILTjHBIZMyA7yK8oNALGR1IqGiykrtGt18uzVjT3hRxHhbvmoJVrTHercX5+Vb+WLg3DZkYss+yIeHeE4oHRldyUNgHSAegp2CihR7DCfinFcxHPIoeYKz6UPLsWWWgoK9R06vxENY7EkYY5wsOIqRRIhNC68nq/re+LHhaYzQh5G5jBzRYDp2Hu7WL+eB4jk9Qlg9m0zMrPnFsocwC+piTGx1ERxqv/ANIej1qC9he+xa8GzGa9pjWRp2TUw6koVoBBZhHRGrarU2RV7ga3AuCzFQriZnBgwYRoabBgwYADBgwYADBgwYADBgwYADBgwYADBgwYADBgwYADBgwYADHhF7Y9wYAEo8IZcA0rC+x1m12rb9u97k4j44v8Jypr8fp26l8/r/1eH2Kua4csjxu13GbWiK7g77b9hhwqLDEcprViXM5OfmNpy8DJqbTqVT33Lk6rsnvhpwSJli640iYsSVQAD4dib287xfx7hBrzK3EMiJoyjEgEg2tXsb8wfTCo+DYd6LjcnYrte1Dp7YfYMKky4zlHRM8x7gwYZAiyfhnlzmW42uRn3iOoWSQA3M0itR30+ZPck4e4MGKcnLcSSWwYMGDEjDBgwYAEkmVkOe16W5fL06uwum2I1dW7d6H6WbXA+FezRCPUGN3YXTfb4n0wxwYVFubaohzeWEiFCSAfT53ilk+ArG6uHckG6JFbivTDPAvfFWZOCbtmZwYMGEUf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8" name="Picture 14" descr="http://4.bp.blogspot.com/-kyAos4alWsE/Ti-Itgm1UzI/AAAAAAAAAa8/hkbV0oJny8M/s400/patient+centred+care+wordle++Darlene+July+2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042" y="3140968"/>
            <a:ext cx="294590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14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7" y="90872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00CC"/>
                </a:solidFill>
              </a:rPr>
              <a:t>What is professionalism?</a:t>
            </a:r>
          </a:p>
        </p:txBody>
      </p:sp>
      <p:pic>
        <p:nvPicPr>
          <p:cNvPr id="2052" name="Picture 4" descr="http://en.hdyo.org/assets/ask-question-2-ce96e3e01c85a38a0d39c61cfae6d42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" y="3698508"/>
            <a:ext cx="3160303" cy="316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utahrepro.files.wordpress.com/2011/08/professionalism-wordclou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6251476" cy="378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0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howmanyarethere.net/wp-content/uploads/2013/06/social_me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" y="1"/>
            <a:ext cx="91215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401" y="620688"/>
            <a:ext cx="8229600" cy="1143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What do you anticipate as the next paradigm change in professionalism?</a:t>
            </a:r>
          </a:p>
        </p:txBody>
      </p:sp>
    </p:spTree>
    <p:extLst>
      <p:ext uri="{BB962C8B-B14F-4D97-AF65-F5344CB8AC3E}">
        <p14:creationId xmlns:p14="http://schemas.microsoft.com/office/powerpoint/2010/main" val="41869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CC"/>
                </a:solidFill>
              </a:rPr>
              <a:t>Why do we bother about professionalism?</a:t>
            </a:r>
          </a:p>
        </p:txBody>
      </p:sp>
      <p:pic>
        <p:nvPicPr>
          <p:cNvPr id="8194" name="Picture 2" descr="http://info.gtilite.com/wp-content/uploads/2012/05/reasons-to-upgrade-your-iso-stand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04007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5373216"/>
          </a:xfrm>
        </p:spPr>
        <p:txBody>
          <a:bodyPr>
            <a:normAutofit/>
          </a:bodyPr>
          <a:lstStyle/>
          <a:p>
            <a:pPr marL="850392" lvl="1" indent="-457200">
              <a:buFontTx/>
              <a:buChar char="-"/>
            </a:pPr>
            <a:r>
              <a:rPr lang="en-GB" dirty="0"/>
              <a:t>e.g. ‘Good Medical Practice’</a:t>
            </a:r>
            <a:r>
              <a:rPr lang="en-GB" i="1" dirty="0"/>
              <a:t> </a:t>
            </a:r>
            <a:r>
              <a:rPr lang="en-GB" dirty="0"/>
              <a:t> by the GMC, Physicians’  </a:t>
            </a:r>
          </a:p>
          <a:p>
            <a:pPr marL="393192" lvl="1" indent="0">
              <a:buNone/>
            </a:pPr>
            <a:r>
              <a:rPr lang="en-GB" dirty="0"/>
              <a:t>              charter by ABIM</a:t>
            </a:r>
            <a:endParaRPr lang="en-GB" baseline="30000" dirty="0"/>
          </a:p>
        </p:txBody>
      </p:sp>
      <p:pic>
        <p:nvPicPr>
          <p:cNvPr id="6" name="Picture 4" descr="GMC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76830"/>
            <a:ext cx="2762622" cy="36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05070"/>
            <a:ext cx="2808312" cy="365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A formal requirement</a:t>
            </a:r>
            <a:endParaRPr lang="en-GB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A moral obligation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Tx/>
              <a:buFontTx/>
              <a:buChar char="-"/>
            </a:pPr>
            <a:r>
              <a:rPr lang="en-GB" dirty="0"/>
              <a:t>Fitness to practice medicine</a:t>
            </a:r>
          </a:p>
          <a:p>
            <a:pPr marL="393192" lvl="1" indent="0">
              <a:buClrTx/>
              <a:buNone/>
            </a:pPr>
            <a:r>
              <a:rPr lang="en-US" dirty="0"/>
              <a:t>     The change of ‘definition’    </a:t>
            </a:r>
          </a:p>
          <a:p>
            <a:pPr marL="393192" lvl="1" indent="0">
              <a:buClrTx/>
              <a:buNone/>
            </a:pPr>
            <a:r>
              <a:rPr lang="en-US" sz="2400" dirty="0"/>
              <a:t>      (Parker 2006)</a:t>
            </a:r>
            <a:endParaRPr lang="en-US" sz="2400" baseline="30000" dirty="0"/>
          </a:p>
          <a:p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22120" y="3501008"/>
            <a:ext cx="3518635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  <a:latin typeface="Calibri"/>
              </a:rPr>
              <a:t>Physical and mental fitness, knowledge and skills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92080" y="3501007"/>
            <a:ext cx="3516853" cy="2304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Clinical competence</a:t>
            </a:r>
          </a:p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 +</a:t>
            </a:r>
          </a:p>
          <a:p>
            <a:pPr algn="ctr"/>
            <a:r>
              <a:rPr lang="en-US" sz="2800" b="1" dirty="0">
                <a:solidFill>
                  <a:prstClr val="white"/>
                </a:solidFill>
                <a:latin typeface="Calibri"/>
              </a:rPr>
              <a:t>professionalism </a:t>
            </a:r>
            <a:endParaRPr lang="en-GB" sz="28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299721" y="3789040"/>
            <a:ext cx="762384" cy="18002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7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332656"/>
            <a:ext cx="8229600" cy="864096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A moral obligation </a:t>
            </a:r>
            <a:r>
              <a:rPr lang="en-GB" sz="2000" b="1" i="1" dirty="0">
                <a:solidFill>
                  <a:srgbClr val="C00000"/>
                </a:solidFill>
              </a:rPr>
              <a:t>contd.</a:t>
            </a:r>
            <a:endParaRPr lang="en-GB" sz="2000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5487550"/>
            <a:ext cx="2376259" cy="504056"/>
          </a:xfrm>
        </p:spPr>
        <p:txBody>
          <a:bodyPr>
            <a:normAutofit fontScale="85000" lnSpcReduction="10000"/>
          </a:bodyPr>
          <a:lstStyle/>
          <a:p>
            <a:pPr marL="393192" lvl="1" indent="0" algn="ctr">
              <a:buClrTx/>
              <a:buNone/>
            </a:pPr>
            <a:r>
              <a:rPr lang="en-GB" sz="2400" dirty="0"/>
              <a:t>(</a:t>
            </a:r>
            <a:r>
              <a:rPr lang="en-GB" sz="2400" dirty="0" err="1"/>
              <a:t>Papadakis</a:t>
            </a:r>
            <a:r>
              <a:rPr lang="en-GB" sz="2400" dirty="0"/>
              <a:t> 2001)</a:t>
            </a:r>
            <a:endParaRPr lang="en-US" sz="2400" baseline="30000" dirty="0"/>
          </a:p>
          <a:p>
            <a:pPr algn="ctr"/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48" y="1268760"/>
            <a:ext cx="4536508" cy="4722846"/>
            <a:chOff x="539550" y="2132856"/>
            <a:chExt cx="3384378" cy="4722846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691680" y="3079810"/>
              <a:ext cx="1080120" cy="278661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39552" y="2132856"/>
              <a:ext cx="3384376" cy="20882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GB" sz="2800" dirty="0">
                  <a:solidFill>
                    <a:schemeClr val="tx1"/>
                  </a:solidFill>
                </a:rPr>
                <a:t>Professional lapses as students / trainees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9550" y="4767470"/>
              <a:ext cx="3384376" cy="20882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93192" lvl="1" indent="0" algn="ctr">
                <a:buClrTx/>
                <a:buNone/>
              </a:pPr>
              <a:r>
                <a:rPr lang="en-GB" sz="2800" dirty="0">
                  <a:solidFill>
                    <a:schemeClr val="tx1"/>
                  </a:solidFill>
                  <a:sym typeface="Wingdings" pitchFamily="2" charset="2"/>
                </a:rPr>
                <a:t>Fit</a:t>
              </a:r>
              <a:r>
                <a:rPr lang="en-GB" sz="2800" dirty="0">
                  <a:solidFill>
                    <a:schemeClr val="tx1"/>
                  </a:solidFill>
                </a:rPr>
                <a:t>ness to practice issues as practitioners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80112" y="1700808"/>
            <a:ext cx="3300828" cy="4788532"/>
            <a:chOff x="1619672" y="4293095"/>
            <a:chExt cx="6296025" cy="2095501"/>
          </a:xfrm>
        </p:grpSpPr>
        <p:pic>
          <p:nvPicPr>
            <p:cNvPr id="11" name="Picture 4" descr="Medical Case W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4293095"/>
              <a:ext cx="6296025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619672" y="6145287"/>
              <a:ext cx="6268508" cy="24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dirty="0">
                  <a:solidFill>
                    <a:schemeClr val="bg1"/>
                  </a:solidFill>
                </a:rPr>
                <a:t>Source: ht</a:t>
              </a:r>
              <a:r>
                <a:rPr lang="en-GB" sz="1200" dirty="0">
                  <a:solidFill>
                    <a:schemeClr val="tx1"/>
                  </a:solidFill>
                </a:rPr>
                <a:t>tp://www.claydugas.com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1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769938"/>
            <a:ext cx="8600027" cy="535622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GB" sz="3600" b="1" dirty="0">
                <a:solidFill>
                  <a:srgbClr val="C00000"/>
                </a:solidFill>
              </a:rPr>
              <a:t>    The educational impact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b="1" dirty="0"/>
              <a:t> </a:t>
            </a:r>
          </a:p>
          <a:p>
            <a:pPr lvl="1">
              <a:buFontTx/>
              <a:buChar char="-"/>
            </a:pPr>
            <a:r>
              <a:rPr lang="en-GB" sz="3200" dirty="0"/>
              <a:t>Almost all aspects of </a:t>
            </a:r>
          </a:p>
          <a:p>
            <a:pPr marL="457200" lvl="1" indent="0">
              <a:buNone/>
            </a:pPr>
            <a:r>
              <a:rPr lang="en-GB" sz="3200" dirty="0"/>
              <a:t>   professionalism are educable </a:t>
            </a:r>
          </a:p>
          <a:p>
            <a:pPr marL="457200" lvl="1" indent="0">
              <a:buNone/>
            </a:pPr>
            <a:r>
              <a:rPr lang="en-GB" sz="2000" dirty="0"/>
              <a:t>     (</a:t>
            </a:r>
            <a:r>
              <a:rPr lang="en-GB" sz="2000" dirty="0" err="1"/>
              <a:t>Cruess</a:t>
            </a:r>
            <a:r>
              <a:rPr lang="en-GB" sz="2000" dirty="0"/>
              <a:t> &amp; </a:t>
            </a:r>
            <a:r>
              <a:rPr lang="en-GB" sz="2000" dirty="0" err="1"/>
              <a:t>Cruess</a:t>
            </a:r>
            <a:r>
              <a:rPr lang="en-GB" sz="2000" dirty="0"/>
              <a:t> 1997; Hodges </a:t>
            </a:r>
            <a:r>
              <a:rPr lang="en-GB" sz="2000" i="1" dirty="0"/>
              <a:t>et al</a:t>
            </a:r>
            <a:r>
              <a:rPr lang="en-GB" sz="2000" dirty="0"/>
              <a:t>  2011)</a:t>
            </a:r>
          </a:p>
          <a:p>
            <a:pPr marL="457200" lvl="1" indent="0">
              <a:buNone/>
            </a:pPr>
            <a:endParaRPr lang="en-GB" sz="3200" dirty="0"/>
          </a:p>
          <a:p>
            <a:pPr lvl="1">
              <a:buClrTx/>
              <a:buFontTx/>
              <a:buChar char="-"/>
            </a:pPr>
            <a:r>
              <a:rPr lang="en-GB" sz="3200" dirty="0"/>
              <a:t>Assessment drives learning </a:t>
            </a:r>
          </a:p>
          <a:p>
            <a:pPr marL="457200" lvl="1" indent="0">
              <a:buClrTx/>
              <a:buNone/>
            </a:pPr>
            <a:r>
              <a:rPr lang="en-GB" sz="2000" dirty="0"/>
              <a:t>    (Epstein 2007)</a:t>
            </a:r>
          </a:p>
          <a:p>
            <a:endParaRPr lang="en-GB" dirty="0"/>
          </a:p>
        </p:txBody>
      </p:sp>
      <p:sp>
        <p:nvSpPr>
          <p:cNvPr id="4" name="AutoShape 2" descr="data:image/jpeg;base64,/9j/4AAQSkZJRgABAQAAAQABAAD/2wCEAAkGBg8QEBAQEBAQEBAODQ0ODhAQDw8PDw8QFBAVFBQQFRIXGyYeFxkjGRIUHy8gIycpLCwsFR8xNTAqNSYrLCkBCQoKDgwOFA8PGjAlHxwpKSwpKSwsLCoqLCkpKSwpLCwpKSwsKSksLCkpLCwuKSksKikpKSksLCkpKSwpLCkpKf/AABEIALgBEgMBIgACEQEDEQH/xAAcAAABBQEBAQAAAAAAAAAAAAADAAIEBQYBBwj/xABDEAACAgAEAwQHBQcCBAcBAAABAgADBAUREiExUQYyQWEHEyJxgZGhFDNCUrEjQ2JygsHwFdFEU5LhFyRjc6LC8Rb/xAAaAQADAQEBAQAAAAAAAAAAAAABAgMABAUG/8QALREAAgIBAwIEBgIDAQAAAAAAAAECERIDITFBURNhofAEIjJxkfFTsULR4RT/2gAMAwEAAhEDEQA/AJitCK0jK0IrTpo+fskqYVTIytCq0Wg2SVMKpkZWhVaChkySphVaRlaFVojiOmSVaFVpGVoVWitDpklTCqZHVoVWitDph1MKpgFMIpiNFIsOphFMAphVMm0WTDKY8GCUx4MRoomGBjgYMGOBitDoKDHCDBjgYtDBIo3WLWLQR04ZzWNJi0YRMaTETGkwUA4TGEzpMYTBQBrGMYxxMGxi0KNJjCZ1jGEzUK2KKM1ihoFnnatCK0jq0IrT6Wjw7JKtCK0jK0KrRaGskq0KrSMrQitFoNkpWhVaRVaGVotDpkpWhVaRVaGVorQyZKVoVWkVWhlaI0OmSVMKpkZWhlaK0UTJCmEUwCmEUybRZMOphAYBTCAxGiqYYGPBgQY8NEaHTCgxwMEDHAxWhrC6xawe6d3RaGsfrGkxu6cLQUazpMaTOFo0tFoFiJjCYiYwtBQLETBkzpaDLQYi2JjBsYmaDYwUI2d1ijN0UNAs84DQitI4aEVp9LR4lkhWhVaRlaEVotBJKtCq0jK0IrQUGyUrQytIitDK0VoayUrQytIitDK0RodMlo0MrSIjQytFaHTJStDKZFRoZWiNFEySrRz3KilmIVVBZmJ0CgDUknpAq0j5vhDdQ9Y47tp266BgGDFNfMDT4xGiqZXV+kTAGwVlrVBIAteorUdeR15geZAmpVpne0GV4BsPWi1s1u0Bakqb1rHTkeGi+88B1lvltJrqqrPNK0Q8d2migaa+PTWI0uhSOSe5PBjgYENHhpOiqYYNOgwIaODRaGsLrO7oLdFui0Gwm6cLRm6cLQUGxxMaTGlo0tBiCzpMYTOFowtBiLZ0tGM04zQbNBiK2dZoJmiZoNmgxFbHaxQe6KahbPOA0IrSOGhFafSUeMSFaEVpHVoRWgoJJVoRWkZWhVaLQxJVoVWkVWhVaCg2SlaFVpFVoVWi0GyWrQyNIiNDK0VodMlo0MjSIjQyNEaKJktWhVaRVaFVpNoqmSleEDSMrQgaI0VTJAaODQAaPDRGiiYYNO7oINO7otDWF3RboPdFui0Gwm6LdBbpzdBiGx5aNLRpaMLQYgscWjC04WjC02IrZ0tBs04WjGaDEVs6zQTNEzQTNBiLY/dFBbooMQWedBo9WkcNHq0+io8gkq0IrSMrQitBQSSrQqtIqtCq0FBJKtCq0iq0KrRaCSlaFV5EVoVXgoNktXhkeQ1aGV4tBsmI8OjyCjwyvEaKJk5XkXOc4GGpNm0u2oStAdN7nkNfAcCfhHo8bisKLAuo12WK44dAR+hMSiqZkcR2yzWoh3oo9WeO3ax4fzA6zbZDnS4uhblBXXVXQ8Sjjmuvj7/OWWd1YS2gKBuYAaIEIb3E8hKnKMCKK9oULubewGpAJAGmvj3RE2kuCtOLq7LYNHB5GFkeHiOI6ZIDR26ADTu+LiPYbdFugt8W+LiGwu6cLQW+cLQYmsIWjS0GWjS02ILHlowtGlowvNiLY4tBs8azwbPBiCxzPBM8azwbPBiLYTfFAbopsQWeehoRWkcNHq092jzCSrR6tI4aPVvjNRiUrQitIosA5kDyHEwq6n8PDq50+kWgklX/AM5wob4e8gSF9oUcC5J6IIaoOe7WFH5nMFGJS2fH3AmGUnp8yBIbOB37gPJBB/b6fwo9h89YKCWXrlHNkHxLQteIU8izfy1kyFRdiW+6w6oOrAf3kpcHjm7+IrqHRYrQyRMr3nlXcffosOtVn/L0/mtAlb/pifvcc59x0jhhMvHevtb3uYrKJe7RaqjeIqHvsJhEHnT8yZVKcrH4nP8AUYRcZlQ8X/6miNeTHX3X5KNu1uNW4McMn2ZrzUG2nQgPt1D697x6eU3Ios/5ev8ALYo/Wea5h2iw5rXCoHCpjbCW8DV67gRx57fKbEplLcr7l91jiCUR0/dl3pYP3GI/papv7zhxGneTFL78Mrj/AOMpRluBP3eZYhD4ftf9xCrlN+v7DNyegcq395NxXtMom/bX/Cy/1Okc7VX/AN3D21/WHqxaN3LKH/lvKn5NKv7Nnad3EYa8eG9dNfkJHsxWYjhfldF3nXt1MXHz9f0G2unp+zRbH/I/vU12D6GML6c9w96MJn0zOlfvMtxeHPiazaAPlJCdoMFy+0Yuo9H9rT5iDB+/bDmu/v0Lb16/mX3btD8jHEnoffpqPmJX15ij8K8fRZ/BfUoPz4QhquHH7NW4/PhLyp9+2Cg37/Vkg2jqPn/vOF5CbMEHBnuqP5cRVqP+qEVteK+rfzrfafkZsQWGLxheBe3Tnqp/9Rf/ALCNL/4DuE2ILCM8GzwZs/z/ALQbPBiLYRng2eDZ4NnmxBYXfFAb5ybEFmCDR4b4frAAxwfTzM9ijgJCMfAfExxsXxYt5LwEAAT3joOkeLwvcXj1M1GJVZsPcUIPzHnOP6peNtpc/lU8JGFdtnebQSRXgqE4tq58+UFBEub/AIaKvjpqZJqwOKt42NsXzOn0gmzbbwrRVHkJDvzK1vxGajF7Xl2Hr4u+8+/hHtndVfBFUfATIWWufEwJDnwMGPcY0+J7UWHk2nulZdm9rfiMqQH6GGQWdDCooDDPjHPMmDOIPUyVQreK/TWWeFwiN3lPwAEwCh3MYtj9R85tsP2cwjd7cvxJ/tJtXYbBvptvI5fhJk3OK5KrTk+DzN8OuzdvBY66jQ6g6mE+0HqfnNHZkCLgrrt4Yra9CLwG3a7BrD7wBw85YYbsHiHqqsQYdhZTXYNXIOjIDx1HPjBlFDYSfQxn2hvAn5zq4yxeRI9xmxPo+xvjTSB+YONP1gT6PsT1w4PQ3AfrNlHuDw5djN0Z1ep1Fjj+oy8wPbzGV/vWI8zr+sbivR7jkGvqgy9a3Rx9DKo5FYp0bVT0I0gqMvM3zQ8jbYP0pXDvhT7xpLOv0h4e3hbTW3XUA/rPOP8ASWHEtGeqA5MCenIxHowfQda811PTw+TYjvVLWT01XT5Tg7GJ3sFjbKzzCl9w+k80r9nmxB6S1wGZMh1FhB9/KK9JrhjLWT+qP42NpZbmmHGlqria+ugbh+sCmZ4Wzv0+qfquq8Y3K+09nAGwMPPjLd/U3j2q1J6jnJNVyvwVVS+l/kiqrafsrtw/K+jQDWaH2l2nqp0gcZlLVe1UzDyMDRm2vsWqD4a+MON7oRutmS2fz3Dz5wZeMsqI9qs6joYEYhW4H2W+k2ILCs8Gzwbvp3h8RGM/xHUQYgsLvikf1g6xTYmsxWscpgHsh6RrPTOWh2sfWZHezSJX1ho1FkrQdzxuHrJk9MAGEHBime2OrfXkNZMxOACwNeLVOQhAdSiw8l+kmU5Vc3gB7yBOJmbHlwlpgE3994r2ClZFGTgfeWqPJeMnYbAYcc9zfTWBzTFVV8E4t101lV/qTc9YtNobZGrq9Qv7tP6uMM2eVVjw9yqqiZKrG6niZc4LITiRorcTElBLeQ8ZN7RQLHdvivBEX3kbv1lRf6RcX4Wbf5QokvO/R7iqkZwrMQRoFUsCvidRy9xHxmJvoKkhgQR4HgZkoV8o6yv5rH2452BBYnUs2mvDUkkn5mXeX9t8VUiItrba1VFGp4ADQCZ9q/8AB84zbANSPRct9Jd3AO24fxAMPrNLgsywOK09bTWGP4k9n5ieQYPBO59lSfcJrcnym9dCdQIHpxavgHiSTrn7npeH7OYQcUVtOqW2D5rr+kZj+xOAtG4m1f4ltY6frKXBZwaQAW+stKO1FJ5naeo5H3icrhqJ7NnVGWk1TSKlvRqvE4fEqw/LaN31B/tKjMuyJThau3+OvTb+k1OLuosBaqz1VnPcjewT5iZvEdprVY1X8RrpqfGVg5shqR010/0Z3E9mbF4oQ6+XOQxlj+YM0zV2r+0q1KHjpzgb8xRhowAbrLqznaKNKbV8TLbL8xuQjiYGssTwGolphwB3hNJGjZb4TPmI0cayPmOCSwbqztbp1gQyHlGPZt5GRxp7FrtbgMHmT1HY/LlJmJVXG5ecjELZz59YJ1avkeENChqsT+FvrGs208OUECH48mEH63Q6GbEBJ3joJyB0HWKDEJiWs4y0wI1EqMQNGlpk9oPAzuJNEHFnRjH4a0R2b07WkKuzQzBrY02EAaT1oYSjy7EaEcZqsFeCBFnsaMbIyYYWcGlZjMkKtwmr+yK3EcGlbjsDaOK8dJOM9x5aexlsczVcNNJBrzh1PMzSY29Su2+v46aGV1fZmrEcKLlD+CWcNfLWUbdWJGK4K+/OC3OQmx5J5xZnlF2HcpahUj4g+YPjIUTJlVposK8yIl5lHa5qSCDymTnNIHK+Q+Guh7FR6QcPiK/V37hy9pHKsD1BlRmnZjC4s7qscFJ5LdWTp/WG/tPNNzCEXEuORIk1FL6dijyf1bmpr7HE4T7UcTSFBI9WwffqPDgNJIyz0evYiXPisNUlihwGLtYFPLVdAAdPOZBsXZt27226k7dTpqfKI4638zfMxn9xUvI9XyyrL8CDuxLXuRppyrH8q6n5kmVOddsqzqKhoJ502IfxJnRYesCSu3uZp1S2Lu/O3Y66wDZw/WVO6dXjKZCeGupc4LPLVbvGbDAYU4xBuHEcQZjcqwG4gtwUTcZbmyVrsTh1M0k68xVV+Q37a+H1r5+EEMgfEe2BoOctlwVT/tHOvjpCHMiPZQbVEll25Hw78ECvDLSNDxacCluJ4CTGUNxPExhwdr8lIEF9w49iG+i8pFsvlnZlhA1Y6SqxhVQSNSF01OnAa8tTHjTEkmjqWzotLcJX4a8u2g6zQPgxVXubmRrNJUaKsrnISMrO7jIOLvY2bSCDrxB5iWTjZWOpELVABGyKVxuMUOALKPE6EaweGuKmcRtRGHgZ0eZq6FrdeLF485WW0kR6WecMq6+cNWDgi04gqZfZXnZUjWUmIwxXjoYBL9Ir7Mar3R6jl+Z1uBrLiqgMPZbWeV5fm20jUzZZPnqHQbvrOfU0q3RaE+jLXMsu3qQyBx9ZlMR2d2trW+w68FbUfWbmm4P4g/rD/ZA3BgrD+If3ko6rgUlpKR57jxi/V7bqBegHBtNxHuYTK4hq9fuyvlqeE9ku7OA8aneo9AdV+Uzua9lsSdd1dVw6gBWlY6sWSlpSiebbKz1Ea2G/K3zmqu7HMT91ZX8NwjR6O8S3FHQ+TbkP1EduIEpGTZCOY+UbrLm/s/ZWxR7KlYcw77D8mAk7B9i77BuBUr+ZTuH/AHgpDWzLkzu6aXMMkpFLuCFsW31aqGYpZw/BqCTx4cT8THJkOF9Wurubdo3BQSuvQGbE2SMxvjQTL9uzd7fdUWMvXYf1jauzeJJ09WAejWVr9CZnDzMpeRS7ZKwuEsY+yjH3AzcZX2CxS6M9Ct4gFlI+k0WHyjHgaVU01jrosVyhHr6mxm+hgcL2dxrAaVtp58BLzLuxeMYjXh8ZsKezeObjZcPcvKWNORYgcPWACJL4muGho/DXymVWA7HMo/a2j+UHWWCdmahxd+HST68kcc7TFdga171nzM5Hqtvk6lpJLgjH7LUOAB0lZmXaEAEIoE5mePwtevtgn3zHZp2jq47eMvp6WW7I6mpjsjuZZvY5PGaDMezl9mV4RqR+z0uxGK057ydAxHjoo0HvMwFma7jwE3eWds8ZbhPsiVooZBXvAI2J46dSROjUhJKLj0Zz6bTcsuqKnJkrr9ojUjlJlOYpZiqfX8KFtVrBoTqo46aeemk5bhq6FCk77DoAo4nXppLns9lWFBazE7bDX7Vup/8ALYYflZh95afyLqB4xJyVOQ0IvZGRuIe+y0nXfa76nhrqxPL4zuKxG46HkAdPf4S0zzEVX3tZVUKq+CVVqoBIHAMQPEy9wfYumilsTjyRtXd6oHTbr3UJ8XPQcoXqKKTf4AtNybS/J5/6uKTnbUkhQASSBz0HSKWsliYzTpH+t6iDE7v05iWCGRFPI6GdsWxOOnDqOUGKw3dOh6GFqxdtXMar0I1BmZqJWCz1e7cgZfrLD/Q8JieNFwRz+B+UrBZhLu8DS3VeK/KcfILO9TYto5+y2jfKSY6SHY/spi6ePqy6/mT2h9JVJiLEPipHvEtcNnuOwx03OAPBwSPrLIds6bRpisJVZ1ZRtaLuh9irwna3EV8mOnnLzB+ki1e8AZEfB5VdxR7KGPgfaEhX9mUH3dyuPkYKvlG2XDNtgvSbUe+pEtV7RYLEEH11qH+C2yv6A6TyW3J7F8/dAaWJ1EV6Ee1fYZar72e8Yaynboths83fefnO7qxyUfITxLC5/fXyYy3w/bq4c+Mm/h+zH8buj1uu9T5fAQed4d7sNeiN7bVMF8CSOOzXz02/GeZL2+sj/wDxCtHKL/5pXaD46qmaLtHhq3w+Dx1SJpQE1qI0U7eakfMTRVZPXald1CYdVsrSxQ9dhI3AHTVWH6Ty3E9rH9RZQpBW657ToWIXcddACOHHWEw3pCxNVaVVnalahFHPQDzlJaUqpPj+hI6kb3X7PSC2PqYqMHXav5q8QKwfg7aybg8TjSRrg6aR4lsUGPyVTPJrvSTjj+8I9wkC7tzjm53P8DpJPRvmvUotTtfofQDWJp7bJ56kafWAtzvDV87UHxE+eLO0GJfnY5/qMVSYu3upa/uV2ir4aPV+gz1pdj3TFdvMInKwH3SlxnpRqHc4zzjC9jsys5Ya73spUfWW2H9GGYHi6pWP4nH9pRaOjHn+yb1NV8FpjfSZY3dJEz+N7X4iz8R+ctR6Pkr++xVS9Qp1jxgMrp5ubSPlOiPhr6V6EJKb+pmUN11p/E2vvMs8v7IYm3iV2L1bhLZ+1mHq4UUKOhI4yBiM/wAZfwGoHlwEp876V9xKii1o7PYXD8bbAxHgDOYztXVWuygaeGsoTgrG77fWErwlKcXO7ygwX+Ts2T6KhUYq+59w14+Pjp5Hwl3ZimVER29lO5UvdBPjp4nzMqHzc6bal2jqBBVo2u52hcb5AnR6F2SXCUA43F2KWT7ike0Q3XTxb9JGzHMcVm+JWutdEBOyv8Fa+Njnr5/KZLD3BiBu0Uc2PE6dAJrcB2uNNYw2XU6O/ftI3WMev/7OWem03Jbvz4ReM01i9l6s1VXotwgUBrbSwA3EFQC2nEgeHGdlGOxeZN7TYnRm9pgbW1BPE68Ypy/N/KdNL+M8WjgxHnFFPZOEXsnyMKlti8juHQ8ZyKZKwMTWVt3k2nqv+04tenFHP1BnYpqVhJC5peODHeP4tDGvcj96sA9V4RRQ4oAFsMv4dY6uxk6xRQpIDJSZmB1khM2r/EoYe6KKLSDQQYrAt36yPNY4YLLW/eWJ9YooMEw2FTs/gG5YvT3iGHZDCH/jq/iIoor0/P8AoKl5FffkVAoSz1oFjnT1WoJ015k+HxlhRlGWIqm21i2gLKpB0PTUc4oocLXIMqJC43I6/wDh7LT5sf8AeOPbHKU+7yxD5ttP66xRSUtNef5ZWM37QM+kutfusvoXp/gAnR6UswbhVRWvTbUzH9YoovhRauhs2hf/ANNn9/dFwB/JTs+ukFZlGd28bGtAP57Qv94opzeLi6SRXw8lbZHfspePvb61662bjBnKcMnfxAb+WKKd2m3JcnJNJHRi8KncQuepibH2v3VCj5RRSjikJYE6+J1MaVXxiimBR0Xnko08408eZ1iimMOWzpLvJ8wtX2aAFY95zz+cUUSaVDR5L8YVzxOLfU8T7R5+MUUU5D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g8QEBAQEBAQEBAODQ0ODhAQDw8PDw8QFBAVFBQQFRIXGyYeFxkjGRIUHy8gIycpLCwsFR8xNTAqNSYrLCkBCQoKDgwOFA8PGjAlHxwpKSwpKSwsLCoqLCkpKSwpLCwpKSwsKSksLCkpLCwuKSksKikpKSksLCkpKSwpLCkpKf/AABEIALgBEgMBIgACEQEDEQH/xAAcAAABBQEBAQAAAAAAAAAAAAADAAIEBQYBBwj/xABDEAACAgAEAwQHBQcCBAcBAAABAgADBAUREiExUQYyQWEHEyJxgZGhFDNCUrEjQ2JygsHwFdFEU5LhFyRjc6LC8Rb/xAAaAQADAQEBAQAAAAAAAAAAAAABAgMABAUG/8QALREAAgIBAwIEBgIDAQAAAAAAAAECERIDITFBURNhofAEIjJxkfFTsULR4RT/2gAMAwEAAhEDEQA/AJitCK0jK0IrTpo+fskqYVTIytCq0Wg2SVMKpkZWhVaChkySphVaRlaFVojiOmSVaFVpGVoVWitDpklTCqZHVoVWitDph1MKpgFMIpiNFIsOphFMAphVMm0WTDKY8GCUx4MRoomGBjgYMGOBitDoKDHCDBjgYtDBIo3WLWLQR04ZzWNJi0YRMaTETGkwUA4TGEzpMYTBQBrGMYxxMGxi0KNJjCZ1jGEzUK2KKM1ihoFnnatCK0jq0IrT6Wjw7JKtCK0jK0KrRaGskq0KrSMrQitFoNkpWhVaRVaGVotDpkpWhVaRVaGVorQyZKVoVWkVWhlaI0OmSVMKpkZWhlaK0UTJCmEUwCmEUybRZMOphAYBTCAxGiqYYGPBgQY8NEaHTCgxwMEDHAxWhrC6xawe6d3RaGsfrGkxu6cLQUazpMaTOFo0tFoFiJjCYiYwtBQLETBkzpaDLQYi2JjBsYmaDYwUI2d1ijN0UNAs84DQitI4aEVp9LR4lkhWhVaRlaEVotBJKtCq0jK0IrQUGyUrQytIitDK0VoayUrQytIitDK0RodMlo0MrSIjQytFaHTJStDKZFRoZWiNFEySrRz3KilmIVVBZmJ0CgDUknpAq0j5vhDdQ9Y47tp266BgGDFNfMDT4xGiqZXV+kTAGwVlrVBIAteorUdeR15geZAmpVpne0GV4BsPWi1s1u0Bakqb1rHTkeGi+88B1lvltJrqqrPNK0Q8d2migaa+PTWI0uhSOSe5PBjgYENHhpOiqYYNOgwIaODRaGsLrO7oLdFui0Gwm6cLRm6cLQUGxxMaTGlo0tBiCzpMYTOFowtBiLZ0tGM04zQbNBiK2dZoJmiZoNmgxFbHaxQe6KahbPOA0IrSOGhFafSUeMSFaEVpHVoRWgoJJVoRWkZWhVaLQxJVoVWkVWhVaCg2SlaFVpFVoVWi0GyWrQyNIiNDK0VodMlo0MjSIjQyNEaKJktWhVaRVaFVpNoqmSleEDSMrQgaI0VTJAaODQAaPDRGiiYYNO7oINO7otDWF3RboPdFui0Gwm6LdBbpzdBiGx5aNLRpaMLQYgscWjC04WjC02IrZ0tBs04WjGaDEVs6zQTNEzQTNBiLY/dFBbooMQWedBo9WkcNHq0+io8gkq0IrSMrQitBQSSrQqtIqtCq0FBJKtCq0iq0KrRaCSlaFV5EVoVXgoNktXhkeQ1aGV4tBsmI8OjyCjwyvEaKJk5XkXOc4GGpNm0u2oStAdN7nkNfAcCfhHo8bisKLAuo12WK44dAR+hMSiqZkcR2yzWoh3oo9WeO3ax4fzA6zbZDnS4uhblBXXVXQ8Sjjmuvj7/OWWd1YS2gKBuYAaIEIb3E8hKnKMCKK9oULubewGpAJAGmvj3RE2kuCtOLq7LYNHB5GFkeHiOI6ZIDR26ADTu+LiPYbdFugt8W+LiGwu6cLQW+cLQYmsIWjS0GWjS02ILHlowtGlowvNiLY4tBs8azwbPBiCxzPBM8azwbPBiLYTfFAbopsQWeehoRWkcNHq092jzCSrR6tI4aPVvjNRiUrQitIosA5kDyHEwq6n8PDq50+kWgklX/AM5wob4e8gSF9oUcC5J6IIaoOe7WFH5nMFGJS2fH3AmGUnp8yBIbOB37gPJBB/b6fwo9h89YKCWXrlHNkHxLQteIU8izfy1kyFRdiW+6w6oOrAf3kpcHjm7+IrqHRYrQyRMr3nlXcffosOtVn/L0/mtAlb/pifvcc59x0jhhMvHevtb3uYrKJe7RaqjeIqHvsJhEHnT8yZVKcrH4nP8AUYRcZlQ8X/6miNeTHX3X5KNu1uNW4McMn2ZrzUG2nQgPt1D697x6eU3Ios/5ev8ALYo/Wea5h2iw5rXCoHCpjbCW8DV67gRx57fKbEplLcr7l91jiCUR0/dl3pYP3GI/papv7zhxGneTFL78Mrj/AOMpRluBP3eZYhD4ftf9xCrlN+v7DNyegcq395NxXtMom/bX/Cy/1Okc7VX/AN3D21/WHqxaN3LKH/lvKn5NKv7Nnad3EYa8eG9dNfkJHsxWYjhfldF3nXt1MXHz9f0G2unp+zRbH/I/vU12D6GML6c9w96MJn0zOlfvMtxeHPiazaAPlJCdoMFy+0Yuo9H9rT5iDB+/bDmu/v0Lb16/mX3btD8jHEnoffpqPmJX15ij8K8fRZ/BfUoPz4QhquHH7NW4/PhLyp9+2Cg37/Vkg2jqPn/vOF5CbMEHBnuqP5cRVqP+qEVteK+rfzrfafkZsQWGLxheBe3Tnqp/9Rf/ALCNL/4DuE2ILCM8GzwZs/z/ALQbPBiLYRng2eDZ4NnmxBYXfFAb5ybEFmCDR4b4frAAxwfTzM9ijgJCMfAfExxsXxYt5LwEAAT3joOkeLwvcXj1M1GJVZsPcUIPzHnOP6peNtpc/lU8JGFdtnebQSRXgqE4tq58+UFBEub/AIaKvjpqZJqwOKt42NsXzOn0gmzbbwrRVHkJDvzK1vxGajF7Xl2Hr4u+8+/hHtndVfBFUfATIWWufEwJDnwMGPcY0+J7UWHk2nulZdm9rfiMqQH6GGQWdDCooDDPjHPMmDOIPUyVQreK/TWWeFwiN3lPwAEwCh3MYtj9R85tsP2cwjd7cvxJ/tJtXYbBvptvI5fhJk3OK5KrTk+DzN8OuzdvBY66jQ6g6mE+0HqfnNHZkCLgrrt4Yra9CLwG3a7BrD7wBw85YYbsHiHqqsQYdhZTXYNXIOjIDx1HPjBlFDYSfQxn2hvAn5zq4yxeRI9xmxPo+xvjTSB+YONP1gT6PsT1w4PQ3AfrNlHuDw5djN0Z1ep1Fjj+oy8wPbzGV/vWI8zr+sbivR7jkGvqgy9a3Rx9DKo5FYp0bVT0I0gqMvM3zQ8jbYP0pXDvhT7xpLOv0h4e3hbTW3XUA/rPOP8ASWHEtGeqA5MCenIxHowfQda811PTw+TYjvVLWT01XT5Tg7GJ3sFjbKzzCl9w+k80r9nmxB6S1wGZMh1FhB9/KK9JrhjLWT+qP42NpZbmmHGlqria+ugbh+sCmZ4Wzv0+qfquq8Y3K+09nAGwMPPjLd/U3j2q1J6jnJNVyvwVVS+l/kiqrafsrtw/K+jQDWaH2l2nqp0gcZlLVe1UzDyMDRm2vsWqD4a+MON7oRutmS2fz3Dz5wZeMsqI9qs6joYEYhW4H2W+k2ILCs8Gzwbvp3h8RGM/xHUQYgsLvikf1g6xTYmsxWscpgHsh6RrPTOWh2sfWZHezSJX1ho1FkrQdzxuHrJk9MAGEHBime2OrfXkNZMxOACwNeLVOQhAdSiw8l+kmU5Vc3gB7yBOJmbHlwlpgE3994r2ClZFGTgfeWqPJeMnYbAYcc9zfTWBzTFVV8E4t101lV/qTc9YtNobZGrq9Qv7tP6uMM2eVVjw9yqqiZKrG6niZc4LITiRorcTElBLeQ8ZN7RQLHdvivBEX3kbv1lRf6RcX4Wbf5QokvO/R7iqkZwrMQRoFUsCvidRy9xHxmJvoKkhgQR4HgZkoV8o6yv5rH2452BBYnUs2mvDUkkn5mXeX9t8VUiItrba1VFGp4ADQCZ9q/8AB84zbANSPRct9Jd3AO24fxAMPrNLgsywOK09bTWGP4k9n5ieQYPBO59lSfcJrcnym9dCdQIHpxavgHiSTrn7npeH7OYQcUVtOqW2D5rr+kZj+xOAtG4m1f4ltY6frKXBZwaQAW+stKO1FJ5naeo5H3icrhqJ7NnVGWk1TSKlvRqvE4fEqw/LaN31B/tKjMuyJThau3+OvTb+k1OLuosBaqz1VnPcjewT5iZvEdprVY1X8RrpqfGVg5shqR010/0Z3E9mbF4oQ6+XOQxlj+YM0zV2r+0q1KHjpzgb8xRhowAbrLqznaKNKbV8TLbL8xuQjiYGssTwGolphwB3hNJGjZb4TPmI0cayPmOCSwbqztbp1gQyHlGPZt5GRxp7FrtbgMHmT1HY/LlJmJVXG5ecjELZz59YJ1avkeENChqsT+FvrGs208OUECH48mEH63Q6GbEBJ3joJyB0HWKDEJiWs4y0wI1EqMQNGlpk9oPAzuJNEHFnRjH4a0R2b07WkKuzQzBrY02EAaT1oYSjy7EaEcZqsFeCBFnsaMbIyYYWcGlZjMkKtwmr+yK3EcGlbjsDaOK8dJOM9x5aexlsczVcNNJBrzh1PMzSY29Su2+v46aGV1fZmrEcKLlD+CWcNfLWUbdWJGK4K+/OC3OQmx5J5xZnlF2HcpahUj4g+YPjIUTJlVposK8yIl5lHa5qSCDymTnNIHK+Q+Guh7FR6QcPiK/V37hy9pHKsD1BlRmnZjC4s7qscFJ5LdWTp/WG/tPNNzCEXEuORIk1FL6dijyf1bmpr7HE4T7UcTSFBI9WwffqPDgNJIyz0evYiXPisNUlihwGLtYFPLVdAAdPOZBsXZt27226k7dTpqfKI4638zfMxn9xUvI9XyyrL8CDuxLXuRppyrH8q6n5kmVOddsqzqKhoJ502IfxJnRYesCSu3uZp1S2Lu/O3Y66wDZw/WVO6dXjKZCeGupc4LPLVbvGbDAYU4xBuHEcQZjcqwG4gtwUTcZbmyVrsTh1M0k68xVV+Q37a+H1r5+EEMgfEe2BoOctlwVT/tHOvjpCHMiPZQbVEll25Hw78ECvDLSNDxacCluJ4CTGUNxPExhwdr8lIEF9w49iG+i8pFsvlnZlhA1Y6SqxhVQSNSF01OnAa8tTHjTEkmjqWzotLcJX4a8u2g6zQPgxVXubmRrNJUaKsrnISMrO7jIOLvY2bSCDrxB5iWTjZWOpELVABGyKVxuMUOALKPE6EaweGuKmcRtRGHgZ0eZq6FrdeLF485WW0kR6WecMq6+cNWDgi04gqZfZXnZUjWUmIwxXjoYBL9Ir7Mar3R6jl+Z1uBrLiqgMPZbWeV5fm20jUzZZPnqHQbvrOfU0q3RaE+jLXMsu3qQyBx9ZlMR2d2trW+w68FbUfWbmm4P4g/rD/ZA3BgrD+If3ko6rgUlpKR57jxi/V7bqBegHBtNxHuYTK4hq9fuyvlqeE9ku7OA8aneo9AdV+Uzua9lsSdd1dVw6gBWlY6sWSlpSiebbKz1Ea2G/K3zmqu7HMT91ZX8NwjR6O8S3FHQ+TbkP1EduIEpGTZCOY+UbrLm/s/ZWxR7KlYcw77D8mAk7B9i77BuBUr+ZTuH/AHgpDWzLkzu6aXMMkpFLuCFsW31aqGYpZw/BqCTx4cT8THJkOF9Wurubdo3BQSuvQGbE2SMxvjQTL9uzd7fdUWMvXYf1jauzeJJ09WAejWVr9CZnDzMpeRS7ZKwuEsY+yjH3AzcZX2CxS6M9Ct4gFlI+k0WHyjHgaVU01jrosVyhHr6mxm+hgcL2dxrAaVtp58BLzLuxeMYjXh8ZsKezeObjZcPcvKWNORYgcPWACJL4muGho/DXymVWA7HMo/a2j+UHWWCdmahxd+HST68kcc7TFdga171nzM5Hqtvk6lpJLgjH7LUOAB0lZmXaEAEIoE5mePwtevtgn3zHZp2jq47eMvp6WW7I6mpjsjuZZvY5PGaDMezl9mV4RqR+z0uxGK057ydAxHjoo0HvMwFma7jwE3eWds8ZbhPsiVooZBXvAI2J46dSROjUhJKLj0Zz6bTcsuqKnJkrr9ojUjlJlOYpZiqfX8KFtVrBoTqo46aeemk5bhq6FCk77DoAo4nXppLns9lWFBazE7bDX7Vup/8ALYYflZh95afyLqB4xJyVOQ0IvZGRuIe+y0nXfa76nhrqxPL4zuKxG46HkAdPf4S0zzEVX3tZVUKq+CVVqoBIHAMQPEy9wfYumilsTjyRtXd6oHTbr3UJ8XPQcoXqKKTf4AtNybS/J5/6uKTnbUkhQASSBz0HSKWsliYzTpH+t6iDE7v05iWCGRFPI6GdsWxOOnDqOUGKw3dOh6GFqxdtXMar0I1BmZqJWCz1e7cgZfrLD/Q8JieNFwRz+B+UrBZhLu8DS3VeK/KcfILO9TYto5+y2jfKSY6SHY/spi6ePqy6/mT2h9JVJiLEPipHvEtcNnuOwx03OAPBwSPrLIds6bRpisJVZ1ZRtaLuh9irwna3EV8mOnnLzB+ki1e8AZEfB5VdxR7KGPgfaEhX9mUH3dyuPkYKvlG2XDNtgvSbUe+pEtV7RYLEEH11qH+C2yv6A6TyW3J7F8/dAaWJ1EV6Ee1fYZar72e8Yaynboths83fefnO7qxyUfITxLC5/fXyYy3w/bq4c+Mm/h+zH8buj1uu9T5fAQed4d7sNeiN7bVMF8CSOOzXz02/GeZL2+sj/wDxCtHKL/5pXaD46qmaLtHhq3w+Dx1SJpQE1qI0U7eakfMTRVZPXald1CYdVsrSxQ9dhI3AHTVWH6Ty3E9rH9RZQpBW657ToWIXcddACOHHWEw3pCxNVaVVnalahFHPQDzlJaUqpPj+hI6kb3X7PSC2PqYqMHXav5q8QKwfg7aybg8TjSRrg6aR4lsUGPyVTPJrvSTjj+8I9wkC7tzjm53P8DpJPRvmvUotTtfofQDWJp7bJ56kafWAtzvDV87UHxE+eLO0GJfnY5/qMVSYu3upa/uV2ir4aPV+gz1pdj3TFdvMInKwH3SlxnpRqHc4zzjC9jsys5Ya73spUfWW2H9GGYHi6pWP4nH9pRaOjHn+yb1NV8FpjfSZY3dJEz+N7X4iz8R+ctR6Pkr++xVS9Qp1jxgMrp5ubSPlOiPhr6V6EJKb+pmUN11p/E2vvMs8v7IYm3iV2L1bhLZ+1mHq4UUKOhI4yBiM/wAZfwGoHlwEp876V9xKii1o7PYXD8bbAxHgDOYztXVWuygaeGsoTgrG77fWErwlKcXO7ygwX+Ts2T6KhUYq+59w14+Pjp5Hwl3ZimVER29lO5UvdBPjp4nzMqHzc6bal2jqBBVo2u52hcb5AnR6F2SXCUA43F2KWT7ike0Q3XTxb9JGzHMcVm+JWutdEBOyv8Fa+Njnr5/KZLD3BiBu0Uc2PE6dAJrcB2uNNYw2XU6O/ftI3WMev/7OWem03Jbvz4ReM01i9l6s1VXotwgUBrbSwA3EFQC2nEgeHGdlGOxeZN7TYnRm9pgbW1BPE68Ypy/N/KdNL+M8WjgxHnFFPZOEXsnyMKlti8juHQ8ZyKZKwMTWVt3k2nqv+04tenFHP1BnYpqVhJC5peODHeP4tDGvcj96sA9V4RRQ4oAFsMv4dY6uxk6xRQpIDJSZmB1khM2r/EoYe6KKLSDQQYrAt36yPNY4YLLW/eWJ9YooMEw2FTs/gG5YvT3iGHZDCH/jq/iIoor0/P8AoKl5FffkVAoSz1oFjnT1WoJ015k+HxlhRlGWIqm21i2gLKpB0PTUc4oocLXIMqJC43I6/wDh7LT5sf8AeOPbHKU+7yxD5ttP66xRSUtNef5ZWM37QM+kutfusvoXp/gAnR6UswbhVRWvTbUzH9YoovhRauhs2hf/ANNn9/dFwB/JTs+ukFZlGd28bGtAP57Qv94opzeLi6SRXw8lbZHfspePvb61662bjBnKcMnfxAb+WKKd2m3JcnJNJHRi8KncQuepibH2v3VCj5RRSjikJYE6+J1MaVXxiimBR0Xnko08408eZ1iimMOWzpLvJ8wtX2aAFY95zz+cUUSaVDR5L8YVzxOLfU8T7R5+MUUU5Do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jpeg;base64,/9j/4AAQSkZJRgABAQAAAQABAAD/2wCEAAkGBg8QEBAQEBAQEBAODQ0ODhAQDw8PDw8QFBAVFBQQFRIXGyYeFxkjGRIUHy8gIycpLCwsFR8xNTAqNSYrLCkBCQoKDgwOFA8PGjAlHxwpKSwpKSwsLCoqLCkpKSwpLCwpKSwsKSksLCkpLCwuKSksKikpKSksLCkpKSwpLCkpKf/AABEIALgBEgMBIgACEQEDEQH/xAAcAAABBQEBAQAAAAAAAAAAAAADAAIEBQYBBwj/xABDEAACAgAEAwQHBQcCBAcBAAABAgADBAUREiExUQYyQWEHEyJxgZGhFDNCUrEjQ2JygsHwFdFEU5LhFyRjc6LC8Rb/xAAaAQADAQEBAQAAAAAAAAAAAAABAgMABAUG/8QALREAAgIBAwIEBgIDAQAAAAAAAAECERIDITFBURNhofAEIjJxkfFTsULR4RT/2gAMAwEAAhEDEQA/AJitCK0jK0IrTpo+fskqYVTIytCq0Wg2SVMKpkZWhVaChkySphVaRlaFVojiOmSVaFVpGVoVWitDpklTCqZHVoVWitDph1MKpgFMIpiNFIsOphFMAphVMm0WTDKY8GCUx4MRoomGBjgYMGOBitDoKDHCDBjgYtDBIo3WLWLQR04ZzWNJi0YRMaTETGkwUA4TGEzpMYTBQBrGMYxxMGxi0KNJjCZ1jGEzUK2KKM1ihoFnnatCK0jq0IrT6Wjw7JKtCK0jK0KrRaGskq0KrSMrQitFoNkpWhVaRVaGVotDpkpWhVaRVaGVorQyZKVoVWkVWhlaI0OmSVMKpkZWhlaK0UTJCmEUwCmEUybRZMOphAYBTCAxGiqYYGPBgQY8NEaHTCgxwMEDHAxWhrC6xawe6d3RaGsfrGkxu6cLQUazpMaTOFo0tFoFiJjCYiYwtBQLETBkzpaDLQYi2JjBsYmaDYwUI2d1ijN0UNAs84DQitI4aEVp9LR4lkhWhVaRlaEVotBJKtCq0jK0IrQUGyUrQytIitDK0VoayUrQytIitDK0RodMlo0MrSIjQytFaHTJStDKZFRoZWiNFEySrRz3KilmIVVBZmJ0CgDUknpAq0j5vhDdQ9Y47tp266BgGDFNfMDT4xGiqZXV+kTAGwVlrVBIAteorUdeR15geZAmpVpne0GV4BsPWi1s1u0Bakqb1rHTkeGi+88B1lvltJrqqrPNK0Q8d2migaa+PTWI0uhSOSe5PBjgYENHhpOiqYYNOgwIaODRaGsLrO7oLdFui0Gwm6cLRm6cLQUGxxMaTGlo0tBiCzpMYTOFowtBiLZ0tGM04zQbNBiK2dZoJmiZoNmgxFbHaxQe6KahbPOA0IrSOGhFafSUeMSFaEVpHVoRWgoJJVoRWkZWhVaLQxJVoVWkVWhVaCg2SlaFVpFVoVWi0GyWrQyNIiNDK0VodMlo0MjSIjQyNEaKJktWhVaRVaFVpNoqmSleEDSMrQgaI0VTJAaODQAaPDRGiiYYNO7oINO7otDWF3RboPdFui0Gwm6LdBbpzdBiGx5aNLRpaMLQYgscWjC04WjC02IrZ0tBs04WjGaDEVs6zQTNEzQTNBiLY/dFBbooMQWedBo9WkcNHq0+io8gkq0IrSMrQitBQSSrQqtIqtCq0FBJKtCq0iq0KrRaCSlaFV5EVoVXgoNktXhkeQ1aGV4tBsmI8OjyCjwyvEaKJk5XkXOc4GGpNm0u2oStAdN7nkNfAcCfhHo8bisKLAuo12WK44dAR+hMSiqZkcR2yzWoh3oo9WeO3ax4fzA6zbZDnS4uhblBXXVXQ8Sjjmuvj7/OWWd1YS2gKBuYAaIEIb3E8hKnKMCKK9oULubewGpAJAGmvj3RE2kuCtOLq7LYNHB5GFkeHiOI6ZIDR26ADTu+LiPYbdFugt8W+LiGwu6cLQW+cLQYmsIWjS0GWjS02ILHlowtGlowvNiLY4tBs8azwbPBiCxzPBM8azwbPBiLYTfFAbopsQWeehoRWkcNHq092jzCSrR6tI4aPVvjNRiUrQitIosA5kDyHEwq6n8PDq50+kWgklX/AM5wob4e8gSF9oUcC5J6IIaoOe7WFH5nMFGJS2fH3AmGUnp8yBIbOB37gPJBB/b6fwo9h89YKCWXrlHNkHxLQteIU8izfy1kyFRdiW+6w6oOrAf3kpcHjm7+IrqHRYrQyRMr3nlXcffosOtVn/L0/mtAlb/pifvcc59x0jhhMvHevtb3uYrKJe7RaqjeIqHvsJhEHnT8yZVKcrH4nP8AUYRcZlQ8X/6miNeTHX3X5KNu1uNW4McMn2ZrzUG2nQgPt1D697x6eU3Ios/5ev8ALYo/Wea5h2iw5rXCoHCpjbCW8DV67gRx57fKbEplLcr7l91jiCUR0/dl3pYP3GI/papv7zhxGneTFL78Mrj/AOMpRluBP3eZYhD4ftf9xCrlN+v7DNyegcq395NxXtMom/bX/Cy/1Okc7VX/AN3D21/WHqxaN3LKH/lvKn5NKv7Nnad3EYa8eG9dNfkJHsxWYjhfldF3nXt1MXHz9f0G2unp+zRbH/I/vU12D6GML6c9w96MJn0zOlfvMtxeHPiazaAPlJCdoMFy+0Yuo9H9rT5iDB+/bDmu/v0Lb16/mX3btD8jHEnoffpqPmJX15ij8K8fRZ/BfUoPz4QhquHH7NW4/PhLyp9+2Cg37/Vkg2jqPn/vOF5CbMEHBnuqP5cRVqP+qEVteK+rfzrfafkZsQWGLxheBe3Tnqp/9Rf/ALCNL/4DuE2ILCM8GzwZs/z/ALQbPBiLYRng2eDZ4NnmxBYXfFAb5ybEFmCDR4b4frAAxwfTzM9ijgJCMfAfExxsXxYt5LwEAAT3joOkeLwvcXj1M1GJVZsPcUIPzHnOP6peNtpc/lU8JGFdtnebQSRXgqE4tq58+UFBEub/AIaKvjpqZJqwOKt42NsXzOn0gmzbbwrRVHkJDvzK1vxGajF7Xl2Hr4u+8+/hHtndVfBFUfATIWWufEwJDnwMGPcY0+J7UWHk2nulZdm9rfiMqQH6GGQWdDCooDDPjHPMmDOIPUyVQreK/TWWeFwiN3lPwAEwCh3MYtj9R85tsP2cwjd7cvxJ/tJtXYbBvptvI5fhJk3OK5KrTk+DzN8OuzdvBY66jQ6g6mE+0HqfnNHZkCLgrrt4Yra9CLwG3a7BrD7wBw85YYbsHiHqqsQYdhZTXYNXIOjIDx1HPjBlFDYSfQxn2hvAn5zq4yxeRI9xmxPo+xvjTSB+YONP1gT6PsT1w4PQ3AfrNlHuDw5djN0Z1ep1Fjj+oy8wPbzGV/vWI8zr+sbivR7jkGvqgy9a3Rx9DKo5FYp0bVT0I0gqMvM3zQ8jbYP0pXDvhT7xpLOv0h4e3hbTW3XUA/rPOP8ASWHEtGeqA5MCenIxHowfQda811PTw+TYjvVLWT01XT5Tg7GJ3sFjbKzzCl9w+k80r9nmxB6S1wGZMh1FhB9/KK9JrhjLWT+qP42NpZbmmHGlqria+ugbh+sCmZ4Wzv0+qfquq8Y3K+09nAGwMPPjLd/U3j2q1J6jnJNVyvwVVS+l/kiqrafsrtw/K+jQDWaH2l2nqp0gcZlLVe1UzDyMDRm2vsWqD4a+MON7oRutmS2fz3Dz5wZeMsqI9qs6joYEYhW4H2W+k2ILCs8Gzwbvp3h8RGM/xHUQYgsLvikf1g6xTYmsxWscpgHsh6RrPTOWh2sfWZHezSJX1ho1FkrQdzxuHrJk9MAGEHBime2OrfXkNZMxOACwNeLVOQhAdSiw8l+kmU5Vc3gB7yBOJmbHlwlpgE3994r2ClZFGTgfeWqPJeMnYbAYcc9zfTWBzTFVV8E4t101lV/qTc9YtNobZGrq9Qv7tP6uMM2eVVjw9yqqiZKrG6niZc4LITiRorcTElBLeQ8ZN7RQLHdvivBEX3kbv1lRf6RcX4Wbf5QokvO/R7iqkZwrMQRoFUsCvidRy9xHxmJvoKkhgQR4HgZkoV8o6yv5rH2452BBYnUs2mvDUkkn5mXeX9t8VUiItrba1VFGp4ADQCZ9q/8AB84zbANSPRct9Jd3AO24fxAMPrNLgsywOK09bTWGP4k9n5ieQYPBO59lSfcJrcnym9dCdQIHpxavgHiSTrn7npeH7OYQcUVtOqW2D5rr+kZj+xOAtG4m1f4ltY6frKXBZwaQAW+stKO1FJ5naeo5H3icrhqJ7NnVGWk1TSKlvRqvE4fEqw/LaN31B/tKjMuyJThau3+OvTb+k1OLuosBaqz1VnPcjewT5iZvEdprVY1X8RrpqfGVg5shqR010/0Z3E9mbF4oQ6+XOQxlj+YM0zV2r+0q1KHjpzgb8xRhowAbrLqznaKNKbV8TLbL8xuQjiYGssTwGolphwB3hNJGjZb4TPmI0cayPmOCSwbqztbp1gQyHlGPZt5GRxp7FrtbgMHmT1HY/LlJmJVXG5ecjELZz59YJ1avkeENChqsT+FvrGs208OUECH48mEH63Q6GbEBJ3joJyB0HWKDEJiWs4y0wI1EqMQNGlpk9oPAzuJNEHFnRjH4a0R2b07WkKuzQzBrY02EAaT1oYSjy7EaEcZqsFeCBFnsaMbIyYYWcGlZjMkKtwmr+yK3EcGlbjsDaOK8dJOM9x5aexlsczVcNNJBrzh1PMzSY29Su2+v46aGV1fZmrEcKLlD+CWcNfLWUbdWJGK4K+/OC3OQmx5J5xZnlF2HcpahUj4g+YPjIUTJlVposK8yIl5lHa5qSCDymTnNIHK+Q+Guh7FR6QcPiK/V37hy9pHKsD1BlRmnZjC4s7qscFJ5LdWTp/WG/tPNNzCEXEuORIk1FL6dijyf1bmpr7HE4T7UcTSFBI9WwffqPDgNJIyz0evYiXPisNUlihwGLtYFPLVdAAdPOZBsXZt27226k7dTpqfKI4638zfMxn9xUvI9XyyrL8CDuxLXuRppyrH8q6n5kmVOddsqzqKhoJ502IfxJnRYesCSu3uZp1S2Lu/O3Y66wDZw/WVO6dXjKZCeGupc4LPLVbvGbDAYU4xBuHEcQZjcqwG4gtwUTcZbmyVrsTh1M0k68xVV+Q37a+H1r5+EEMgfEe2BoOctlwVT/tHOvjpCHMiPZQbVEll25Hw78ECvDLSNDxacCluJ4CTGUNxPExhwdr8lIEF9w49iG+i8pFsvlnZlhA1Y6SqxhVQSNSF01OnAa8tTHjTEkmjqWzotLcJX4a8u2g6zQPgxVXubmRrNJUaKsrnISMrO7jIOLvY2bSCDrxB5iWTjZWOpELVABGyKVxuMUOALKPE6EaweGuKmcRtRGHgZ0eZq6FrdeLF485WW0kR6WecMq6+cNWDgi04gqZfZXnZUjWUmIwxXjoYBL9Ir7Mar3R6jl+Z1uBrLiqgMPZbWeV5fm20jUzZZPnqHQbvrOfU0q3RaE+jLXMsu3qQyBx9ZlMR2d2trW+w68FbUfWbmm4P4g/rD/ZA3BgrD+If3ko6rgUlpKR57jxi/V7bqBegHBtNxHuYTK4hq9fuyvlqeE9ku7OA8aneo9AdV+Uzua9lsSdd1dVw6gBWlY6sWSlpSiebbKz1Ea2G/K3zmqu7HMT91ZX8NwjR6O8S3FHQ+TbkP1EduIEpGTZCOY+UbrLm/s/ZWxR7KlYcw77D8mAk7B9i77BuBUr+ZTuH/AHgpDWzLkzu6aXMMkpFLuCFsW31aqGYpZw/BqCTx4cT8THJkOF9Wurubdo3BQSuvQGbE2SMxvjQTL9uzd7fdUWMvXYf1jauzeJJ09WAejWVr9CZnDzMpeRS7ZKwuEsY+yjH3AzcZX2CxS6M9Ct4gFlI+k0WHyjHgaVU01jrosVyhHr6mxm+hgcL2dxrAaVtp58BLzLuxeMYjXh8ZsKezeObjZcPcvKWNORYgcPWACJL4muGho/DXymVWA7HMo/a2j+UHWWCdmahxd+HST68kcc7TFdga171nzM5Hqtvk6lpJLgjH7LUOAB0lZmXaEAEIoE5mePwtevtgn3zHZp2jq47eMvp6WW7I6mpjsjuZZvY5PGaDMezl9mV4RqR+z0uxGK057ydAxHjoo0HvMwFma7jwE3eWds8ZbhPsiVooZBXvAI2J46dSROjUhJKLj0Zz6bTcsuqKnJkrr9ojUjlJlOYpZiqfX8KFtVrBoTqo46aeemk5bhq6FCk77DoAo4nXppLns9lWFBazE7bDX7Vup/8ALYYflZh95afyLqB4xJyVOQ0IvZGRuIe+y0nXfa76nhrqxPL4zuKxG46HkAdPf4S0zzEVX3tZVUKq+CVVqoBIHAMQPEy9wfYumilsTjyRtXd6oHTbr3UJ8XPQcoXqKKTf4AtNybS/J5/6uKTnbUkhQASSBz0HSKWsliYzTpH+t6iDE7v05iWCGRFPI6GdsWxOOnDqOUGKw3dOh6GFqxdtXMar0I1BmZqJWCz1e7cgZfrLD/Q8JieNFwRz+B+UrBZhLu8DS3VeK/KcfILO9TYto5+y2jfKSY6SHY/spi6ePqy6/mT2h9JVJiLEPipHvEtcNnuOwx03OAPBwSPrLIds6bRpisJVZ1ZRtaLuh9irwna3EV8mOnnLzB+ki1e8AZEfB5VdxR7KGPgfaEhX9mUH3dyuPkYKvlG2XDNtgvSbUe+pEtV7RYLEEH11qH+C2yv6A6TyW3J7F8/dAaWJ1EV6Ee1fYZar72e8Yaynboths83fefnO7qxyUfITxLC5/fXyYy3w/bq4c+Mm/h+zH8buj1uu9T5fAQed4d7sNeiN7bVMF8CSOOzXz02/GeZL2+sj/wDxCtHKL/5pXaD46qmaLtHhq3w+Dx1SJpQE1qI0U7eakfMTRVZPXald1CYdVsrSxQ9dhI3AHTVWH6Ty3E9rH9RZQpBW657ToWIXcddACOHHWEw3pCxNVaVVnalahFHPQDzlJaUqpPj+hI6kb3X7PSC2PqYqMHXav5q8QKwfg7aybg8TjSRrg6aR4lsUGPyVTPJrvSTjj+8I9wkC7tzjm53P8DpJPRvmvUotTtfofQDWJp7bJ56kafWAtzvDV87UHxE+eLO0GJfnY5/qMVSYu3upa/uV2ir4aPV+gz1pdj3TFdvMInKwH3SlxnpRqHc4zzjC9jsys5Ya73spUfWW2H9GGYHi6pWP4nH9pRaOjHn+yb1NV8FpjfSZY3dJEz+N7X4iz8R+ctR6Pkr++xVS9Qp1jxgMrp5ubSPlOiPhr6V6EJKb+pmUN11p/E2vvMs8v7IYm3iV2L1bhLZ+1mHq4UUKOhI4yBiM/wAZfwGoHlwEp876V9xKii1o7PYXD8bbAxHgDOYztXVWuygaeGsoTgrG77fWErwlKcXO7ygwX+Ts2T6KhUYq+59w14+Pjp5Hwl3ZimVER29lO5UvdBPjp4nzMqHzc6bal2jqBBVo2u52hcb5AnR6F2SXCUA43F2KWT7ike0Q3XTxb9JGzHMcVm+JWutdEBOyv8Fa+Njnr5/KZLD3BiBu0Uc2PE6dAJrcB2uNNYw2XU6O/ftI3WMev/7OWem03Jbvz4ReM01i9l6s1VXotwgUBrbSwA3EFQC2nEgeHGdlGOxeZN7TYnRm9pgbW1BPE68Ypy/N/KdNL+M8WjgxHnFFPZOEXsnyMKlti8juHQ8ZyKZKwMTWVt3k2nqv+04tenFHP1BnYpqVhJC5peODHeP4tDGvcj96sA9V4RRQ4oAFsMv4dY6uxk6xRQpIDJSZmB1khM2r/EoYe6KKLSDQQYrAt36yPNY4YLLW/eWJ9YooMEw2FTs/gG5YvT3iGHZDCH/jq/iIoor0/P8AoKl5FffkVAoSz1oFjnT1WoJ015k+HxlhRlGWIqm21i2gLKpB0PTUc4oocLXIMqJC43I6/wDh7LT5sf8AeOPbHKU+7yxD5ttP66xRSUtNef5ZWM37QM+kutfusvoXp/gAnR6UswbhVRWvTbUzH9YoovhRauhs2hf/ANNn9/dFwB/JTs+ukFZlGd28bGtAP57Qv94opzeLi6SRXw8lbZHfspePvb61662bjBnKcMnfxAb+WKKd2m3JcnJNJHRi8KncQuepibH2v3VCj5RRSjikJYE6+J1MaVXxiimBR0Xnko08408eZ1iimMOWzpLvJ8wtX2aAFY95zz+cUUSaVDR5L8YVzxOLfU8T7R5+MUUU5Do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data:image/jpeg;base64,/9j/4AAQSkZJRgABAQAAAQABAAD/2wCEAAkGBg8QEBAQEBAQEBAODQ0ODhAQDw8PDw8QFBAVFBQQFRIXGyYeFxkjGRIUHy8gIycpLCwsFR8xNTAqNSYrLCkBCQoKDgwOFA8PGjAlHxwpKSwpKSwsLCoqLCkpKSwpLCwpKSwsKSksLCkpLCwuKSksKikpKSksLCkpKSwpLCkpKf/AABEIALgBEgMBIgACEQEDEQH/xAAcAAABBQEBAQAAAAAAAAAAAAADAAIEBQYBBwj/xABDEAACAgAEAwQHBQcCBAcBAAABAgADBAUREiExUQYyQWEHEyJxgZGhFDNCUrEjQ2JygsHwFdFEU5LhFyRjc6LC8Rb/xAAaAQADAQEBAQAAAAAAAAAAAAABAgMABAUG/8QALREAAgIBAwIEBgIDAQAAAAAAAAECERIDITFBURNhofAEIjJxkfFTsULR4RT/2gAMAwEAAhEDEQA/AJitCK0jK0IrTpo+fskqYVTIytCq0Wg2SVMKpkZWhVaChkySphVaRlaFVojiOmSVaFVpGVoVWitDpklTCqZHVoVWitDph1MKpgFMIpiNFIsOphFMAphVMm0WTDKY8GCUx4MRoomGBjgYMGOBitDoKDHCDBjgYtDBIo3WLWLQR04ZzWNJi0YRMaTETGkwUA4TGEzpMYTBQBrGMYxxMGxi0KNJjCZ1jGEzUK2KKM1ihoFnnatCK0jq0IrT6Wjw7JKtCK0jK0KrRaGskq0KrSMrQitFoNkpWhVaRVaGVotDpkpWhVaRVaGVorQyZKVoVWkVWhlaI0OmSVMKpkZWhlaK0UTJCmEUwCmEUybRZMOphAYBTCAxGiqYYGPBgQY8NEaHTCgxwMEDHAxWhrC6xawe6d3RaGsfrGkxu6cLQUazpMaTOFo0tFoFiJjCYiYwtBQLETBkzpaDLQYi2JjBsYmaDYwUI2d1ijN0UNAs84DQitI4aEVp9LR4lkhWhVaRlaEVotBJKtCq0jK0IrQUGyUrQytIitDK0VoayUrQytIitDK0RodMlo0MrSIjQytFaHTJStDKZFRoZWiNFEySrRz3KilmIVVBZmJ0CgDUknpAq0j5vhDdQ9Y47tp266BgGDFNfMDT4xGiqZXV+kTAGwVlrVBIAteorUdeR15geZAmpVpne0GV4BsPWi1s1u0Bakqb1rHTkeGi+88B1lvltJrqqrPNK0Q8d2migaa+PTWI0uhSOSe5PBjgYENHhpOiqYYNOgwIaODRaGsLrO7oLdFui0Gwm6cLRm6cLQUGxxMaTGlo0tBiCzpMYTOFowtBiLZ0tGM04zQbNBiK2dZoJmiZoNmgxFbHaxQe6KahbPOA0IrSOGhFafSUeMSFaEVpHVoRWgoJJVoRWkZWhVaLQxJVoVWkVWhVaCg2SlaFVpFVoVWi0GyWrQyNIiNDK0VodMlo0MjSIjQyNEaKJktWhVaRVaFVpNoqmSleEDSMrQgaI0VTJAaODQAaPDRGiiYYNO7oINO7otDWF3RboPdFui0Gwm6LdBbpzdBiGx5aNLRpaMLQYgscWjC04WjC02IrZ0tBs04WjGaDEVs6zQTNEzQTNBiLY/dFBbooMQWedBo9WkcNHq0+io8gkq0IrSMrQitBQSSrQqtIqtCq0FBJKtCq0iq0KrRaCSlaFV5EVoVXgoNktXhkeQ1aGV4tBsmI8OjyCjwyvEaKJk5XkXOc4GGpNm0u2oStAdN7nkNfAcCfhHo8bisKLAuo12WK44dAR+hMSiqZkcR2yzWoh3oo9WeO3ax4fzA6zbZDnS4uhblBXXVXQ8Sjjmuvj7/OWWd1YS2gKBuYAaIEIb3E8hKnKMCKK9oULubewGpAJAGmvj3RE2kuCtOLq7LYNHB5GFkeHiOI6ZIDR26ADTu+LiPYbdFugt8W+LiGwu6cLQW+cLQYmsIWjS0GWjS02ILHlowtGlowvNiLY4tBs8azwbPBiCxzPBM8azwbPBiLYTfFAbopsQWeehoRWkcNHq092jzCSrR6tI4aPVvjNRiUrQitIosA5kDyHEwq6n8PDq50+kWgklX/AM5wob4e8gSF9oUcC5J6IIaoOe7WFH5nMFGJS2fH3AmGUnp8yBIbOB37gPJBB/b6fwo9h89YKCWXrlHNkHxLQteIU8izfy1kyFRdiW+6w6oOrAf3kpcHjm7+IrqHRYrQyRMr3nlXcffosOtVn/L0/mtAlb/pifvcc59x0jhhMvHevtb3uYrKJe7RaqjeIqHvsJhEHnT8yZVKcrH4nP8AUYRcZlQ8X/6miNeTHX3X5KNu1uNW4McMn2ZrzUG2nQgPt1D697x6eU3Ios/5ev8ALYo/Wea5h2iw5rXCoHCpjbCW8DV67gRx57fKbEplLcr7l91jiCUR0/dl3pYP3GI/papv7zhxGneTFL78Mrj/AOMpRluBP3eZYhD4ftf9xCrlN+v7DNyegcq395NxXtMom/bX/Cy/1Okc7VX/AN3D21/WHqxaN3LKH/lvKn5NKv7Nnad3EYa8eG9dNfkJHsxWYjhfldF3nXt1MXHz9f0G2unp+zRbH/I/vU12D6GML6c9w96MJn0zOlfvMtxeHPiazaAPlJCdoMFy+0Yuo9H9rT5iDB+/bDmu/v0Lb16/mX3btD8jHEnoffpqPmJX15ij8K8fRZ/BfUoPz4QhquHH7NW4/PhLyp9+2Cg37/Vkg2jqPn/vOF5CbMEHBnuqP5cRVqP+qEVteK+rfzrfafkZsQWGLxheBe3Tnqp/9Rf/ALCNL/4DuE2ILCM8GzwZs/z/ALQbPBiLYRng2eDZ4NnmxBYXfFAb5ybEFmCDR4b4frAAxwfTzM9ijgJCMfAfExxsXxYt5LwEAAT3joOkeLwvcXj1M1GJVZsPcUIPzHnOP6peNtpc/lU8JGFdtnebQSRXgqE4tq58+UFBEub/AIaKvjpqZJqwOKt42NsXzOn0gmzbbwrRVHkJDvzK1vxGajF7Xl2Hr4u+8+/hHtndVfBFUfATIWWufEwJDnwMGPcY0+J7UWHk2nulZdm9rfiMqQH6GGQWdDCooDDPjHPMmDOIPUyVQreK/TWWeFwiN3lPwAEwCh3MYtj9R85tsP2cwjd7cvxJ/tJtXYbBvptvI5fhJk3OK5KrTk+DzN8OuzdvBY66jQ6g6mE+0HqfnNHZkCLgrrt4Yra9CLwG3a7BrD7wBw85YYbsHiHqqsQYdhZTXYNXIOjIDx1HPjBlFDYSfQxn2hvAn5zq4yxeRI9xmxPo+xvjTSB+YONP1gT6PsT1w4PQ3AfrNlHuDw5djN0Z1ep1Fjj+oy8wPbzGV/vWI8zr+sbivR7jkGvqgy9a3Rx9DKo5FYp0bVT0I0gqMvM3zQ8jbYP0pXDvhT7xpLOv0h4e3hbTW3XUA/rPOP8ASWHEtGeqA5MCenIxHowfQda811PTw+TYjvVLWT01XT5Tg7GJ3sFjbKzzCl9w+k80r9nmxB6S1wGZMh1FhB9/KK9JrhjLWT+qP42NpZbmmHGlqria+ugbh+sCmZ4Wzv0+qfquq8Y3K+09nAGwMPPjLd/U3j2q1J6jnJNVyvwVVS+l/kiqrafsrtw/K+jQDWaH2l2nqp0gcZlLVe1UzDyMDRm2vsWqD4a+MON7oRutmS2fz3Dz5wZeMsqI9qs6joYEYhW4H2W+k2ILCs8Gzwbvp3h8RGM/xHUQYgsLvikf1g6xTYmsxWscpgHsh6RrPTOWh2sfWZHezSJX1ho1FkrQdzxuHrJk9MAGEHBime2OrfXkNZMxOACwNeLVOQhAdSiw8l+kmU5Vc3gB7yBOJmbHlwlpgE3994r2ClZFGTgfeWqPJeMnYbAYcc9zfTWBzTFVV8E4t101lV/qTc9YtNobZGrq9Qv7tP6uMM2eVVjw9yqqiZKrG6niZc4LITiRorcTElBLeQ8ZN7RQLHdvivBEX3kbv1lRf6RcX4Wbf5QokvO/R7iqkZwrMQRoFUsCvidRy9xHxmJvoKkhgQR4HgZkoV8o6yv5rH2452BBYnUs2mvDUkkn5mXeX9t8VUiItrba1VFGp4ADQCZ9q/8AB84zbANSPRct9Jd3AO24fxAMPrNLgsywOK09bTWGP4k9n5ieQYPBO59lSfcJrcnym9dCdQIHpxavgHiSTrn7npeH7OYQcUVtOqW2D5rr+kZj+xOAtG4m1f4ltY6frKXBZwaQAW+stKO1FJ5naeo5H3icrhqJ7NnVGWk1TSKlvRqvE4fEqw/LaN31B/tKjMuyJThau3+OvTb+k1OLuosBaqz1VnPcjewT5iZvEdprVY1X8RrpqfGVg5shqR010/0Z3E9mbF4oQ6+XOQxlj+YM0zV2r+0q1KHjpzgb8xRhowAbrLqznaKNKbV8TLbL8xuQjiYGssTwGolphwB3hNJGjZb4TPmI0cayPmOCSwbqztbp1gQyHlGPZt5GRxp7FrtbgMHmT1HY/LlJmJVXG5ecjELZz59YJ1avkeENChqsT+FvrGs208OUECH48mEH63Q6GbEBJ3joJyB0HWKDEJiWs4y0wI1EqMQNGlpk9oPAzuJNEHFnRjH4a0R2b07WkKuzQzBrY02EAaT1oYSjy7EaEcZqsFeCBFnsaMbIyYYWcGlZjMkKtwmr+yK3EcGlbjsDaOK8dJOM9x5aexlsczVcNNJBrzh1PMzSY29Su2+v46aGV1fZmrEcKLlD+CWcNfLWUbdWJGK4K+/OC3OQmx5J5xZnlF2HcpahUj4g+YPjIUTJlVposK8yIl5lHa5qSCDymTnNIHK+Q+Guh7FR6QcPiK/V37hy9pHKsD1BlRmnZjC4s7qscFJ5LdWTp/WG/tPNNzCEXEuORIk1FL6dijyf1bmpr7HE4T7UcTSFBI9WwffqPDgNJIyz0evYiXPisNUlihwGLtYFPLVdAAdPOZBsXZt27226k7dTpqfKI4638zfMxn9xUvI9XyyrL8CDuxLXuRppyrH8q6n5kmVOddsqzqKhoJ502IfxJnRYesCSu3uZp1S2Lu/O3Y66wDZw/WVO6dXjKZCeGupc4LPLVbvGbDAYU4xBuHEcQZjcqwG4gtwUTcZbmyVrsTh1M0k68xVV+Q37a+H1r5+EEMgfEe2BoOctlwVT/tHOvjpCHMiPZQbVEll25Hw78ECvDLSNDxacCluJ4CTGUNxPExhwdr8lIEF9w49iG+i8pFsvlnZlhA1Y6SqxhVQSNSF01OnAa8tTHjTEkmjqWzotLcJX4a8u2g6zQPgxVXubmRrNJUaKsrnISMrO7jIOLvY2bSCDrxB5iWTjZWOpELVABGyKVxuMUOALKPE6EaweGuKmcRtRGHgZ0eZq6FrdeLF485WW0kR6WecMq6+cNWDgi04gqZfZXnZUjWUmIwxXjoYBL9Ir7Mar3R6jl+Z1uBrLiqgMPZbWeV5fm20jUzZZPnqHQbvrOfU0q3RaE+jLXMsu3qQyBx9ZlMR2d2trW+w68FbUfWbmm4P4g/rD/ZA3BgrD+If3ko6rgUlpKR57jxi/V7bqBegHBtNxHuYTK4hq9fuyvlqeE9ku7OA8aneo9AdV+Uzua9lsSdd1dVw6gBWlY6sWSlpSiebbKz1Ea2G/K3zmqu7HMT91ZX8NwjR6O8S3FHQ+TbkP1EduIEpGTZCOY+UbrLm/s/ZWxR7KlYcw77D8mAk7B9i77BuBUr+ZTuH/AHgpDWzLkzu6aXMMkpFLuCFsW31aqGYpZw/BqCTx4cT8THJkOF9Wurubdo3BQSuvQGbE2SMxvjQTL9uzd7fdUWMvXYf1jauzeJJ09WAejWVr9CZnDzMpeRS7ZKwuEsY+yjH3AzcZX2CxS6M9Ct4gFlI+k0WHyjHgaVU01jrosVyhHr6mxm+hgcL2dxrAaVtp58BLzLuxeMYjXh8ZsKezeObjZcPcvKWNORYgcPWACJL4muGho/DXymVWA7HMo/a2j+UHWWCdmahxd+HST68kcc7TFdga171nzM5Hqtvk6lpJLgjH7LUOAB0lZmXaEAEIoE5mePwtevtgn3zHZp2jq47eMvp6WW7I6mpjsjuZZvY5PGaDMezl9mV4RqR+z0uxGK057ydAxHjoo0HvMwFma7jwE3eWds8ZbhPsiVooZBXvAI2J46dSROjUhJKLj0Zz6bTcsuqKnJkrr9ojUjlJlOYpZiqfX8KFtVrBoTqo46aeemk5bhq6FCk77DoAo4nXppLns9lWFBazE7bDX7Vup/8ALYYflZh95afyLqB4xJyVOQ0IvZGRuIe+y0nXfa76nhrqxPL4zuKxG46HkAdPf4S0zzEVX3tZVUKq+CVVqoBIHAMQPEy9wfYumilsTjyRtXd6oHTbr3UJ8XPQcoXqKKTf4AtNybS/J5/6uKTnbUkhQASSBz0HSKWsliYzTpH+t6iDE7v05iWCGRFPI6GdsWxOOnDqOUGKw3dOh6GFqxdtXMar0I1BmZqJWCz1e7cgZfrLD/Q8JieNFwRz+B+UrBZhLu8DS3VeK/KcfILO9TYto5+y2jfKSY6SHY/spi6ePqy6/mT2h9JVJiLEPipHvEtcNnuOwx03OAPBwSPrLIds6bRpisJVZ1ZRtaLuh9irwna3EV8mOnnLzB+ki1e8AZEfB5VdxR7KGPgfaEhX9mUH3dyuPkYKvlG2XDNtgvSbUe+pEtV7RYLEEH11qH+C2yv6A6TyW3J7F8/dAaWJ1EV6Ee1fYZar72e8Yaynboths83fefnO7qxyUfITxLC5/fXyYy3w/bq4c+Mm/h+zH8buj1uu9T5fAQed4d7sNeiN7bVMF8CSOOzXz02/GeZL2+sj/wDxCtHKL/5pXaD46qmaLtHhq3w+Dx1SJpQE1qI0U7eakfMTRVZPXald1CYdVsrSxQ9dhI3AHTVWH6Ty3E9rH9RZQpBW657ToWIXcddACOHHWEw3pCxNVaVVnalahFHPQDzlJaUqpPj+hI6kb3X7PSC2PqYqMHXav5q8QKwfg7aybg8TjSRrg6aR4lsUGPyVTPJrvSTjj+8I9wkC7tzjm53P8DpJPRvmvUotTtfofQDWJp7bJ56kafWAtzvDV87UHxE+eLO0GJfnY5/qMVSYu3upa/uV2ir4aPV+gz1pdj3TFdvMInKwH3SlxnpRqHc4zzjC9jsys5Ya73spUfWW2H9GGYHi6pWP4nH9pRaOjHn+yb1NV8FpjfSZY3dJEz+N7X4iz8R+ctR6Pkr++xVS9Qp1jxgMrp5ubSPlOiPhr6V6EJKb+pmUN11p/E2vvMs8v7IYm3iV2L1bhLZ+1mHq4UUKOhI4yBiM/wAZfwGoHlwEp876V9xKii1o7PYXD8bbAxHgDOYztXVWuygaeGsoTgrG77fWErwlKcXO7ygwX+Ts2T6KhUYq+59w14+Pjp5Hwl3ZimVER29lO5UvdBPjp4nzMqHzc6bal2jqBBVo2u52hcb5AnR6F2SXCUA43F2KWT7ike0Q3XTxb9JGzHMcVm+JWutdEBOyv8Fa+Njnr5/KZLD3BiBu0Uc2PE6dAJrcB2uNNYw2XU6O/ftI3WMev/7OWem03Jbvz4ReM01i9l6s1VXotwgUBrbSwA3EFQC2nEgeHGdlGOxeZN7TYnRm9pgbW1BPE68Ypy/N/KdNL+M8WjgxHnFFPZOEXsnyMKlti8juHQ8ZyKZKwMTWVt3k2nqv+04tenFHP1BnYpqVhJC5peODHeP4tDGvcj96sA9V4RRQ4oAFsMv4dY6uxk6xRQpIDJSZmB1khM2r/EoYe6KKLSDQQYrAt36yPNY4YLLW/eWJ9YooMEw2FTs/gG5YvT3iGHZDCH/jq/iIoor0/P8AoKl5FffkVAoSz1oFjnT1WoJ015k+HxlhRlGWIqm21i2gLKpB0PTUc4oocLXIMqJC43I6/wDh7LT5sf8AeOPbHKU+7yxD5ttP66xRSUtNef5ZWM37QM+kutfusvoXp/gAnR6UswbhVRWvTbUzH9YoovhRauhs2hf/ANNn9/dFwB/JTs+ukFZlGd28bGtAP57Qv94opzeLi6SRXw8lbZHfspePvb61662bjBnKcMnfxAb+WKKd2m3JcnJNJHRi8KncQuepibH2v3VCj5RRSjikJYE6+J1MaVXxiimBR0Xnko08408eZ1iimMOWzpLvJ8wtX2aAFY95zz+cUUSaVDR5L8YVzxOLfU8T7R5+MUUU5DoP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0" descr="data:image/jpeg;base64,/9j/4AAQSkZJRgABAQAAAQABAAD/2wCEAAkGBg8QEBAQEBAQEBAODQ0ODhAQDw8PDw8QFBAVFBQQFRIXGyYeFxkjGRIUHy8gIycpLCwsFR8xNTAqNSYrLCkBCQoKDgwOFA8PGjAlHxwpKSwpKSwsLCoqLCkpKSwpLCwpKSwsKSksLCkpLCwuKSksKikpKSksLCkpKSwpLCkpKf/AABEIALgBEgMBIgACEQEDEQH/xAAcAAABBQEBAQAAAAAAAAAAAAADAAIEBQYBBwj/xABDEAACAgAEAwQHBQcCBAcBAAABAgADBAUREiExUQYyQWEHEyJxgZGhFDNCUrEjQ2JygsHwFdFEU5LhFyRjc6LC8Rb/xAAaAQADAQEBAQAAAAAAAAAAAAABAgMABAUG/8QALREAAgIBAwIEBgIDAQAAAAAAAAECERIDITFBURNhofAEIjJxkfFTsULR4RT/2gAMAwEAAhEDEQA/AJitCK0jK0IrTpo+fskqYVTIytCq0Wg2SVMKpkZWhVaChkySphVaRlaFVojiOmSVaFVpGVoVWitDpklTCqZHVoVWitDph1MKpgFMIpiNFIsOphFMAphVMm0WTDKY8GCUx4MRoomGBjgYMGOBitDoKDHCDBjgYtDBIo3WLWLQR04ZzWNJi0YRMaTETGkwUA4TGEzpMYTBQBrGMYxxMGxi0KNJjCZ1jGEzUK2KKM1ihoFnnatCK0jq0IrT6Wjw7JKtCK0jK0KrRaGskq0KrSMrQitFoNkpWhVaRVaGVotDpkpWhVaRVaGVorQyZKVoVWkVWhlaI0OmSVMKpkZWhlaK0UTJCmEUwCmEUybRZMOphAYBTCAxGiqYYGPBgQY8NEaHTCgxwMEDHAxWhrC6xawe6d3RaGsfrGkxu6cLQUazpMaTOFo0tFoFiJjCYiYwtBQLETBkzpaDLQYi2JjBsYmaDYwUI2d1ijN0UNAs84DQitI4aEVp9LR4lkhWhVaRlaEVotBJKtCq0jK0IrQUGyUrQytIitDK0VoayUrQytIitDK0RodMlo0MrSIjQytFaHTJStDKZFRoZWiNFEySrRz3KilmIVVBZmJ0CgDUknpAq0j5vhDdQ9Y47tp266BgGDFNfMDT4xGiqZXV+kTAGwVlrVBIAteorUdeR15geZAmpVpne0GV4BsPWi1s1u0Bakqb1rHTkeGi+88B1lvltJrqqrPNK0Q8d2migaa+PTWI0uhSOSe5PBjgYENHhpOiqYYNOgwIaODRaGsLrO7oLdFui0Gwm6cLRm6cLQUGxxMaTGlo0tBiCzpMYTOFowtBiLZ0tGM04zQbNBiK2dZoJmiZoNmgxFbHaxQe6KahbPOA0IrSOGhFafSUeMSFaEVpHVoRWgoJJVoRWkZWhVaLQxJVoVWkVWhVaCg2SlaFVpFVoVWi0GyWrQyNIiNDK0VodMlo0MjSIjQyNEaKJktWhVaRVaFVpNoqmSleEDSMrQgaI0VTJAaODQAaPDRGiiYYNO7oINO7otDWF3RboPdFui0Gwm6LdBbpzdBiGx5aNLRpaMLQYgscWjC04WjC02IrZ0tBs04WjGaDEVs6zQTNEzQTNBiLY/dFBbooMQWedBo9WkcNHq0+io8gkq0IrSMrQitBQSSrQqtIqtCq0FBJKtCq0iq0KrRaCSlaFV5EVoVXgoNktXhkeQ1aGV4tBsmI8OjyCjwyvEaKJk5XkXOc4GGpNm0u2oStAdN7nkNfAcCfhHo8bisKLAuo12WK44dAR+hMSiqZkcR2yzWoh3oo9WeO3ax4fzA6zbZDnS4uhblBXXVXQ8Sjjmuvj7/OWWd1YS2gKBuYAaIEIb3E8hKnKMCKK9oULubewGpAJAGmvj3RE2kuCtOLq7LYNHB5GFkeHiOI6ZIDR26ADTu+LiPYbdFugt8W+LiGwu6cLQW+cLQYmsIWjS0GWjS02ILHlowtGlowvNiLY4tBs8azwbPBiCxzPBM8azwbPBiLYTfFAbopsQWeehoRWkcNHq092jzCSrR6tI4aPVvjNRiUrQitIosA5kDyHEwq6n8PDq50+kWgklX/AM5wob4e8gSF9oUcC5J6IIaoOe7WFH5nMFGJS2fH3AmGUnp8yBIbOB37gPJBB/b6fwo9h89YKCWXrlHNkHxLQteIU8izfy1kyFRdiW+6w6oOrAf3kpcHjm7+IrqHRYrQyRMr3nlXcffosOtVn/L0/mtAlb/pifvcc59x0jhhMvHevtb3uYrKJe7RaqjeIqHvsJhEHnT8yZVKcrH4nP8AUYRcZlQ8X/6miNeTHX3X5KNu1uNW4McMn2ZrzUG2nQgPt1D697x6eU3Ios/5ev8ALYo/Wea5h2iw5rXCoHCpjbCW8DV67gRx57fKbEplLcr7l91jiCUR0/dl3pYP3GI/papv7zhxGneTFL78Mrj/AOMpRluBP3eZYhD4ftf9xCrlN+v7DNyegcq395NxXtMom/bX/Cy/1Okc7VX/AN3D21/WHqxaN3LKH/lvKn5NKv7Nnad3EYa8eG9dNfkJHsxWYjhfldF3nXt1MXHz9f0G2unp+zRbH/I/vU12D6GML6c9w96MJn0zOlfvMtxeHPiazaAPlJCdoMFy+0Yuo9H9rT5iDB+/bDmu/v0Lb16/mX3btD8jHEnoffpqPmJX15ij8K8fRZ/BfUoPz4QhquHH7NW4/PhLyp9+2Cg37/Vkg2jqPn/vOF5CbMEHBnuqP5cRVqP+qEVteK+rfzrfafkZsQWGLxheBe3Tnqp/9Rf/ALCNL/4DuE2ILCM8GzwZs/z/ALQbPBiLYRng2eDZ4NnmxBYXfFAb5ybEFmCDR4b4frAAxwfTzM9ijgJCMfAfExxsXxYt5LwEAAT3joOkeLwvcXj1M1GJVZsPcUIPzHnOP6peNtpc/lU8JGFdtnebQSRXgqE4tq58+UFBEub/AIaKvjpqZJqwOKt42NsXzOn0gmzbbwrRVHkJDvzK1vxGajF7Xl2Hr4u+8+/hHtndVfBFUfATIWWufEwJDnwMGPcY0+J7UWHk2nulZdm9rfiMqQH6GGQWdDCooDDPjHPMmDOIPUyVQreK/TWWeFwiN3lPwAEwCh3MYtj9R85tsP2cwjd7cvxJ/tJtXYbBvptvI5fhJk3OK5KrTk+DzN8OuzdvBY66jQ6g6mE+0HqfnNHZkCLgrrt4Yra9CLwG3a7BrD7wBw85YYbsHiHqqsQYdhZTXYNXIOjIDx1HPjBlFDYSfQxn2hvAn5zq4yxeRI9xmxPo+xvjTSB+YONP1gT6PsT1w4PQ3AfrNlHuDw5djN0Z1ep1Fjj+oy8wPbzGV/vWI8zr+sbivR7jkGvqgy9a3Rx9DKo5FYp0bVT0I0gqMvM3zQ8jbYP0pXDvhT7xpLOv0h4e3hbTW3XUA/rPOP8ASWHEtGeqA5MCenIxHowfQda811PTw+TYjvVLWT01XT5Tg7GJ3sFjbKzzCl9w+k80r9nmxB6S1wGZMh1FhB9/KK9JrhjLWT+qP42NpZbmmHGlqria+ugbh+sCmZ4Wzv0+qfquq8Y3K+09nAGwMPPjLd/U3j2q1J6jnJNVyvwVVS+l/kiqrafsrtw/K+jQDWaH2l2nqp0gcZlLVe1UzDyMDRm2vsWqD4a+MON7oRutmS2fz3Dz5wZeMsqI9qs6joYEYhW4H2W+k2ILCs8Gzwbvp3h8RGM/xHUQYgsLvikf1g6xTYmsxWscpgHsh6RrPTOWh2sfWZHezSJX1ho1FkrQdzxuHrJk9MAGEHBime2OrfXkNZMxOACwNeLVOQhAdSiw8l+kmU5Vc3gB7yBOJmbHlwlpgE3994r2ClZFGTgfeWqPJeMnYbAYcc9zfTWBzTFVV8E4t101lV/qTc9YtNobZGrq9Qv7tP6uMM2eVVjw9yqqiZKrG6niZc4LITiRorcTElBLeQ8ZN7RQLHdvivBEX3kbv1lRf6RcX4Wbf5QokvO/R7iqkZwrMQRoFUsCvidRy9xHxmJvoKkhgQR4HgZkoV8o6yv5rH2452BBYnUs2mvDUkkn5mXeX9t8VUiItrba1VFGp4ADQCZ9q/8AB84zbANSPRct9Jd3AO24fxAMPrNLgsywOK09bTWGP4k9n5ieQYPBO59lSfcJrcnym9dCdQIHpxavgHiSTrn7npeH7OYQcUVtOqW2D5rr+kZj+xOAtG4m1f4ltY6frKXBZwaQAW+stKO1FJ5naeo5H3icrhqJ7NnVGWk1TSKlvRqvE4fEqw/LaN31B/tKjMuyJThau3+OvTb+k1OLuosBaqz1VnPcjewT5iZvEdprVY1X8RrpqfGVg5shqR010/0Z3E9mbF4oQ6+XOQxlj+YM0zV2r+0q1KHjpzgb8xRhowAbrLqznaKNKbV8TLbL8xuQjiYGssTwGolphwB3hNJGjZb4TPmI0cayPmOCSwbqztbp1gQyHlGPZt5GRxp7FrtbgMHmT1HY/LlJmJVXG5ecjELZz59YJ1avkeENChqsT+FvrGs208OUECH48mEH63Q6GbEBJ3joJyB0HWKDEJiWs4y0wI1EqMQNGlpk9oPAzuJNEHFnRjH4a0R2b07WkKuzQzBrY02EAaT1oYSjy7EaEcZqsFeCBFnsaMbIyYYWcGlZjMkKtwmr+yK3EcGlbjsDaOK8dJOM9x5aexlsczVcNNJBrzh1PMzSY29Su2+v46aGV1fZmrEcKLlD+CWcNfLWUbdWJGK4K+/OC3OQmx5J5xZnlF2HcpahUj4g+YPjIUTJlVposK8yIl5lHa5qSCDymTnNIHK+Q+Guh7FR6QcPiK/V37hy9pHKsD1BlRmnZjC4s7qscFJ5LdWTp/WG/tPNNzCEXEuORIk1FL6dijyf1bmpr7HE4T7UcTSFBI9WwffqPDgNJIyz0evYiXPisNUlihwGLtYFPLVdAAdPOZBsXZt27226k7dTpqfKI4638zfMxn9xUvI9XyyrL8CDuxLXuRppyrH8q6n5kmVOddsqzqKhoJ502IfxJnRYesCSu3uZp1S2Lu/O3Y66wDZw/WVO6dXjKZCeGupc4LPLVbvGbDAYU4xBuHEcQZjcqwG4gtwUTcZbmyVrsTh1M0k68xVV+Q37a+H1r5+EEMgfEe2BoOctlwVT/tHOvjpCHMiPZQbVEll25Hw78ECvDLSNDxacCluJ4CTGUNxPExhwdr8lIEF9w49iG+i8pFsvlnZlhA1Y6SqxhVQSNSF01OnAa8tTHjTEkmjqWzotLcJX4a8u2g6zQPgxVXubmRrNJUaKsrnISMrO7jIOLvY2bSCDrxB5iWTjZWOpELVABGyKVxuMUOALKPE6EaweGuKmcRtRGHgZ0eZq6FrdeLF485WW0kR6WecMq6+cNWDgi04gqZfZXnZUjWUmIwxXjoYBL9Ir7Mar3R6jl+Z1uBrLiqgMPZbWeV5fm20jUzZZPnqHQbvrOfU0q3RaE+jLXMsu3qQyBx9ZlMR2d2trW+w68FbUfWbmm4P4g/rD/ZA3BgrD+If3ko6rgUlpKR57jxi/V7bqBegHBtNxHuYTK4hq9fuyvlqeE9ku7OA8aneo9AdV+Uzua9lsSdd1dVw6gBWlY6sWSlpSiebbKz1Ea2G/K3zmqu7HMT91ZX8NwjR6O8S3FHQ+TbkP1EduIEpGTZCOY+UbrLm/s/ZWxR7KlYcw77D8mAk7B9i77BuBUr+ZTuH/AHgpDWzLkzu6aXMMkpFLuCFsW31aqGYpZw/BqCTx4cT8THJkOF9Wurubdo3BQSuvQGbE2SMxvjQTL9uzd7fdUWMvXYf1jauzeJJ09WAejWVr9CZnDzMpeRS7ZKwuEsY+yjH3AzcZX2CxS6M9Ct4gFlI+k0WHyjHgaVU01jrosVyhHr6mxm+hgcL2dxrAaVtp58BLzLuxeMYjXh8ZsKezeObjZcPcvKWNORYgcPWACJL4muGho/DXymVWA7HMo/a2j+UHWWCdmahxd+HST68kcc7TFdga171nzM5Hqtvk6lpJLgjH7LUOAB0lZmXaEAEIoE5mePwtevtgn3zHZp2jq47eMvp6WW7I6mpjsjuZZvY5PGaDMezl9mV4RqR+z0uxGK057ydAxHjoo0HvMwFma7jwE3eWds8ZbhPsiVooZBXvAI2J46dSROjUhJKLj0Zz6bTcsuqKnJkrr9ojUjlJlOYpZiqfX8KFtVrBoTqo46aeemk5bhq6FCk77DoAo4nXppLns9lWFBazE7bDX7Vup/8ALYYflZh95afyLqB4xJyVOQ0IvZGRuIe+y0nXfa76nhrqxPL4zuKxG46HkAdPf4S0zzEVX3tZVUKq+CVVqoBIHAMQPEy9wfYumilsTjyRtXd6oHTbr3UJ8XPQcoXqKKTf4AtNybS/J5/6uKTnbUkhQASSBz0HSKWsliYzTpH+t6iDE7v05iWCGRFPI6GdsWxOOnDqOUGKw3dOh6GFqxdtXMar0I1BmZqJWCz1e7cgZfrLD/Q8JieNFwRz+B+UrBZhLu8DS3VeK/KcfILO9TYto5+y2jfKSY6SHY/spi6ePqy6/mT2h9JVJiLEPipHvEtcNnuOwx03OAPBwSPrLIds6bRpisJVZ1ZRtaLuh9irwna3EV8mOnnLzB+ki1e8AZEfB5VdxR7KGPgfaEhX9mUH3dyuPkYKvlG2XDNtgvSbUe+pEtV7RYLEEH11qH+C2yv6A6TyW3J7F8/dAaWJ1EV6Ee1fYZar72e8Yaynboths83fefnO7qxyUfITxLC5/fXyYy3w/bq4c+Mm/h+zH8buj1uu9T5fAQed4d7sNeiN7bVMF8CSOOzXz02/GeZL2+sj/wDxCtHKL/5pXaD46qmaLtHhq3w+Dx1SJpQE1qI0U7eakfMTRVZPXald1CYdVsrSxQ9dhI3AHTVWH6Ty3E9rH9RZQpBW657ToWIXcddACOHHWEw3pCxNVaVVnalahFHPQDzlJaUqpPj+hI6kb3X7PSC2PqYqMHXav5q8QKwfg7aybg8TjSRrg6aR4lsUGPyVTPJrvSTjj+8I9wkC7tzjm53P8DpJPRvmvUotTtfofQDWJp7bJ56kafWAtzvDV87UHxE+eLO0GJfnY5/qMVSYu3upa/uV2ir4aPV+gz1pdj3TFdvMInKwH3SlxnpRqHc4zzjC9jsys5Ya73spUfWW2H9GGYHi6pWP4nH9pRaOjHn+yb1NV8FpjfSZY3dJEz+N7X4iz8R+ctR6Pkr++xVS9Qp1jxgMrp5ubSPlOiPhr6V6EJKb+pmUN11p/E2vvMs8v7IYm3iV2L1bhLZ+1mHq4UUKOhI4yBiM/wAZfwGoHlwEp876V9xKii1o7PYXD8bbAxHgDOYztXVWuygaeGsoTgrG77fWErwlKcXO7ygwX+Ts2T6KhUYq+59w14+Pjp5Hwl3ZimVER29lO5UvdBPjp4nzMqHzc6bal2jqBBVo2u52hcb5AnR6F2SXCUA43F2KWT7ike0Q3XTxb9JGzHMcVm+JWutdEBOyv8Fa+Njnr5/KZLD3BiBu0Uc2PE6dAJrcB2uNNYw2XU6O/ftI3WMev/7OWem03Jbvz4ReM01i9l6s1VXotwgUBrbSwA3EFQC2nEgeHGdlGOxeZN7TYnRm9pgbW1BPE68Ypy/N/KdNL+M8WjgxHnFFPZOEXsnyMKlti8juHQ8ZyKZKwMTWVt3k2nqv+04tenFHP1BnYpqVhJC5peODHeP4tDGvcj96sA9V4RRQ4oAFsMv4dY6uxk6xRQpIDJSZmB1khM2r/EoYe6KKLSDQQYrAt36yPNY4YLLW/eWJ9YooMEw2FTs/gG5YvT3iGHZDCH/jq/iIoor0/P8AoKl5FffkVAoSz1oFjnT1WoJ015k+HxlhRlGWIqm21i2gLKpB0PTUc4oocLXIMqJC43I6/wDh7LT5sf8AeOPbHKU+7yxD5ttP66xRSUtNef5ZWM37QM+kutfusvoXp/gAnR6UswbhVRWvTbUzH9YoovhRauhs2hf/ANNn9/dFwB/JTs+ukFZlGd28bGtAP57Qv94opzeLi6SRXw8lbZHfspePvb61662bjBnKcMnfxAb+WKKd2m3JcnJNJHRi8KncQuepibH2v3VCj5RRSjikJYE6+J1MaVXxiimBR0Xnko08408eZ1iimMOWzpLvJ8wtX2aAFY95zz+cUUSaVDR5L8YVzxOLfU8T7R5+MUUU5Do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0" name="Picture 12" descr="http://us.123rf.com/400wm/400/400/trancedrumer/trancedrumer1102/trancedrumer110200005/8861744-water-drop-splashing-macro-with-w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27951"/>
            <a:ext cx="2808312" cy="360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What do you think are the key challenges of fostering professionalism?</a:t>
            </a:r>
          </a:p>
        </p:txBody>
      </p:sp>
      <p:pic>
        <p:nvPicPr>
          <p:cNvPr id="9218" name="Picture 2" descr="http://1.bp.blogspot.com/-LJGHeqCF6ZA/UYr535CD5fI/AAAAAAAAAVM/wWDkmmO0Vtk/s1600/253955_rubix_c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3528392" cy="35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The goal of professionalism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511" y="6023032"/>
            <a:ext cx="6028928" cy="360147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GB" dirty="0"/>
              <a:t>Stages of moral development (after Kohlberg 1969)</a:t>
            </a:r>
          </a:p>
        </p:txBody>
      </p:sp>
      <p:sp>
        <p:nvSpPr>
          <p:cNvPr id="4" name="Up Arrow 3"/>
          <p:cNvSpPr/>
          <p:nvPr/>
        </p:nvSpPr>
        <p:spPr>
          <a:xfrm>
            <a:off x="729723" y="2077112"/>
            <a:ext cx="1368152" cy="37462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1694" y="3832182"/>
            <a:ext cx="2264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Civilisation of the profession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55776" y="2077113"/>
            <a:ext cx="5544616" cy="3746267"/>
            <a:chOff x="1903805" y="3303929"/>
            <a:chExt cx="5544616" cy="30792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1903805" y="5468780"/>
              <a:ext cx="5544616" cy="9144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</a:rPr>
                <a:t>Pre-conventional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479869" y="4407939"/>
              <a:ext cx="4320479" cy="9144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Conventional</a:t>
              </a:r>
              <a:r>
                <a:rPr lang="en-GB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31840" y="3303929"/>
              <a:ext cx="2952328" cy="914400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Post-</a:t>
              </a:r>
            </a:p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conventional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95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Teaching /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Professionalism:</a:t>
            </a:r>
          </a:p>
          <a:p>
            <a:r>
              <a:rPr lang="en-GB" dirty="0"/>
              <a:t>learnt through </a:t>
            </a:r>
            <a:r>
              <a:rPr lang="en-GB" i="1" dirty="0"/>
              <a:t>role models </a:t>
            </a:r>
          </a:p>
          <a:p>
            <a:r>
              <a:rPr lang="en-GB" dirty="0"/>
              <a:t>transmitted through workplace culture</a:t>
            </a:r>
          </a:p>
          <a:p>
            <a:pPr marL="0" indent="0">
              <a:buNone/>
            </a:pPr>
            <a:r>
              <a:rPr lang="en-GB" i="1" dirty="0">
                <a:sym typeface="Wingdings" panose="05000000000000000000" pitchFamily="2" charset="2"/>
              </a:rPr>
              <a:t>	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i="1" dirty="0">
                <a:sym typeface="Wingdings" panose="05000000000000000000" pitchFamily="2" charset="2"/>
              </a:rPr>
              <a:t>hidden curriculum 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GB" dirty="0">
                <a:solidFill>
                  <a:srgbClr val="0000CC"/>
                </a:solidFill>
              </a:rPr>
              <a:t>Reflection and reflective practice </a:t>
            </a:r>
          </a:p>
        </p:txBody>
      </p:sp>
      <p:pic>
        <p:nvPicPr>
          <p:cNvPr id="11266" name="Picture 2" descr="http://ia.media-imdb.com/images/M/MV5BMTg3MTk4NzQ0NV5BMl5BanBnXkFtZTcwNjM0OTc5MQ@@._V1_SY317_CR0,0,214,317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1" b="19145"/>
          <a:stretch/>
        </p:blipFill>
        <p:spPr bwMode="auto">
          <a:xfrm>
            <a:off x="5461116" y="1772816"/>
            <a:ext cx="346187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Fourth year Sri Lankan medical students on role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“…there is another incident with regard to the same (profession) …….. there is an actress, when she came, the consultant who never does  a scan for a lay person, personally did the scan, and no one was allowed to come in and, actually we didn’t want  such thing to happen....”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“Everyday, most of our seniors, not senior students, the consultants and other senior doctors, say that if you don’t study and pass the exam you’ll end up in a remote area. So, it makes us working in a remote  area is very bad thing.” </a:t>
            </a:r>
          </a:p>
        </p:txBody>
      </p:sp>
    </p:spTree>
    <p:extLst>
      <p:ext uri="{BB962C8B-B14F-4D97-AF65-F5344CB8AC3E}">
        <p14:creationId xmlns:p14="http://schemas.microsoft.com/office/powerpoint/2010/main" val="33202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Individual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2043066"/>
            <a:ext cx="5616624" cy="4209331"/>
          </a:xfrm>
        </p:spPr>
        <p:txBody>
          <a:bodyPr/>
          <a:lstStyle/>
          <a:p>
            <a:r>
              <a:rPr lang="en-GB" dirty="0"/>
              <a:t>What do you understand by the term ‘professionalism’?</a:t>
            </a:r>
          </a:p>
          <a:p>
            <a:endParaRPr lang="en-GB" dirty="0"/>
          </a:p>
          <a:p>
            <a:r>
              <a:rPr lang="en-GB" dirty="0"/>
              <a:t>What are its attributes? </a:t>
            </a:r>
          </a:p>
        </p:txBody>
      </p:sp>
      <p:pic>
        <p:nvPicPr>
          <p:cNvPr id="1026" name="Picture 2" descr="http://www.elementsxs.com/images/Yellow_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5" y="2109935"/>
            <a:ext cx="2952328" cy="385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62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“…..we have encountered one of the ******gist. It is a subspecialty. He always wants us to choose his specialty…he  guided us there. That was extremely professional as a teacher because he did not give us ‘money’ as a goal. Even the fame of a consultant as a goal. But he want us to further in ******logy. So, that was very much had a positive impact on us in comparison to what some consultants did (giving the reason of choosing the specialty as ability to earn 150 thousand a day)”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7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0000CC"/>
                </a:solidFill>
              </a:rPr>
              <a:t>Learning processes in a hidden curriculum</a:t>
            </a:r>
            <a:br>
              <a:rPr lang="en-GB" dirty="0"/>
            </a:br>
            <a:r>
              <a:rPr lang="en-GB" sz="2200" dirty="0"/>
              <a:t>(</a:t>
            </a:r>
            <a:r>
              <a:rPr lang="en-GB" sz="2200" dirty="0" err="1"/>
              <a:t>Lempp</a:t>
            </a:r>
            <a:r>
              <a:rPr lang="en-GB" sz="2200" dirty="0"/>
              <a:t> and Steele, 2004)  </a:t>
            </a:r>
            <a:br>
              <a:rPr lang="en-GB" sz="2200" dirty="0"/>
            </a:b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6120680" cy="4713387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Loss of idealism</a:t>
            </a:r>
          </a:p>
          <a:p>
            <a:pPr lvl="0"/>
            <a:r>
              <a:rPr lang="en-GB" dirty="0"/>
              <a:t>Adoption of “ritualised” professional identity</a:t>
            </a:r>
          </a:p>
          <a:p>
            <a:pPr lvl="0"/>
            <a:r>
              <a:rPr lang="en-GB" dirty="0"/>
              <a:t>Emotional neutralisation</a:t>
            </a:r>
          </a:p>
          <a:p>
            <a:pPr lvl="0"/>
            <a:r>
              <a:rPr lang="en-GB" dirty="0"/>
              <a:t>Change of ethical identity</a:t>
            </a:r>
          </a:p>
          <a:p>
            <a:pPr lvl="0"/>
            <a:r>
              <a:rPr lang="en-GB" dirty="0"/>
              <a:t>Acceptance of hierarchy</a:t>
            </a:r>
          </a:p>
          <a:p>
            <a:pPr lvl="0"/>
            <a:r>
              <a:rPr lang="en-GB" dirty="0"/>
              <a:t>Learning of the less formal aspects of “good doctoring”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844824"/>
            <a:ext cx="2995440" cy="42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3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Assessment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53794" cy="4525963"/>
          </a:xfrm>
        </p:spPr>
        <p:txBody>
          <a:bodyPr/>
          <a:lstStyle/>
          <a:p>
            <a:r>
              <a:rPr lang="en-GB" dirty="0"/>
              <a:t>Demonstrating professional behaviours </a:t>
            </a:r>
            <a:r>
              <a:rPr lang="en-GB" i="1" dirty="0"/>
              <a:t>versus</a:t>
            </a:r>
            <a:r>
              <a:rPr lang="en-GB" dirty="0"/>
              <a:t> becoming a professional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GB" dirty="0">
                <a:solidFill>
                  <a:srgbClr val="0000CC"/>
                </a:solidFill>
              </a:rPr>
              <a:t>More emphasis of assessment </a:t>
            </a:r>
            <a:r>
              <a:rPr lang="en-GB" b="1" i="1" dirty="0">
                <a:solidFill>
                  <a:srgbClr val="0000CC"/>
                </a:solidFill>
              </a:rPr>
              <a:t>for</a:t>
            </a:r>
            <a:r>
              <a:rPr lang="en-GB" dirty="0">
                <a:solidFill>
                  <a:srgbClr val="0000CC"/>
                </a:solidFill>
              </a:rPr>
              <a:t> learning than assessment </a:t>
            </a:r>
            <a:r>
              <a:rPr lang="en-GB" b="1" i="1" dirty="0">
                <a:solidFill>
                  <a:srgbClr val="0000CC"/>
                </a:solidFill>
              </a:rPr>
              <a:t>of</a:t>
            </a:r>
            <a:r>
              <a:rPr lang="en-GB" dirty="0">
                <a:solidFill>
                  <a:srgbClr val="0000CC"/>
                </a:solidFill>
              </a:rPr>
              <a:t> learning </a:t>
            </a:r>
          </a:p>
        </p:txBody>
      </p:sp>
      <p:pic>
        <p:nvPicPr>
          <p:cNvPr id="10242" name="Picture 2" descr="http://imgc.allpostersimages.com/images/P-473-488-90/38/3831/G32YF00Z/posters/miller-john-one-rotten-apple-amongst-other-green-app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994" y="1844824"/>
            <a:ext cx="285349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69" y="404664"/>
            <a:ext cx="9144000" cy="564672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Take-home Messages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7069044" cy="4644516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‘Professionalism’ is a changing concept (dynamic). </a:t>
            </a:r>
          </a:p>
          <a:p>
            <a:pPr>
              <a:spcBef>
                <a:spcPts val="1800"/>
              </a:spcBef>
              <a:buClrTx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We create its meaning and it is sensitive to socio-economic and cultural factors.</a:t>
            </a:r>
          </a:p>
          <a:p>
            <a:pPr>
              <a:spcBef>
                <a:spcPts val="1800"/>
              </a:spcBef>
              <a:buClrTx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Both the public and professionals’ perspectives are important.</a:t>
            </a:r>
          </a:p>
          <a:p>
            <a:pPr>
              <a:spcBef>
                <a:spcPts val="1800"/>
              </a:spcBef>
              <a:buClrTx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Reflection and reflective practice is a cornerstone of fostering professionalism.</a:t>
            </a:r>
          </a:p>
          <a:p>
            <a:pPr>
              <a:spcBef>
                <a:spcPts val="1800"/>
              </a:spcBef>
              <a:buClrTx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Assessment 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for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learning appeared to be more effective. </a:t>
            </a:r>
          </a:p>
          <a:p>
            <a:pPr marL="0" indent="0">
              <a:spcBef>
                <a:spcPts val="1800"/>
              </a:spcBef>
              <a:buClrTx/>
              <a:buNone/>
            </a:pPr>
            <a:endParaRPr lang="en-US" sz="24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http://pallasresearch.com/index_files/wp-content/uploads/2012/02/consens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1340768"/>
            <a:ext cx="201622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0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69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ABIM Foundation (2002). Medical Professionalism in the New Millennium: A Physician Charter. Annals of Internal Medicine, 136(3):243.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 err="1"/>
              <a:t>Borgstrom</a:t>
            </a:r>
            <a:r>
              <a:rPr lang="en-GB" sz="2000" dirty="0"/>
              <a:t>, E., S. Cohn, et al. (2010). Medical professionalism: conflicting values for tomorrow's doctors. </a:t>
            </a:r>
            <a:r>
              <a:rPr lang="en-GB" sz="2000" i="1" dirty="0"/>
              <a:t>Journal of General Internal Medicine</a:t>
            </a:r>
            <a:r>
              <a:rPr lang="en-GB" sz="2000" dirty="0"/>
              <a:t> 25(12): 1330-1336.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Chandratilake, M., S. </a:t>
            </a:r>
            <a:r>
              <a:rPr lang="en-GB" sz="2000" dirty="0" err="1"/>
              <a:t>McAleer</a:t>
            </a:r>
            <a:r>
              <a:rPr lang="en-GB" sz="2000" dirty="0"/>
              <a:t>, et al. (2012). Cultural similarities and differences in medical professionalism: a multi-region study. </a:t>
            </a:r>
            <a:r>
              <a:rPr lang="en-GB" sz="2000" i="1" dirty="0"/>
              <a:t>Medical Education</a:t>
            </a:r>
            <a:r>
              <a:rPr lang="en-GB" sz="2000" dirty="0"/>
              <a:t> 46(3): 257-266.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 err="1"/>
              <a:t>Cruess</a:t>
            </a:r>
            <a:r>
              <a:rPr lang="en-GB" sz="2000" dirty="0"/>
              <a:t> RL, </a:t>
            </a:r>
            <a:r>
              <a:rPr lang="en-GB" sz="2000" dirty="0" err="1"/>
              <a:t>Cruess</a:t>
            </a:r>
            <a:r>
              <a:rPr lang="en-GB" sz="2000" dirty="0"/>
              <a:t> SR. (1997). Teaching medicine as a profession in the service of healing. Academic Medicine 72:941-52.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Epstein RM. (2007). Assessment in medical education. </a:t>
            </a:r>
            <a:r>
              <a:rPr lang="en-GB" sz="2000" i="1" dirty="0"/>
              <a:t>The New England Journal of Medicine</a:t>
            </a:r>
            <a:r>
              <a:rPr lang="en-GB" sz="2000" dirty="0"/>
              <a:t> 356:387-96.</a:t>
            </a:r>
          </a:p>
        </p:txBody>
      </p:sp>
    </p:spTree>
    <p:extLst>
      <p:ext uri="{BB962C8B-B14F-4D97-AF65-F5344CB8AC3E}">
        <p14:creationId xmlns:p14="http://schemas.microsoft.com/office/powerpoint/2010/main" val="26840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424936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GMC (2009). Tomorrow's doctors. London General Medical Council 25 - 29.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Hilton S &amp; </a:t>
            </a:r>
            <a:r>
              <a:rPr lang="en-GB" sz="2000" dirty="0" err="1"/>
              <a:t>Slotnick</a:t>
            </a:r>
            <a:r>
              <a:rPr lang="en-GB" sz="2000" dirty="0"/>
              <a:t> H (2005) Proto-professionalism: how </a:t>
            </a:r>
            <a:r>
              <a:rPr lang="en-GB" sz="2000" dirty="0" err="1"/>
              <a:t>professionalisation</a:t>
            </a:r>
            <a:r>
              <a:rPr lang="en-GB" sz="2000" dirty="0"/>
              <a:t> occurs across the continuum of medical education. </a:t>
            </a:r>
            <a:r>
              <a:rPr lang="en-GB" sz="2000" i="1" dirty="0"/>
              <a:t>Medical Education </a:t>
            </a:r>
            <a:r>
              <a:rPr lang="en-GB" sz="2000" dirty="0"/>
              <a:t>39(1): 58 – 65.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Hodges BD, Ginsburg S, </a:t>
            </a:r>
            <a:r>
              <a:rPr lang="en-GB" sz="2000" dirty="0" err="1"/>
              <a:t>Cruess</a:t>
            </a:r>
            <a:r>
              <a:rPr lang="en-GB" sz="2000" dirty="0"/>
              <a:t> R, </a:t>
            </a:r>
            <a:r>
              <a:rPr lang="en-GB" sz="2000" dirty="0" err="1"/>
              <a:t>Cruess</a:t>
            </a:r>
            <a:r>
              <a:rPr lang="en-GB" sz="2000" dirty="0"/>
              <a:t> S, </a:t>
            </a:r>
            <a:r>
              <a:rPr lang="en-GB" sz="2000" dirty="0" err="1"/>
              <a:t>Delport</a:t>
            </a:r>
            <a:r>
              <a:rPr lang="en-GB" sz="2000" dirty="0"/>
              <a:t> R, </a:t>
            </a:r>
            <a:r>
              <a:rPr lang="en-GB" sz="2000" dirty="0" err="1"/>
              <a:t>Hafferty</a:t>
            </a:r>
            <a:r>
              <a:rPr lang="en-GB" sz="2000" dirty="0"/>
              <a:t> F, et al. (2011) Assessment of professionalism: recommendations from the Ottawa 2010 Conference. </a:t>
            </a:r>
            <a:r>
              <a:rPr lang="en-GB" sz="2000" i="1" dirty="0"/>
              <a:t>Medical Teacher </a:t>
            </a:r>
            <a:r>
              <a:rPr lang="en-GB" sz="2000" dirty="0"/>
              <a:t>33:354-63.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 err="1"/>
              <a:t>Hofstede</a:t>
            </a:r>
            <a:r>
              <a:rPr lang="en-GB" sz="2000" dirty="0"/>
              <a:t>, G., G. J. </a:t>
            </a:r>
            <a:r>
              <a:rPr lang="en-GB" sz="2000" dirty="0" err="1"/>
              <a:t>Hofstede</a:t>
            </a:r>
            <a:r>
              <a:rPr lang="en-GB" sz="2000" dirty="0"/>
              <a:t>, et al. (2010). Culture and organisations; software of the mind. New York, McGraw Hill.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Huddle, T. S. (2005). Teaching professionalism: Is medical morality a competency? </a:t>
            </a:r>
            <a:r>
              <a:rPr lang="en-GB" sz="2000" i="1" dirty="0"/>
              <a:t>Academic Medicine</a:t>
            </a:r>
            <a:r>
              <a:rPr lang="en-GB" sz="2000" dirty="0"/>
              <a:t> 80(10): 885 - 891.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Kohlberg, L. (1969). Stage and sequence: The cognitive developmental approach to socialisation. In D. A. </a:t>
            </a:r>
            <a:r>
              <a:rPr lang="en-GB" sz="2000" dirty="0" err="1"/>
              <a:t>Goslin</a:t>
            </a:r>
            <a:r>
              <a:rPr lang="en-GB" sz="2000" dirty="0"/>
              <a:t> (Ed.), Handbook of socialisation theory and research (pp. 347–480). Chicago: Rand McNally.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922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 err="1"/>
              <a:t>Papadakis</a:t>
            </a:r>
            <a:r>
              <a:rPr lang="en-GB" sz="2000" dirty="0"/>
              <a:t>, A. M., H. </a:t>
            </a:r>
            <a:r>
              <a:rPr lang="en-GB" sz="2000" dirty="0" err="1"/>
              <a:t>Loeser</a:t>
            </a:r>
            <a:r>
              <a:rPr lang="en-GB" sz="2000" dirty="0"/>
              <a:t>, et al. (2001). Early detection of evaluation of professionalism deficiencies in medical students: one school's approach. Academic Medicine 76(11): 1100 - 1106.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Parker M. (2006). Assessing professionalism: theory and practice. </a:t>
            </a:r>
            <a:r>
              <a:rPr lang="en-GB" sz="2000" i="1" dirty="0"/>
              <a:t>Medical Teacher</a:t>
            </a:r>
            <a:r>
              <a:rPr lang="en-GB" sz="2000" dirty="0"/>
              <a:t> 28:399-403.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RCP (2005). Doctors in society: medical professionalism in a changing world. London, Royal College of Physicians.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/>
              <a:t>Sox</a:t>
            </a:r>
            <a:r>
              <a:rPr lang="en-GB" sz="2000" dirty="0"/>
              <a:t>, C. H. (2007). The ethical foundations of professionalism; a sociologic history. </a:t>
            </a:r>
            <a:r>
              <a:rPr lang="en-GB" sz="2000" i="1" dirty="0"/>
              <a:t>Chest </a:t>
            </a:r>
            <a:r>
              <a:rPr lang="en-GB" sz="2000" dirty="0"/>
              <a:t>131(5): 1532 - 1540.</a:t>
            </a:r>
          </a:p>
        </p:txBody>
      </p:sp>
    </p:spTree>
    <p:extLst>
      <p:ext uri="{BB962C8B-B14F-4D97-AF65-F5344CB8AC3E}">
        <p14:creationId xmlns:p14="http://schemas.microsoft.com/office/powerpoint/2010/main" val="20511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What are your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madawachandratilake@gmail.com</a:t>
            </a:r>
            <a:endParaRPr lang="en-GB" dirty="0"/>
          </a:p>
          <a:p>
            <a:pPr marL="0" indent="0" algn="ctr">
              <a:buNone/>
            </a:pPr>
            <a:r>
              <a:rPr lang="en-GB" dirty="0">
                <a:hlinkClick r:id="rId3"/>
              </a:rPr>
              <a:t>mnchandratilake@kln.ac.lk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8" t="19246" r="26152" b="53572"/>
          <a:stretch/>
        </p:blipFill>
        <p:spPr bwMode="auto">
          <a:xfrm>
            <a:off x="158533" y="507504"/>
            <a:ext cx="862046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69282" y="6197481"/>
            <a:ext cx="26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(Hilton and </a:t>
            </a:r>
            <a:r>
              <a:rPr lang="en-GB" dirty="0" err="1"/>
              <a:t>Slotnick</a:t>
            </a:r>
            <a:r>
              <a:rPr lang="en-GB" dirty="0"/>
              <a:t> 2005)</a:t>
            </a:r>
          </a:p>
        </p:txBody>
      </p:sp>
    </p:spTree>
    <p:extLst>
      <p:ext uri="{BB962C8B-B14F-4D97-AF65-F5344CB8AC3E}">
        <p14:creationId xmlns:p14="http://schemas.microsoft.com/office/powerpoint/2010/main" val="29545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5554960" cy="48965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GB" dirty="0"/>
              <a:t>‘Good doctors’ </a:t>
            </a:r>
            <a:r>
              <a:rPr lang="en-GB" b="1" dirty="0">
                <a:solidFill>
                  <a:srgbClr val="0000CC"/>
                </a:solidFill>
              </a:rPr>
              <a:t>make the care of their patients their first concern</a:t>
            </a:r>
            <a:r>
              <a:rPr lang="en-GB" dirty="0"/>
              <a:t>: they are competent, keep their knowledge and skills up to date, establish and maintain good relationships with patients and colleagues, are honest and trustworthy, and act with integrity.</a:t>
            </a:r>
          </a:p>
          <a:p>
            <a:pPr marL="0" indent="0">
              <a:buNone/>
            </a:pPr>
            <a:r>
              <a:rPr lang="en-GB" dirty="0"/>
              <a:t>                        </a:t>
            </a:r>
            <a:r>
              <a:rPr lang="en-GB" sz="2600" dirty="0"/>
              <a:t>(GMC Good Medical Practice 2009)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GENERAL MEDICAL COUNCIL - UK</a:t>
            </a:r>
          </a:p>
        </p:txBody>
      </p:sp>
      <p:pic>
        <p:nvPicPr>
          <p:cNvPr id="5" name="Picture 4" descr="GMC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92" y="1988840"/>
            <a:ext cx="2762622" cy="36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Key elements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Behaving according to ethical and legal principles 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Reflecting, learning and teaching others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Learning and working effectively within a multi-professional team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Protecting patients and improving care</a:t>
            </a:r>
          </a:p>
          <a:p>
            <a:pPr marL="393192" lvl="1" indent="0">
              <a:spcBef>
                <a:spcPts val="1200"/>
              </a:spcBef>
              <a:buNone/>
            </a:pPr>
            <a:r>
              <a:rPr lang="en-GB" dirty="0"/>
              <a:t>    				</a:t>
            </a:r>
            <a:r>
              <a:rPr lang="en-GB" sz="2400" dirty="0"/>
              <a:t>(GMC, Tomorrow’s Doctors 2009)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GENERAL MEDICAL COUNCIL - UK</a:t>
            </a:r>
          </a:p>
        </p:txBody>
      </p:sp>
    </p:spTree>
    <p:extLst>
      <p:ext uri="{BB962C8B-B14F-4D97-AF65-F5344CB8AC3E}">
        <p14:creationId xmlns:p14="http://schemas.microsoft.com/office/powerpoint/2010/main" val="41724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AMERICAN BOARD OF INTERNAL MEDICINE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4762872" cy="4248472"/>
          </a:xfrm>
        </p:spPr>
        <p:txBody>
          <a:bodyPr>
            <a:normAutofit/>
          </a:bodyPr>
          <a:lstStyle/>
          <a:p>
            <a:r>
              <a:rPr lang="en-GB" dirty="0"/>
              <a:t>Professionalism is the basis of </a:t>
            </a:r>
            <a:r>
              <a:rPr lang="en-GB" b="1" dirty="0">
                <a:solidFill>
                  <a:srgbClr val="0000CC"/>
                </a:solidFill>
              </a:rPr>
              <a:t>medicine’s contract with society</a:t>
            </a:r>
            <a:r>
              <a:rPr lang="en-GB" dirty="0">
                <a:solidFill>
                  <a:srgbClr val="0000CC"/>
                </a:solidFill>
              </a:rPr>
              <a:t>. </a:t>
            </a:r>
          </a:p>
          <a:p>
            <a:pPr marL="0" indent="0">
              <a:buNone/>
            </a:pPr>
            <a:r>
              <a:rPr lang="en-GB" dirty="0"/>
              <a:t>                           </a:t>
            </a:r>
            <a:r>
              <a:rPr lang="en-GB" sz="2400" dirty="0"/>
              <a:t>(ABIM 2002)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https://www.abem.org/PUBLIC/_Rainbow/images/ab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3645496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04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Key elements: </a:t>
            </a:r>
          </a:p>
          <a:p>
            <a:pPr lvl="1">
              <a:spcBef>
                <a:spcPts val="1200"/>
              </a:spcBef>
            </a:pPr>
            <a:r>
              <a:rPr lang="en-GB" b="1" dirty="0">
                <a:solidFill>
                  <a:srgbClr val="0000CC"/>
                </a:solidFill>
              </a:rPr>
              <a:t>Patient welfare: </a:t>
            </a:r>
            <a:r>
              <a:rPr lang="en-GB" dirty="0"/>
              <a:t>a dedication to serve the interest of the patient</a:t>
            </a:r>
          </a:p>
          <a:p>
            <a:pPr lvl="1">
              <a:spcBef>
                <a:spcPts val="1200"/>
              </a:spcBef>
            </a:pPr>
            <a:r>
              <a:rPr lang="en-GB" b="1" dirty="0">
                <a:solidFill>
                  <a:srgbClr val="0000CC"/>
                </a:solidFill>
              </a:rPr>
              <a:t>Patient autonomy: </a:t>
            </a:r>
            <a:r>
              <a:rPr lang="en-GB" dirty="0"/>
              <a:t>empowering patients to make informed decisions about their treatment</a:t>
            </a:r>
          </a:p>
          <a:p>
            <a:pPr lvl="1">
              <a:spcBef>
                <a:spcPts val="1200"/>
              </a:spcBef>
            </a:pPr>
            <a:r>
              <a:rPr lang="en-GB" b="1" dirty="0">
                <a:solidFill>
                  <a:srgbClr val="0000CC"/>
                </a:solidFill>
              </a:rPr>
              <a:t>Social justice: </a:t>
            </a:r>
            <a:r>
              <a:rPr lang="en-GB" dirty="0"/>
              <a:t>actively promoting justice in the health care system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AMERICAN BOARD OF INTERNAL MEDICINE </a:t>
            </a:r>
          </a:p>
        </p:txBody>
      </p:sp>
    </p:spTree>
    <p:extLst>
      <p:ext uri="{BB962C8B-B14F-4D97-AF65-F5344CB8AC3E}">
        <p14:creationId xmlns:p14="http://schemas.microsoft.com/office/powerpoint/2010/main" val="247144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810" y="2276872"/>
            <a:ext cx="8280920" cy="344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Medical professionalism signifies a set of </a:t>
            </a:r>
            <a:r>
              <a:rPr lang="en-GB" b="1" dirty="0">
                <a:solidFill>
                  <a:srgbClr val="0000CC"/>
                </a:solidFill>
              </a:rPr>
              <a:t>values, behaviours, and relationships </a:t>
            </a:r>
            <a:r>
              <a:rPr lang="en-GB" dirty="0"/>
              <a:t>that underpins </a:t>
            </a:r>
            <a:r>
              <a:rPr lang="en-GB" b="1" dirty="0">
                <a:solidFill>
                  <a:srgbClr val="0000CC"/>
                </a:solidFill>
              </a:rPr>
              <a:t>the trust the public has in doctors</a:t>
            </a:r>
            <a:r>
              <a:rPr lang="en-GB" dirty="0"/>
              <a:t>. </a:t>
            </a:r>
          </a:p>
          <a:p>
            <a:pPr marL="0" indent="0" algn="r">
              <a:buFont typeface="Arial" pitchFamily="34" charset="0"/>
              <a:buNone/>
            </a:pPr>
            <a:r>
              <a:rPr lang="en-GB" dirty="0"/>
              <a:t>    			(RCP, UK 2005)</a:t>
            </a:r>
          </a:p>
          <a:p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789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1604</Words>
  <Application>Microsoft Macintosh PowerPoint</Application>
  <PresentationFormat>On-screen Show (4:3)</PresentationFormat>
  <Paragraphs>207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</vt:lpstr>
      <vt:lpstr>Latha</vt:lpstr>
      <vt:lpstr>Times New Roman</vt:lpstr>
      <vt:lpstr>Wingdings</vt:lpstr>
      <vt:lpstr>Office Theme</vt:lpstr>
      <vt:lpstr>Professionalism in medicine</vt:lpstr>
      <vt:lpstr>What is professionalism?</vt:lpstr>
      <vt:lpstr>Individual Task</vt:lpstr>
      <vt:lpstr>PowerPoint Presentation</vt:lpstr>
      <vt:lpstr>GENERAL MEDICAL COUNCIL - UK</vt:lpstr>
      <vt:lpstr>GENERAL MEDICAL COUNCIL - UK</vt:lpstr>
      <vt:lpstr>AMERICAN BOARD OF INTERNAL MEDICINE </vt:lpstr>
      <vt:lpstr>AMERICAN BOARD OF INTERNAL MEDICINE </vt:lpstr>
      <vt:lpstr>Summary</vt:lpstr>
      <vt:lpstr>The public expectations  (Chandratilake et al 2010)</vt:lpstr>
      <vt:lpstr>Is the definition of professionalism universal and static?</vt:lpstr>
      <vt:lpstr>Cultural differences </vt:lpstr>
      <vt:lpstr>PowerPoint Presentation</vt:lpstr>
      <vt:lpstr>e.g. Cultural dimensions theory (Hofstede 2010)</vt:lpstr>
      <vt:lpstr>Empirical evidence for cultural differences (e.g. Chandratilake et al 2012) </vt:lpstr>
      <vt:lpstr>PowerPoint Presentation</vt:lpstr>
      <vt:lpstr>Examples of chronological changes (Sox 2007)</vt:lpstr>
      <vt:lpstr>PowerPoint Presentation</vt:lpstr>
      <vt:lpstr>Patient-centredness </vt:lpstr>
      <vt:lpstr>What do you anticipate as the next paradigm change in professionalism?</vt:lpstr>
      <vt:lpstr>Why do we bother about professionalism?</vt:lpstr>
      <vt:lpstr>A formal requirement</vt:lpstr>
      <vt:lpstr>A moral obligation</vt:lpstr>
      <vt:lpstr>A moral obligation contd.</vt:lpstr>
      <vt:lpstr>PowerPoint Presentation</vt:lpstr>
      <vt:lpstr>What do you think are the key challenges of fostering professionalism?</vt:lpstr>
      <vt:lpstr>The goal of professionalism education</vt:lpstr>
      <vt:lpstr>Teaching / learning </vt:lpstr>
      <vt:lpstr>Fourth year Sri Lankan medical students on role models </vt:lpstr>
      <vt:lpstr>PowerPoint Presentation</vt:lpstr>
      <vt:lpstr>Learning processes in a hidden curriculum (Lempp and Steele, 2004)   </vt:lpstr>
      <vt:lpstr>Assessment </vt:lpstr>
      <vt:lpstr>Take-home Messages </vt:lpstr>
      <vt:lpstr>THANK YOU</vt:lpstr>
      <vt:lpstr>References</vt:lpstr>
      <vt:lpstr>PowerPoint Presentation</vt:lpstr>
      <vt:lpstr>PowerPoint Presentation</vt:lpstr>
      <vt:lpstr>What are your questions?</vt:lpstr>
    </vt:vector>
  </TitlesOfParts>
  <Company>Hewlett-Packard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Madawa</dc:creator>
  <cp:lastModifiedBy>Amaya Ellawala</cp:lastModifiedBy>
  <cp:revision>143</cp:revision>
  <dcterms:created xsi:type="dcterms:W3CDTF">2013-01-13T11:57:02Z</dcterms:created>
  <dcterms:modified xsi:type="dcterms:W3CDTF">2019-02-12T03:14:25Z</dcterms:modified>
</cp:coreProperties>
</file>