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84" r:id="rId8"/>
    <p:sldId id="263" r:id="rId9"/>
    <p:sldId id="285" r:id="rId10"/>
    <p:sldId id="288" r:id="rId11"/>
    <p:sldId id="289" r:id="rId12"/>
    <p:sldId id="286" r:id="rId13"/>
    <p:sldId id="28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1" r:id="rId25"/>
    <p:sldId id="276" r:id="rId26"/>
    <p:sldId id="277" r:id="rId27"/>
    <p:sldId id="292" r:id="rId28"/>
    <p:sldId id="278" r:id="rId29"/>
    <p:sldId id="279" r:id="rId30"/>
    <p:sldId id="280" r:id="rId31"/>
    <p:sldId id="281" r:id="rId32"/>
    <p:sldId id="293" r:id="rId33"/>
    <p:sldId id="294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B3E7C-5BF6-494D-B169-BDF1DC4EBB0E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4CF60-1847-4CD1-B0FB-43F694ED71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163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2409B-ACB2-4B76-BA2B-78639FCB8D5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72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E92A776-7937-4BE8-92DE-246551478BD3}" type="slidenum">
              <a:rPr lang="en-US" altLang="en-US" sz="1200"/>
              <a:pPr algn="r" eaLnBrk="1" hangingPunct="1"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="" xmlns:p14="http://schemas.microsoft.com/office/powerpoint/2010/main" val="209887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053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466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343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50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1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224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29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28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3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01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631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FD70D-05F2-4A52-A0E4-643B6B18EE7F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841EB-4E9E-4422-93CF-CBC4DDAC76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675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8255726" y="0"/>
          <a:ext cx="3936274" cy="2933071"/>
        </p:xfrm>
        <a:graphic>
          <a:graphicData uri="http://schemas.openxmlformats.org/presentationml/2006/ole">
            <p:oleObj spid="_x0000_s1044" name="Bitmap Image" r:id="rId3" imgW="3772427" imgH="3038095" progId="PBrush">
              <p:embed/>
            </p:oleObj>
          </a:graphicData>
        </a:graphic>
      </p:graphicFrame>
      <p:sp>
        <p:nvSpPr>
          <p:cNvPr id="10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8606" y="2271895"/>
            <a:ext cx="9144000" cy="2387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Cytokines and Acute Phase Proteins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0" y="5105400"/>
            <a:ext cx="6477000" cy="17526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Dr. </a:t>
            </a:r>
            <a:r>
              <a:rPr lang="en-US" altLang="en-US" sz="2800" dirty="0" err="1"/>
              <a:t>Nadisha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Badanasinghe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MBBS, Dip/</a:t>
            </a:r>
            <a:r>
              <a:rPr lang="en-US" altLang="en-US" sz="2800" dirty="0" err="1"/>
              <a:t>Med.Micro</a:t>
            </a:r>
            <a:r>
              <a:rPr lang="en-US" altLang="en-US" sz="2800" dirty="0"/>
              <a:t>, MD</a:t>
            </a:r>
          </a:p>
          <a:p>
            <a:pPr eaLnBrk="1" hangingPunct="1"/>
            <a:r>
              <a:rPr lang="en-US" altLang="en-US" sz="2800" dirty="0"/>
              <a:t>Lecturer/ Dept. of Medical Microbiology</a:t>
            </a:r>
          </a:p>
          <a:p>
            <a:pPr eaLnBrk="1" hangingPunct="1"/>
            <a:endParaRPr lang="en-US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68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Inflammation and Acute phase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Inflammation is an immunological </a:t>
            </a:r>
            <a:r>
              <a:rPr lang="en-US" dirty="0" smtClean="0"/>
              <a:t>defense </a:t>
            </a:r>
            <a:r>
              <a:rPr lang="en-US" dirty="0"/>
              <a:t>mechanism of the body against </a:t>
            </a:r>
            <a:r>
              <a:rPr lang="en-US" dirty="0" smtClean="0"/>
              <a:t>injury and infection</a:t>
            </a:r>
          </a:p>
          <a:p>
            <a:pPr lvl="1"/>
            <a:r>
              <a:rPr lang="en-US" dirty="0"/>
              <a:t>Acute inflammatory response is characterized by rapid onset and is of short duration.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accompanied by a systemic response known as the acute phase response which is characterized by alterations in the levels of several plasma </a:t>
            </a:r>
            <a:r>
              <a:rPr lang="en-US" dirty="0" smtClean="0"/>
              <a:t>proteins</a:t>
            </a:r>
          </a:p>
          <a:p>
            <a:endParaRPr lang="en-US" dirty="0"/>
          </a:p>
          <a:p>
            <a:r>
              <a:rPr lang="en-US" dirty="0" smtClean="0"/>
              <a:t>Inflammatory cells (Macs) </a:t>
            </a:r>
            <a:r>
              <a:rPr lang="en-US" dirty="0" smtClean="0">
                <a:sym typeface="Wingdings" panose="05000000000000000000" pitchFamily="2" charset="2"/>
              </a:rPr>
              <a:t> cytokines  act on fibroblast/ endothelial cells/ hepatocytes  APR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567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286" y="587022"/>
            <a:ext cx="7151913" cy="626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629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Pro-inflammatory cytokines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Promote inflammatory </a:t>
            </a:r>
            <a:r>
              <a:rPr lang="en-US" dirty="0"/>
              <a:t>responses </a:t>
            </a:r>
            <a:endParaRPr lang="en-US" dirty="0" smtClean="0"/>
          </a:p>
          <a:p>
            <a:r>
              <a:rPr lang="en-US" dirty="0" smtClean="0"/>
              <a:t>Pro-inflammatory </a:t>
            </a:r>
            <a:r>
              <a:rPr lang="en-US" dirty="0"/>
              <a:t>cytokines are produced predominantly by activated macrophages </a:t>
            </a:r>
            <a:endParaRPr lang="en-US" dirty="0" smtClean="0"/>
          </a:p>
          <a:p>
            <a:pPr lvl="1"/>
            <a:r>
              <a:rPr lang="en-US" dirty="0"/>
              <a:t>IL-1</a:t>
            </a:r>
            <a:r>
              <a:rPr lang="el-GR" dirty="0" smtClean="0"/>
              <a:t>β</a:t>
            </a:r>
            <a:endParaRPr lang="en-US" dirty="0" smtClean="0"/>
          </a:p>
          <a:p>
            <a:pPr lvl="1"/>
            <a:r>
              <a:rPr lang="en-US" dirty="0" smtClean="0"/>
              <a:t>IL-6</a:t>
            </a:r>
          </a:p>
          <a:p>
            <a:pPr lvl="1"/>
            <a:r>
              <a:rPr lang="en-US" dirty="0" smtClean="0"/>
              <a:t>TNF</a:t>
            </a:r>
            <a:r>
              <a:rPr lang="en-US" altLang="en-US" dirty="0"/>
              <a:t>ά</a:t>
            </a:r>
            <a:endParaRPr lang="en-US" dirty="0" smtClean="0"/>
          </a:p>
          <a:p>
            <a:pPr lvl="1"/>
            <a:r>
              <a:rPr lang="en-US" dirty="0" smtClean="0"/>
              <a:t>IL-18</a:t>
            </a:r>
          </a:p>
          <a:p>
            <a:pPr lvl="1"/>
            <a:r>
              <a:rPr lang="en-US" dirty="0" smtClean="0"/>
              <a:t>IL-33</a:t>
            </a:r>
          </a:p>
          <a:p>
            <a:pPr lvl="1"/>
            <a:r>
              <a:rPr lang="en-US" dirty="0" smtClean="0"/>
              <a:t>IL-17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71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Anti-inflammatory cytokines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Cytokines </a:t>
            </a:r>
            <a:r>
              <a:rPr lang="en-US" dirty="0"/>
              <a:t>that control the pro-inflammatory cytokine </a:t>
            </a:r>
            <a:r>
              <a:rPr lang="en-US" dirty="0" smtClean="0"/>
              <a:t>response</a:t>
            </a:r>
          </a:p>
          <a:p>
            <a:r>
              <a:rPr lang="en-US" dirty="0" smtClean="0"/>
              <a:t>Act </a:t>
            </a:r>
            <a:r>
              <a:rPr lang="en-US" dirty="0"/>
              <a:t>mainly by the inhibition of the production of pro-inflammatory cytokines or by counteracting many biological effects of pro-inflammatory </a:t>
            </a:r>
            <a:r>
              <a:rPr lang="en-US" dirty="0" smtClean="0"/>
              <a:t>mediators</a:t>
            </a:r>
          </a:p>
          <a:p>
            <a:pPr lvl="1"/>
            <a:r>
              <a:rPr lang="en-US" dirty="0" smtClean="0"/>
              <a:t>IL4</a:t>
            </a:r>
          </a:p>
          <a:p>
            <a:pPr lvl="1"/>
            <a:r>
              <a:rPr lang="en-US" dirty="0" smtClean="0"/>
              <a:t>IL10</a:t>
            </a:r>
          </a:p>
          <a:p>
            <a:pPr lvl="1"/>
            <a:r>
              <a:rPr lang="en-US" dirty="0" smtClean="0"/>
              <a:t>IL-11</a:t>
            </a:r>
          </a:p>
          <a:p>
            <a:pPr lvl="1"/>
            <a:r>
              <a:rPr lang="it-IT" dirty="0"/>
              <a:t>interleukin (IL)-1 receptor antagonist</a:t>
            </a:r>
            <a:endParaRPr lang="en-US" dirty="0" smtClean="0"/>
          </a:p>
          <a:p>
            <a:pPr lvl="1"/>
            <a:r>
              <a:rPr lang="en-US" dirty="0" smtClean="0"/>
              <a:t>IL13</a:t>
            </a:r>
          </a:p>
          <a:p>
            <a:pPr lvl="1"/>
            <a:r>
              <a:rPr lang="en-US" dirty="0" smtClean="0"/>
              <a:t>IL35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462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Cytokines that mediate </a:t>
            </a:r>
            <a:r>
              <a:rPr lang="en-US" altLang="en-US" sz="4000" dirty="0" smtClean="0"/>
              <a:t>innate </a:t>
            </a:r>
            <a:r>
              <a:rPr lang="en-US" altLang="en-US" sz="4000" dirty="0"/>
              <a:t>immunity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9175" y="1909482"/>
            <a:ext cx="10394577" cy="34290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b="1" dirty="0" smtClean="0">
                <a:solidFill>
                  <a:srgbClr val="C00000"/>
                </a:solidFill>
              </a:rPr>
              <a:t>Type 1 </a:t>
            </a:r>
            <a:r>
              <a:rPr lang="en-US" altLang="en-US" b="1" dirty="0" err="1" smtClean="0">
                <a:solidFill>
                  <a:srgbClr val="C00000"/>
                </a:solidFill>
              </a:rPr>
              <a:t>interferons</a:t>
            </a:r>
            <a:r>
              <a:rPr lang="en-US" altLang="en-US" b="1" dirty="0" smtClean="0">
                <a:solidFill>
                  <a:srgbClr val="C00000"/>
                </a:solidFill>
              </a:rPr>
              <a:t> (IFN  </a:t>
            </a:r>
            <a:r>
              <a:rPr lang="en-US" altLang="en-US" b="1" dirty="0" err="1" smtClean="0">
                <a:solidFill>
                  <a:srgbClr val="C00000"/>
                </a:solidFill>
              </a:rPr>
              <a:t>ά,IFN</a:t>
            </a:r>
            <a:r>
              <a:rPr lang="en-US" altLang="en-US" b="1" dirty="0" smtClean="0">
                <a:solidFill>
                  <a:srgbClr val="C00000"/>
                </a:solidFill>
              </a:rPr>
              <a:t> β)</a:t>
            </a:r>
          </a:p>
          <a:p>
            <a:pPr marL="1371600" lvl="2" indent="-457200"/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en-US" altLang="en-US" dirty="0" smtClean="0"/>
              <a:t>  -	 IFN  ά – </a:t>
            </a:r>
            <a:r>
              <a:rPr lang="en-US" altLang="en-US" dirty="0" err="1" smtClean="0"/>
              <a:t>mononulear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pghagocytes</a:t>
            </a:r>
            <a:endParaRPr lang="en-US" altLang="en-US" dirty="0" smtClean="0"/>
          </a:p>
          <a:p>
            <a:pPr marL="1371600" lvl="2" indent="-457200">
              <a:buNone/>
            </a:pPr>
            <a:r>
              <a:rPr lang="en-US" altLang="en-US" dirty="0" smtClean="0"/>
              <a:t>			 IFN β – fibroblast cells</a:t>
            </a:r>
          </a:p>
          <a:p>
            <a:pPr marL="1371600" lvl="2" indent="-457200">
              <a:buNone/>
            </a:pPr>
            <a:endParaRPr lang="en-US" altLang="en-US" dirty="0" smtClean="0"/>
          </a:p>
          <a:p>
            <a:pPr marL="1371600" lvl="2" indent="-457200"/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Functions </a:t>
            </a:r>
          </a:p>
          <a:p>
            <a:pPr marL="1752600" lvl="3" indent="-381000"/>
            <a:r>
              <a:rPr lang="en-US" altLang="en-US" sz="2400" dirty="0"/>
              <a:t>Inhibit viral replication -  “ anti viral state”</a:t>
            </a:r>
          </a:p>
          <a:p>
            <a:pPr marL="1752600" lvl="3" indent="-381000"/>
            <a:r>
              <a:rPr lang="en-US" altLang="en-US" sz="2400" dirty="0"/>
              <a:t>Increase the action of NK cells</a:t>
            </a:r>
          </a:p>
          <a:p>
            <a:pPr marL="1752600" lvl="3" indent="-381000"/>
            <a:r>
              <a:rPr lang="en-US" altLang="en-US" sz="2400" dirty="0"/>
              <a:t>Increase the expression of MHC class 1 molecules</a:t>
            </a:r>
            <a:r>
              <a:rPr lang="en-US" alt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047" y="5715000"/>
            <a:ext cx="9776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Important against viral infections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906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>
          <a:xfrm>
            <a:off x="1905000" y="-2286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Cytokines in innate immunity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756357" y="990600"/>
            <a:ext cx="11224972" cy="5867400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 startAt="2"/>
            </a:pPr>
            <a:r>
              <a:rPr lang="en-US" altLang="en-US" dirty="0" err="1" smtClean="0"/>
              <a:t>Tumour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Necrosing</a:t>
            </a:r>
            <a:r>
              <a:rPr lang="en-US" altLang="en-US" dirty="0" smtClean="0"/>
              <a:t> Factor ά (TNFά)</a:t>
            </a:r>
          </a:p>
          <a:p>
            <a:pPr marL="1314450" lvl="2" indent="-514350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en-US" altLang="en-US" dirty="0"/>
              <a:t> – Mono Nuclear </a:t>
            </a:r>
            <a:r>
              <a:rPr lang="en-US" altLang="en-US" dirty="0" smtClean="0"/>
              <a:t>Phagocytes (MNP) </a:t>
            </a:r>
          </a:p>
          <a:p>
            <a:pPr marL="1314450" lvl="2" indent="-514350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en-US" altLang="en-US" dirty="0"/>
              <a:t> </a:t>
            </a:r>
          </a:p>
          <a:p>
            <a:pPr marL="1771650" lvl="3" indent="-514350"/>
            <a:r>
              <a:rPr lang="en-US" altLang="en-US" sz="2400" dirty="0"/>
              <a:t>Low Conc. -  Stimulates functions of </a:t>
            </a:r>
            <a:r>
              <a:rPr lang="en-US" altLang="en-US" sz="2400" dirty="0" smtClean="0"/>
              <a:t>MNP </a:t>
            </a:r>
          </a:p>
          <a:p>
            <a:pPr marL="1257300" lvl="3" indent="0">
              <a:buNone/>
            </a:pPr>
            <a:endParaRPr lang="en-US" altLang="en-US" sz="2400" dirty="0"/>
          </a:p>
          <a:p>
            <a:pPr marL="1771650" lvl="3" indent="-514350"/>
            <a:r>
              <a:rPr lang="en-US" altLang="en-US" sz="2400" dirty="0"/>
              <a:t>High Conc. -  Systemic </a:t>
            </a:r>
            <a:r>
              <a:rPr lang="en-US" altLang="en-US" sz="2400" dirty="0" smtClean="0"/>
              <a:t>effects</a:t>
            </a:r>
            <a:endParaRPr lang="en-US" altLang="en-US" sz="2400" dirty="0"/>
          </a:p>
          <a:p>
            <a:pPr marL="2228850" lvl="4" indent="-514350"/>
            <a:r>
              <a:rPr lang="en-US" altLang="en-US" sz="2400" dirty="0"/>
              <a:t>Endogenous </a:t>
            </a:r>
            <a:r>
              <a:rPr lang="en-US" altLang="en-US" sz="2400" dirty="0" err="1"/>
              <a:t>pyrogen</a:t>
            </a:r>
            <a:endParaRPr lang="en-US" altLang="en-US" sz="2400" dirty="0"/>
          </a:p>
          <a:p>
            <a:pPr marL="2228850" lvl="4" indent="-514350"/>
            <a:r>
              <a:rPr lang="en-US" altLang="en-US" sz="2400" dirty="0" smtClean="0"/>
              <a:t>Hepatocytes                </a:t>
            </a:r>
            <a:r>
              <a:rPr lang="en-US" altLang="en-US" sz="2400" dirty="0"/>
              <a:t>acute phase proteins </a:t>
            </a:r>
          </a:p>
          <a:p>
            <a:pPr marL="2228850" lvl="4" indent="-514350"/>
            <a:r>
              <a:rPr lang="en-US" altLang="en-US" sz="2400" dirty="0"/>
              <a:t>MNP             further synthesis of IL 1, IL 6 (autocrine)</a:t>
            </a:r>
          </a:p>
          <a:p>
            <a:pPr marL="2228850" lvl="4" indent="-514350"/>
            <a:r>
              <a:rPr lang="en-US" altLang="en-US" sz="2400" dirty="0"/>
              <a:t>Promote coagulation</a:t>
            </a:r>
          </a:p>
          <a:p>
            <a:pPr marL="2228850" lvl="4" indent="-514350"/>
            <a:r>
              <a:rPr lang="en-US" altLang="en-US" sz="2400" dirty="0"/>
              <a:t>Suppress bone marrow cell </a:t>
            </a:r>
            <a:r>
              <a:rPr lang="en-US" altLang="en-US" sz="2400" dirty="0" smtClean="0"/>
              <a:t>division</a:t>
            </a:r>
          </a:p>
          <a:p>
            <a:pPr marL="1714500" lvl="4" indent="0">
              <a:buNone/>
            </a:pPr>
            <a:endParaRPr lang="en-US" altLang="en-US" sz="2400" dirty="0"/>
          </a:p>
          <a:p>
            <a:pPr marL="1314450" lvl="2" indent="-514350"/>
            <a:r>
              <a:rPr lang="en-US" altLang="en-US" sz="2400" dirty="0"/>
              <a:t>Very high Conc. </a:t>
            </a:r>
            <a:r>
              <a:rPr lang="en-US" altLang="en-US" sz="2400" dirty="0" smtClean="0"/>
              <a:t>( tissue injury, shock)</a:t>
            </a:r>
          </a:p>
          <a:p>
            <a:pPr marL="2228850" lvl="4" indent="-514350"/>
            <a:r>
              <a:rPr lang="en-US" altLang="en-US" sz="2200" dirty="0" smtClean="0"/>
              <a:t> </a:t>
            </a:r>
            <a:r>
              <a:rPr lang="en-US" altLang="en-US" sz="2200" dirty="0"/>
              <a:t>reduce </a:t>
            </a:r>
            <a:r>
              <a:rPr lang="en-US" altLang="en-US" sz="2200" dirty="0" err="1"/>
              <a:t>myocardiac</a:t>
            </a:r>
            <a:r>
              <a:rPr lang="en-US" altLang="en-US" sz="2200" dirty="0"/>
              <a:t>  contractility , reduce tissue perfusion, reduce BP, IV thrombosis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836811" y="430106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4762500" y="392288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992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Cytokines that mediate </a:t>
            </a:r>
            <a:r>
              <a:rPr lang="en-US" altLang="en-US" sz="4000" dirty="0" smtClean="0"/>
              <a:t>innate </a:t>
            </a:r>
            <a:r>
              <a:rPr lang="en-US" altLang="en-US" sz="4000" dirty="0"/>
              <a:t>immunity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altLang="en-US" dirty="0" smtClean="0"/>
              <a:t>3.	Interleukin 1 (IL1)</a:t>
            </a:r>
          </a:p>
          <a:p>
            <a:pPr marL="1409700" lvl="2" indent="-6096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Source </a:t>
            </a:r>
            <a:r>
              <a:rPr lang="en-US" altLang="en-US" dirty="0" smtClean="0"/>
              <a:t>– activated mono nuclear phagocytes</a:t>
            </a:r>
          </a:p>
          <a:p>
            <a:pPr marL="1409700" lvl="2" indent="-609600"/>
            <a:endParaRPr lang="en-US" altLang="en-US" dirty="0" smtClean="0"/>
          </a:p>
          <a:p>
            <a:pPr marL="1409700" lvl="2" indent="-6096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en-US" altLang="en-US" dirty="0" smtClean="0"/>
              <a:t> – mediate host inflammatory response</a:t>
            </a:r>
          </a:p>
          <a:p>
            <a:pPr marL="1409700" lvl="2" indent="-609600"/>
            <a:r>
              <a:rPr lang="en-US" altLang="en-US" dirty="0" smtClean="0"/>
              <a:t>At low levels – local inflammation</a:t>
            </a:r>
          </a:p>
          <a:p>
            <a:pPr marL="1409700" lvl="2" indent="-609600"/>
            <a:r>
              <a:rPr lang="en-US" altLang="en-US" dirty="0" smtClean="0"/>
              <a:t>High levels – systemic effects</a:t>
            </a:r>
          </a:p>
          <a:p>
            <a:pPr marL="2324100" lvl="4" indent="-609600"/>
            <a:r>
              <a:rPr lang="en-US" altLang="en-US" sz="2400" dirty="0"/>
              <a:t>Endogenous </a:t>
            </a:r>
            <a:r>
              <a:rPr lang="en-US" altLang="en-US" sz="2400" dirty="0" err="1"/>
              <a:t>pyrogen</a:t>
            </a:r>
            <a:endParaRPr lang="en-US" altLang="en-US" sz="2400" dirty="0"/>
          </a:p>
          <a:p>
            <a:pPr marL="2324100" lvl="4" indent="-609600"/>
            <a:r>
              <a:rPr lang="en-US" altLang="en-US" sz="2400" dirty="0" err="1"/>
              <a:t>Hepatocytes</a:t>
            </a:r>
            <a:r>
              <a:rPr lang="en-US" altLang="en-US" sz="2400" dirty="0"/>
              <a:t>           acute phase proteins </a:t>
            </a:r>
          </a:p>
          <a:p>
            <a:pPr marL="2324100" lvl="4" indent="-609600"/>
            <a:r>
              <a:rPr lang="en-US" altLang="en-US" sz="2400" dirty="0"/>
              <a:t>MNP           further synthesis of IL 1, IL 6</a:t>
            </a:r>
          </a:p>
          <a:p>
            <a:pPr marL="2324100" lvl="4" indent="-609600"/>
            <a:r>
              <a:rPr lang="en-US" altLang="en-US" sz="2400" dirty="0"/>
              <a:t>Promote coagulation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973689" y="494453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916312" y="459175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4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Cytokines that mediate innate immunity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14350" indent="-514350">
              <a:buFontTx/>
              <a:buAutoNum type="arabicPeriod" startAt="4"/>
            </a:pPr>
            <a:r>
              <a:rPr lang="en-US" altLang="en-US" dirty="0" smtClean="0"/>
              <a:t>Interleukin 6 (IL6)</a:t>
            </a:r>
          </a:p>
          <a:p>
            <a:pPr marL="1314450" lvl="2" indent="-514350"/>
            <a:r>
              <a:rPr lang="en-US" altLang="en-US" dirty="0" smtClean="0"/>
              <a:t>Source – MPN, </a:t>
            </a:r>
            <a:r>
              <a:rPr lang="en-US" altLang="en-US" dirty="0" err="1" smtClean="0"/>
              <a:t>Fibroblsts</a:t>
            </a:r>
            <a:r>
              <a:rPr lang="en-US" altLang="en-US" dirty="0" smtClean="0"/>
              <a:t>, endothelial cells</a:t>
            </a:r>
          </a:p>
          <a:p>
            <a:pPr marL="1314450" lvl="2" indent="-514350"/>
            <a:r>
              <a:rPr lang="en-US" altLang="en-US" dirty="0" smtClean="0"/>
              <a:t>Functions </a:t>
            </a:r>
          </a:p>
          <a:p>
            <a:pPr marL="1771650" lvl="3" indent="-514350"/>
            <a:r>
              <a:rPr lang="en-US" altLang="en-US" sz="2400" dirty="0"/>
              <a:t>Hepatocytes             acute phase proteins</a:t>
            </a:r>
          </a:p>
          <a:p>
            <a:pPr marL="1771650" lvl="3" indent="-514350"/>
            <a:r>
              <a:rPr lang="en-US" altLang="en-US" sz="2400" dirty="0"/>
              <a:t>Growth  factor for activated B cells</a:t>
            </a:r>
          </a:p>
          <a:p>
            <a:pPr marL="1771650" lvl="3" indent="-514350">
              <a:buNone/>
            </a:pPr>
            <a:endParaRPr lang="en-US" altLang="en-US" sz="2400" dirty="0"/>
          </a:p>
          <a:p>
            <a:pPr marL="514350" indent="-514350">
              <a:buFontTx/>
              <a:buAutoNum type="arabicPeriod" startAt="5"/>
            </a:pPr>
            <a:r>
              <a:rPr lang="en-US" altLang="en-US" sz="2400" dirty="0"/>
              <a:t>Chemokines-Activate and direct effector cells to sites of tissue damage (</a:t>
            </a:r>
            <a:r>
              <a:rPr lang="en-US" altLang="en-US" sz="2400" dirty="0">
                <a:sym typeface="Symbol" panose="05050102010706020507" pitchFamily="18" charset="2"/>
              </a:rPr>
              <a:t>IL-8)</a:t>
            </a:r>
            <a:endParaRPr lang="en-US" altLang="en-US" sz="2400" dirty="0"/>
          </a:p>
          <a:p>
            <a:pPr marL="1314450" lvl="2" indent="-514350"/>
            <a:r>
              <a:rPr lang="en-US" altLang="en-US" dirty="0" smtClean="0"/>
              <a:t>Produced by activated macrophages</a:t>
            </a:r>
          </a:p>
          <a:p>
            <a:pPr marL="1314450" lvl="2" indent="-514350"/>
            <a:r>
              <a:rPr lang="en-US" altLang="en-US" dirty="0" smtClean="0"/>
              <a:t>Act mainly on neutrophils                 stimulate mobility and motility                mediates inflammation</a:t>
            </a:r>
          </a:p>
          <a:p>
            <a:pPr marL="1771650" lvl="3" indent="-514350">
              <a:buNone/>
            </a:pPr>
            <a:endParaRPr lang="en-US" altLang="en-US" dirty="0" smtClean="0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V="1">
            <a:off x="9234310" y="5144911"/>
            <a:ext cx="544689" cy="2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5023556" y="5139267"/>
            <a:ext cx="691444" cy="5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4337756" y="318346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95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Cytokines that mediate specific immunity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Interferon γ ( IFN γ ) – type 2 IFN</a:t>
            </a:r>
          </a:p>
          <a:p>
            <a:pPr marL="1314450" lvl="2" indent="-51435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Source </a:t>
            </a:r>
            <a:r>
              <a:rPr lang="en-US" altLang="en-US" dirty="0" smtClean="0"/>
              <a:t> - CD4 (TH1), CD8, NK cells</a:t>
            </a:r>
          </a:p>
          <a:p>
            <a:pPr marL="1314450" lvl="2" indent="-514350"/>
            <a:endParaRPr lang="en-US" altLang="en-US" dirty="0" smtClean="0"/>
          </a:p>
          <a:p>
            <a:pPr marL="1314450" lvl="2" indent="-51435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en-US" altLang="en-US" dirty="0" smtClean="0"/>
              <a:t> </a:t>
            </a:r>
          </a:p>
          <a:p>
            <a:pPr marL="1752600" lvl="3" indent="-381000"/>
            <a:r>
              <a:rPr lang="en-US" altLang="en-US" sz="2400" dirty="0"/>
              <a:t>Induces an anti viral state</a:t>
            </a:r>
          </a:p>
          <a:p>
            <a:pPr marL="1752600" lvl="3" indent="-381000"/>
            <a:r>
              <a:rPr lang="en-US" altLang="en-US" sz="2400" u="sng" dirty="0"/>
              <a:t>Activates macrophages fully to kill microbes</a:t>
            </a:r>
            <a:r>
              <a:rPr lang="en-US" altLang="en-US" dirty="0" smtClean="0"/>
              <a:t> </a:t>
            </a:r>
          </a:p>
          <a:p>
            <a:pPr marL="1752600" lvl="3" indent="-381000"/>
            <a:r>
              <a:rPr lang="en-US" altLang="en-US" sz="2400" dirty="0"/>
              <a:t>Increase the expression of MHC class 1 and MHC class ii molecules</a:t>
            </a:r>
          </a:p>
          <a:p>
            <a:pPr marL="1752600" lvl="3" indent="-381000"/>
            <a:r>
              <a:rPr lang="en-US" altLang="en-US" sz="2400" dirty="0"/>
              <a:t>Stimulates </a:t>
            </a:r>
            <a:r>
              <a:rPr lang="en-US" altLang="en-US" sz="2400" dirty="0" err="1"/>
              <a:t>cytotoxic</a:t>
            </a:r>
            <a:r>
              <a:rPr lang="en-US" altLang="en-US" sz="2400" dirty="0"/>
              <a:t> activity of NK cells</a:t>
            </a:r>
          </a:p>
          <a:p>
            <a:pPr marL="1752600" lvl="3" indent="-381000"/>
            <a:r>
              <a:rPr lang="en-US" altLang="en-US" sz="2400" dirty="0"/>
              <a:t>Act on T &amp; B  lymphocytes to promote differentiation</a:t>
            </a:r>
            <a:r>
              <a:rPr lang="en-US" altLang="en-US" dirty="0" smtClean="0"/>
              <a:t>	</a:t>
            </a:r>
          </a:p>
          <a:p>
            <a:pPr marL="1752600" lvl="3" indent="-381000">
              <a:buNone/>
            </a:pPr>
            <a:endParaRPr lang="en-US" altLang="en-US" dirty="0" smtClean="0"/>
          </a:p>
          <a:p>
            <a:pPr marL="1752600" lvl="3" indent="-381000">
              <a:buNone/>
            </a:pP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765" y="5620871"/>
            <a:ext cx="10018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Important for viral infections and intra-cellular bacterial infections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45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Cytokines that mediate specific immunity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altLang="en-US" dirty="0" smtClean="0"/>
              <a:t>IL 2 </a:t>
            </a:r>
          </a:p>
          <a:p>
            <a:pPr marL="1371600" lvl="2" indent="-4572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en-US" altLang="en-US" dirty="0" smtClean="0"/>
              <a:t>-  CD 4 (Th1 subset), CD8 T cells</a:t>
            </a:r>
          </a:p>
          <a:p>
            <a:pPr marL="1371600" lvl="2" indent="-457200"/>
            <a:endParaRPr lang="en-US" altLang="en-US" dirty="0" smtClean="0"/>
          </a:p>
          <a:p>
            <a:pPr marL="1371600" lvl="2" indent="-4572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  <a:p>
            <a:pPr marL="1752600" lvl="3" indent="-381000"/>
            <a:r>
              <a:rPr lang="en-US" altLang="en-US" sz="2400" dirty="0"/>
              <a:t>Stimulates T lymphocytes ( </a:t>
            </a:r>
            <a:r>
              <a:rPr lang="en-US" altLang="en-US" sz="2400" dirty="0" err="1"/>
              <a:t>autocrine</a:t>
            </a:r>
            <a:r>
              <a:rPr lang="en-US" altLang="en-US" sz="2400" dirty="0"/>
              <a:t>)</a:t>
            </a:r>
          </a:p>
          <a:p>
            <a:pPr marL="1752600" lvl="3" indent="-381000"/>
            <a:r>
              <a:rPr lang="en-US" altLang="en-US" sz="2400" dirty="0"/>
              <a:t>Stimulates NK cells</a:t>
            </a:r>
          </a:p>
          <a:p>
            <a:pPr marL="1752600" lvl="3" indent="-381000"/>
            <a:r>
              <a:rPr lang="en-US" altLang="en-US" sz="2400" dirty="0"/>
              <a:t>Stimulates B cells</a:t>
            </a:r>
          </a:p>
        </p:txBody>
      </p:sp>
    </p:spTree>
    <p:extLst>
      <p:ext uri="{BB962C8B-B14F-4D97-AF65-F5344CB8AC3E}">
        <p14:creationId xmlns="" xmlns:p14="http://schemas.microsoft.com/office/powerpoint/2010/main" val="28536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Cytokines</a:t>
            </a:r>
          </a:p>
          <a:p>
            <a:pPr lvl="1"/>
            <a:r>
              <a:rPr lang="en-US" altLang="en-US" dirty="0" smtClean="0"/>
              <a:t>Introduction</a:t>
            </a:r>
          </a:p>
          <a:p>
            <a:pPr lvl="1"/>
            <a:r>
              <a:rPr lang="en-US" altLang="en-US" dirty="0" smtClean="0"/>
              <a:t>Nomenclature</a:t>
            </a:r>
          </a:p>
          <a:p>
            <a:pPr lvl="1"/>
            <a:r>
              <a:rPr lang="en-US" altLang="en-US" dirty="0" smtClean="0"/>
              <a:t>Functions</a:t>
            </a:r>
          </a:p>
          <a:p>
            <a:pPr lvl="1"/>
            <a:r>
              <a:rPr lang="en-US" altLang="en-US" dirty="0" smtClean="0"/>
              <a:t>Clinical implications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Acute phase proteins</a:t>
            </a:r>
          </a:p>
          <a:p>
            <a:pPr lvl="1"/>
            <a:r>
              <a:rPr lang="en-US" altLang="en-US" dirty="0" smtClean="0"/>
              <a:t>Acute phase reaction</a:t>
            </a:r>
          </a:p>
          <a:p>
            <a:pPr lvl="1"/>
            <a:r>
              <a:rPr lang="en-US" altLang="en-US" dirty="0" smtClean="0"/>
              <a:t>Functions</a:t>
            </a:r>
          </a:p>
          <a:p>
            <a:pPr lvl="1"/>
            <a:r>
              <a:rPr lang="en-US" altLang="en-US" dirty="0" smtClean="0"/>
              <a:t>Clinical implications</a:t>
            </a:r>
          </a:p>
          <a:p>
            <a:pPr lvl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303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Cytokines that mediate specific immunity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13894" cy="4953000"/>
          </a:xfrm>
        </p:spPr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en-US" dirty="0" smtClean="0"/>
              <a:t>IL 4</a:t>
            </a:r>
          </a:p>
          <a:p>
            <a:pPr marL="1371600" lvl="2" indent="-4572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Source</a:t>
            </a:r>
            <a:r>
              <a:rPr lang="en-US" altLang="en-US" dirty="0" smtClean="0"/>
              <a:t> – CD4 cells (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2 subset)</a:t>
            </a:r>
          </a:p>
          <a:p>
            <a:pPr marL="1371600" lvl="2" indent="-457200"/>
            <a:endParaRPr lang="en-US" altLang="en-US" dirty="0" smtClean="0"/>
          </a:p>
          <a:p>
            <a:pPr marL="1371600" lvl="2" indent="-4572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  <a:p>
            <a:pPr marL="1752600" lvl="3" indent="-381000"/>
            <a:r>
              <a:rPr lang="en-US" altLang="en-US" sz="2400" dirty="0"/>
              <a:t>Promote production of </a:t>
            </a:r>
            <a:r>
              <a:rPr lang="en-US" altLang="en-US" sz="2400" dirty="0" err="1"/>
              <a:t>IgE</a:t>
            </a:r>
            <a:endParaRPr lang="en-US" altLang="en-US" sz="2400" dirty="0"/>
          </a:p>
          <a:p>
            <a:pPr marL="1752600" lvl="3" indent="-381000"/>
            <a:r>
              <a:rPr lang="en-US" altLang="en-US" sz="2400" dirty="0"/>
              <a:t>B cell growth factor</a:t>
            </a:r>
          </a:p>
          <a:p>
            <a:pPr marL="1752600" lvl="3" indent="-381000"/>
            <a:r>
              <a:rPr lang="en-US" altLang="en-US" sz="2400" dirty="0"/>
              <a:t>Promote growth and differentiation of Th2 </a:t>
            </a:r>
            <a:r>
              <a:rPr lang="en-US" altLang="en-US" sz="2400" dirty="0" smtClean="0"/>
              <a:t>subset</a:t>
            </a:r>
          </a:p>
          <a:p>
            <a:pPr marL="1752600" lvl="3" indent="-381000">
              <a:buNone/>
            </a:pPr>
            <a:endParaRPr lang="en-US" altLang="en-US" sz="2400" dirty="0"/>
          </a:p>
          <a:p>
            <a:pPr marL="609600" indent="-609600">
              <a:buFontTx/>
              <a:buAutoNum type="arabicPeriod" startAt="4"/>
            </a:pPr>
            <a:r>
              <a:rPr lang="en-US" altLang="en-US" dirty="0" smtClean="0"/>
              <a:t>TGF β – by activated T cells</a:t>
            </a:r>
          </a:p>
          <a:p>
            <a:pPr marL="1371600" lvl="2" indent="-457200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Action</a:t>
            </a:r>
            <a:r>
              <a:rPr lang="en-US" altLang="en-US" dirty="0" smtClean="0"/>
              <a:t>  - negative regulator of the immune response	</a:t>
            </a:r>
          </a:p>
        </p:txBody>
      </p:sp>
    </p:spTree>
    <p:extLst>
      <p:ext uri="{BB962C8B-B14F-4D97-AF65-F5344CB8AC3E}">
        <p14:creationId xmlns="" xmlns:p14="http://schemas.microsoft.com/office/powerpoint/2010/main" val="34241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Cytokine effects on Th1 and Th2 </a:t>
            </a:r>
            <a:r>
              <a:rPr lang="en-US" altLang="en-US" sz="4000" b="1" dirty="0" smtClean="0"/>
              <a:t> immune </a:t>
            </a:r>
            <a:r>
              <a:rPr lang="en-US" altLang="en-US" sz="4000" b="1" dirty="0"/>
              <a:t>response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</a:t>
            </a:r>
            <a:r>
              <a:rPr lang="en-US" altLang="en-US" sz="3200" dirty="0"/>
              <a:t>Th</a:t>
            </a:r>
            <a:r>
              <a:rPr lang="en-US" altLang="en-US" sz="3200" baseline="-25000" dirty="0"/>
              <a:t>0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4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lvl="2">
              <a:buNone/>
            </a:pPr>
            <a:r>
              <a:rPr lang="en-US" altLang="en-US" dirty="0" smtClean="0">
                <a:solidFill>
                  <a:srgbClr val="FF3300"/>
                </a:solidFill>
              </a:rPr>
              <a:t>	   	    +                                 +</a:t>
            </a:r>
            <a:endParaRPr 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3300"/>
                </a:solidFill>
              </a:rPr>
              <a:t>    	</a:t>
            </a:r>
            <a:endParaRPr lang="en-US" altLang="en-US" baseline="-25000" dirty="0" smtClean="0">
              <a:solidFill>
                <a:srgbClr val="FF33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FF3300"/>
                </a:solidFill>
              </a:rPr>
              <a:t>  		       		</a:t>
            </a:r>
            <a:endParaRPr lang="en-US" altLang="en-US" baseline="-25000" dirty="0" smtClean="0">
              <a:solidFill>
                <a:srgbClr val="FF3300"/>
              </a:solidFill>
            </a:endParaRPr>
          </a:p>
          <a:p>
            <a:pPr lvl="2">
              <a:buNone/>
            </a:pPr>
            <a:r>
              <a:rPr lang="en-US" altLang="en-US" dirty="0" smtClean="0">
                <a:solidFill>
                  <a:srgbClr val="FF3300"/>
                </a:solidFill>
              </a:rPr>
              <a:t>                </a:t>
            </a:r>
            <a:r>
              <a:rPr lang="en-US" altLang="en-US" dirty="0" smtClean="0">
                <a:solidFill>
                  <a:schemeClr val="accent2"/>
                </a:solidFill>
              </a:rPr>
              <a:t>-                                    </a:t>
            </a:r>
            <a:r>
              <a:rPr lang="en-US" altLang="en-US" dirty="0" smtClean="0">
                <a:solidFill>
                  <a:srgbClr val="FF3300"/>
                </a:solidFill>
              </a:rPr>
              <a:t> </a:t>
            </a:r>
            <a:r>
              <a:rPr lang="en-US" altLang="en-US" dirty="0" smtClean="0">
                <a:solidFill>
                  <a:schemeClr val="accent2"/>
                </a:solidFill>
              </a:rPr>
              <a:t>- </a:t>
            </a:r>
            <a:endParaRPr lang="en-US" altLang="en-US" dirty="0" smtClean="0">
              <a:solidFill>
                <a:srgbClr val="FF3300"/>
              </a:solidFill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en-US" sz="2400" baseline="-25000" dirty="0" smtClean="0">
                <a:solidFill>
                  <a:schemeClr val="accent2"/>
                </a:solidFill>
              </a:rPr>
              <a:t>	 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		</a:t>
            </a:r>
            <a:endParaRPr lang="en-US" altLang="en-US" sz="2400" baseline="-25000" dirty="0" smtClean="0">
              <a:solidFill>
                <a:srgbClr val="FF330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	           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CTL and IgG Abs			IgA and </a:t>
            </a:r>
            <a:r>
              <a:rPr lang="en-US" altLang="en-US" sz="2400" dirty="0" err="1"/>
              <a:t>IgE</a:t>
            </a:r>
            <a:r>
              <a:rPr lang="en-US" altLang="en-US" sz="2400" dirty="0"/>
              <a:t> Abs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5105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2770093" y="2758722"/>
            <a:ext cx="2324017" cy="177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105401" y="2743200"/>
            <a:ext cx="1981200" cy="1667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AutoShape 8"/>
          <p:cNvSpPr>
            <a:spLocks/>
          </p:cNvSpPr>
          <p:nvPr/>
        </p:nvSpPr>
        <p:spPr bwMode="auto">
          <a:xfrm>
            <a:off x="5853953" y="3859307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>
            <a:off x="4087906" y="3827929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980330" y="302309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6006353" y="302525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3720353" y="4078941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060141" y="415065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2433918" y="495748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131423" y="490817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24635" y="4598894"/>
            <a:ext cx="108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Th1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90764" y="455855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smtClean="0"/>
              <a:t>Th2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58353" y="2595281"/>
            <a:ext cx="100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IL</a:t>
            </a:r>
            <a:r>
              <a:rPr lang="en-US" altLang="en-US" baseline="-25000" dirty="0" smtClean="0">
                <a:solidFill>
                  <a:srgbClr val="FF3300"/>
                </a:solidFill>
              </a:rPr>
              <a:t>12 </a:t>
            </a:r>
          </a:p>
          <a:p>
            <a:r>
              <a:rPr lang="en-US" altLang="en-US" dirty="0" smtClean="0">
                <a:solidFill>
                  <a:srgbClr val="FF3300"/>
                </a:solidFill>
              </a:rPr>
              <a:t>IFN 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1" name="AutoShape 7"/>
          <p:cNvSpPr>
            <a:spLocks/>
          </p:cNvSpPr>
          <p:nvPr/>
        </p:nvSpPr>
        <p:spPr bwMode="auto">
          <a:xfrm>
            <a:off x="3688977" y="2671482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468035" y="2662518"/>
            <a:ext cx="10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IL</a:t>
            </a:r>
            <a:r>
              <a:rPr lang="en-US" altLang="en-US" baseline="-25000" dirty="0" smtClean="0">
                <a:solidFill>
                  <a:srgbClr val="FF3300"/>
                </a:solidFill>
              </a:rPr>
              <a:t>4</a:t>
            </a:r>
          </a:p>
          <a:p>
            <a:r>
              <a:rPr lang="en-US" altLang="en-US" dirty="0" smtClean="0">
                <a:solidFill>
                  <a:srgbClr val="FF3300"/>
                </a:solidFill>
              </a:rPr>
              <a:t> IL</a:t>
            </a:r>
            <a:r>
              <a:rPr lang="en-US" altLang="en-US" baseline="-25000" dirty="0" smtClean="0">
                <a:solidFill>
                  <a:srgbClr val="FF3300"/>
                </a:solidFill>
              </a:rPr>
              <a:t>10</a:t>
            </a:r>
            <a:endParaRPr lang="en-US" dirty="0"/>
          </a:p>
        </p:txBody>
      </p:sp>
      <p:sp>
        <p:nvSpPr>
          <p:cNvPr id="23" name="AutoShape 10"/>
          <p:cNvSpPr>
            <a:spLocks/>
          </p:cNvSpPr>
          <p:nvPr/>
        </p:nvSpPr>
        <p:spPr bwMode="auto">
          <a:xfrm>
            <a:off x="6387352" y="2677957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226860" y="3823449"/>
            <a:ext cx="102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IL</a:t>
            </a:r>
            <a:r>
              <a:rPr lang="en-US" altLang="en-US" baseline="-25000" dirty="0" smtClean="0">
                <a:solidFill>
                  <a:srgbClr val="FF3300"/>
                </a:solidFill>
              </a:rPr>
              <a:t>4</a:t>
            </a:r>
          </a:p>
          <a:p>
            <a:r>
              <a:rPr lang="en-US" altLang="en-US" dirty="0" smtClean="0">
                <a:solidFill>
                  <a:srgbClr val="FF3300"/>
                </a:solidFill>
              </a:rPr>
              <a:t> IL</a:t>
            </a:r>
            <a:r>
              <a:rPr lang="en-US" altLang="en-US" baseline="-25000" dirty="0" smtClean="0">
                <a:solidFill>
                  <a:srgbClr val="FF3300"/>
                </a:solidFill>
              </a:rPr>
              <a:t>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38482" y="3872753"/>
            <a:ext cx="927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FF3300"/>
                </a:solidFill>
              </a:rPr>
              <a:t>IL</a:t>
            </a:r>
            <a:r>
              <a:rPr lang="en-US" altLang="en-US" baseline="-25000" dirty="0" smtClean="0">
                <a:solidFill>
                  <a:srgbClr val="FF3300"/>
                </a:solidFill>
              </a:rPr>
              <a:t>12 </a:t>
            </a:r>
          </a:p>
          <a:p>
            <a:r>
              <a:rPr lang="en-US" altLang="en-US" dirty="0" smtClean="0">
                <a:solidFill>
                  <a:srgbClr val="FF3300"/>
                </a:solidFill>
              </a:rPr>
              <a:t>IFN γ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66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98311" y="1219200"/>
            <a:ext cx="11051821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Cytokines that stimulate growth and differentiation of immature cells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/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682" y="2332037"/>
            <a:ext cx="10287000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IL 3 – multi lineage colony stimulating factor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Granulocyte – </a:t>
            </a:r>
            <a:r>
              <a:rPr lang="en-US" altLang="en-US" dirty="0" err="1" smtClean="0"/>
              <a:t>Monocyte</a:t>
            </a:r>
            <a:r>
              <a:rPr lang="en-US" altLang="en-US" dirty="0" smtClean="0"/>
              <a:t> colony stimulating factor(GM-CSF)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err="1" smtClean="0"/>
              <a:t>Monocyte</a:t>
            </a:r>
            <a:r>
              <a:rPr lang="en-US" altLang="en-US" dirty="0" smtClean="0"/>
              <a:t> colony stimulating factor(M-CSF)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dirty="0" smtClean="0"/>
              <a:t>Granulocyte colony stimulating factor(G-CSF) 	</a:t>
            </a:r>
          </a:p>
        </p:txBody>
      </p:sp>
    </p:spTree>
    <p:extLst>
      <p:ext uri="{BB962C8B-B14F-4D97-AF65-F5344CB8AC3E}">
        <p14:creationId xmlns="" xmlns:p14="http://schemas.microsoft.com/office/powerpoint/2010/main" val="951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9459" name="Picture 3" descr="figure-12-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94063" y="304800"/>
            <a:ext cx="6132512" cy="6553200"/>
          </a:xfrm>
        </p:spPr>
      </p:pic>
    </p:spTree>
    <p:extLst>
      <p:ext uri="{BB962C8B-B14F-4D97-AF65-F5344CB8AC3E}">
        <p14:creationId xmlns="" xmlns:p14="http://schemas.microsoft.com/office/powerpoint/2010/main" val="7740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Cytokines in Acute Phase Response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TNFά, IL 1, IL 6</a:t>
            </a:r>
          </a:p>
          <a:p>
            <a:pPr lvl="1" eaLnBrk="1" hangingPunct="1"/>
            <a:r>
              <a:rPr lang="en-US" altLang="en-US" dirty="0" smtClean="0"/>
              <a:t>Called endogenous </a:t>
            </a:r>
            <a:r>
              <a:rPr lang="en-US" altLang="en-US" dirty="0" err="1" smtClean="0"/>
              <a:t>pyrogens</a:t>
            </a:r>
            <a:endParaRPr lang="en-US" altLang="en-US" dirty="0" smtClean="0"/>
          </a:p>
          <a:p>
            <a:pPr lvl="2" eaLnBrk="1" hangingPunct="1"/>
            <a:r>
              <a:rPr lang="en-US" altLang="en-US" sz="2800" dirty="0"/>
              <a:t>Most pathogens grow better at low temperature</a:t>
            </a:r>
          </a:p>
          <a:p>
            <a:pPr lvl="2" eaLnBrk="1" hangingPunct="1"/>
            <a:r>
              <a:rPr lang="en-US" altLang="en-US" sz="2800" dirty="0"/>
              <a:t>Innate immune responses are better at high </a:t>
            </a:r>
            <a:r>
              <a:rPr lang="en-US" altLang="en-US" sz="2800" dirty="0" smtClean="0"/>
              <a:t>temperature</a:t>
            </a:r>
          </a:p>
          <a:p>
            <a:pPr lvl="2" eaLnBrk="1" hangingPunct="1"/>
            <a:endParaRPr lang="en-US" altLang="en-US" sz="2800" dirty="0" smtClean="0"/>
          </a:p>
          <a:p>
            <a:pPr lvl="1"/>
            <a:r>
              <a:rPr lang="en-US" altLang="en-US" sz="3200" dirty="0" smtClean="0"/>
              <a:t>Important in inducing an acute phase response</a:t>
            </a:r>
            <a:endParaRPr lang="en-US" altLang="en-US" sz="3200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428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Cytokine therapies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err="1"/>
              <a:t>Interferons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IFN-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- certain types of tumors, as </a:t>
            </a:r>
            <a:r>
              <a:rPr lang="en-US" altLang="en-US" sz="2000" dirty="0" err="1"/>
              <a:t>antivirals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IFN-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- multiple sclerosis, as </a:t>
            </a:r>
            <a:r>
              <a:rPr lang="en-US" altLang="en-US" sz="2000" dirty="0" err="1"/>
              <a:t>antivirals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IFN-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- chronic </a:t>
            </a:r>
            <a:r>
              <a:rPr lang="en-US" altLang="en-US" sz="2000" dirty="0" err="1"/>
              <a:t>granulomatous</a:t>
            </a:r>
            <a:r>
              <a:rPr lang="en-US" altLang="en-US" sz="2000" dirty="0"/>
              <a:t> disease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IL-2- certain types of cancer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Renal cell carcinoma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GM-CSF</a:t>
            </a:r>
            <a:r>
              <a:rPr lang="en-US" altLang="en-US" sz="2000" dirty="0"/>
              <a:t>-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immune deficiencies, </a:t>
            </a:r>
            <a:r>
              <a:rPr lang="en-US" altLang="en-US" dirty="0">
                <a:sym typeface="Symbol" panose="05050102010706020507" pitchFamily="18" charset="2"/>
              </a:rPr>
              <a:t>Rx of low granulocyte count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5033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Acute Phase Proteins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2024" y="1623919"/>
            <a:ext cx="11492752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err="1"/>
              <a:t>Protiens</a:t>
            </a:r>
            <a:r>
              <a:rPr lang="en-US" altLang="en-US" dirty="0"/>
              <a:t> that are synthesized by the liver in </a:t>
            </a:r>
            <a:r>
              <a:rPr lang="en-US" altLang="en-US" dirty="0" err="1"/>
              <a:t>respons</a:t>
            </a:r>
            <a:r>
              <a:rPr lang="en-US" altLang="en-US" dirty="0"/>
              <a:t> to acute inflammation </a:t>
            </a:r>
            <a:endParaRPr lang="en-US" altLang="en-US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dirty="0" smtClean="0"/>
              <a:t>				 </a:t>
            </a:r>
            <a:r>
              <a:rPr lang="en-US" altLang="en-US" dirty="0"/>
              <a:t>“ Acute Phase Reaction”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C- reactive protein (CRP)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Mannose- binding protein (MBP)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Alpha 1- antitrypsin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Alpha 2- macroglobulin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Coagulation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Complement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Serum </a:t>
            </a:r>
            <a:r>
              <a:rPr lang="en-US" altLang="en-US" dirty="0" err="1"/>
              <a:t>amyloid</a:t>
            </a:r>
            <a:r>
              <a:rPr lang="en-US" altLang="en-US" dirty="0"/>
              <a:t> P component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Ferritin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5247" y="5836024"/>
            <a:ext cx="7355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Cytokines which induce an APR are </a:t>
            </a:r>
            <a:r>
              <a:rPr lang="en-US" altLang="en-US" sz="2400" b="1" dirty="0" err="1" smtClean="0">
                <a:solidFill>
                  <a:srgbClr val="C00000"/>
                </a:solidFill>
              </a:rPr>
              <a:t>TNFά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, IL 1, IL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64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30" y="0"/>
            <a:ext cx="7822570" cy="684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Acute Phase Reaction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Tissue injury               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local inflammatory cells( </a:t>
            </a:r>
            <a:r>
              <a:rPr lang="en-US" altLang="en-US" dirty="0" err="1"/>
              <a:t>neutro</a:t>
            </a:r>
            <a:r>
              <a:rPr lang="en-US" altLang="en-US" dirty="0"/>
              <a:t>, </a:t>
            </a:r>
            <a:r>
              <a:rPr lang="en-US" altLang="en-US" dirty="0" err="1"/>
              <a:t>macs</a:t>
            </a:r>
            <a:r>
              <a:rPr lang="en-US" altLang="en-US" dirty="0"/>
              <a:t>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secrete cytokines ( IL-1, IL-6, IL-8,TNF alpha) into the blood stream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Liver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Secrete acute phase proteins 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5791200" y="2362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791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889978" y="4270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5932311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78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Acute Phase Reaction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08847" y="1833282"/>
            <a:ext cx="4038600" cy="38862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IL-1, IL-6, TNF alpha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Hypothalamus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Temperature set point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Cause fever</a:t>
            </a:r>
            <a:endParaRPr lang="en-US" altLang="en-US" dirty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29400" y="1600201"/>
            <a:ext cx="4222376" cy="408790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IL-1, TNF alpha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Bone marrow endothelium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Neutrophil</a:t>
            </a:r>
            <a:r>
              <a:rPr lang="en-US" altLang="en-US" dirty="0" smtClean="0"/>
              <a:t> </a:t>
            </a:r>
            <a:r>
              <a:rPr lang="en-US" altLang="en-US" dirty="0"/>
              <a:t>mobilization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/>
              <a:t>Phagocytosis</a:t>
            </a:r>
            <a:endParaRPr lang="en-US" altLang="en-US" dirty="0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3034553" y="24473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3034553" y="335728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3142130" y="4379259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74676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7454153" y="307041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>
            <a:off x="7440706" y="41999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3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Cytokines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65955" y="1904999"/>
            <a:ext cx="10416741" cy="395393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 group of </a:t>
            </a:r>
            <a:r>
              <a:rPr lang="en-GB" altLang="en-US" dirty="0"/>
              <a:t>small proteins</a:t>
            </a:r>
            <a:endParaRPr lang="en-US" altLang="en-US" dirty="0"/>
          </a:p>
          <a:p>
            <a:pPr eaLnBrk="1" hangingPunct="1"/>
            <a:r>
              <a:rPr lang="en-US" altLang="en-US" dirty="0"/>
              <a:t>Act as </a:t>
            </a:r>
            <a:r>
              <a:rPr lang="en-US" altLang="en-US" b="1" u="sng" dirty="0"/>
              <a:t>mediators</a:t>
            </a:r>
            <a:r>
              <a:rPr lang="en-US" altLang="en-US" dirty="0"/>
              <a:t> of innate and acquired immune </a:t>
            </a:r>
            <a:r>
              <a:rPr lang="en-US" altLang="en-US" dirty="0" smtClean="0"/>
              <a:t>system</a:t>
            </a:r>
            <a:endParaRPr lang="en-US" altLang="en-US" dirty="0"/>
          </a:p>
          <a:p>
            <a:pPr eaLnBrk="1" hangingPunct="1"/>
            <a:r>
              <a:rPr lang="en-GB" altLang="en-US" dirty="0" smtClean="0"/>
              <a:t>Important </a:t>
            </a:r>
            <a:r>
              <a:rPr lang="en-GB" altLang="en-US" dirty="0"/>
              <a:t>in cell </a:t>
            </a:r>
            <a:r>
              <a:rPr lang="en-GB" altLang="en-US" dirty="0" smtClean="0"/>
              <a:t>signalling and </a:t>
            </a:r>
            <a:r>
              <a:rPr lang="en-GB" altLang="en-US" dirty="0" err="1" smtClean="0"/>
              <a:t>chemotaxis</a:t>
            </a:r>
            <a:endParaRPr lang="en-GB" altLang="en-US" dirty="0" smtClean="0"/>
          </a:p>
          <a:p>
            <a:r>
              <a:rPr lang="en-US" dirty="0" smtClean="0"/>
              <a:t>Regulate </a:t>
            </a:r>
            <a:r>
              <a:rPr lang="en-US" dirty="0"/>
              <a:t>the nature, intensity and duration of the immune response </a:t>
            </a:r>
            <a:endParaRPr lang="en-GB" altLang="en-US" dirty="0"/>
          </a:p>
          <a:p>
            <a:pPr eaLnBrk="1" hangingPunct="1"/>
            <a:r>
              <a:rPr lang="en-GB" altLang="en-US" dirty="0" smtClean="0"/>
              <a:t>Modulate </a:t>
            </a:r>
            <a:r>
              <a:rPr lang="en-GB" altLang="en-US" dirty="0"/>
              <a:t>the balance between humoral and cellular immune responses</a:t>
            </a:r>
          </a:p>
          <a:p>
            <a:pPr eaLnBrk="1" hangingPunct="1"/>
            <a:r>
              <a:rPr lang="en-GB" altLang="en-US" dirty="0" smtClean="0"/>
              <a:t>Regulate </a:t>
            </a:r>
            <a:r>
              <a:rPr lang="en-GB" altLang="en-US" dirty="0"/>
              <a:t>the maturation, growth, and responsiveness of </a:t>
            </a:r>
            <a:r>
              <a:rPr lang="en-GB" altLang="en-US" dirty="0" smtClean="0"/>
              <a:t>immune cells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195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44070" y="19031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Acute Phase </a:t>
            </a:r>
            <a:r>
              <a:rPr lang="en-US" altLang="en-US" sz="4000" dirty="0" err="1"/>
              <a:t>Protiens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5118" y="1492624"/>
            <a:ext cx="11255188" cy="4840941"/>
          </a:xfrm>
        </p:spPr>
        <p:txBody>
          <a:bodyPr/>
          <a:lstStyle/>
          <a:p>
            <a:pPr marL="609600" indent="-609600">
              <a:buAutoNum type="arabicPeriod"/>
            </a:pPr>
            <a:r>
              <a:rPr lang="en-US" altLang="en-US" sz="3600" dirty="0" smtClean="0">
                <a:solidFill>
                  <a:srgbClr val="C00000"/>
                </a:solidFill>
              </a:rPr>
              <a:t>CRP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</a:p>
          <a:p>
            <a:pPr marL="609600" indent="-609600">
              <a:buNone/>
            </a:pPr>
            <a:endParaRPr lang="en-US" altLang="en-US" dirty="0" smtClean="0">
              <a:solidFill>
                <a:srgbClr val="C00000"/>
              </a:solidFill>
            </a:endParaRPr>
          </a:p>
          <a:p>
            <a:pPr marL="609600" indent="-609600"/>
            <a:r>
              <a:rPr lang="en-US" altLang="en-US" dirty="0" err="1" smtClean="0"/>
              <a:t>Icreaseed</a:t>
            </a:r>
            <a:r>
              <a:rPr lang="en-US" altLang="en-US" dirty="0" smtClean="0"/>
              <a:t> by &gt;1000 folds in bacterial infections within 6-12 hours after infection</a:t>
            </a:r>
          </a:p>
          <a:p>
            <a:pPr marL="609600" indent="-609600"/>
            <a:r>
              <a:rPr lang="en-US" altLang="en-US" dirty="0" smtClean="0"/>
              <a:t>Functions</a:t>
            </a:r>
          </a:p>
          <a:p>
            <a:pPr marL="1371600" lvl="2" indent="-457200"/>
            <a:r>
              <a:rPr lang="en-US" altLang="en-US" sz="2200" dirty="0" err="1" smtClean="0"/>
              <a:t>Opsonization</a:t>
            </a:r>
            <a:r>
              <a:rPr lang="en-US" altLang="en-US" sz="2200" dirty="0" smtClean="0"/>
              <a:t> of bacteria</a:t>
            </a:r>
          </a:p>
          <a:p>
            <a:pPr marL="1371600" lvl="2" indent="-457200"/>
            <a:r>
              <a:rPr lang="en-US" altLang="en-US" sz="2200" dirty="0" smtClean="0"/>
              <a:t>Complement activation</a:t>
            </a:r>
          </a:p>
          <a:p>
            <a:pPr marL="609600" indent="-609600"/>
            <a:r>
              <a:rPr lang="en-US" altLang="en-US" dirty="0" smtClean="0"/>
              <a:t>Clinical importance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2400" dirty="0" smtClean="0"/>
              <a:t>Early indicator of infection/ inflammation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2400" dirty="0" smtClean="0"/>
              <a:t>Monitor the disease progression/ response to treatment</a:t>
            </a:r>
          </a:p>
          <a:p>
            <a:pPr marL="1371600" lvl="2" indent="-457200">
              <a:buNone/>
            </a:pPr>
            <a:endParaRPr lang="en-US" altLang="en-US" dirty="0" smtClean="0"/>
          </a:p>
          <a:p>
            <a:pPr marL="1371600" lvl="2" indent="-45720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9345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MBP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39072"/>
            <a:ext cx="10515600" cy="4351338"/>
          </a:xfrm>
        </p:spPr>
        <p:txBody>
          <a:bodyPr/>
          <a:lstStyle/>
          <a:p>
            <a:pPr marL="609600" indent="-609600"/>
            <a:r>
              <a:rPr lang="en-US" altLang="en-US" dirty="0" smtClean="0"/>
              <a:t>A soluble factor that binds to the mannose residues in pathogens</a:t>
            </a:r>
          </a:p>
          <a:p>
            <a:pPr marL="609600" indent="-609600"/>
            <a:r>
              <a:rPr lang="en-US" altLang="en-US" dirty="0" smtClean="0"/>
              <a:t>A part of innate immune defense against bacterial infections</a:t>
            </a:r>
          </a:p>
          <a:p>
            <a:pPr marL="609600" indent="-609600"/>
            <a:r>
              <a:rPr lang="en-US" altLang="en-US" dirty="0" smtClean="0"/>
              <a:t>Important immune response in newborns</a:t>
            </a:r>
          </a:p>
          <a:p>
            <a:pPr marL="609600" indent="-609600"/>
            <a:r>
              <a:rPr lang="en-US" altLang="en-US" dirty="0" smtClean="0"/>
              <a:t>Functions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2400" dirty="0" err="1" smtClean="0"/>
              <a:t>Opsonization</a:t>
            </a:r>
            <a:endParaRPr lang="en-US" altLang="en-US" sz="2400" dirty="0" smtClean="0"/>
          </a:p>
          <a:p>
            <a:pPr marL="1371600" lvl="2" indent="-457200">
              <a:buFontTx/>
              <a:buAutoNum type="arabicPeriod"/>
            </a:pPr>
            <a:r>
              <a:rPr lang="en-US" altLang="en-US" sz="2400" dirty="0" smtClean="0"/>
              <a:t>Complement activation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8061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Acute Phase Proteins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1176000" cy="4525963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buFontTx/>
              <a:buAutoNum type="arabicPeriod" startAt="3"/>
            </a:pPr>
            <a:r>
              <a:rPr lang="en-US" dirty="0" smtClean="0"/>
              <a:t>ά</a:t>
            </a:r>
            <a:r>
              <a:rPr lang="en-US" baseline="-25000" dirty="0" smtClean="0"/>
              <a:t>1</a:t>
            </a:r>
            <a:r>
              <a:rPr lang="en-US" dirty="0" smtClean="0"/>
              <a:t> antitrypsin- </a:t>
            </a:r>
          </a:p>
          <a:p>
            <a:pPr marL="1371600" lvl="2" indent="-457200"/>
            <a:r>
              <a:rPr lang="en-US" sz="2400" dirty="0" smtClean="0"/>
              <a:t>Inactivate enzymes </a:t>
            </a:r>
            <a:r>
              <a:rPr lang="en-US" sz="2400" dirty="0" smtClean="0">
                <a:sym typeface="Wingdings" pitchFamily="2" charset="2"/>
              </a:rPr>
              <a:t> limit the damage by activated cells</a:t>
            </a:r>
          </a:p>
          <a:p>
            <a:pPr marL="1371600" lvl="2" indent="-457200"/>
            <a:r>
              <a:rPr lang="en-US" sz="2400" dirty="0" smtClean="0">
                <a:sym typeface="Wingdings" pitchFamily="2" charset="2"/>
              </a:rPr>
              <a:t>Inhibit inflammation</a:t>
            </a:r>
            <a:endParaRPr lang="en-US" sz="2400" dirty="0" smtClean="0"/>
          </a:p>
          <a:p>
            <a:pPr marL="1371600" lvl="2" indent="-457200"/>
            <a:r>
              <a:rPr lang="en-US" sz="2400" dirty="0" smtClean="0"/>
              <a:t>deficiency leads to pulmonary emphysema and liver cirrhosis</a:t>
            </a:r>
          </a:p>
          <a:p>
            <a:pPr marL="609600" indent="-609600">
              <a:buFontTx/>
              <a:buAutoNum type="arabicPeriod" startAt="3"/>
            </a:pPr>
            <a:r>
              <a:rPr lang="en-US" dirty="0" smtClean="0"/>
              <a:t>Pulmonary surfactant A, D </a:t>
            </a:r>
          </a:p>
          <a:p>
            <a:pPr marL="1524000" lvl="2" indent="-609600"/>
            <a:r>
              <a:rPr lang="en-US" dirty="0" err="1" smtClean="0"/>
              <a:t>Opsonin</a:t>
            </a:r>
            <a:endParaRPr lang="en-US" dirty="0" smtClean="0"/>
          </a:p>
          <a:p>
            <a:pPr marL="1524000" lvl="2" indent="-609600"/>
            <a:r>
              <a:rPr lang="en-US" dirty="0" smtClean="0"/>
              <a:t>Prevent lung collapse</a:t>
            </a:r>
          </a:p>
          <a:p>
            <a:pPr marL="609600" indent="-609600">
              <a:buFontTx/>
              <a:buAutoNum type="arabicPeriod" startAt="3"/>
            </a:pPr>
            <a:r>
              <a:rPr lang="en-US" dirty="0" smtClean="0"/>
              <a:t>Fibrinogen</a:t>
            </a:r>
          </a:p>
          <a:p>
            <a:pPr marL="1524000" lvl="2" indent="-609600"/>
            <a:r>
              <a:rPr lang="en-US" dirty="0" smtClean="0"/>
              <a:t>Thrombosis, vascular injury</a:t>
            </a:r>
          </a:p>
          <a:p>
            <a:pPr marL="1524000" lvl="2" indent="-609600"/>
            <a:r>
              <a:rPr lang="en-US" dirty="0" smtClean="0"/>
              <a:t>Trapping microbes in blood clot</a:t>
            </a:r>
          </a:p>
          <a:p>
            <a:pPr marL="609600" indent="-609600">
              <a:buFontTx/>
              <a:buAutoNum type="arabicPeriod" startAt="3"/>
            </a:pPr>
            <a:r>
              <a:rPr lang="en-US" altLang="en-US" dirty="0" smtClean="0"/>
              <a:t>Serum </a:t>
            </a:r>
            <a:r>
              <a:rPr lang="en-US" altLang="en-US" dirty="0" err="1" smtClean="0"/>
              <a:t>amyloid</a:t>
            </a:r>
            <a:r>
              <a:rPr lang="en-US" altLang="en-US" dirty="0" smtClean="0"/>
              <a:t> A &amp; P</a:t>
            </a:r>
          </a:p>
          <a:p>
            <a:pPr marL="1524000" lvl="2" indent="-609600"/>
            <a:r>
              <a:rPr lang="en-US" dirty="0" err="1" smtClean="0"/>
              <a:t>Opsonin</a:t>
            </a:r>
            <a:endParaRPr lang="en-US" dirty="0" smtClean="0"/>
          </a:p>
          <a:p>
            <a:pPr marL="1524000" lvl="2" indent="-609600"/>
            <a:r>
              <a:rPr lang="en-US" dirty="0" err="1" smtClean="0"/>
              <a:t>Chemotaxis</a:t>
            </a:r>
            <a:endParaRPr lang="en-US" dirty="0" smtClean="0"/>
          </a:p>
          <a:p>
            <a:pPr marL="1524000" lvl="2" indent="-609600"/>
            <a:endParaRPr lang="en-US" dirty="0" smtClean="0"/>
          </a:p>
          <a:p>
            <a:pPr marL="1524000" lvl="2" indent="-609600"/>
            <a:endParaRPr lang="en-US" dirty="0" smtClean="0"/>
          </a:p>
          <a:p>
            <a:pPr marL="1524000" lvl="2" indent="-609600"/>
            <a:endParaRPr lang="en-US" sz="2000" dirty="0" smtClean="0"/>
          </a:p>
          <a:p>
            <a:pPr marL="609600" indent="-609600">
              <a:buFont typeface="+mj-lt"/>
              <a:buAutoNum type="arabicPeriod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75129" y="16341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635" y="1476000"/>
            <a:ext cx="9708777" cy="519374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Cytokines</a:t>
            </a:r>
          </a:p>
          <a:p>
            <a:pPr lvl="1"/>
            <a:r>
              <a:rPr lang="en-US" altLang="en-US" dirty="0" smtClean="0"/>
              <a:t>Introduction</a:t>
            </a:r>
          </a:p>
          <a:p>
            <a:pPr lvl="1"/>
            <a:r>
              <a:rPr lang="en-US" altLang="en-US" dirty="0" smtClean="0"/>
              <a:t>Nomenclature</a:t>
            </a:r>
          </a:p>
          <a:p>
            <a:pPr lvl="1"/>
            <a:r>
              <a:rPr lang="en-US" altLang="en-US" dirty="0" smtClean="0"/>
              <a:t>Functions</a:t>
            </a:r>
          </a:p>
          <a:p>
            <a:pPr lvl="2"/>
            <a:r>
              <a:rPr lang="en-US" altLang="en-US" dirty="0" smtClean="0"/>
              <a:t>Inflammation</a:t>
            </a:r>
          </a:p>
          <a:p>
            <a:pPr lvl="2"/>
            <a:r>
              <a:rPr lang="en-US" altLang="en-US" dirty="0" smtClean="0"/>
              <a:t>APR</a:t>
            </a:r>
          </a:p>
          <a:p>
            <a:pPr lvl="1"/>
            <a:r>
              <a:rPr lang="en-US" altLang="en-US" dirty="0" smtClean="0"/>
              <a:t>Clinical implications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Acute phase proteins</a:t>
            </a:r>
          </a:p>
          <a:p>
            <a:pPr lvl="1"/>
            <a:r>
              <a:rPr lang="en-US" altLang="en-US" dirty="0" smtClean="0"/>
              <a:t>Acute phase reaction</a:t>
            </a:r>
          </a:p>
          <a:p>
            <a:pPr lvl="1"/>
            <a:r>
              <a:rPr lang="en-US" altLang="en-US" dirty="0" smtClean="0"/>
              <a:t>Functions</a:t>
            </a:r>
          </a:p>
          <a:p>
            <a:pPr lvl="1"/>
            <a:r>
              <a:rPr lang="en-US" altLang="en-US" dirty="0" smtClean="0"/>
              <a:t>Clinical implications</a:t>
            </a:r>
          </a:p>
          <a:p>
            <a:pPr lvl="2"/>
            <a:r>
              <a:rPr lang="en-US" altLang="en-US" sz="2200" dirty="0" smtClean="0">
                <a:solidFill>
                  <a:srgbClr val="C00000"/>
                </a:solidFill>
              </a:rPr>
              <a:t>CRP</a:t>
            </a:r>
          </a:p>
          <a:p>
            <a:pPr lvl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1303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4038600" y="2362200"/>
            <a:ext cx="4191000" cy="22860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0767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1371601"/>
            <a:ext cx="10338647" cy="4923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3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26" y="992777"/>
            <a:ext cx="10282646" cy="671785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Cytokines- Nomenclature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sz="3600" dirty="0" smtClean="0"/>
              <a:t>In Greek – “</a:t>
            </a:r>
            <a:r>
              <a:rPr lang="en-US" sz="3600" dirty="0" err="1" smtClean="0"/>
              <a:t>cyto</a:t>
            </a:r>
            <a:r>
              <a:rPr lang="en-US" sz="3600" dirty="0" smtClean="0"/>
              <a:t>” = cell       “ </a:t>
            </a:r>
            <a:r>
              <a:rPr lang="en-US" sz="3600" dirty="0" err="1" smtClean="0"/>
              <a:t>kinos</a:t>
            </a:r>
            <a:r>
              <a:rPr lang="en-US" sz="3600" dirty="0" smtClean="0"/>
              <a:t>” = movement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51263" y="2099944"/>
            <a:ext cx="4922520" cy="2667999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 smtClean="0"/>
              <a:t>Cytokines produced by lymphocytes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	</a:t>
            </a:r>
            <a:r>
              <a:rPr lang="en-US" altLang="en-US" sz="2000" dirty="0" smtClean="0"/>
              <a:t>“</a:t>
            </a:r>
            <a:r>
              <a:rPr lang="en-US" altLang="en-US" sz="2000" dirty="0" err="1" smtClean="0"/>
              <a:t>Lymphokines</a:t>
            </a:r>
            <a:r>
              <a:rPr lang="en-US" altLang="en-US" sz="2000" dirty="0" smtClean="0"/>
              <a:t>”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Cytokines produced by monocytes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	</a:t>
            </a:r>
            <a:r>
              <a:rPr lang="en-US" altLang="en-US" sz="2000" dirty="0" smtClean="0"/>
              <a:t>“</a:t>
            </a:r>
            <a:r>
              <a:rPr lang="en-US" altLang="en-US" sz="2000" dirty="0" err="1" smtClean="0"/>
              <a:t>Monokines</a:t>
            </a:r>
            <a:r>
              <a:rPr lang="en-US" altLang="en-US" sz="2000" dirty="0" smtClean="0"/>
              <a:t>”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514" y="2113008"/>
            <a:ext cx="5349240" cy="278556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Cytokines produced by leukocytes to communicate</a:t>
            </a:r>
          </a:p>
          <a:p>
            <a:pPr lvl="1"/>
            <a:r>
              <a:rPr lang="en-US" sz="2000" dirty="0" smtClean="0"/>
              <a:t>“Interleukins”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Cytokines important for </a:t>
            </a:r>
            <a:r>
              <a:rPr lang="en-US" sz="2400" dirty="0" err="1" smtClean="0"/>
              <a:t>chemotaxis</a:t>
            </a:r>
            <a:endParaRPr lang="en-US" sz="2400" dirty="0" smtClean="0"/>
          </a:p>
          <a:p>
            <a:pPr lvl="1"/>
            <a:r>
              <a:rPr lang="en-US" sz="2000" dirty="0" smtClean="0"/>
              <a:t>“</a:t>
            </a:r>
            <a:r>
              <a:rPr lang="en-US" sz="2000" dirty="0" err="1" smtClean="0"/>
              <a:t>chemokine</a:t>
            </a:r>
            <a:r>
              <a:rPr lang="en-US" sz="2000" dirty="0" smtClean="0"/>
              <a:t>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915" y="5133703"/>
            <a:ext cx="973182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dirty="0" smtClean="0"/>
              <a:t>Not exclusively a product of one cell type - better terminology- </a:t>
            </a:r>
            <a:r>
              <a:rPr lang="en-US" altLang="en-US" sz="2400" b="1" dirty="0" smtClean="0"/>
              <a:t>Cytokines</a:t>
            </a:r>
          </a:p>
          <a:p>
            <a:pPr algn="ctr"/>
            <a:endParaRPr lang="en-US" altLang="en-US" sz="2400" b="1" dirty="0" smtClean="0"/>
          </a:p>
          <a:p>
            <a:pPr lvl="0" algn="ctr"/>
            <a:r>
              <a:rPr lang="en-US" sz="2400" b="1" dirty="0" smtClean="0"/>
              <a:t>Word Cytokine encompasses all above terminology</a:t>
            </a:r>
            <a:endParaRPr lang="en-US" sz="2400" dirty="0" smtClean="0"/>
          </a:p>
          <a:p>
            <a:endParaRPr lang="en-US" alt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5021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nimBg="1"/>
      <p:bldP spid="4" grpId="0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General properties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Production </a:t>
            </a:r>
            <a:r>
              <a:rPr lang="en-US" sz="2400" dirty="0"/>
              <a:t>is regulated by immediate stimuli</a:t>
            </a:r>
          </a:p>
          <a:p>
            <a:pPr lvl="0"/>
            <a:r>
              <a:rPr lang="en-US" sz="2400" dirty="0"/>
              <a:t>Half-life is short (minutes to hours)</a:t>
            </a:r>
          </a:p>
          <a:p>
            <a:pPr lvl="0"/>
            <a:r>
              <a:rPr lang="en-US" sz="2400" dirty="0"/>
              <a:t>Constitutive production is usually absent, or </a:t>
            </a:r>
            <a:r>
              <a:rPr lang="en-US" sz="2400" dirty="0" smtClean="0"/>
              <a:t>low</a:t>
            </a:r>
            <a:endParaRPr lang="en-US" sz="2400" dirty="0"/>
          </a:p>
          <a:p>
            <a:pPr lvl="0"/>
            <a:r>
              <a:rPr lang="en-US" sz="2400" dirty="0"/>
              <a:t>Secretion is brief and self-limiting</a:t>
            </a:r>
          </a:p>
          <a:p>
            <a:pPr lvl="0"/>
            <a:r>
              <a:rPr lang="en-US" sz="2400" dirty="0"/>
              <a:t>Cytokine receptors typically have an extremely high affinity to their ligand</a:t>
            </a:r>
          </a:p>
          <a:p>
            <a:pPr lvl="0"/>
            <a:r>
              <a:rPr lang="en-US" sz="2400" dirty="0"/>
              <a:t>One type of cytokine is produced by multiple cell types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lvl="0"/>
            <a:r>
              <a:rPr lang="en-US" sz="2400" dirty="0"/>
              <a:t>One cytokine can act on different cell types (Pleiotropy)</a:t>
            </a:r>
          </a:p>
          <a:p>
            <a:pPr lvl="0"/>
            <a:r>
              <a:rPr lang="en-US" sz="2400" dirty="0"/>
              <a:t>Different cytokines act on the same type of cell (Redundancy)</a:t>
            </a:r>
          </a:p>
          <a:p>
            <a:pPr lvl="0"/>
            <a:r>
              <a:rPr lang="en-US" sz="2400" dirty="0"/>
              <a:t>One cytokine has multiple effects on one target cell</a:t>
            </a:r>
          </a:p>
          <a:p>
            <a:pPr lvl="0"/>
            <a:r>
              <a:rPr lang="en-US" sz="2400" dirty="0"/>
              <a:t>Many cytokines have similar actions (Synergy)</a:t>
            </a:r>
          </a:p>
          <a:p>
            <a:pPr lvl="0"/>
            <a:r>
              <a:rPr lang="en-US" sz="2400" dirty="0"/>
              <a:t>Often influence production of other cytokines (Cascade effect)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767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9" y="455437"/>
            <a:ext cx="4538133" cy="3146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821" y="376414"/>
            <a:ext cx="1907378" cy="610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6" y="4210932"/>
            <a:ext cx="4360459" cy="151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50" y="4210932"/>
            <a:ext cx="4835215" cy="151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2152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Cytokines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199" y="1600201"/>
            <a:ext cx="9635067" cy="4845755"/>
          </a:xfrm>
        </p:spPr>
        <p:txBody>
          <a:bodyPr/>
          <a:lstStyle/>
          <a:p>
            <a:pPr marL="609600" indent="-609600"/>
            <a:r>
              <a:rPr lang="en-US" altLang="en-US" dirty="0" smtClean="0"/>
              <a:t>Depending on the site of action</a:t>
            </a:r>
          </a:p>
          <a:p>
            <a:pPr marL="1371600" lvl="2" indent="-457200"/>
            <a:r>
              <a:rPr lang="en-US" altLang="en-US" dirty="0" smtClean="0"/>
              <a:t>Autocrine – act on same cell</a:t>
            </a:r>
          </a:p>
          <a:p>
            <a:pPr marL="1371600" lvl="2" indent="-457200"/>
            <a:r>
              <a:rPr lang="en-US" altLang="en-US" dirty="0" smtClean="0"/>
              <a:t>Paracrine – act on neighboring cells</a:t>
            </a:r>
          </a:p>
          <a:p>
            <a:pPr marL="1371600" lvl="2" indent="-457200"/>
            <a:r>
              <a:rPr lang="en-US" altLang="en-US" dirty="0" smtClean="0"/>
              <a:t>Endocrine – act on distant cells</a:t>
            </a:r>
          </a:p>
          <a:p>
            <a:pPr marL="914400" lvl="2" indent="0">
              <a:buNone/>
            </a:pPr>
            <a:endParaRPr lang="en-US" altLang="en-US" dirty="0" smtClean="0"/>
          </a:p>
          <a:p>
            <a:pPr marL="609600" indent="-609600"/>
            <a:r>
              <a:rPr lang="en-US" altLang="en-US" dirty="0" smtClean="0"/>
              <a:t>Depending on their function – 3 groups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 smtClean="0"/>
              <a:t>Mediation and regulation of innate immune response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 smtClean="0"/>
              <a:t>Mediation and regulation of acquired immune response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 smtClean="0"/>
              <a:t>Stimulation of growth and differentiation of immature cells</a:t>
            </a:r>
          </a:p>
          <a:p>
            <a:pPr marL="1371600" lvl="2" indent="-457200">
              <a:buFontTx/>
              <a:buAutoNum type="arabicPeriod"/>
            </a:pPr>
            <a:endParaRPr lang="en-US" altLang="en-US" dirty="0"/>
          </a:p>
          <a:p>
            <a:pPr lvl="1"/>
            <a:r>
              <a:rPr lang="en-US" altLang="en-US" dirty="0" smtClean="0"/>
              <a:t>Cytokines which mediate inflammation and acute phase response</a:t>
            </a:r>
          </a:p>
          <a:p>
            <a:pPr lvl="2"/>
            <a:r>
              <a:rPr lang="en-US" altLang="en-US" dirty="0" smtClean="0"/>
              <a:t>Pro-inflammatory cytokines</a:t>
            </a:r>
          </a:p>
          <a:p>
            <a:pPr lvl="2"/>
            <a:r>
              <a:rPr lang="en-US" altLang="en-US" dirty="0" smtClean="0"/>
              <a:t>Anti-inflammatory cytokines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pPr marL="1752600" lvl="3" indent="-38100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1423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0" y="449936"/>
            <a:ext cx="6339593" cy="626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84" y="449937"/>
            <a:ext cx="3553291" cy="608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2380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1112</Words>
  <Application>Microsoft Office PowerPoint</Application>
  <PresentationFormat>Custom</PresentationFormat>
  <Paragraphs>296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Bitmap Image</vt:lpstr>
      <vt:lpstr>Cytokines and Acute Phase Proteins</vt:lpstr>
      <vt:lpstr>Objectives</vt:lpstr>
      <vt:lpstr>Cytokines</vt:lpstr>
      <vt:lpstr>Slide 4</vt:lpstr>
      <vt:lpstr>Cytokines- Nomenclature  In Greek – “cyto” = cell       “ kinos” = movement </vt:lpstr>
      <vt:lpstr>General properties</vt:lpstr>
      <vt:lpstr>Slide 7</vt:lpstr>
      <vt:lpstr>Cytokines</vt:lpstr>
      <vt:lpstr>Slide 9</vt:lpstr>
      <vt:lpstr>Inflammation and Acute phase response</vt:lpstr>
      <vt:lpstr>Slide 11</vt:lpstr>
      <vt:lpstr>Pro-inflammatory cytokines</vt:lpstr>
      <vt:lpstr>Anti-inflammatory cytokines</vt:lpstr>
      <vt:lpstr>Cytokines that mediate innate immunity</vt:lpstr>
      <vt:lpstr>Cytokines in innate immunity</vt:lpstr>
      <vt:lpstr>Cytokines that mediate innate immunity</vt:lpstr>
      <vt:lpstr>Cytokines that mediate innate immunity</vt:lpstr>
      <vt:lpstr>Cytokines that mediate specific immunity</vt:lpstr>
      <vt:lpstr>Cytokines that mediate specific immunity</vt:lpstr>
      <vt:lpstr>Cytokines that mediate specific immunity</vt:lpstr>
      <vt:lpstr>Cytokine effects on Th1 and Th2  immune response </vt:lpstr>
      <vt:lpstr>Cytokines that stimulate growth and differentiation of immature cells  </vt:lpstr>
      <vt:lpstr>Slide 23</vt:lpstr>
      <vt:lpstr>Cytokines in Acute Phase Response</vt:lpstr>
      <vt:lpstr>Cytokine therapies</vt:lpstr>
      <vt:lpstr>Acute Phase Proteins</vt:lpstr>
      <vt:lpstr>Slide 27</vt:lpstr>
      <vt:lpstr>Acute Phase Reaction</vt:lpstr>
      <vt:lpstr>Acute Phase Reaction</vt:lpstr>
      <vt:lpstr>Acute Phase Protiens  </vt:lpstr>
      <vt:lpstr>2. MBP</vt:lpstr>
      <vt:lpstr>Other Acute Phase Proteins</vt:lpstr>
      <vt:lpstr>Summary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win-7</cp:lastModifiedBy>
  <cp:revision>27</cp:revision>
  <dcterms:created xsi:type="dcterms:W3CDTF">2018-07-23T07:30:05Z</dcterms:created>
  <dcterms:modified xsi:type="dcterms:W3CDTF">2018-08-13T14:29:19Z</dcterms:modified>
</cp:coreProperties>
</file>