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8" r:id="rId4"/>
    <p:sldId id="260" r:id="rId5"/>
    <p:sldId id="257" r:id="rId6"/>
    <p:sldId id="279" r:id="rId7"/>
    <p:sldId id="259" r:id="rId8"/>
    <p:sldId id="261" r:id="rId9"/>
    <p:sldId id="263" r:id="rId10"/>
    <p:sldId id="262" r:id="rId11"/>
    <p:sldId id="265" r:id="rId12"/>
    <p:sldId id="281" r:id="rId13"/>
    <p:sldId id="264" r:id="rId14"/>
    <p:sldId id="284" r:id="rId15"/>
    <p:sldId id="266" r:id="rId16"/>
    <p:sldId id="267" r:id="rId17"/>
    <p:sldId id="283" r:id="rId18"/>
    <p:sldId id="280" r:id="rId19"/>
    <p:sldId id="268" r:id="rId20"/>
    <p:sldId id="269" r:id="rId21"/>
    <p:sldId id="270" r:id="rId22"/>
    <p:sldId id="271" r:id="rId23"/>
    <p:sldId id="285" r:id="rId24"/>
    <p:sldId id="286" r:id="rId25"/>
    <p:sldId id="287" r:id="rId26"/>
    <p:sldId id="288" r:id="rId27"/>
    <p:sldId id="272" r:id="rId28"/>
    <p:sldId id="273" r:id="rId29"/>
    <p:sldId id="274" r:id="rId30"/>
    <p:sldId id="275" r:id="rId31"/>
    <p:sldId id="276" r:id="rId32"/>
    <p:sldId id="277" r:id="rId33"/>
    <p:sldId id="289" r:id="rId34"/>
    <p:sldId id="282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DDF557-4B4A-4C6D-8C10-CD3C7C3862E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EB856B-2A47-4713-AB5A-A89EE2F53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6E8D46-4ABF-415D-AB78-1EB60F1288E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166A5E-ED80-4C58-AD8F-3395A7CC37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1665-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recorded successful blood transfusion occurs in England: Physician Richard Lower keeps dog alive by transfusing blood from other dogs.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1818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obstetrician James Blundell performs the first successful transfusion of human blood to a patient for the treatment of postpartum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hemorrhage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1907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Ludvig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Hektoen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suggests that the safety of transfusion might be improved by cross-matching blood between donors and patients to exclude incompatible mixtures.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Reuben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Ottenberg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the first blood transfusion using blood typing and cross-matching.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6A5E-ED80-4C58-AD8F-3395A7CC37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Antibody screening- Pts </a:t>
            </a:r>
            <a:r>
              <a:rPr lang="en-US" dirty="0" err="1" smtClean="0"/>
              <a:t>seerum</a:t>
            </a:r>
            <a:r>
              <a:rPr lang="en-US" dirty="0" smtClean="0"/>
              <a:t> with RBC of group O with a range of known </a:t>
            </a:r>
            <a:r>
              <a:rPr lang="en-US" dirty="0" err="1" smtClean="0"/>
              <a:t>Ags</a:t>
            </a:r>
            <a:endParaRPr lang="en-US" dirty="0" smtClean="0"/>
          </a:p>
          <a:p>
            <a:r>
              <a:rPr lang="en-US" dirty="0" smtClean="0"/>
              <a:t>Cross matching –</a:t>
            </a:r>
            <a:r>
              <a:rPr lang="en-US" baseline="0" dirty="0" smtClean="0"/>
              <a:t> pts serum with donor RBCs</a:t>
            </a:r>
          </a:p>
          <a:p>
            <a:r>
              <a:rPr lang="en-US" baseline="0" dirty="0" smtClean="0"/>
              <a:t>Optimally pts RBC with Donor serum.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6A5E-ED80-4C58-AD8F-3395A7CC37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358745-BC6E-4B60-930D-9E970BB1E0A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C5B59F-349D-4457-9374-6A91039FF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blood transfusion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D T D Warnakulasuriya</a:t>
            </a:r>
          </a:p>
          <a:p>
            <a:r>
              <a:rPr lang="en-US" dirty="0" smtClean="0"/>
              <a:t>Department of Physiology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Agglutinins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Antibodies against the agglutinogens are called agglutinins.</a:t>
            </a:r>
          </a:p>
          <a:p>
            <a:r>
              <a:rPr lang="en-US" dirty="0" smtClean="0"/>
              <a:t>Antigens similar to A and B are present in gut bacteria and food.</a:t>
            </a:r>
          </a:p>
          <a:p>
            <a:r>
              <a:rPr lang="en-US" dirty="0" smtClean="0"/>
              <a:t>Infants develop </a:t>
            </a:r>
            <a:r>
              <a:rPr lang="en-US" dirty="0" err="1" smtClean="0"/>
              <a:t>IgM</a:t>
            </a:r>
            <a:r>
              <a:rPr lang="en-US" dirty="0" smtClean="0"/>
              <a:t> antibodies against the antigens not present in their cells.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066800" y="4114800"/>
          <a:ext cx="6858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Agglutinogen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Agglutinin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 A &amp; 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agglutination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RBC s containing an antigens (</a:t>
            </a:r>
            <a:r>
              <a:rPr lang="en-US" dirty="0" err="1" smtClean="0"/>
              <a:t>eg</a:t>
            </a:r>
            <a:r>
              <a:rPr lang="en-US" dirty="0" smtClean="0"/>
              <a:t>: A antigen) are mixed with serum containing agglutinins against the antigen ( anti A agglutinins) the RBCs clump.</a:t>
            </a:r>
          </a:p>
          <a:p>
            <a:r>
              <a:rPr lang="en-US" dirty="0" smtClean="0"/>
              <a:t>Used in blood grouping.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032313"/>
            <a:ext cx="3352800" cy="241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90286" y="1600200"/>
            <a:ext cx="380142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of ABO blood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Mendelian allomorphs</a:t>
            </a:r>
          </a:p>
          <a:p>
            <a:r>
              <a:rPr lang="en-US" dirty="0" smtClean="0"/>
              <a:t>A and B dominant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Useful in paternity testing for exclusion when the mother’s and the child’s blood group is known. 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051815"/>
              </p:ext>
            </p:extLst>
          </p:nvPr>
        </p:nvGraphicFramePr>
        <p:xfrm>
          <a:off x="914400" y="2743200"/>
          <a:ext cx="6553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Phenotype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(Blood</a:t>
                      </a:r>
                      <a:r>
                        <a:rPr lang="en-US" baseline="0" dirty="0" smtClean="0"/>
                        <a:t> Group)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Genotype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Homozygous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Heterozygous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of writing the genotype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1381"/>
              </p:ext>
            </p:extLst>
          </p:nvPr>
        </p:nvGraphicFramePr>
        <p:xfrm>
          <a:off x="838200" y="2133600"/>
          <a:ext cx="670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Genotype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A</a:t>
                      </a:r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A </a:t>
                      </a:r>
                      <a:r>
                        <a:rPr lang="en-US" baseline="0" dirty="0" smtClean="0"/>
                        <a:t>or I</a:t>
                      </a:r>
                      <a:r>
                        <a:rPr lang="en-US" baseline="30000" dirty="0" smtClean="0"/>
                        <a:t>A</a:t>
                      </a:r>
                      <a:r>
                        <a:rPr lang="en-US" baseline="0" dirty="0" smtClean="0"/>
                        <a:t>i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B</a:t>
                      </a:r>
                      <a:r>
                        <a:rPr lang="en-US" i="0" baseline="0" dirty="0" smtClean="0"/>
                        <a:t>I</a:t>
                      </a:r>
                      <a:r>
                        <a:rPr lang="en-US" baseline="30000" dirty="0" smtClean="0"/>
                        <a:t>B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baseline="0" dirty="0" smtClean="0"/>
                        <a:t>or</a:t>
                      </a:r>
                      <a:r>
                        <a:rPr lang="en-US" i="0" baseline="0" dirty="0" smtClean="0"/>
                        <a:t> I</a:t>
                      </a:r>
                      <a:r>
                        <a:rPr lang="en-US" baseline="30000" dirty="0" smtClean="0"/>
                        <a:t>B</a:t>
                      </a:r>
                      <a:r>
                        <a:rPr lang="en-US" i="0" baseline="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A</a:t>
                      </a:r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3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Rhesus grouping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Antigen first studied extensively in Rhesus monkeys.</a:t>
            </a:r>
          </a:p>
          <a:p>
            <a:r>
              <a:rPr lang="en-US" dirty="0" smtClean="0"/>
              <a:t>Antigen only found on RBC.</a:t>
            </a:r>
          </a:p>
          <a:p>
            <a:r>
              <a:rPr lang="en-US" dirty="0" smtClean="0"/>
              <a:t>Mainly composed by C,  D, E , c, d and e antigens.</a:t>
            </a:r>
          </a:p>
          <a:p>
            <a:r>
              <a:rPr lang="en-US" dirty="0" smtClean="0"/>
              <a:t>D is the most antigenic.</a:t>
            </a:r>
          </a:p>
          <a:p>
            <a:r>
              <a:rPr lang="en-US" dirty="0" smtClean="0"/>
              <a:t>Rh positive = D antigen positive</a:t>
            </a:r>
          </a:p>
          <a:p>
            <a:r>
              <a:rPr lang="en-US" dirty="0" err="1" smtClean="0"/>
              <a:t>Rh</a:t>
            </a:r>
            <a:r>
              <a:rPr lang="en-US" dirty="0" smtClean="0"/>
              <a:t> typing is done with anti D agglutinin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of RH blood groups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Asians 99% </a:t>
            </a:r>
            <a:r>
              <a:rPr lang="en-US" dirty="0" err="1" smtClean="0"/>
              <a:t>Rh</a:t>
            </a:r>
            <a:r>
              <a:rPr lang="en-US" dirty="0" smtClean="0"/>
              <a:t> positive</a:t>
            </a:r>
          </a:p>
          <a:p>
            <a:r>
              <a:rPr lang="en-US" dirty="0" smtClean="0"/>
              <a:t>Caucasians 85% </a:t>
            </a:r>
            <a:r>
              <a:rPr lang="en-US" dirty="0" err="1" smtClean="0"/>
              <a:t>Rh</a:t>
            </a:r>
            <a:r>
              <a:rPr lang="en-US" dirty="0" smtClean="0"/>
              <a:t> positive</a:t>
            </a:r>
          </a:p>
          <a:p>
            <a:endParaRPr lang="en-US" dirty="0" smtClean="0"/>
          </a:p>
          <a:p>
            <a:r>
              <a:rPr lang="en-US" dirty="0" smtClean="0"/>
              <a:t>Agglutinins do not form naturally, exposure to Rh positive blood is essential.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Blood transfusion, placental transfusion.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Classified by the RBC membrane </a:t>
            </a:r>
            <a:r>
              <a:rPr lang="en-US" dirty="0" smtClean="0"/>
              <a:t>antigens.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Mainly </a:t>
            </a:r>
            <a:r>
              <a:rPr lang="en-US" dirty="0"/>
              <a:t>composed by C,  D, E  </a:t>
            </a:r>
            <a:r>
              <a:rPr lang="en-US" dirty="0" err="1" smtClean="0"/>
              <a:t>antigens;D</a:t>
            </a:r>
            <a:r>
              <a:rPr lang="en-US" dirty="0" smtClean="0"/>
              <a:t> Antigen </a:t>
            </a:r>
            <a:r>
              <a:rPr lang="en-US" dirty="0"/>
              <a:t>is the most antigenic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Agglutinins for ABO form naturally where as agglutinins for D antigen need exposure of D antigen positive RBCs.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05521"/>
              </p:ext>
            </p:extLst>
          </p:nvPr>
        </p:nvGraphicFramePr>
        <p:xfrm>
          <a:off x="838200" y="2209800"/>
          <a:ext cx="685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Agglutinogen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Agglutinin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 A &amp; 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Identify each blood group and right the genotype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0212" y="1600200"/>
            <a:ext cx="5261575" cy="4873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00801" y="2438400"/>
            <a:ext cx="22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98048" y="3543300"/>
            <a:ext cx="22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8048" y="4572000"/>
            <a:ext cx="22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5893" y="5801299"/>
            <a:ext cx="22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5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haemolytic disease of the newborn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err="1" smtClean="0"/>
              <a:t>Rh</a:t>
            </a:r>
            <a:r>
              <a:rPr lang="en-US" dirty="0" smtClean="0"/>
              <a:t> negative mother carries a </a:t>
            </a:r>
            <a:r>
              <a:rPr lang="en-US" dirty="0" err="1" smtClean="0"/>
              <a:t>Rh</a:t>
            </a:r>
            <a:r>
              <a:rPr lang="en-US" dirty="0" smtClean="0"/>
              <a:t> positive fetus, fetal blood can enter the maternal circulation at delivery.</a:t>
            </a:r>
          </a:p>
          <a:p>
            <a:r>
              <a:rPr lang="en-US" dirty="0" smtClean="0"/>
              <a:t>Mother develop Rh agglutinins. ( </a:t>
            </a:r>
            <a:r>
              <a:rPr lang="en-US" dirty="0" err="1" smtClean="0"/>
              <a:t>IgG</a:t>
            </a:r>
            <a:r>
              <a:rPr lang="en-US" dirty="0" smtClean="0"/>
              <a:t> antibodies)</a:t>
            </a:r>
          </a:p>
          <a:p>
            <a:r>
              <a:rPr lang="en-US" dirty="0" smtClean="0"/>
              <a:t>In the subsequent pregnancies( 2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etc. )  these IgG antibodies will cross the placenta.</a:t>
            </a:r>
          </a:p>
          <a:p>
            <a:r>
              <a:rPr lang="en-US" dirty="0" smtClean="0"/>
              <a:t>If the fetus is again Rh positive these antibodies will cause hemolysis of the fetal RBCs.</a:t>
            </a:r>
          </a:p>
          <a:p>
            <a:r>
              <a:rPr lang="en-US" dirty="0" smtClean="0"/>
              <a:t>This is the underlying pathophysiology of HDN/</a:t>
            </a:r>
            <a:r>
              <a:rPr lang="en-US" dirty="0" err="1" smtClean="0"/>
              <a:t>Erythroblastosis</a:t>
            </a:r>
            <a:r>
              <a:rPr lang="en-US" dirty="0" smtClean="0"/>
              <a:t> fetalis.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At the end of these two lectures you should be able to </a:t>
            </a:r>
          </a:p>
          <a:p>
            <a:r>
              <a:rPr lang="en-US" dirty="0" smtClean="0"/>
              <a:t>State the blood groups ; ABO and Rh.</a:t>
            </a:r>
          </a:p>
          <a:p>
            <a:r>
              <a:rPr lang="en-US" dirty="0" smtClean="0"/>
              <a:t>blood group antigens in each blood group and the antibodies found in individuals with each of the blood groups.</a:t>
            </a:r>
          </a:p>
          <a:p>
            <a:r>
              <a:rPr lang="en-US" dirty="0" smtClean="0"/>
              <a:t>Inheritance of blood groups.</a:t>
            </a:r>
          </a:p>
          <a:p>
            <a:r>
              <a:rPr lang="en-US" dirty="0" smtClean="0"/>
              <a:t>Outline how blood groups can exclude paternity.</a:t>
            </a:r>
          </a:p>
          <a:p>
            <a:r>
              <a:rPr lang="en-US" dirty="0"/>
              <a:t>Outline the basis for Haemolytic disease of the newborn.</a:t>
            </a:r>
          </a:p>
          <a:p>
            <a:r>
              <a:rPr lang="en-US" dirty="0" smtClean="0"/>
              <a:t>Outline cross matching of blood.</a:t>
            </a:r>
          </a:p>
          <a:p>
            <a:r>
              <a:rPr lang="en-US" dirty="0" smtClean="0"/>
              <a:t>Outline the risks and complications of blood transfusion.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During fetal life the placental circulation will direct the bilirubin to the maternal circulation and it will be eliminated by the mother’s liver.</a:t>
            </a:r>
          </a:p>
          <a:p>
            <a:r>
              <a:rPr lang="en-US" dirty="0" smtClean="0"/>
              <a:t>In mild cases the newborn will develop jaundice within the first 24 hours as the liver is not mature enough to conjugate the bilirubin.</a:t>
            </a:r>
          </a:p>
          <a:p>
            <a:r>
              <a:rPr lang="en-US" dirty="0" smtClean="0"/>
              <a:t>In  severe cases there will be severe anemia, severe jaundice and hydrops fetalis.</a:t>
            </a:r>
          </a:p>
          <a:p>
            <a:r>
              <a:rPr lang="en-US" dirty="0" smtClean="0"/>
              <a:t>As the blood brain barrier of the neonate is immature there will be deposition of unconjugated bilirubin in basal ganglia resulting in kernicterus.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dose of anti Rh antibodies ( </a:t>
            </a:r>
            <a:r>
              <a:rPr lang="en-US" dirty="0" err="1" smtClean="0"/>
              <a:t>Rhogam</a:t>
            </a:r>
            <a:r>
              <a:rPr lang="en-US" dirty="0" smtClean="0"/>
              <a:t>) given with in 72 hours to suppress the immune response against Rh positive RBCs.</a:t>
            </a:r>
          </a:p>
          <a:p>
            <a:r>
              <a:rPr lang="en-US" dirty="0" smtClean="0"/>
              <a:t>Reduce sensitization by 90%.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for </a:t>
            </a:r>
            <a:r>
              <a:rPr lang="en-US" dirty="0" err="1" smtClean="0"/>
              <a:t>Rhogam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there is any risk of </a:t>
            </a:r>
            <a:r>
              <a:rPr lang="en-US" dirty="0" err="1" smtClean="0"/>
              <a:t>feto</a:t>
            </a:r>
            <a:r>
              <a:rPr lang="en-US" dirty="0" smtClean="0"/>
              <a:t>-maternal hemorrhage during the pregnancy </a:t>
            </a:r>
            <a:r>
              <a:rPr lang="en-US" dirty="0" err="1" smtClean="0"/>
              <a:t>eg</a:t>
            </a:r>
            <a:r>
              <a:rPr lang="en-US" dirty="0" smtClean="0"/>
              <a:t>: threatened miscarriage, amniocentesis, </a:t>
            </a:r>
            <a:r>
              <a:rPr lang="en-US" dirty="0" err="1" smtClean="0"/>
              <a:t>ahorionic</a:t>
            </a:r>
            <a:r>
              <a:rPr lang="en-US" dirty="0" smtClean="0"/>
              <a:t> villous sampling.</a:t>
            </a:r>
          </a:p>
          <a:p>
            <a:r>
              <a:rPr lang="en-US" dirty="0" smtClean="0"/>
              <a:t>Anti partum administration of </a:t>
            </a:r>
            <a:r>
              <a:rPr lang="en-US" dirty="0" err="1" smtClean="0"/>
              <a:t>Rhogam</a:t>
            </a:r>
            <a:r>
              <a:rPr lang="en-US" dirty="0" smtClean="0"/>
              <a:t> at 26 weeks to 28 weeks is done routinely in other countries.</a:t>
            </a:r>
          </a:p>
          <a:p>
            <a:r>
              <a:rPr lang="en-US" dirty="0" smtClean="0"/>
              <a:t>Abortion beyond 13 weeks of gestation.</a:t>
            </a:r>
          </a:p>
          <a:p>
            <a:r>
              <a:rPr lang="en-US" dirty="0" smtClean="0"/>
              <a:t>Post partum( if newborn is Rh positive)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causes for hemolytic disease of the newborn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 incompatibility</a:t>
            </a:r>
          </a:p>
          <a:p>
            <a:r>
              <a:rPr lang="en-US" dirty="0" smtClean="0"/>
              <a:t>Minor blood group incompatibility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coombs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" t="22161" r="-1423"/>
          <a:stretch/>
        </p:blipFill>
        <p:spPr>
          <a:xfrm>
            <a:off x="98150" y="1752600"/>
            <a:ext cx="8185700" cy="47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coombs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7929006" cy="37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which instances would you do Indirect coombs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Blood transfusions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is to eliminate/minimize transfusion reactions.</a:t>
            </a:r>
          </a:p>
          <a:p>
            <a:r>
              <a:rPr lang="en-US" dirty="0" smtClean="0"/>
              <a:t>Identifying the blood samples correctly is very important.</a:t>
            </a:r>
          </a:p>
          <a:p>
            <a:r>
              <a:rPr lang="en-US" dirty="0" smtClean="0"/>
              <a:t>ABO and Rh grouping of the patients blood is done.</a:t>
            </a:r>
          </a:p>
          <a:p>
            <a:r>
              <a:rPr lang="en-US" dirty="0" smtClean="0"/>
              <a:t>Antibody screening of the patients serum is done in developed centers.</a:t>
            </a:r>
          </a:p>
          <a:p>
            <a:r>
              <a:rPr lang="en-US" dirty="0" smtClean="0"/>
              <a:t>Selection of donor blood from the same ABO and RH group.</a:t>
            </a:r>
          </a:p>
          <a:p>
            <a:r>
              <a:rPr lang="en-US" dirty="0" smtClean="0"/>
              <a:t>Cross matching of patients and donors blood.</a:t>
            </a:r>
          </a:p>
          <a:p>
            <a:pPr marL="0" indent="0">
              <a:buNone/>
            </a:pPr>
            <a:r>
              <a:rPr lang="en-US" dirty="0" smtClean="0"/>
              <a:t>( recipients serum with donors blood)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of blood transfusion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Immunological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Hemolytic transfusion reactions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Immediate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Delayed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err="1"/>
              <a:t>Urticaria</a:t>
            </a:r>
            <a:endParaRPr lang="en-US" dirty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Febrile transfusion reactions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Post transfusion purpura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Graft Vs Host disease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Transfusion related acute lung injury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Anaphylaxis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Non-immunological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Transmission of infections</a:t>
            </a:r>
          </a:p>
          <a:p>
            <a:pPr>
              <a:buNone/>
            </a:pPr>
            <a:r>
              <a:rPr lang="en-US" dirty="0" smtClean="0"/>
              <a:t>Viral: HBV, HCV, HIV, HTLV</a:t>
            </a:r>
          </a:p>
          <a:p>
            <a:pPr>
              <a:buNone/>
            </a:pPr>
            <a:r>
              <a:rPr lang="en-US" dirty="0" smtClean="0"/>
              <a:t>Bacteria: </a:t>
            </a:r>
            <a:r>
              <a:rPr lang="en-US" i="1" dirty="0" smtClean="0"/>
              <a:t>Yersinia </a:t>
            </a:r>
            <a:r>
              <a:rPr lang="en-US" i="1" dirty="0" err="1" smtClean="0"/>
              <a:t>Enterocolitica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Parasites : Malaria</a:t>
            </a:r>
          </a:p>
          <a:p>
            <a:pPr>
              <a:buNone/>
            </a:pPr>
            <a:r>
              <a:rPr lang="en-US" i="1" dirty="0" smtClean="0"/>
              <a:t>Prions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chard Lowe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1" y="198252"/>
            <a:ext cx="1991299" cy="24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303" y="2670209"/>
            <a:ext cx="21999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RICHERED LOWER</a:t>
            </a:r>
          </a:p>
        </p:txBody>
      </p:sp>
      <p:pic>
        <p:nvPicPr>
          <p:cNvPr id="2052" name="Picture 4" descr="http://www.anatomybox.com/wp-content/uploads/2012/07/Blood-Transfu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40" y="178172"/>
            <a:ext cx="2966276" cy="23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history.amedd.army.mil/booksdocs/wwii/actvssurgconvol2/chapter2figure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" y="3352800"/>
            <a:ext cx="353174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hangthebankers.com/wp-content/uploads/2012/10/Blood-transfusion-bag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45" y="3381375"/>
            <a:ext cx="3377605" cy="18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c/cc/Direct-blood-transfus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29" y="178172"/>
            <a:ext cx="1889711" cy="193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redcrossblood.org/sites/arc/files/images/HBT_James_Blundel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72" y="95512"/>
            <a:ext cx="1627266" cy="26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2273" y="3352800"/>
            <a:ext cx="1702363" cy="22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Autologous Transfusions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Prevent transfusion reactions and minimize complications due to transfusions.</a:t>
            </a:r>
          </a:p>
          <a:p>
            <a:r>
              <a:rPr lang="en-US" dirty="0" smtClean="0"/>
              <a:t>Predeposit preoperatively, blood salvaging can be done intra-operatively.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products and components.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Complications due to transfusions are high when whole blood is transfused.</a:t>
            </a:r>
          </a:p>
          <a:p>
            <a:r>
              <a:rPr lang="en-US" dirty="0" smtClean="0"/>
              <a:t>Component transfusion will benefit the patient in minimizing these complications.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Blood products- Single door, simple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 cell concentrates, washed red cell concentrates.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Platelet concentrates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Granulocyte concentrates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FFP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Cryoprecipitate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Blood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Coagulation factor concentrates.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Albumin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Immunoglobulin: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specific( </a:t>
            </a:r>
            <a:r>
              <a:rPr lang="en-US" sz="2000" dirty="0" smtClean="0"/>
              <a:t>Anti D, anti </a:t>
            </a:r>
            <a:r>
              <a:rPr lang="en-US" sz="2000" dirty="0" err="1" smtClean="0"/>
              <a:t>Hep</a:t>
            </a:r>
            <a:r>
              <a:rPr lang="en-US" sz="2000" dirty="0" smtClean="0"/>
              <a:t> B, Anti VZV)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new born baby developed yellowish discoloration of skin and sclera on the 3</a:t>
            </a:r>
            <a:r>
              <a:rPr lang="en-US" b="1" baseline="30000" dirty="0"/>
              <a:t>rd</a:t>
            </a:r>
            <a:r>
              <a:rPr lang="en-US" b="1" dirty="0"/>
              <a:t> day of life. On investigation his unconjugated bilirubin was elevated. His </a:t>
            </a:r>
            <a:r>
              <a:rPr lang="en-US" b="1" dirty="0" err="1"/>
              <a:t>haemoglobin</a:t>
            </a:r>
            <a:r>
              <a:rPr lang="en-US" b="1" dirty="0"/>
              <a:t> concentration is 10.8g/</a:t>
            </a:r>
            <a:r>
              <a:rPr lang="en-US" b="1" dirty="0" err="1"/>
              <a:t>dL</a:t>
            </a:r>
            <a:r>
              <a:rPr lang="en-US" b="1" dirty="0"/>
              <a:t>. Baby’s blood group was O positive and mother’s blood group was A positive. The direct </a:t>
            </a:r>
            <a:r>
              <a:rPr lang="en-US" b="1" dirty="0" err="1"/>
              <a:t>Coomb</a:t>
            </a:r>
            <a:r>
              <a:rPr lang="en-US" b="1" dirty="0"/>
              <a:t> test was positive in baby’s blood.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What is the most likely cause for the jaundice in this new born.		[05 marks]</a:t>
            </a:r>
          </a:p>
          <a:p>
            <a:pPr marL="0" indent="0">
              <a:buNone/>
            </a:pPr>
            <a:r>
              <a:rPr lang="en-US" dirty="0"/>
              <a:t>Explain the basis for the hemoglobin concentration observed in him.	</a:t>
            </a:r>
            <a:r>
              <a:rPr lang="en-US" dirty="0" smtClean="0"/>
              <a:t>[20 </a:t>
            </a:r>
            <a:r>
              <a:rPr lang="en-US" dirty="0"/>
              <a:t>marks]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 and Rh 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7548" r="-367"/>
          <a:stretch/>
        </p:blipFill>
        <p:spPr>
          <a:xfrm>
            <a:off x="1752600" y="1828800"/>
            <a:ext cx="4191000" cy="47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h0.redbubble.net/image.4137748.1541/flat,550x550,075,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adazi.net/new/diff/100science/book05/Karl%20Landsteiner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2401"/>
            <a:ext cx="44677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48797" y="1066800"/>
            <a:ext cx="338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Karl Landsteiner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0302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Rhesus </a:t>
            </a:r>
            <a:r>
              <a:rPr lang="en-US" dirty="0" smtClean="0"/>
              <a:t>monkeys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attempts at transfusing animal blood and human blood before the 20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r>
              <a:rPr lang="en-US" dirty="0" smtClean="0"/>
              <a:t>1901- Karl Landsteiner discovered three human blood groups. ( A, B , O)</a:t>
            </a:r>
          </a:p>
          <a:p>
            <a:r>
              <a:rPr lang="en-US" dirty="0" smtClean="0"/>
              <a:t>Awarded the Nobel prize in Physiology and Medicine in 1930.</a:t>
            </a:r>
          </a:p>
          <a:p>
            <a:r>
              <a:rPr lang="en-US" dirty="0" smtClean="0"/>
              <a:t>1902- Alfred von </a:t>
            </a:r>
            <a:r>
              <a:rPr lang="en-US" dirty="0" err="1" smtClean="0"/>
              <a:t>Decastello</a:t>
            </a:r>
            <a:r>
              <a:rPr lang="en-US" dirty="0" smtClean="0"/>
              <a:t> and Adriano </a:t>
            </a:r>
            <a:r>
              <a:rPr lang="en-US" dirty="0" err="1" smtClean="0"/>
              <a:t>Struli</a:t>
            </a:r>
            <a:r>
              <a:rPr lang="en-US" dirty="0" smtClean="0"/>
              <a:t> discovered AB blood group.</a:t>
            </a:r>
          </a:p>
          <a:p>
            <a:r>
              <a:rPr lang="en-US" dirty="0" smtClean="0"/>
              <a:t>1940- Rh factor was named by Karl Landsteiner  and Alexander Wiener.</a:t>
            </a:r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1907- Reuben </a:t>
            </a:r>
            <a:r>
              <a:rPr lang="en-US" dirty="0"/>
              <a:t>Ottenberg performs the first blood transfusion using blood typing and cross-matching.</a:t>
            </a:r>
          </a:p>
          <a:p>
            <a:r>
              <a:rPr lang="en-US" dirty="0"/>
              <a:t>Rapid advance in Blood bank services and transfusion practices in world war I</a:t>
            </a:r>
          </a:p>
          <a:p>
            <a:r>
              <a:rPr lang="en-US" dirty="0"/>
              <a:t>Advanced to component transfusion.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33 known blood groups in humans.</a:t>
            </a:r>
          </a:p>
          <a:p>
            <a:r>
              <a:rPr lang="en-US" dirty="0" smtClean="0"/>
              <a:t>ABO and </a:t>
            </a:r>
            <a:r>
              <a:rPr lang="en-US" dirty="0" err="1" smtClean="0"/>
              <a:t>Rh</a:t>
            </a:r>
            <a:r>
              <a:rPr lang="en-US" dirty="0" smtClean="0"/>
              <a:t> are the most important.</a:t>
            </a:r>
          </a:p>
          <a:p>
            <a:r>
              <a:rPr lang="en-US" dirty="0" smtClean="0"/>
              <a:t>Other blood groups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Kell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Lutheran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Kidd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Duffy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Classified by the RBC membrane antigens also called agglutinogens.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major blood groups A , B, AB, O.</a:t>
            </a:r>
          </a:p>
          <a:p>
            <a:r>
              <a:rPr lang="en-US" dirty="0" smtClean="0"/>
              <a:t>Inherited as Mendelian Dominance.</a:t>
            </a:r>
          </a:p>
          <a:p>
            <a:r>
              <a:rPr lang="en-US" dirty="0" smtClean="0"/>
              <a:t>The antigens are present in most cells of the body.</a:t>
            </a:r>
          </a:p>
          <a:p>
            <a:r>
              <a:rPr lang="en-US" dirty="0" smtClean="0"/>
              <a:t>All blood groups have H antigen a complex oligosaccharide.</a:t>
            </a:r>
          </a:p>
          <a:p>
            <a:r>
              <a:rPr lang="en-US" dirty="0" smtClean="0"/>
              <a:t>A and B antigens differ in their terminal sugars.</a:t>
            </a:r>
          </a:p>
          <a:p>
            <a:r>
              <a:rPr lang="en-US" dirty="0" smtClean="0"/>
              <a:t>The expression of different transaminases is the cause.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3005" y="5303838"/>
            <a:ext cx="7375793" cy="1554162"/>
            <a:chOff x="493005" y="5303838"/>
            <a:chExt cx="7375793" cy="1554162"/>
          </a:xfrm>
        </p:grpSpPr>
        <p:grpSp>
          <p:nvGrpSpPr>
            <p:cNvPr id="7" name="Group 6"/>
            <p:cNvGrpSpPr/>
            <p:nvPr/>
          </p:nvGrpSpPr>
          <p:grpSpPr>
            <a:xfrm>
              <a:off x="493005" y="5303838"/>
              <a:ext cx="7375793" cy="1554162"/>
              <a:chOff x="493005" y="5303838"/>
              <a:chExt cx="7375793" cy="1554162"/>
            </a:xfrm>
          </p:grpSpPr>
          <p:pic>
            <p:nvPicPr>
              <p:cNvPr id="5" name="Content Placeholder 3"/>
              <p:cNvPicPr>
                <a:picLocks noChangeAspect="1"/>
              </p:cNvPicPr>
              <p:nvPr/>
            </p:nvPicPr>
            <p:blipFill rotWithShape="1">
              <a:blip r:embed="rId2"/>
              <a:srcRect b="49010"/>
              <a:stretch/>
            </p:blipFill>
            <p:spPr>
              <a:xfrm>
                <a:off x="493005" y="5303838"/>
                <a:ext cx="3810000" cy="1554162"/>
              </a:xfrm>
              <a:prstGeom prst="rect">
                <a:avLst/>
              </a:prstGeom>
            </p:spPr>
          </p:pic>
          <p:pic>
            <p:nvPicPr>
              <p:cNvPr id="6" name="Content Placeholder 3"/>
              <p:cNvPicPr>
                <a:picLocks noChangeAspect="1"/>
              </p:cNvPicPr>
              <p:nvPr/>
            </p:nvPicPr>
            <p:blipFill rotWithShape="1">
              <a:blip r:embed="rId2"/>
              <a:srcRect t="50990" r="2000"/>
              <a:stretch/>
            </p:blipFill>
            <p:spPr>
              <a:xfrm>
                <a:off x="4134998" y="5303838"/>
                <a:ext cx="3733800" cy="1493838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781800" y="5410200"/>
              <a:ext cx="2286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H</a:t>
              </a:r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4600" y="5410199"/>
              <a:ext cx="547255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Only</a:t>
              </a:r>
              <a:endParaRPr lang="en-US" sz="10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211315"/>
              </p:ext>
            </p:extLst>
          </p:nvPr>
        </p:nvGraphicFramePr>
        <p:xfrm>
          <a:off x="609599" y="3505200"/>
          <a:ext cx="7323462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Agglutinogen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 descr="http://upload.wikimedia.org/wikipedia/commons/thumb/c/ce/ABO_blood_group_diagram.svg/310px-ABO_blood_group_diagram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"/>
            <a:ext cx="403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1543</TotalTime>
  <Words>1328</Words>
  <Application>Microsoft Office PowerPoint</Application>
  <PresentationFormat>On-screen Show (4:3)</PresentationFormat>
  <Paragraphs>248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Schoolbook</vt:lpstr>
      <vt:lpstr>Wingdings</vt:lpstr>
      <vt:lpstr>Wingdings 2</vt:lpstr>
      <vt:lpstr>Oriel</vt:lpstr>
      <vt:lpstr>Principles of blood transfusion</vt:lpstr>
      <vt:lpstr>objectives</vt:lpstr>
      <vt:lpstr>PowerPoint Presentation</vt:lpstr>
      <vt:lpstr>PowerPoint Presentation</vt:lpstr>
      <vt:lpstr>History</vt:lpstr>
      <vt:lpstr>PowerPoint Presentation</vt:lpstr>
      <vt:lpstr>Blood groups</vt:lpstr>
      <vt:lpstr>ABO system</vt:lpstr>
      <vt:lpstr>PowerPoint Presentation</vt:lpstr>
      <vt:lpstr>Agglutinins</vt:lpstr>
      <vt:lpstr>agglutination</vt:lpstr>
      <vt:lpstr>BLOOD GROUPING</vt:lpstr>
      <vt:lpstr>Inheritance of ABO blood groups</vt:lpstr>
      <vt:lpstr>Alternate ways of writing the genotype</vt:lpstr>
      <vt:lpstr>Rhesus grouping</vt:lpstr>
      <vt:lpstr>Prevalence of RH blood groups </vt:lpstr>
      <vt:lpstr>Summery</vt:lpstr>
      <vt:lpstr>Question: Identify each blood group and right the genotype</vt:lpstr>
      <vt:lpstr>haemolytic disease of the newborn</vt:lpstr>
      <vt:lpstr>HDN cont.</vt:lpstr>
      <vt:lpstr>Prevention</vt:lpstr>
      <vt:lpstr>Indications for Rhogam</vt:lpstr>
      <vt:lpstr>Other causes for hemolytic disease of the newborn</vt:lpstr>
      <vt:lpstr>Direct coombs test</vt:lpstr>
      <vt:lpstr>Indirect coombs test</vt:lpstr>
      <vt:lpstr>Q.</vt:lpstr>
      <vt:lpstr>Procedure of Blood transfusions</vt:lpstr>
      <vt:lpstr>Complications of blood transfusion</vt:lpstr>
      <vt:lpstr>Non-immunological complications</vt:lpstr>
      <vt:lpstr>Autologous Transfusions</vt:lpstr>
      <vt:lpstr>Blood products and components.</vt:lpstr>
      <vt:lpstr>PowerPoint Presentation</vt:lpstr>
      <vt:lpstr>Q</vt:lpstr>
      <vt:lpstr>ABO and Rh grouping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blood transfusion</dc:title>
  <dc:creator>soft</dc:creator>
  <cp:lastModifiedBy>User</cp:lastModifiedBy>
  <cp:revision>53</cp:revision>
  <cp:lastPrinted>2014-11-20T04:28:44Z</cp:lastPrinted>
  <dcterms:created xsi:type="dcterms:W3CDTF">2014-11-18T08:00:44Z</dcterms:created>
  <dcterms:modified xsi:type="dcterms:W3CDTF">2018-08-08T04:14:22Z</dcterms:modified>
</cp:coreProperties>
</file>