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4"/>
  </p:notesMasterIdLst>
  <p:sldIdLst>
    <p:sldId id="256" r:id="rId3"/>
    <p:sldId id="257" r:id="rId4"/>
    <p:sldId id="286" r:id="rId5"/>
    <p:sldId id="261" r:id="rId6"/>
    <p:sldId id="258" r:id="rId7"/>
    <p:sldId id="268" r:id="rId8"/>
    <p:sldId id="269" r:id="rId9"/>
    <p:sldId id="278" r:id="rId10"/>
    <p:sldId id="279" r:id="rId11"/>
    <p:sldId id="272" r:id="rId12"/>
    <p:sldId id="270" r:id="rId13"/>
    <p:sldId id="273" r:id="rId14"/>
    <p:sldId id="274" r:id="rId15"/>
    <p:sldId id="281" r:id="rId16"/>
    <p:sldId id="262" r:id="rId17"/>
    <p:sldId id="280" r:id="rId18"/>
    <p:sldId id="264" r:id="rId19"/>
    <p:sldId id="265" r:id="rId20"/>
    <p:sldId id="266" r:id="rId21"/>
    <p:sldId id="284" r:id="rId22"/>
    <p:sldId id="28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00CC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83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2DE463-874B-4CEF-82A8-EB01327FB1F7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278359-06BB-4901-A9B1-4CBB72114A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91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278359-06BB-4901-A9B1-4CBB72114A0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19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278359-06BB-4901-A9B1-4CBB72114A0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278359-06BB-4901-A9B1-4CBB72114A0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66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278359-06BB-4901-A9B1-4CBB72114A0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27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278359-06BB-4901-A9B1-4CBB72114A0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00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278359-06BB-4901-A9B1-4CBB72114A0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29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Methylmalonic</a:t>
            </a:r>
            <a:r>
              <a:rPr lang="en-US" dirty="0" smtClean="0"/>
              <a:t> acid, if not properly handled by B</a:t>
            </a:r>
            <a:r>
              <a:rPr lang="en-US" baseline="-25000" dirty="0" smtClean="0"/>
              <a:t>12</a:t>
            </a:r>
            <a:r>
              <a:rPr lang="en-US" dirty="0" smtClean="0"/>
              <a:t>, remains in the myelin sheath,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278359-06BB-4901-A9B1-4CBB72114A0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82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Nucleotide Synthesis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7326B84-9780-4C9C-A1CE-A041FF631883}" type="slidenum">
              <a:rPr lang="en-US" smtClean="0"/>
              <a:pPr/>
              <a:t>21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25896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EEEC7B-D366-40B8-A1DE-5A26D5FD4920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9CA310-729A-4447-B0D5-071218CCD9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EEEC7B-D366-40B8-A1DE-5A26D5FD4920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9CA310-729A-4447-B0D5-071218CCD9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EEEC7B-D366-40B8-A1DE-5A26D5FD4920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9CA310-729A-4447-B0D5-071218CCD9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EC7B-D366-40B8-A1DE-5A26D5FD4920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CA310-729A-4447-B0D5-071218CCD9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EC7B-D366-40B8-A1DE-5A26D5FD4920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CA310-729A-4447-B0D5-071218CCD9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EC7B-D366-40B8-A1DE-5A26D5FD4920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CA310-729A-4447-B0D5-071218CCD9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EC7B-D366-40B8-A1DE-5A26D5FD4920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CA310-729A-4447-B0D5-071218CCD9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EC7B-D366-40B8-A1DE-5A26D5FD4920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CA310-729A-4447-B0D5-071218CCD9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EC7B-D366-40B8-A1DE-5A26D5FD4920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CA310-729A-4447-B0D5-071218CCD9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EC7B-D366-40B8-A1DE-5A26D5FD4920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CA310-729A-4447-B0D5-071218CCD9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EC7B-D366-40B8-A1DE-5A26D5FD4920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CA310-729A-4447-B0D5-071218CCD9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EEEC7B-D366-40B8-A1DE-5A26D5FD4920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9CA310-729A-4447-B0D5-071218CCD9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EC7B-D366-40B8-A1DE-5A26D5FD4920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CA310-729A-4447-B0D5-071218CCD9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EC7B-D366-40B8-A1DE-5A26D5FD4920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CA310-729A-4447-B0D5-071218CCD9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EC7B-D366-40B8-A1DE-5A26D5FD4920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CA310-729A-4447-B0D5-071218CCD9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EEEC7B-D366-40B8-A1DE-5A26D5FD4920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9CA310-729A-4447-B0D5-071218CCD9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EEEC7B-D366-40B8-A1DE-5A26D5FD4920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9CA310-729A-4447-B0D5-071218CCD9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EEEC7B-D366-40B8-A1DE-5A26D5FD4920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9CA310-729A-4447-B0D5-071218CCD9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EEEC7B-D366-40B8-A1DE-5A26D5FD4920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9CA310-729A-4447-B0D5-071218CCD9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EEEC7B-D366-40B8-A1DE-5A26D5FD4920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9CA310-729A-4447-B0D5-071218CCD9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EEEC7B-D366-40B8-A1DE-5A26D5FD4920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9CA310-729A-4447-B0D5-071218CCD9A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EEEC7B-D366-40B8-A1DE-5A26D5FD4920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B9CA310-729A-4447-B0D5-071218CCD9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FEEEC7B-D366-40B8-A1DE-5A26D5FD4920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B9CA310-729A-4447-B0D5-071218CCD9A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EEC7B-D366-40B8-A1DE-5A26D5FD4920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CA310-729A-4447-B0D5-071218CCD9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209800"/>
            <a:ext cx="7406640" cy="1472184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Vitamin B</a:t>
            </a:r>
            <a:r>
              <a:rPr lang="en-US" b="1" baseline="-25000" dirty="0" smtClean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12</a:t>
            </a:r>
            <a:r>
              <a:rPr lang="en-US" b="1" dirty="0" smtClean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 and Folate metabolism</a:t>
            </a:r>
            <a:endParaRPr lang="en-US" b="1" dirty="0"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91000" y="5486400"/>
            <a:ext cx="4953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alibri" pitchFamily="34" charset="0"/>
                <a:cs typeface="Calibri" pitchFamily="34" charset="0"/>
              </a:rPr>
              <a:t>Dr. </a:t>
            </a:r>
            <a:r>
              <a:rPr lang="en-US" sz="1600" dirty="0" err="1" smtClean="0">
                <a:latin typeface="Calibri" pitchFamily="34" charset="0"/>
                <a:cs typeface="Calibri" pitchFamily="34" charset="0"/>
              </a:rPr>
              <a:t>Wasanthi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Subasinghe</a:t>
            </a:r>
          </a:p>
          <a:p>
            <a:pPr algn="ctr"/>
            <a:r>
              <a:rPr lang="en-US" sz="1600" dirty="0" smtClean="0">
                <a:latin typeface="Calibri" pitchFamily="34" charset="0"/>
                <a:cs typeface="Calibri" pitchFamily="34" charset="0"/>
              </a:rPr>
              <a:t>Department of Biochemistry &amp; Clinical Chemistry,</a:t>
            </a:r>
          </a:p>
          <a:p>
            <a:pPr algn="ctr"/>
            <a:r>
              <a:rPr lang="en-US" sz="1600" dirty="0" smtClean="0">
                <a:latin typeface="Calibri" pitchFamily="34" charset="0"/>
                <a:cs typeface="Calibri" pitchFamily="34" charset="0"/>
              </a:rPr>
              <a:t>Faculty of medicine, 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Ragama</a:t>
            </a:r>
          </a:p>
          <a:p>
            <a:pPr algn="ctr"/>
            <a:r>
              <a:rPr lang="en-US" sz="1600" dirty="0" smtClean="0">
                <a:latin typeface="Calibri" pitchFamily="34" charset="0"/>
                <a:cs typeface="Calibri" pitchFamily="34" charset="0"/>
              </a:rPr>
              <a:t>05</a:t>
            </a:r>
            <a:r>
              <a:rPr lang="en-US" sz="1600" baseline="30000" dirty="0" smtClean="0">
                <a:latin typeface="Calibri" pitchFamily="34" charset="0"/>
                <a:cs typeface="Calibri" pitchFamily="34" charset="0"/>
              </a:rPr>
              <a:t>th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June 2018</a:t>
            </a:r>
            <a:endParaRPr lang="en-US" sz="1600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00CC"/>
                </a:solidFill>
                <a:cs typeface="Times New Roman" pitchFamily="18" charset="0"/>
              </a:rPr>
              <a:t>Functions of </a:t>
            </a:r>
            <a:r>
              <a:rPr lang="en-US" sz="4000" b="1" dirty="0" err="1" smtClean="0">
                <a:solidFill>
                  <a:srgbClr val="0000CC"/>
                </a:solidFill>
                <a:cs typeface="Times New Roman" pitchFamily="18" charset="0"/>
              </a:rPr>
              <a:t>Vit</a:t>
            </a:r>
            <a:r>
              <a:rPr lang="en-US" sz="4000" b="1" dirty="0" smtClean="0">
                <a:solidFill>
                  <a:srgbClr val="0000CC"/>
                </a:solidFill>
                <a:cs typeface="Times New Roman" pitchFamily="18" charset="0"/>
              </a:rPr>
              <a:t>. B</a:t>
            </a:r>
            <a:r>
              <a:rPr lang="en-US" sz="4000" b="1" baseline="-25000" dirty="0" smtClean="0">
                <a:solidFill>
                  <a:srgbClr val="0000CC"/>
                </a:solidFill>
                <a:cs typeface="Times New Roman" pitchFamily="18" charset="0"/>
              </a:rPr>
              <a:t>12</a:t>
            </a:r>
            <a:endParaRPr lang="en-US" sz="4000" b="1" baseline="-25000" dirty="0">
              <a:solidFill>
                <a:srgbClr val="0000CC"/>
              </a:solidFill>
            </a:endParaRPr>
          </a:p>
        </p:txBody>
      </p:sp>
      <p:sp>
        <p:nvSpPr>
          <p:cNvPr id="2054" name="AutoShape 6" descr="data:image/jpeg;base64,/9j/4AAQSkZJRgABAQAAAQABAAD/2wCEAAkGBhQQERUTEBMRFRUTExoYEhUVFRIWGxUWGBEXGBoaFxgXHSgfHB8vGRYYIDsgLyg1LS0sGh49NTAsNSYsLSkBCQoKBQUFDQUFDSkYEhgpKSkpKSkpKSkpKSkpKSkpKSkpKSkpKSkpKSkpKSkpKSkpKSkpKSkpKSkpKSkpKSkpKf/AABEIAHQAmAMBIgACEQEDEQH/xAAbAAEAAwEBAQEAAAAAAAAAAAAABAUGAgMBB//EAEAQAAIBAwIEAwMJAwwDAAAAAAECAwAEERIhBQYTMSJBUTJhcRQjM0JSYnKBkRZzshUkNFNjdJKhsbO0tTVUgv/EABQBAQAAAAAAAAAAAAAAAAAAAAD/xAAUEQEAAAAAAAAAAAAAAAAAAAAA/9oADAMBAAIRAxEAPwD9xpSlApSlApSlApSlBAuuPQRSCKSaNXbGFLDOW9nPpnyz38qn1kOJ2Uim6gHycpeMG6kkulo+qiQYaPTlvEoC4O5IXbGTrY1wAMk4GMnufjQdVGv+IxwJrmdUXIAJ8yewA7k+4b1Jqj5mVo+lcqA3ydyWjOvxCRDHldKsQwLDG3YsCRnNBIl5otURJGuIgkgJRtQOQDgnbsAdiewPfFd3fMNvEyrJNEpcArlh2Y4Uk9gCdgTsao7C1uUf5SkNu/yiPxIrtF0/nZJEOWjy2RJ4iVB1ZODnA8LXlq4topII0hmWeBI2dnKdNhB0iCuklo8bgA57j30GrbiMY1ZdfBII237O2nCn3nWv6ipNY/8AY1wXIllJ+VQOq9UhGSJLdSXXsW+aY/pWwoFKUoFKUoFKUoFKVy7hQSxAAGSTsAB3JNB1SqI8ckuNrFAy+dzID0hv3jAw035EL96oLvJbzBEu3eZ9+ndgLHcHuRA6L82wH1QD71PtUGrpVVYcwJI4ikV4Zv6qTALY7mNh4ZB+EnHmBXy95hVXMUKtPMO8ceMJ+9c+GP4E59AaCj5n/pX5WP8A28dbKsxPyrLcN1rifRL4NCwgdNOnJ1EDaxmXDgHJxuNgtSxxySDw3kRHfTNCGeNsAnxD2ojgdjlfvmgvKqOa2AtZMkAeHcsFH0i+Zlj/AIx+fY8pzdbtHHIpdlli6iaUdiRrRNOkDOrW4XT3Bznsa8Xt7i8GJNVrCfqKVMzj7zbrEO2wy33l7UFpwg/zeLGD80nY5+oPMM2f8R+J71LqhElzabODdQjsyACZB95BhZAB5rhvut3q04fxOO4TXC4dc4OO6kd1YHdWH2SMiglUpSgUpSgUpSgUpSgVR8y26yPaxyKGR7nxo26tpglYal7MAwBwdsgelXlU/HPprP8AvJ/401BI4BxBriBZHABYuCFzjwyso7+5alXlkkyGOVFdG9pWAIPxBqv5Vt2jtUV1KsGkyDsd5nI/yINW1Bm+KcACW1wrO8kQhZoo5fGYnVCQY5D4xjyySQexFWnALVI7aJY1VQY1JCgDLFQST6kncnuaj8Z4lG8N1Ejqzx27l1G+jMZwGI2B9x3xU3hP0EX7pP4BQS6h8YRTbzB20qYnDNjOkaDk489vKplR+I2xlhkjBALxsoJ8iykZ/wA6DP8ABeExxXaPHKTqs89LRgEkxhpQc7EhEyvrv3znUVn+B8praSrJH2FsImGqVssGByNZOBsdvfWgoFUF3Aq8SgZQA0kE4kI216DBp149rGTjPbJx3q/qkv8A/wAha/ubn/W3oLulKUClKUClKUETi3ERbQSTMCViRnIGASFGT32qkvufreNyFPVVTFrkiaN1QSmfdtJ7KLdmPoCD61ecV4eLiGSFiQsqFCRjIDDG2dqr7vluLrfKNxpEZKKE0npC4xtjzFy2fwr78h8fmB3LJbQM7rIyamYJGunT4ncZOPFsACTjy715tyr1sPdzSySg5Ro2aFYTvvEiscHBxlixI9xxXryjw+OK2BgMhjnPWQSYyiyKrKm3kq4Ud9h3NXVBRfLLi1+nU3EXlNEvzqj+1iX2vxJ/hHeoHFOLpOyhLlnjdcxwWe802+G1yA5jUHb6vY5byrWV4w2iIWZERTIcuVUAucYyxHc4GMmgoLPlt5I9EwWCDytIDjOe/WmGGcnzAwPUv3OjRAoAAAAGAB5AV1Sgor3mnptIVglkigOLiVSmEIQO2FJ1PpVgTgeoGSCK+LzlAXEYZeobkwdPXHryGI16c507Z+FR+KcGTr9PrTol6zdWJBFocrENfiYa01IoB0nf3Ek1OXleMY3ORdG4zhM6ixbTnHs749cUFxSlKBUHifCEuAuvUrIcxyIxR0J76WHkcDIOxxuDU6lBRrfT2uflWJYlDN8pQBSiqpY9aP4D2k2J+qvnx+1LKMy2txHq09EExN1WdwqplWwjZIJBOAMnOxxdXdqsqNG4yrqVceqsCCP0NUZ5SLDEt1dOVCiFiY16RRwyuAqgM+VA1MDkZHmch9/azB6b28q3GpVWDVGdepHcMH1adOmN8nOxUjGcZJzlErKk4MDF2SQSvEoRliWQeLVhgVYEEH9MGvrcp6vG1xMbgMrLPiIMmlXUKEC6NOmR8jG+s+eMettysiuskjvLIrs7s4j+cZ4xHuAoAAVQABQTeD8VW6hWVPZYsBuDkLIyZBGxB05+BFK+8J4YttEIkJIDMRnH15GfGwx3bFKCZXjefRv+Bv4TXtSgqeUjmxtcf+rD/srVtVLNy+Y2Mlk4hYnLRkaoZD56oxjST9pSDnc6ux4/apY/BdRyQy/VQK0olPpA6L4/hgNjcqBQXF3PoRnxnSpbHbOATVLwLmsXRhHTKNJCzyqWyYnXpHR28QIlDBvMEHG9QuIcUkcqJy8KOD07SILJczj7+MiNfUD3Zcdqk2XK6kLLiS2mEAhBSVXKojKULZXQz4UA7EYJGSMUGjpVF/LEtrteqCg7XMStpx6zR7mL8QJXzyvYP5VmutrRdEZ73Mqncf2MRwX/ABNhexGvtQdcXcC8sgSMlpsD1+YPb1q7rN33LSIhIgF27EdZpnHVZQcgxuRpUhtwo0geRBqNZcXeJXMMhnjiUmWG4zHcW+FJGSRmRdvMZ7kO/ag1tKz/AALmg3LRIY9DtCzTLqyY5FMXh7bgiUMG81KnzrQUClKUClKUClKUClKUClKUCqfjn01n/eT/AMWariqPmSdY5LR3IVFufEx2VdUEqjU3YZYgb+ZA86CxsuFRQl2jQBpGzI5yWc/eY7keg7DyxUuqmPmBVk6VwjQOzaYi+Cku+3TkG2o/YOG9xq2oIHHv6LP+4k/22qv4BcMZihY6VsrVlXyBYzhiPiFX9BUvma6SO0mLsqgxOq5OMsyEKo9WJOABuT2qLy1CG/nCOjpJawRjSc4aIzas+XeQDHcEHNBfVB4lwSG4wZUBZQQrDKsoYYYBhvgg7jsfMVOqqHMCvL07dWm0tpldMdOLB8WpzsWH2Fyc98UEbhHD4TcyyJGVktwtrq1kh4+hDMCV7ZHU053O3ffAvqzvLPE4pZ7wRyIxa4DqFYHUgs7aMsvqutGXUNsqR3FaKgUpSgUpSgUpSgUpSgUpSgVzJGGBVgCCMEEZBB7gg966pQZu94AYI36BQwaT1LWZepFpAyekDunb2N08sDuIXB+Z55xFEqwJObYtKCH0K3zJR1A3KFJGIG2SCMjBI18kYYFWGQQQR6gjBqLDwiJHWRY1DpF0kYDcRZB0fDIFBGseAKjiWZmnmHaSTHgyNxEg8MY+G58ya+XnL4LmWBzBMfadACsmP62M+F9ts7Njswq2pQYjiHNk8PylLhYCFVUiYBijS/Jo5HRgx3DK7FR6Kw3xvcpy4ZfDcsvRXaO1hBSIIDsJPOTby2Ty0nubC74JDKrrJEjCV1eQEe0yadJPvGhf0FTqCDf8EimVVdMaPomQlGiOMZjZcFdvT/SqLinErqyMQ1JcIZDklCJTEkEkjjw+FnGkEEAZxgjPirV15S2qsyMygtGSUP2SVKkj/wCWI/OgylvzqxfaNpUZbgoYEL7RXRjQnfsUx8TWj4LeGa2hlfGqSFHbGwy0YY4/M18s+BwQ/RRImzjwjG0khkcfm5JqJY8FMVyXVUWJYgkYV5M4CoMMpGMDTtg7b7EscBc0pSgUpSgUpSgUpSgUpSgUpSgUpSgUpSgUpSgUpSgUpSgUpSgUpSg//9k="/>
          <p:cNvSpPr>
            <a:spLocks noChangeAspect="1" noChangeArrowheads="1"/>
          </p:cNvSpPr>
          <p:nvPr/>
        </p:nvSpPr>
        <p:spPr bwMode="auto">
          <a:xfrm>
            <a:off x="63500" y="-538163"/>
            <a:ext cx="1447800" cy="11049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44958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ts val="18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n-US" sz="2800" dirty="0" smtClean="0">
                <a:latin typeface="+mj-lt"/>
                <a:cs typeface="Times New Roman" pitchFamily="18" charset="0"/>
              </a:rPr>
              <a:t>Transfer methyl groups</a:t>
            </a:r>
          </a:p>
          <a:p>
            <a:pPr lvl="1">
              <a:lnSpc>
                <a:spcPct val="80000"/>
              </a:lnSpc>
              <a:spcBef>
                <a:spcPts val="18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n-US" sz="2400" dirty="0" smtClean="0">
                <a:latin typeface="+mj-lt"/>
                <a:cs typeface="Times New Roman" pitchFamily="18" charset="0"/>
              </a:rPr>
              <a:t>Conversion of propionate to TCA intermediate  during gluconeogenesis   [L-</a:t>
            </a:r>
            <a:r>
              <a:rPr lang="en-US" sz="2400" dirty="0" err="1" smtClean="0">
                <a:latin typeface="+mj-lt"/>
                <a:cs typeface="Times New Roman" pitchFamily="18" charset="0"/>
              </a:rPr>
              <a:t>methylmalonyl</a:t>
            </a:r>
            <a:r>
              <a:rPr lang="en-US" sz="2400" dirty="0" smtClean="0">
                <a:latin typeface="+mj-lt"/>
                <a:cs typeface="Times New Roman" pitchFamily="18" charset="0"/>
              </a:rPr>
              <a:t>-CoA to </a:t>
            </a:r>
            <a:r>
              <a:rPr lang="en-US" sz="2400" dirty="0" err="1" smtClean="0">
                <a:latin typeface="+mj-lt"/>
                <a:cs typeface="Times New Roman" pitchFamily="18" charset="0"/>
              </a:rPr>
              <a:t>Succinyl</a:t>
            </a:r>
            <a:r>
              <a:rPr lang="en-US" sz="2400" dirty="0" smtClean="0">
                <a:latin typeface="+mj-lt"/>
                <a:cs typeface="Times New Roman" pitchFamily="18" charset="0"/>
              </a:rPr>
              <a:t>- CoA ]</a:t>
            </a:r>
          </a:p>
          <a:p>
            <a:pPr lvl="1">
              <a:lnSpc>
                <a:spcPct val="80000"/>
              </a:lnSpc>
              <a:spcBef>
                <a:spcPts val="18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n-US" sz="2400" dirty="0" smtClean="0">
                <a:latin typeface="+mj-lt"/>
                <a:cs typeface="Times New Roman" pitchFamily="18" charset="0"/>
              </a:rPr>
              <a:t>Formation of methionine from homocysteine  </a:t>
            </a:r>
          </a:p>
          <a:p>
            <a:pPr lvl="1">
              <a:lnSpc>
                <a:spcPct val="80000"/>
              </a:lnSpc>
              <a:spcBef>
                <a:spcPts val="18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n-US" sz="2400" dirty="0" smtClean="0">
                <a:latin typeface="+mj-lt"/>
                <a:cs typeface="Times New Roman" pitchFamily="18" charset="0"/>
              </a:rPr>
              <a:t>During f</a:t>
            </a:r>
            <a:r>
              <a:rPr lang="en-US" sz="2400" dirty="0" smtClean="0">
                <a:cs typeface="Times New Roman" pitchFamily="18" charset="0"/>
              </a:rPr>
              <a:t>ormation of </a:t>
            </a:r>
            <a:r>
              <a:rPr lang="en-US" sz="2400" dirty="0" err="1" smtClean="0">
                <a:cs typeface="Times New Roman" pitchFamily="18" charset="0"/>
              </a:rPr>
              <a:t>methionine</a:t>
            </a:r>
            <a:r>
              <a:rPr lang="en-US" sz="2400" dirty="0" smtClean="0">
                <a:cs typeface="Times New Roman" pitchFamily="18" charset="0"/>
              </a:rPr>
              <a:t> , </a:t>
            </a:r>
            <a:r>
              <a:rPr lang="en-US" sz="2400" dirty="0" err="1" smtClean="0">
                <a:latin typeface="+mj-lt"/>
                <a:cs typeface="Times New Roman" pitchFamily="18" charset="0"/>
              </a:rPr>
              <a:t>methy-tetrahydrofolate</a:t>
            </a:r>
            <a:r>
              <a:rPr lang="en-US" sz="2400" dirty="0" smtClean="0">
                <a:latin typeface="+mj-lt"/>
                <a:cs typeface="Times New Roman" pitchFamily="18" charset="0"/>
              </a:rPr>
              <a:t> is converted to H4F </a:t>
            </a:r>
          </a:p>
          <a:p>
            <a:pPr lvl="1">
              <a:lnSpc>
                <a:spcPct val="80000"/>
              </a:lnSpc>
              <a:spcBef>
                <a:spcPts val="18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n-US" sz="2400" dirty="0" smtClean="0">
                <a:latin typeface="+mj-lt"/>
                <a:cs typeface="Times New Roman" pitchFamily="18" charset="0"/>
              </a:rPr>
              <a:t>This aids </a:t>
            </a:r>
            <a:r>
              <a:rPr lang="en-US" sz="2400" dirty="0" err="1" smtClean="0">
                <a:latin typeface="+mj-lt"/>
                <a:cs typeface="Times New Roman" pitchFamily="18" charset="0"/>
              </a:rPr>
              <a:t>folate</a:t>
            </a:r>
            <a:r>
              <a:rPr lang="en-US" sz="2400" dirty="0" smtClean="0">
                <a:latin typeface="+mj-lt"/>
                <a:cs typeface="Times New Roman" pitchFamily="18" charset="0"/>
              </a:rPr>
              <a:t> metabolism and formation of  </a:t>
            </a:r>
            <a:r>
              <a:rPr lang="en-US" sz="2400" dirty="0" err="1" smtClean="0">
                <a:latin typeface="+mj-lt"/>
                <a:cs typeface="Times New Roman" pitchFamily="18" charset="0"/>
              </a:rPr>
              <a:t>Purine</a:t>
            </a:r>
            <a:r>
              <a:rPr lang="en-US" sz="2400" dirty="0" smtClean="0">
                <a:latin typeface="+mj-lt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+mj-lt"/>
                <a:cs typeface="Times New Roman" pitchFamily="18" charset="0"/>
              </a:rPr>
              <a:t>pyrimidine</a:t>
            </a:r>
            <a:r>
              <a:rPr lang="en-US" sz="2400" dirty="0" smtClean="0">
                <a:latin typeface="+mj-lt"/>
                <a:cs typeface="Times New Roman" pitchFamily="18" charset="0"/>
              </a:rPr>
              <a:t>  and nucleic acid synthesis </a:t>
            </a:r>
          </a:p>
          <a:p>
            <a:pPr>
              <a:lnSpc>
                <a:spcPct val="80000"/>
              </a:lnSpc>
              <a:spcBef>
                <a:spcPts val="1800"/>
              </a:spcBef>
              <a:spcAft>
                <a:spcPts val="1200"/>
              </a:spcAft>
              <a:buNone/>
              <a:defRPr/>
            </a:pPr>
            <a:r>
              <a:rPr lang="en-US" dirty="0" smtClean="0">
                <a:latin typeface="+mj-lt"/>
                <a:cs typeface="Times New Roman" pitchFamily="18" charset="0"/>
              </a:rPr>
              <a:t>	</a:t>
            </a:r>
            <a:r>
              <a:rPr lang="en-US" sz="2400" dirty="0" smtClean="0">
                <a:latin typeface="+mj-lt"/>
                <a:cs typeface="Times New Roman" pitchFamily="18" charset="0"/>
              </a:rPr>
              <a:t> 	</a:t>
            </a:r>
            <a:endParaRPr lang="en-US" dirty="0" smtClean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834571" y="228600"/>
            <a:ext cx="8157029" cy="6553200"/>
            <a:chOff x="834571" y="228600"/>
            <a:chExt cx="8157029" cy="6553200"/>
          </a:xfrm>
        </p:grpSpPr>
        <p:grpSp>
          <p:nvGrpSpPr>
            <p:cNvPr id="25" name="Group 24"/>
            <p:cNvGrpSpPr/>
            <p:nvPr/>
          </p:nvGrpSpPr>
          <p:grpSpPr>
            <a:xfrm>
              <a:off x="834571" y="228600"/>
              <a:ext cx="8157029" cy="6553200"/>
              <a:chOff x="834571" y="228600"/>
              <a:chExt cx="8157029" cy="6553200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834571" y="228600"/>
                <a:ext cx="7318829" cy="6553200"/>
                <a:chOff x="834571" y="228600"/>
                <a:chExt cx="7318829" cy="6553200"/>
              </a:xfrm>
            </p:grpSpPr>
            <p:pic>
              <p:nvPicPr>
                <p:cNvPr id="1028" name="Picture 4" descr="http://www.accessmedicine.com/loadBinary.aspx?name=murr29&amp;filename=%09murr29_c044f014.png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 b="19298"/>
                <a:stretch>
                  <a:fillRect/>
                </a:stretch>
              </p:blipFill>
              <p:spPr bwMode="auto">
                <a:xfrm>
                  <a:off x="1458575" y="228600"/>
                  <a:ext cx="6694825" cy="3505200"/>
                </a:xfrm>
                <a:prstGeom prst="rect">
                  <a:avLst/>
                </a:prstGeom>
                <a:noFill/>
              </p:spPr>
            </p:pic>
            <p:grpSp>
              <p:nvGrpSpPr>
                <p:cNvPr id="8" name="Group 7"/>
                <p:cNvGrpSpPr/>
                <p:nvPr/>
              </p:nvGrpSpPr>
              <p:grpSpPr>
                <a:xfrm>
                  <a:off x="834571" y="4114800"/>
                  <a:ext cx="6785429" cy="2667000"/>
                  <a:chOff x="914400" y="685800"/>
                  <a:chExt cx="6785429" cy="2667000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914400" y="685800"/>
                    <a:ext cx="6785429" cy="2667000"/>
                    <a:chOff x="1066800" y="4114800"/>
                    <a:chExt cx="6785429" cy="2667000"/>
                  </a:xfrm>
                </p:grpSpPr>
                <p:pic>
                  <p:nvPicPr>
                    <p:cNvPr id="12" name="Picture 2" descr="http://www.accessmedicine.com/loadBinary.aspx?name=murr29&amp;filename=%09murr29_c020f002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/>
                    <a:srcRect l="40393" t="49275" b="13834"/>
                    <a:stretch>
                      <a:fillRect/>
                    </a:stretch>
                  </p:blipFill>
                  <p:spPr bwMode="auto">
                    <a:xfrm>
                      <a:off x="1066800" y="4343400"/>
                      <a:ext cx="6785429" cy="2438400"/>
                    </a:xfrm>
                    <a:prstGeom prst="rect">
                      <a:avLst/>
                    </a:prstGeom>
                    <a:noFill/>
                  </p:spPr>
                </p:pic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6172200" y="4114800"/>
                      <a:ext cx="533400" cy="762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pic>
                <p:nvPicPr>
                  <p:cNvPr id="10" name="Picture 2" descr="http://www.accessmedicine.com/loadBinary.aspx?name=murr29&amp;filename=%09murr29_c020f002.png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 l="58466" t="52734" r="22122" b="35738"/>
                  <a:stretch>
                    <a:fillRect/>
                  </a:stretch>
                </p:blipFill>
                <p:spPr bwMode="auto">
                  <a:xfrm>
                    <a:off x="2895600" y="2133600"/>
                    <a:ext cx="2209800" cy="762000"/>
                  </a:xfrm>
                  <a:prstGeom prst="rect">
                    <a:avLst/>
                  </a:prstGeom>
                  <a:noFill/>
                </p:spPr>
              </p:pic>
              <p:sp>
                <p:nvSpPr>
                  <p:cNvPr id="11" name="Rectangle 10"/>
                  <p:cNvSpPr/>
                  <p:nvPr/>
                </p:nvSpPr>
                <p:spPr>
                  <a:xfrm>
                    <a:off x="2743200" y="1143000"/>
                    <a:ext cx="2514600" cy="762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7" name="TextBox 16"/>
                <p:cNvSpPr txBox="1"/>
                <p:nvPr/>
              </p:nvSpPr>
              <p:spPr>
                <a:xfrm>
                  <a:off x="2438400" y="5029200"/>
                  <a:ext cx="3124200" cy="381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 smtClean="0"/>
                    <a:t>Deoxyadenosylcobalamin</a:t>
                  </a:r>
                  <a:endParaRPr lang="en-US" dirty="0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3048000" y="4038600"/>
                  <a:ext cx="3124200" cy="381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 smtClean="0"/>
                    <a:t>Hydroxycobalamin</a:t>
                  </a:r>
                  <a:endParaRPr lang="en-US" dirty="0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4038600" y="4724400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B</a:t>
                  </a:r>
                  <a:r>
                    <a:rPr lang="en-US" baseline="-25000" dirty="0" smtClean="0"/>
                    <a:t>12</a:t>
                  </a:r>
                  <a:endParaRPr lang="en-US" baseline="-25000" dirty="0"/>
                </a:p>
              </p:txBody>
            </p:sp>
          </p:grpSp>
          <p:cxnSp>
            <p:nvCxnSpPr>
              <p:cNvPr id="15" name="Straight Arrow Connector 14"/>
              <p:cNvCxnSpPr/>
              <p:nvPr/>
            </p:nvCxnSpPr>
            <p:spPr>
              <a:xfrm rot="5400000">
                <a:off x="3542506" y="4761706"/>
                <a:ext cx="686594" cy="79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rot="5400000" flipH="1" flipV="1">
                <a:off x="3619500" y="3848100"/>
                <a:ext cx="533400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7162800" y="1981200"/>
                <a:ext cx="1295400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In Cytosol</a:t>
                </a:r>
                <a:endParaRPr lang="en-US" b="1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315200" y="4953000"/>
                <a:ext cx="1676400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In </a:t>
                </a:r>
                <a:r>
                  <a:rPr lang="en-US" b="1" dirty="0" err="1" smtClean="0"/>
                  <a:t>Mitochindria</a:t>
                </a:r>
                <a:endParaRPr lang="en-US" b="1" dirty="0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5029200" y="5181600"/>
              <a:ext cx="2286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00CC"/>
                </a:solidFill>
              </a:rPr>
              <a:t>Deficiency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4525963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1800"/>
              </a:spcAft>
              <a:buNone/>
            </a:pPr>
            <a:r>
              <a:rPr lang="en-US" sz="2800" dirty="0" smtClean="0"/>
              <a:t>1. Accumulation of odd numbered fatty acids and their incorporation into nerve cell members.</a:t>
            </a:r>
          </a:p>
          <a:p>
            <a:pPr lvl="1">
              <a:spcBef>
                <a:spcPts val="600"/>
              </a:spcBef>
              <a:spcAft>
                <a:spcPts val="1800"/>
              </a:spcAft>
            </a:pPr>
            <a:r>
              <a:rPr lang="en-US" dirty="0" smtClean="0"/>
              <a:t>Neurological disorders due to progressive </a:t>
            </a:r>
            <a:r>
              <a:rPr lang="en-US" dirty="0" err="1" smtClean="0"/>
              <a:t>demyelination</a:t>
            </a:r>
            <a:r>
              <a:rPr lang="en-US" dirty="0" smtClean="0"/>
              <a:t> of nerve cells.</a:t>
            </a:r>
          </a:p>
          <a:p>
            <a:pPr>
              <a:spcBef>
                <a:spcPts val="600"/>
              </a:spcBef>
              <a:spcAft>
                <a:spcPts val="1800"/>
              </a:spcAft>
              <a:buNone/>
            </a:pPr>
            <a:r>
              <a:rPr lang="en-US" sz="2800" dirty="0" smtClean="0"/>
              <a:t>2. Artificial </a:t>
            </a:r>
            <a:r>
              <a:rPr lang="en-US" sz="2800" dirty="0" err="1" smtClean="0"/>
              <a:t>folate</a:t>
            </a:r>
            <a:r>
              <a:rPr lang="en-US" sz="2800" dirty="0" smtClean="0"/>
              <a:t> deficiency (Folate trap)</a:t>
            </a:r>
          </a:p>
          <a:p>
            <a:pPr lvl="1">
              <a:spcBef>
                <a:spcPts val="600"/>
              </a:spcBef>
              <a:spcAft>
                <a:spcPts val="1800"/>
              </a:spcAft>
            </a:pPr>
            <a:r>
              <a:rPr lang="en-US" dirty="0" smtClean="0"/>
              <a:t>Drop in nucleotide synthesis and eventually leads to </a:t>
            </a:r>
            <a:r>
              <a:rPr lang="en-US" dirty="0" err="1" smtClean="0"/>
              <a:t>megaloblastic</a:t>
            </a:r>
            <a:r>
              <a:rPr lang="en-US" dirty="0" smtClean="0"/>
              <a:t> </a:t>
            </a:r>
            <a:r>
              <a:rPr lang="en-US" dirty="0" err="1" smtClean="0"/>
              <a:t>anaemia</a:t>
            </a:r>
            <a:endParaRPr lang="en-US" dirty="0" smtClean="0"/>
          </a:p>
          <a:p>
            <a:pPr>
              <a:spcBef>
                <a:spcPts val="600"/>
              </a:spcBef>
              <a:spcAft>
                <a:spcPts val="1800"/>
              </a:spcAft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00CC"/>
                </a:solidFill>
              </a:rPr>
              <a:t>Causes of deficiency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991600" cy="5334000"/>
          </a:xfrm>
        </p:spPr>
        <p:txBody>
          <a:bodyPr>
            <a:noAutofit/>
          </a:bodyPr>
          <a:lstStyle/>
          <a:p>
            <a:pPr marL="342900" lvl="1" indent="-342900"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dirty="0" smtClean="0"/>
              <a:t>Reduced intake [Vegans]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800" dirty="0" smtClean="0"/>
              <a:t>Reduced absorption:</a:t>
            </a:r>
          </a:p>
          <a:p>
            <a:pPr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 smtClean="0"/>
              <a:t>		1. Pernicious </a:t>
            </a:r>
            <a:r>
              <a:rPr lang="en-US" sz="2800" dirty="0" err="1" smtClean="0"/>
              <a:t>aneamia</a:t>
            </a:r>
            <a:r>
              <a:rPr lang="en-US" sz="2800" dirty="0" smtClean="0"/>
              <a:t> :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>
                <a:solidFill>
                  <a:srgbClr val="009900"/>
                </a:solidFill>
              </a:rPr>
              <a:t>			</a:t>
            </a:r>
            <a:r>
              <a:rPr lang="en-US" sz="2400" dirty="0" smtClean="0">
                <a:solidFill>
                  <a:srgbClr val="009900"/>
                </a:solidFill>
              </a:rPr>
              <a:t>Common form of B12 deficiency,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9900"/>
                </a:solidFill>
              </a:rPr>
              <a:t>			Lack  of IF /</a:t>
            </a:r>
            <a:r>
              <a:rPr lang="en-US" sz="2400" dirty="0" err="1" smtClean="0">
                <a:solidFill>
                  <a:srgbClr val="009900"/>
                </a:solidFill>
              </a:rPr>
              <a:t>Gastrectomy</a:t>
            </a:r>
            <a:endParaRPr lang="en-US" sz="2400" dirty="0" smtClean="0">
              <a:solidFill>
                <a:srgbClr val="009900"/>
              </a:solidFill>
            </a:endParaRPr>
          </a:p>
          <a:p>
            <a:pPr lvl="3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9900"/>
                </a:solidFill>
              </a:rPr>
              <a:t>       Autoimmune disorder</a:t>
            </a:r>
          </a:p>
          <a:p>
            <a:pPr lvl="3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9900"/>
                </a:solidFill>
              </a:rPr>
              <a:t>	    Antibodies </a:t>
            </a:r>
            <a:r>
              <a:rPr lang="en-US" sz="2400" dirty="0" err="1" smtClean="0">
                <a:solidFill>
                  <a:srgbClr val="009900"/>
                </a:solidFill>
              </a:rPr>
              <a:t>againt</a:t>
            </a:r>
            <a:r>
              <a:rPr lang="en-US" sz="2400" dirty="0" smtClean="0">
                <a:solidFill>
                  <a:srgbClr val="009900"/>
                </a:solidFill>
              </a:rPr>
              <a:t> gastric parietal cells</a:t>
            </a:r>
          </a:p>
          <a:p>
            <a:pPr lvl="3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9900"/>
                </a:solidFill>
              </a:rPr>
              <a:t> 	   Antibodies against IF	</a:t>
            </a:r>
          </a:p>
          <a:p>
            <a:pPr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 smtClean="0"/>
              <a:t>		2. disease of the terminal ileum</a:t>
            </a:r>
          </a:p>
          <a:p>
            <a:pPr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 smtClean="0"/>
              <a:t>		3. surgical resection of the gut</a:t>
            </a:r>
          </a:p>
          <a:p>
            <a:pPr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800" dirty="0" smtClean="0"/>
              <a:t>		4. blind loop syndrome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chm.bris.ac.uk/motm/folic-acid/fa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066800"/>
            <a:ext cx="5381625" cy="2134860"/>
          </a:xfrm>
          <a:prstGeom prst="rect">
            <a:avLst/>
          </a:prstGeom>
          <a:noFill/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0" y="152400"/>
            <a:ext cx="9144000" cy="762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Folic acid [</a:t>
            </a:r>
            <a:r>
              <a:rPr kumimoji="0" lang="en-US" sz="3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Vitamin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B</a:t>
            </a:r>
            <a:r>
              <a:rPr kumimoji="0" lang="en-US" sz="36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9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]metabolism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3962400"/>
            <a:ext cx="86106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4572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>
                <a:cs typeface="Times New Roman" pitchFamily="18" charset="0"/>
              </a:rPr>
              <a:t>Biologically active form: </a:t>
            </a:r>
            <a:r>
              <a:rPr lang="en-US" sz="2400" dirty="0" smtClean="0">
                <a:solidFill>
                  <a:srgbClr val="009900"/>
                </a:solidFill>
                <a:cs typeface="Times New Roman" pitchFamily="18" charset="0"/>
              </a:rPr>
              <a:t>5,6,7,8-t</a:t>
            </a:r>
            <a:r>
              <a:rPr lang="en-US" altLang="en-US" sz="2400" dirty="0" smtClean="0">
                <a:solidFill>
                  <a:srgbClr val="009900"/>
                </a:solidFill>
                <a:cs typeface="Times New Roman" pitchFamily="18" charset="0"/>
              </a:rPr>
              <a:t>etrahydrofolate (H</a:t>
            </a:r>
            <a:r>
              <a:rPr lang="en-US" altLang="en-US" sz="2400" baseline="-25000" dirty="0" smtClean="0">
                <a:solidFill>
                  <a:srgbClr val="009900"/>
                </a:solidFill>
                <a:cs typeface="Times New Roman" pitchFamily="18" charset="0"/>
              </a:rPr>
              <a:t>4</a:t>
            </a:r>
            <a:r>
              <a:rPr lang="en-US" altLang="en-US" sz="2400" dirty="0" smtClean="0">
                <a:solidFill>
                  <a:srgbClr val="009900"/>
                </a:solidFill>
                <a:cs typeface="Times New Roman" pitchFamily="18" charset="0"/>
              </a:rPr>
              <a:t>F)</a:t>
            </a:r>
          </a:p>
          <a:p>
            <a:pPr marL="274320" indent="-45720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en-US" sz="2400" dirty="0" smtClean="0">
                <a:cs typeface="Times New Roman" pitchFamily="18" charset="0"/>
              </a:rPr>
              <a:t>Plasma level : varies from 3-21  </a:t>
            </a:r>
            <a:r>
              <a:rPr lang="en-US" altLang="en-US" sz="2400" dirty="0" err="1" smtClean="0">
                <a:cs typeface="Times New Roman" pitchFamily="18" charset="0"/>
              </a:rPr>
              <a:t>ng</a:t>
            </a:r>
            <a:r>
              <a:rPr lang="en-US" altLang="en-US" sz="2400" dirty="0" smtClean="0">
                <a:cs typeface="Times New Roman" pitchFamily="18" charset="0"/>
              </a:rPr>
              <a:t>/ml</a:t>
            </a:r>
          </a:p>
          <a:p>
            <a:pPr marL="274320" indent="-4572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>
                <a:cs typeface="Times New Roman" pitchFamily="18" charset="0"/>
              </a:rPr>
              <a:t>Daily requirement: 200 </a:t>
            </a:r>
            <a:r>
              <a:rPr lang="en-US" sz="2400" dirty="0" smtClean="0">
                <a:cs typeface="Times New Roman" pitchFamily="18" charset="0"/>
                <a:sym typeface="Symbol"/>
              </a:rPr>
              <a:t>g/day</a:t>
            </a:r>
          </a:p>
          <a:p>
            <a:pPr marL="274320" indent="-45720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Present in many animal/plant tissues and microorganisms </a:t>
            </a:r>
          </a:p>
          <a:p>
            <a:pPr marL="274320" indent="-457200">
              <a:spcBef>
                <a:spcPts val="600"/>
              </a:spcBef>
            </a:pPr>
            <a:r>
              <a:rPr lang="en-US" sz="2400" dirty="0" smtClean="0"/>
              <a:t>		- Liver, yeast, kidney, fresh green vegetables, fruits, whole 		   grain, meat and fish</a:t>
            </a:r>
            <a:endParaRPr lang="en-US" sz="2400" dirty="0" smtClean="0">
              <a:cs typeface="Times New Roman" pitchFamily="18" charset="0"/>
              <a:sym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00CC"/>
                </a:solidFill>
              </a:rPr>
              <a:t>Absorption, transport and storage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991600" cy="48768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1800"/>
              </a:spcAft>
              <a:buClr>
                <a:srgbClr val="0000CC"/>
              </a:buClr>
              <a:buNone/>
            </a:pPr>
            <a:r>
              <a:rPr lang="en-US" sz="2800" b="1" u="sng" dirty="0" smtClean="0">
                <a:solidFill>
                  <a:srgbClr val="009900"/>
                </a:solidFill>
              </a:rPr>
              <a:t>Absorption : </a:t>
            </a:r>
          </a:p>
          <a:p>
            <a:pPr lvl="1">
              <a:spcBef>
                <a:spcPts val="600"/>
              </a:spcBef>
              <a:spcAft>
                <a:spcPts val="1800"/>
              </a:spcAft>
              <a:buClr>
                <a:srgbClr val="0000CC"/>
              </a:buClr>
              <a:buFont typeface="Wingdings" pitchFamily="2" charset="2"/>
              <a:buChar char="§"/>
            </a:pPr>
            <a:r>
              <a:rPr lang="en-US" dirty="0" err="1" smtClean="0"/>
              <a:t>Polyglutamates</a:t>
            </a:r>
            <a:r>
              <a:rPr lang="en-US" dirty="0" smtClean="0"/>
              <a:t> are converted into </a:t>
            </a:r>
            <a:r>
              <a:rPr lang="en-US" dirty="0" err="1" smtClean="0"/>
              <a:t>monoglutamate</a:t>
            </a:r>
            <a:r>
              <a:rPr lang="en-US" dirty="0" smtClean="0"/>
              <a:t> prior to absorption</a:t>
            </a:r>
          </a:p>
          <a:p>
            <a:pPr lvl="1">
              <a:spcBef>
                <a:spcPts val="600"/>
              </a:spcBef>
              <a:spcAft>
                <a:spcPts val="1800"/>
              </a:spcAft>
              <a:buClr>
                <a:srgbClr val="0000CC"/>
              </a:buClr>
              <a:buFont typeface="Wingdings" pitchFamily="2" charset="2"/>
              <a:buChar char="§"/>
            </a:pPr>
            <a:r>
              <a:rPr lang="en-US" dirty="0" smtClean="0"/>
              <a:t>free </a:t>
            </a:r>
            <a:r>
              <a:rPr lang="en-US" dirty="0" err="1" smtClean="0"/>
              <a:t>folate</a:t>
            </a:r>
            <a:r>
              <a:rPr lang="en-US" dirty="0" smtClean="0"/>
              <a:t> is absorbed along the whole length of mucosa of small intestine</a:t>
            </a:r>
          </a:p>
          <a:p>
            <a:pPr lvl="1">
              <a:spcBef>
                <a:spcPts val="600"/>
              </a:spcBef>
              <a:spcAft>
                <a:spcPts val="1800"/>
              </a:spcAft>
              <a:buClr>
                <a:srgbClr val="0000CC"/>
              </a:buClr>
              <a:buFont typeface="Wingdings" pitchFamily="2" charset="2"/>
              <a:buChar char="§"/>
            </a:pPr>
            <a:r>
              <a:rPr lang="en-US" dirty="0" smtClean="0"/>
              <a:t>Upon absorption is </a:t>
            </a:r>
            <a:r>
              <a:rPr lang="en-US" dirty="0" err="1" smtClean="0"/>
              <a:t>enzymatically</a:t>
            </a:r>
            <a:r>
              <a:rPr lang="en-US" dirty="0" smtClean="0"/>
              <a:t> reduced and </a:t>
            </a:r>
            <a:r>
              <a:rPr lang="en-US" dirty="0" err="1" smtClean="0"/>
              <a:t>methylated</a:t>
            </a:r>
            <a:r>
              <a:rPr lang="en-US" dirty="0" smtClean="0"/>
              <a:t> to form 5-methy H</a:t>
            </a:r>
            <a:r>
              <a:rPr lang="en-US" baseline="-25000" dirty="0" smtClean="0"/>
              <a:t>4</a:t>
            </a:r>
            <a:r>
              <a:rPr lang="en-US" dirty="0" smtClean="0"/>
              <a:t>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00CC"/>
                </a:solidFill>
              </a:rPr>
              <a:t>Absorption, transport and storage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991600" cy="39624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1800"/>
              </a:spcAft>
              <a:buClr>
                <a:srgbClr val="0000CC"/>
              </a:buClr>
              <a:buNone/>
            </a:pPr>
            <a:r>
              <a:rPr lang="en-US" sz="2800" b="1" u="sng" dirty="0" smtClean="0">
                <a:solidFill>
                  <a:srgbClr val="009900"/>
                </a:solidFill>
              </a:rPr>
              <a:t>Transport :</a:t>
            </a:r>
          </a:p>
          <a:p>
            <a:pPr lvl="1">
              <a:spcBef>
                <a:spcPts val="600"/>
              </a:spcBef>
              <a:spcAft>
                <a:spcPts val="1800"/>
              </a:spcAft>
              <a:buClr>
                <a:srgbClr val="0000CC"/>
              </a:buClr>
              <a:buFont typeface="Wingdings" pitchFamily="2" charset="2"/>
              <a:buChar char="§"/>
            </a:pPr>
            <a:r>
              <a:rPr lang="en-US" dirty="0" smtClean="0"/>
              <a:t>in blood as methyl H</a:t>
            </a:r>
            <a:r>
              <a:rPr lang="en-US" baseline="-25000" dirty="0" smtClean="0"/>
              <a:t>4</a:t>
            </a:r>
            <a:r>
              <a:rPr lang="en-US" dirty="0" smtClean="0"/>
              <a:t>F  bound to specific protein</a:t>
            </a:r>
            <a:endParaRPr lang="en-US" b="1" u="sng" dirty="0" smtClean="0">
              <a:solidFill>
                <a:srgbClr val="009900"/>
              </a:solidFill>
            </a:endParaRPr>
          </a:p>
          <a:p>
            <a:pPr>
              <a:spcBef>
                <a:spcPts val="600"/>
              </a:spcBef>
              <a:spcAft>
                <a:spcPts val="1800"/>
              </a:spcAft>
              <a:buClr>
                <a:srgbClr val="0000CC"/>
              </a:buClr>
              <a:buNone/>
            </a:pPr>
            <a:r>
              <a:rPr lang="en-US" sz="2800" b="1" u="sng" dirty="0" smtClean="0">
                <a:solidFill>
                  <a:srgbClr val="009900"/>
                </a:solidFill>
              </a:rPr>
              <a:t>Storage :</a:t>
            </a:r>
            <a:r>
              <a:rPr lang="en-US" sz="2800" b="1" u="sng" dirty="0" smtClean="0"/>
              <a:t> </a:t>
            </a:r>
          </a:p>
          <a:p>
            <a:pPr lvl="1">
              <a:spcBef>
                <a:spcPts val="600"/>
              </a:spcBef>
              <a:spcAft>
                <a:spcPts val="1800"/>
              </a:spcAft>
              <a:buClr>
                <a:srgbClr val="0000CC"/>
              </a:buClr>
              <a:buFont typeface="Wingdings" pitchFamily="2" charset="2"/>
              <a:buChar char="§"/>
            </a:pPr>
            <a:r>
              <a:rPr lang="en-US" dirty="0" smtClean="0"/>
              <a:t>Stored in the liver [ 5 -15 m</a:t>
            </a:r>
            <a:r>
              <a:rPr lang="en-US" dirty="0" smtClean="0">
                <a:sym typeface="Symbol"/>
              </a:rPr>
              <a:t>g ]</a:t>
            </a:r>
            <a:r>
              <a:rPr lang="en-US" dirty="0" smtClean="0"/>
              <a:t> </a:t>
            </a:r>
          </a:p>
          <a:p>
            <a:pPr lvl="1">
              <a:spcBef>
                <a:spcPts val="600"/>
              </a:spcBef>
              <a:spcAft>
                <a:spcPts val="1800"/>
              </a:spcAft>
              <a:buClr>
                <a:srgbClr val="0000CC"/>
              </a:buClr>
              <a:buFont typeface="Wingdings" pitchFamily="2" charset="2"/>
              <a:buChar char="§"/>
            </a:pPr>
            <a:r>
              <a:rPr lang="en-US" dirty="0" smtClean="0"/>
              <a:t>Folate is incorporated in the RBC during </a:t>
            </a:r>
            <a:r>
              <a:rPr lang="en-US" dirty="0" err="1" smtClean="0"/>
              <a:t>erythropoiesis</a:t>
            </a:r>
            <a:r>
              <a:rPr lang="en-US" dirty="0" smtClean="0"/>
              <a:t> and retain during their life span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00CC"/>
                </a:solidFill>
                <a:cs typeface="Times New Roman" pitchFamily="18" charset="0"/>
              </a:rPr>
              <a:t>Functions of </a:t>
            </a:r>
            <a:r>
              <a:rPr lang="en-US" sz="4000" b="1" dirty="0" smtClean="0">
                <a:solidFill>
                  <a:srgbClr val="0000CC"/>
                </a:solidFill>
              </a:rPr>
              <a:t>Folate</a:t>
            </a:r>
            <a:endParaRPr lang="en-US" sz="4000" b="1" dirty="0">
              <a:solidFill>
                <a:srgbClr val="0000CC"/>
              </a:solidFill>
            </a:endParaRPr>
          </a:p>
        </p:txBody>
      </p:sp>
      <p:sp>
        <p:nvSpPr>
          <p:cNvPr id="2054" name="AutoShape 6" descr="data:image/jpeg;base64,/9j/4AAQSkZJRgABAQAAAQABAAD/2wCEAAkGBhQQERUTEBMRFRUTExoYEhUVFRIWGxUWGBEXGBoaFxgXHSgfHB8vGRYYIDsgLyg1LS0sGh49NTAsNSYsLSkBCQoKBQUFDQUFDSkYEhgpKSkpKSkpKSkpKSkpKSkpKSkpKSkpKSkpKSkpKSkpKSkpKSkpKSkpKSkpKSkpKSkpKf/AABEIAHQAmAMBIgACEQEDEQH/xAAbAAEAAwEBAQEAAAAAAAAAAAAABAUGAgMBB//EAEAQAAIBAwIEAwMJAwwDAAAAAAECAwAEERIhBQYTMSJBUTJhcRQjM0JSYnKBkRZzshUkNFNjdJKhsbO0tTVUgv/EABQBAQAAAAAAAAAAAAAAAAAAAAD/xAAUEQEAAAAAAAAAAAAAAAAAAAAA/9oADAMBAAIRAxEAPwD9xpSlApSlApSlApSlBAuuPQRSCKSaNXbGFLDOW9nPpnyz38qn1kOJ2Uim6gHycpeMG6kkulo+qiQYaPTlvEoC4O5IXbGTrY1wAMk4GMnufjQdVGv+IxwJrmdUXIAJ8yewA7k+4b1Jqj5mVo+lcqA3ydyWjOvxCRDHldKsQwLDG3YsCRnNBIl5otURJGuIgkgJRtQOQDgnbsAdiewPfFd3fMNvEyrJNEpcArlh2Y4Uk9gCdgTsao7C1uUf5SkNu/yiPxIrtF0/nZJEOWjy2RJ4iVB1ZODnA8LXlq4topII0hmWeBI2dnKdNhB0iCuklo8bgA57j30GrbiMY1ZdfBII237O2nCn3nWv6ipNY/8AY1wXIllJ+VQOq9UhGSJLdSXXsW+aY/pWwoFKUoFKUoFKUoFKVy7hQSxAAGSTsAB3JNB1SqI8ckuNrFAy+dzID0hv3jAw035EL96oLvJbzBEu3eZ9+ndgLHcHuRA6L82wH1QD71PtUGrpVVYcwJI4ikV4Zv6qTALY7mNh4ZB+EnHmBXy95hVXMUKtPMO8ceMJ+9c+GP4E59AaCj5n/pX5WP8A28dbKsxPyrLcN1rifRL4NCwgdNOnJ1EDaxmXDgHJxuNgtSxxySDw3kRHfTNCGeNsAnxD2ojgdjlfvmgvKqOa2AtZMkAeHcsFH0i+Zlj/AIx+fY8pzdbtHHIpdlli6iaUdiRrRNOkDOrW4XT3Bznsa8Xt7i8GJNVrCfqKVMzj7zbrEO2wy33l7UFpwg/zeLGD80nY5+oPMM2f8R+J71LqhElzabODdQjsyACZB95BhZAB5rhvut3q04fxOO4TXC4dc4OO6kd1YHdWH2SMiglUpSgUpSgUpSgUpSgVR8y26yPaxyKGR7nxo26tpglYal7MAwBwdsgelXlU/HPprP8AvJ/401BI4BxBriBZHABYuCFzjwyso7+5alXlkkyGOVFdG9pWAIPxBqv5Vt2jtUV1KsGkyDsd5nI/yINW1Bm+KcACW1wrO8kQhZoo5fGYnVCQY5D4xjyySQexFWnALVI7aJY1VQY1JCgDLFQST6kncnuaj8Z4lG8N1Ejqzx27l1G+jMZwGI2B9x3xU3hP0EX7pP4BQS6h8YRTbzB20qYnDNjOkaDk489vKplR+I2xlhkjBALxsoJ8iykZ/wA6DP8ABeExxXaPHKTqs89LRgEkxhpQc7EhEyvrv3znUVn+B8praSrJH2FsImGqVssGByNZOBsdvfWgoFUF3Aq8SgZQA0kE4kI216DBp149rGTjPbJx3q/qkv8A/wAha/ubn/W3oLulKUClKUClKUETi3ERbQSTMCViRnIGASFGT32qkvufreNyFPVVTFrkiaN1QSmfdtJ7KLdmPoCD61ecV4eLiGSFiQsqFCRjIDDG2dqr7vluLrfKNxpEZKKE0npC4xtjzFy2fwr78h8fmB3LJbQM7rIyamYJGunT4ncZOPFsACTjy715tyr1sPdzSySg5Ro2aFYTvvEiscHBxlixI9xxXryjw+OK2BgMhjnPWQSYyiyKrKm3kq4Ud9h3NXVBRfLLi1+nU3EXlNEvzqj+1iX2vxJ/hHeoHFOLpOyhLlnjdcxwWe802+G1yA5jUHb6vY5byrWV4w2iIWZERTIcuVUAucYyxHc4GMmgoLPlt5I9EwWCDytIDjOe/WmGGcnzAwPUv3OjRAoAAAAGAB5AV1Sgor3mnptIVglkigOLiVSmEIQO2FJ1PpVgTgeoGSCK+LzlAXEYZeobkwdPXHryGI16c507Z+FR+KcGTr9PrTol6zdWJBFocrENfiYa01IoB0nf3Ek1OXleMY3ORdG4zhM6ixbTnHs749cUFxSlKBUHifCEuAuvUrIcxyIxR0J76WHkcDIOxxuDU6lBRrfT2uflWJYlDN8pQBSiqpY9aP4D2k2J+qvnx+1LKMy2txHq09EExN1WdwqplWwjZIJBOAMnOxxdXdqsqNG4yrqVceqsCCP0NUZ5SLDEt1dOVCiFiY16RRwyuAqgM+VA1MDkZHmch9/azB6b28q3GpVWDVGdepHcMH1adOmN8nOxUjGcZJzlErKk4MDF2SQSvEoRliWQeLVhgVYEEH9MGvrcp6vG1xMbgMrLPiIMmlXUKEC6NOmR8jG+s+eMettysiuskjvLIrs7s4j+cZ4xHuAoAAVQABQTeD8VW6hWVPZYsBuDkLIyZBGxB05+BFK+8J4YttEIkJIDMRnH15GfGwx3bFKCZXjefRv+Bv4TXtSgqeUjmxtcf+rD/srVtVLNy+Y2Mlk4hYnLRkaoZD56oxjST9pSDnc6ux4/apY/BdRyQy/VQK0olPpA6L4/hgNjcqBQXF3PoRnxnSpbHbOATVLwLmsXRhHTKNJCzyqWyYnXpHR28QIlDBvMEHG9QuIcUkcqJy8KOD07SILJczj7+MiNfUD3Zcdqk2XK6kLLiS2mEAhBSVXKojKULZXQz4UA7EYJGSMUGjpVF/LEtrteqCg7XMStpx6zR7mL8QJXzyvYP5VmutrRdEZ73Mqncf2MRwX/ABNhexGvtQdcXcC8sgSMlpsD1+YPb1q7rN33LSIhIgF27EdZpnHVZQcgxuRpUhtwo0geRBqNZcXeJXMMhnjiUmWG4zHcW+FJGSRmRdvMZ7kO/ag1tKz/AALmg3LRIY9DtCzTLqyY5FMXh7bgiUMG81KnzrQUClKUClKUClKUClKUClKUCqfjn01n/eT/AMWariqPmSdY5LR3IVFufEx2VdUEqjU3YZYgb+ZA86CxsuFRQl2jQBpGzI5yWc/eY7keg7DyxUuqmPmBVk6VwjQOzaYi+Cku+3TkG2o/YOG9xq2oIHHv6LP+4k/22qv4BcMZihY6VsrVlXyBYzhiPiFX9BUvma6SO0mLsqgxOq5OMsyEKo9WJOABuT2qLy1CG/nCOjpJawRjSc4aIzas+XeQDHcEHNBfVB4lwSG4wZUBZQQrDKsoYYYBhvgg7jsfMVOqqHMCvL07dWm0tpldMdOLB8WpzsWH2Fyc98UEbhHD4TcyyJGVktwtrq1kh4+hDMCV7ZHU053O3ffAvqzvLPE4pZ7wRyIxa4DqFYHUgs7aMsvqutGXUNsqR3FaKgUpSgUpSgUpSgUpSgUpSgVzJGGBVgCCMEEZBB7gg966pQZu94AYI36BQwaT1LWZepFpAyekDunb2N08sDuIXB+Z55xFEqwJObYtKCH0K3zJR1A3KFJGIG2SCMjBI18kYYFWGQQQR6gjBqLDwiJHWRY1DpF0kYDcRZB0fDIFBGseAKjiWZmnmHaSTHgyNxEg8MY+G58ya+XnL4LmWBzBMfadACsmP62M+F9ts7Njswq2pQYjiHNk8PylLhYCFVUiYBijS/Jo5HRgx3DK7FR6Kw3xvcpy4ZfDcsvRXaO1hBSIIDsJPOTby2Ty0nubC74JDKrrJEjCV1eQEe0yadJPvGhf0FTqCDf8EimVVdMaPomQlGiOMZjZcFdvT/SqLinErqyMQ1JcIZDklCJTEkEkjjw+FnGkEEAZxgjPirV15S2qsyMygtGSUP2SVKkj/wCWI/OgylvzqxfaNpUZbgoYEL7RXRjQnfsUx8TWj4LeGa2hlfGqSFHbGwy0YY4/M18s+BwQ/RRImzjwjG0khkcfm5JqJY8FMVyXVUWJYgkYV5M4CoMMpGMDTtg7b7EscBc0pSgUpSgUpSgUpSgUpSgUpSgUpSgUpSgUpSgUpSgUpSgUpSgUpSg//9k="/>
          <p:cNvSpPr>
            <a:spLocks noChangeAspect="1" noChangeArrowheads="1"/>
          </p:cNvSpPr>
          <p:nvPr/>
        </p:nvSpPr>
        <p:spPr bwMode="auto">
          <a:xfrm>
            <a:off x="63500" y="-538163"/>
            <a:ext cx="1447800" cy="11049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2514600"/>
          </a:xfrm>
        </p:spPr>
        <p:txBody>
          <a:bodyPr>
            <a:noAutofit/>
          </a:bodyPr>
          <a:lstStyle/>
          <a:p>
            <a:pPr marL="265176" indent="-265176">
              <a:spcBef>
                <a:spcPts val="600"/>
              </a:spcBef>
              <a:buFont typeface="Wingdings" pitchFamily="2" charset="2"/>
              <a:buChar char="§"/>
              <a:defRPr/>
            </a:pPr>
            <a:r>
              <a:rPr lang="en-US" sz="2600" dirty="0" smtClean="0">
                <a:cs typeface="Times New Roman" pitchFamily="18" charset="0"/>
              </a:rPr>
              <a:t>Coenzyme in biosynthesis of amino acids </a:t>
            </a:r>
            <a:r>
              <a:rPr lang="en-US" sz="2600" dirty="0" smtClean="0">
                <a:solidFill>
                  <a:srgbClr val="009900"/>
                </a:solidFill>
                <a:cs typeface="Times New Roman" pitchFamily="18" charset="0"/>
              </a:rPr>
              <a:t>: one carbon unit (-CH</a:t>
            </a:r>
            <a:r>
              <a:rPr lang="en-US" sz="2600" baseline="-25000" dirty="0" smtClean="0">
                <a:solidFill>
                  <a:srgbClr val="009900"/>
                </a:solidFill>
                <a:cs typeface="Times New Roman" pitchFamily="18" charset="0"/>
              </a:rPr>
              <a:t>3</a:t>
            </a:r>
            <a:r>
              <a:rPr lang="en-US" sz="2600" dirty="0" smtClean="0">
                <a:solidFill>
                  <a:srgbClr val="009900"/>
                </a:solidFill>
                <a:cs typeface="Times New Roman" pitchFamily="18" charset="0"/>
              </a:rPr>
              <a:t>, -CH</a:t>
            </a:r>
            <a:r>
              <a:rPr lang="en-US" sz="2600" baseline="-25000" dirty="0" smtClean="0">
                <a:solidFill>
                  <a:srgbClr val="009900"/>
                </a:solidFill>
                <a:cs typeface="Times New Roman" pitchFamily="18" charset="0"/>
              </a:rPr>
              <a:t>2</a:t>
            </a:r>
            <a:r>
              <a:rPr lang="en-US" sz="2600" dirty="0" smtClean="0">
                <a:solidFill>
                  <a:srgbClr val="009900"/>
                </a:solidFill>
                <a:cs typeface="Times New Roman" pitchFamily="18" charset="0"/>
              </a:rPr>
              <a:t>OH,-CHO) transfer</a:t>
            </a:r>
          </a:p>
          <a:p>
            <a:pPr lvl="1"/>
            <a:r>
              <a:rPr lang="en-US" sz="2600" dirty="0" err="1" smtClean="0"/>
              <a:t>homocystein</a:t>
            </a:r>
            <a:r>
              <a:rPr lang="en-US" sz="2600" dirty="0" smtClean="0"/>
              <a:t> to </a:t>
            </a:r>
            <a:r>
              <a:rPr lang="en-US" sz="2600" dirty="0" err="1" smtClean="0"/>
              <a:t>methionine</a:t>
            </a:r>
            <a:r>
              <a:rPr lang="en-US" sz="2600" dirty="0" smtClean="0"/>
              <a:t> – </a:t>
            </a:r>
            <a:r>
              <a:rPr lang="en-US" sz="2400" dirty="0" smtClean="0"/>
              <a:t>H</a:t>
            </a:r>
            <a:r>
              <a:rPr lang="en-US" sz="2400" baseline="-25000" dirty="0" smtClean="0"/>
              <a:t>4</a:t>
            </a:r>
            <a:r>
              <a:rPr lang="en-US" sz="2400" dirty="0" smtClean="0"/>
              <a:t>F</a:t>
            </a:r>
            <a:r>
              <a:rPr lang="en-US" sz="2600" dirty="0" smtClean="0"/>
              <a:t> is a methyl donor  </a:t>
            </a:r>
          </a:p>
          <a:p>
            <a:pPr lvl="1"/>
            <a:r>
              <a:rPr lang="en-US" sz="2600" dirty="0" smtClean="0"/>
              <a:t>serine to </a:t>
            </a:r>
            <a:r>
              <a:rPr lang="en-US" sz="2600" dirty="0" err="1" smtClean="0"/>
              <a:t>glycine</a:t>
            </a:r>
            <a:r>
              <a:rPr lang="en-US" sz="2600" dirty="0" smtClean="0"/>
              <a:t> – </a:t>
            </a:r>
            <a:r>
              <a:rPr lang="en-US" sz="2400" dirty="0" smtClean="0"/>
              <a:t>H</a:t>
            </a:r>
            <a:r>
              <a:rPr lang="en-US" sz="2400" baseline="-25000" dirty="0" smtClean="0"/>
              <a:t>4</a:t>
            </a:r>
            <a:r>
              <a:rPr lang="en-US" sz="2400" dirty="0" smtClean="0"/>
              <a:t>F</a:t>
            </a:r>
            <a:r>
              <a:rPr lang="en-US" sz="2600" dirty="0" smtClean="0"/>
              <a:t> is an acceptor of a methyl group from serine</a:t>
            </a:r>
          </a:p>
          <a:p>
            <a:pPr lvl="1"/>
            <a:endParaRPr lang="en-US" sz="2600" dirty="0" smtClean="0">
              <a:cs typeface="Times New Roman" pitchFamily="18" charset="0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3"/>
          <a:srcRect b="24490"/>
          <a:stretch>
            <a:fillRect/>
          </a:stretch>
        </p:blipFill>
        <p:spPr bwMode="auto">
          <a:xfrm>
            <a:off x="4724400" y="3733800"/>
            <a:ext cx="4333725" cy="2819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7"/>
          <p:cNvSpPr txBox="1">
            <a:spLocks/>
          </p:cNvSpPr>
          <p:nvPr/>
        </p:nvSpPr>
        <p:spPr>
          <a:xfrm>
            <a:off x="228600" y="4267200"/>
            <a:ext cx="44958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Cell division [growth and development]</a:t>
            </a:r>
          </a:p>
          <a:p>
            <a:pPr marL="665226" marR="0" lvl="1" indent="-2651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Calibri" pitchFamily="34" charset="0"/>
              <a:buChar char="—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DNA and RNA synthesis [biosynthesis of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purines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  and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pyrimidines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 pitchFamily="18" charset="0"/>
              </a:rPr>
              <a:t>]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CC"/>
                </a:solidFill>
                <a:cs typeface="Times New Roman" pitchFamily="18" charset="0"/>
              </a:rPr>
              <a:t>Deficiency of </a:t>
            </a:r>
            <a:r>
              <a:rPr lang="en-US" b="1" dirty="0" err="1" smtClean="0">
                <a:solidFill>
                  <a:srgbClr val="0000CC"/>
                </a:solidFill>
                <a:cs typeface="Times New Roman" pitchFamily="18" charset="0"/>
              </a:rPr>
              <a:t>folate</a:t>
            </a:r>
            <a:endParaRPr lang="en-US" b="1" dirty="0">
              <a:solidFill>
                <a:srgbClr val="0000CC"/>
              </a:solidFill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>
                <a:cs typeface="Times New Roman" pitchFamily="18" charset="0"/>
              </a:rPr>
              <a:t>Causes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>
                <a:cs typeface="Times New Roman" pitchFamily="18" charset="0"/>
              </a:rPr>
              <a:t>Easily destroyed during cooking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>
                <a:cs typeface="Times New Roman" pitchFamily="18" charset="0"/>
              </a:rPr>
              <a:t>Decreased intake [dieters, alcoholic, elderly]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>
                <a:cs typeface="Times New Roman" pitchFamily="18" charset="0"/>
              </a:rPr>
              <a:t> Increased requirement [pregnancy, lactation, infancy, adolescence, recovery from illness, cancer and </a:t>
            </a:r>
            <a:r>
              <a:rPr lang="en-US" sz="2400" dirty="0" err="1" smtClean="0">
                <a:cs typeface="Times New Roman" pitchFamily="18" charset="0"/>
              </a:rPr>
              <a:t>haemolytic</a:t>
            </a:r>
            <a:r>
              <a:rPr lang="en-US" sz="2400" dirty="0" smtClean="0">
                <a:cs typeface="Times New Roman" pitchFamily="18" charset="0"/>
              </a:rPr>
              <a:t> anemia ]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>
                <a:cs typeface="Times New Roman" pitchFamily="18" charset="0"/>
              </a:rPr>
              <a:t>Malabsorption [</a:t>
            </a:r>
            <a:r>
              <a:rPr lang="en-US" sz="2400" dirty="0" err="1" smtClean="0">
                <a:cs typeface="Times New Roman" pitchFamily="18" charset="0"/>
              </a:rPr>
              <a:t>coeliac</a:t>
            </a:r>
            <a:r>
              <a:rPr lang="en-US" sz="2400" dirty="0" smtClean="0">
                <a:cs typeface="Times New Roman" pitchFamily="18" charset="0"/>
              </a:rPr>
              <a:t> disease]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>
                <a:cs typeface="Times New Roman" pitchFamily="18" charset="0"/>
              </a:rPr>
              <a:t>Drugs :</a:t>
            </a:r>
            <a:r>
              <a:rPr lang="en-US" sz="2400" dirty="0" err="1" smtClean="0">
                <a:cs typeface="Times New Roman" pitchFamily="18" charset="0"/>
              </a:rPr>
              <a:t>Methotrexate</a:t>
            </a:r>
            <a:endParaRPr lang="en-US" sz="2400" dirty="0" smtClean="0">
              <a:cs typeface="Times New Roman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400" dirty="0" smtClean="0">
                <a:cs typeface="Times New Roman" pitchFamily="18" charset="0"/>
              </a:rPr>
              <a:t>B 12 deficiency  : Folate will be trapped in the methionine salvage pathway </a:t>
            </a:r>
            <a:r>
              <a:rPr lang="en-US" sz="2400" dirty="0" smtClean="0">
                <a:solidFill>
                  <a:srgbClr val="FF0000"/>
                </a:solidFill>
                <a:cs typeface="Times New Roman" pitchFamily="18" charset="0"/>
              </a:rPr>
              <a:t>“ Folate trap”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sz="2400" dirty="0" smtClean="0">
              <a:cs typeface="Times New Roman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None/>
            </a:pPr>
            <a:endParaRPr lang="en-US" sz="2400" dirty="0" smtClean="0">
              <a:cs typeface="Times New Roman" pitchFamily="18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sz="2400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CC"/>
                </a:solidFill>
                <a:cs typeface="Times New Roman" pitchFamily="18" charset="0"/>
              </a:rPr>
              <a:t>Deficiency of </a:t>
            </a:r>
            <a:r>
              <a:rPr lang="en-US" b="1" dirty="0" err="1" smtClean="0">
                <a:solidFill>
                  <a:srgbClr val="0000CC"/>
                </a:solidFill>
                <a:cs typeface="Times New Roman" pitchFamily="18" charset="0"/>
              </a:rPr>
              <a:t>folate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5176" indent="-265176">
              <a:lnSpc>
                <a:spcPct val="80000"/>
              </a:lnSpc>
              <a:spcBef>
                <a:spcPct val="10000"/>
              </a:spcBef>
              <a:buFont typeface="Wingdings" pitchFamily="2" charset="2"/>
              <a:buChar char="§"/>
              <a:defRPr/>
            </a:pPr>
            <a:r>
              <a:rPr lang="en-US" dirty="0" err="1" smtClean="0">
                <a:solidFill>
                  <a:srgbClr val="3333FF"/>
                </a:solidFill>
                <a:cs typeface="Times New Roman" pitchFamily="18" charset="0"/>
              </a:rPr>
              <a:t>Megaloblastic</a:t>
            </a:r>
            <a:r>
              <a:rPr lang="en-US" dirty="0" smtClean="0">
                <a:solidFill>
                  <a:srgbClr val="3333FF"/>
                </a:solidFill>
                <a:cs typeface="Times New Roman" pitchFamily="18" charset="0"/>
              </a:rPr>
              <a:t> anemia</a:t>
            </a:r>
          </a:p>
          <a:p>
            <a:pPr marL="1065276" lvl="2" indent="-265176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n-US" sz="2800" dirty="0" smtClean="0">
                <a:cs typeface="Times New Roman" pitchFamily="18" charset="0"/>
              </a:rPr>
              <a:t>impaired DNA synthesis leads  to impaired cell division and formation of nuclei of RBC</a:t>
            </a:r>
          </a:p>
          <a:p>
            <a:pPr marL="1065276" lvl="2" indent="-265176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n-US" sz="2800" dirty="0" smtClean="0">
                <a:cs typeface="Times New Roman" pitchFamily="18" charset="0"/>
              </a:rPr>
              <a:t>Accumulation of </a:t>
            </a:r>
            <a:r>
              <a:rPr lang="en-US" sz="2800" dirty="0" err="1" smtClean="0">
                <a:cs typeface="Times New Roman" pitchFamily="18" charset="0"/>
              </a:rPr>
              <a:t>megaloblasts</a:t>
            </a:r>
            <a:r>
              <a:rPr lang="en-US" sz="2800" dirty="0" smtClean="0">
                <a:cs typeface="Times New Roman" pitchFamily="18" charset="0"/>
              </a:rPr>
              <a:t> in the bone marrow</a:t>
            </a:r>
          </a:p>
          <a:p>
            <a:pPr marL="1065276" lvl="2" indent="-265176"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en-US" dirty="0" smtClean="0">
                <a:solidFill>
                  <a:srgbClr val="3333FF"/>
                </a:solidFill>
                <a:cs typeface="Times New Roman" pitchFamily="18" charset="0"/>
              </a:rPr>
              <a:t> </a:t>
            </a:r>
          </a:p>
          <a:p>
            <a:pPr marL="265176" indent="-265176">
              <a:lnSpc>
                <a:spcPct val="80000"/>
              </a:lnSpc>
              <a:spcBef>
                <a:spcPct val="10000"/>
              </a:spcBef>
              <a:buFont typeface="Wingdings" pitchFamily="2" charset="2"/>
              <a:buChar char="§"/>
              <a:defRPr/>
            </a:pPr>
            <a:r>
              <a:rPr lang="en-US" dirty="0" smtClean="0">
                <a:solidFill>
                  <a:srgbClr val="3333FF"/>
                </a:solidFill>
                <a:cs typeface="Times New Roman" pitchFamily="18" charset="0"/>
              </a:rPr>
              <a:t>Neural tube defects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0000CC"/>
                </a:solidFill>
              </a:rPr>
              <a:t>Objectives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1600200"/>
            <a:ext cx="8382000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Aft>
                <a:spcPts val="1800"/>
              </a:spcAft>
              <a:buClr>
                <a:srgbClr val="0000CC"/>
              </a:buClr>
              <a:buFont typeface="Wingdings" pitchFamily="2" charset="2"/>
              <a:buChar char="§"/>
            </a:pPr>
            <a:r>
              <a:rPr lang="en-US" sz="2800" dirty="0" smtClean="0">
                <a:latin typeface="+mj-lt"/>
                <a:cs typeface="Times New Roman" pitchFamily="18" charset="0"/>
              </a:rPr>
              <a:t>Describe in brief the absorption, transport and storage of vitamin B</a:t>
            </a:r>
            <a:r>
              <a:rPr lang="en-US" sz="2800" baseline="-25000" dirty="0" smtClean="0">
                <a:latin typeface="+mj-lt"/>
                <a:cs typeface="Times New Roman" pitchFamily="18" charset="0"/>
              </a:rPr>
              <a:t>12</a:t>
            </a:r>
            <a:r>
              <a:rPr lang="en-US" sz="2800" dirty="0" smtClean="0">
                <a:latin typeface="+mj-lt"/>
                <a:cs typeface="Times New Roman" pitchFamily="18" charset="0"/>
              </a:rPr>
              <a:t> and </a:t>
            </a:r>
            <a:r>
              <a:rPr lang="en-US" sz="2800" dirty="0" smtClean="0">
                <a:latin typeface="+mj-lt"/>
                <a:cs typeface="Times New Roman" pitchFamily="18" charset="0"/>
              </a:rPr>
              <a:t>folate</a:t>
            </a: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endParaRPr lang="en-US" sz="2800" dirty="0" smtClean="0">
              <a:latin typeface="+mj-lt"/>
              <a:cs typeface="Times New Roman" pitchFamily="18" charset="0"/>
            </a:endParaRPr>
          </a:p>
          <a:p>
            <a:pPr marL="514350" indent="-514350">
              <a:spcAft>
                <a:spcPts val="1800"/>
              </a:spcAft>
              <a:buClr>
                <a:srgbClr val="0000CC"/>
              </a:buClr>
              <a:buFont typeface="Wingdings" pitchFamily="2" charset="2"/>
              <a:buChar char="§"/>
            </a:pPr>
            <a:r>
              <a:rPr lang="en-US" sz="2800" dirty="0" smtClean="0">
                <a:latin typeface="+mj-lt"/>
                <a:cs typeface="Times New Roman" pitchFamily="18" charset="0"/>
              </a:rPr>
              <a:t>Give examples for food sources </a:t>
            </a:r>
            <a:r>
              <a:rPr lang="en-US" sz="2800" dirty="0" smtClean="0">
                <a:latin typeface="+mj-lt"/>
                <a:cs typeface="Times New Roman" pitchFamily="18" charset="0"/>
              </a:rPr>
              <a:t>of </a:t>
            </a:r>
            <a:r>
              <a:rPr lang="en-US" sz="2800" dirty="0" err="1" smtClean="0">
                <a:latin typeface="+mj-lt"/>
                <a:cs typeface="Times New Roman" pitchFamily="18" charset="0"/>
              </a:rPr>
              <a:t>Vit</a:t>
            </a:r>
            <a:r>
              <a:rPr lang="en-US" sz="2800" dirty="0" smtClean="0">
                <a:latin typeface="+mj-lt"/>
                <a:cs typeface="Times New Roman" pitchFamily="18" charset="0"/>
              </a:rPr>
              <a:t>. </a:t>
            </a:r>
            <a:r>
              <a:rPr lang="en-US" sz="2800" dirty="0">
                <a:cs typeface="Times New Roman" pitchFamily="18" charset="0"/>
              </a:rPr>
              <a:t>B</a:t>
            </a:r>
            <a:r>
              <a:rPr lang="en-US" sz="2800" baseline="-25000" dirty="0">
                <a:cs typeface="Times New Roman" pitchFamily="18" charset="0"/>
              </a:rPr>
              <a:t>12</a:t>
            </a:r>
            <a:r>
              <a:rPr lang="en-US" sz="2800" dirty="0">
                <a:cs typeface="Times New Roman" pitchFamily="18" charset="0"/>
              </a:rPr>
              <a:t> and folate </a:t>
            </a:r>
            <a:endParaRPr lang="en-US" sz="2800" dirty="0" smtClean="0">
              <a:latin typeface="+mj-lt"/>
              <a:cs typeface="Times New Roman" pitchFamily="18" charset="0"/>
            </a:endParaRPr>
          </a:p>
          <a:p>
            <a:pPr marL="514350" indent="-514350">
              <a:spcAft>
                <a:spcPts val="1800"/>
              </a:spcAft>
              <a:buClr>
                <a:srgbClr val="0000CC"/>
              </a:buClr>
              <a:buFont typeface="Wingdings" pitchFamily="2" charset="2"/>
              <a:buChar char="§"/>
            </a:pPr>
            <a:r>
              <a:rPr lang="en-US" sz="2800" dirty="0" smtClean="0">
                <a:latin typeface="+mj-lt"/>
                <a:cs typeface="Times New Roman" pitchFamily="18" charset="0"/>
              </a:rPr>
              <a:t>Explain </a:t>
            </a:r>
            <a:r>
              <a:rPr lang="en-US" sz="2800" dirty="0" smtClean="0">
                <a:latin typeface="+mj-lt"/>
                <a:cs typeface="Times New Roman" pitchFamily="18" charset="0"/>
              </a:rPr>
              <a:t>the biochemical functions of vitamin B</a:t>
            </a:r>
            <a:r>
              <a:rPr lang="en-US" sz="2800" baseline="-25000" dirty="0" smtClean="0">
                <a:latin typeface="+mj-lt"/>
                <a:cs typeface="Times New Roman" pitchFamily="18" charset="0"/>
              </a:rPr>
              <a:t>12</a:t>
            </a:r>
            <a:r>
              <a:rPr lang="en-US" sz="2800" dirty="0" smtClean="0">
                <a:latin typeface="+mj-lt"/>
                <a:cs typeface="Times New Roman" pitchFamily="18" charset="0"/>
              </a:rPr>
              <a:t> and </a:t>
            </a:r>
            <a:r>
              <a:rPr lang="en-US" sz="2800" dirty="0" smtClean="0">
                <a:latin typeface="+mj-lt"/>
                <a:cs typeface="Times New Roman" pitchFamily="18" charset="0"/>
              </a:rPr>
              <a:t>folate</a:t>
            </a:r>
            <a:endParaRPr lang="en-US" sz="2800" dirty="0" smtClean="0">
              <a:latin typeface="+mj-lt"/>
              <a:cs typeface="Times New Roman" pitchFamily="18" charset="0"/>
            </a:endParaRPr>
          </a:p>
          <a:p>
            <a:pPr marL="514350" indent="-514350">
              <a:spcAft>
                <a:spcPts val="1800"/>
              </a:spcAft>
              <a:buClr>
                <a:srgbClr val="0000CC"/>
              </a:buClr>
              <a:buFont typeface="Wingdings" pitchFamily="2" charset="2"/>
              <a:buChar char="§"/>
            </a:pPr>
            <a:r>
              <a:rPr lang="en-US" sz="2800" dirty="0" smtClean="0">
                <a:latin typeface="+mj-lt"/>
                <a:cs typeface="Times New Roman" pitchFamily="18" charset="0"/>
              </a:rPr>
              <a:t>Explain the biochemical basis of </a:t>
            </a:r>
            <a:r>
              <a:rPr lang="en-US" sz="2800" dirty="0" err="1" smtClean="0">
                <a:latin typeface="+mj-lt"/>
                <a:cs typeface="Times New Roman" pitchFamily="18" charset="0"/>
              </a:rPr>
              <a:t>anaemia</a:t>
            </a:r>
            <a:r>
              <a:rPr lang="en-US" sz="2800" dirty="0" smtClean="0">
                <a:latin typeface="+mj-lt"/>
                <a:cs typeface="Times New Roman" pitchFamily="18" charset="0"/>
              </a:rPr>
              <a:t> in vitamin B</a:t>
            </a:r>
            <a:r>
              <a:rPr lang="en-US" sz="2800" baseline="-25000" dirty="0" smtClean="0">
                <a:latin typeface="+mj-lt"/>
                <a:cs typeface="Times New Roman" pitchFamily="18" charset="0"/>
              </a:rPr>
              <a:t>12</a:t>
            </a:r>
            <a:r>
              <a:rPr lang="en-US" sz="2800" dirty="0" smtClean="0">
                <a:latin typeface="+mj-lt"/>
                <a:cs typeface="Times New Roman" pitchFamily="18" charset="0"/>
              </a:rPr>
              <a:t> and folate deficiency</a:t>
            </a:r>
            <a:endParaRPr lang="en-US" sz="2800" dirty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28600" y="457200"/>
            <a:ext cx="86868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Five years after resection of terminal ileum, a patient was presented with weakness, sore tongue and light headache.  Laboratory investigation shows 7 g/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dL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hemoglobin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.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lang="en-US" sz="2400" b="1" dirty="0" smtClean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lang="en-US" sz="2400" b="1" dirty="0" smtClean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lang="en-US" sz="2400" b="1" dirty="0" smtClean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lang="en-US" sz="2400" b="1" dirty="0" smtClean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lang="en-US" sz="2400" b="1" dirty="0" smtClean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What </a:t>
            </a:r>
            <a:r>
              <a:rPr lang="en-US" sz="2400" b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is the possible cause of this presentation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?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 descr="http://www.uptomed.ir/Digimed.ir/harrison/Harrison/Part%202.%20Cardinal%20Manifestations%20and%20Presentation%20of%20Diseases/Chapter%20e17.%20Atlas%20of%20Hematology%20and%20Analysis%20of%20Peripheral%20Blood%20Smears_files/loadBinary_040.jpg"/>
          <p:cNvPicPr>
            <a:picLocks noChangeAspect="1" noChangeArrowheads="1"/>
          </p:cNvPicPr>
          <p:nvPr/>
        </p:nvPicPr>
        <p:blipFill>
          <a:blip r:embed="rId2"/>
          <a:srcRect r="25333" b="18874"/>
          <a:stretch>
            <a:fillRect/>
          </a:stretch>
        </p:blipFill>
        <p:spPr bwMode="auto">
          <a:xfrm>
            <a:off x="2667000" y="2133600"/>
            <a:ext cx="3556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90600"/>
          </a:xfrm>
        </p:spPr>
        <p:txBody>
          <a:bodyPr/>
          <a:lstStyle/>
          <a:p>
            <a:pPr marL="273050" indent="-273050">
              <a:spcBef>
                <a:spcPts val="600"/>
              </a:spcBef>
              <a:spcAft>
                <a:spcPts val="600"/>
              </a:spcAft>
            </a:pPr>
            <a:r>
              <a:rPr lang="en-US" sz="3200" smtClean="0">
                <a:solidFill>
                  <a:srgbClr val="0000CC"/>
                </a:solidFill>
              </a:rPr>
              <a:t>Biochemical basis of megaloblasts formation?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533331" y="914400"/>
            <a:ext cx="7696267" cy="5597525"/>
            <a:chOff x="533400" y="1143000"/>
            <a:chExt cx="7695822" cy="5598279"/>
          </a:xfrm>
        </p:grpSpPr>
        <p:sp>
          <p:nvSpPr>
            <p:cNvPr id="20488" name="TextBox 5"/>
            <p:cNvSpPr txBox="1">
              <a:spLocks noChangeArrowheads="1"/>
            </p:cNvSpPr>
            <p:nvPr/>
          </p:nvSpPr>
          <p:spPr bwMode="auto">
            <a:xfrm>
              <a:off x="3379926" y="6310392"/>
              <a:ext cx="2792274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200" b="1"/>
                <a:t>N</a:t>
              </a:r>
              <a:r>
                <a:rPr lang="en-US" sz="2200" b="1" baseline="30000"/>
                <a:t>5</a:t>
              </a:r>
              <a:r>
                <a:rPr lang="en-US" sz="2200" b="1"/>
                <a:t>-MethylTHF</a:t>
              </a:r>
            </a:p>
          </p:txBody>
        </p: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533400" y="1143000"/>
              <a:ext cx="7543800" cy="4429125"/>
              <a:chOff x="533400" y="1371599"/>
              <a:chExt cx="7543800" cy="4429125"/>
            </a:xfrm>
          </p:grpSpPr>
          <p:grpSp>
            <p:nvGrpSpPr>
              <p:cNvPr id="5" name="Group 11"/>
              <p:cNvGrpSpPr>
                <a:grpSpLocks/>
              </p:cNvGrpSpPr>
              <p:nvPr/>
            </p:nvGrpSpPr>
            <p:grpSpPr bwMode="auto">
              <a:xfrm>
                <a:off x="685800" y="1371599"/>
                <a:ext cx="7391400" cy="4429125"/>
                <a:chOff x="685800" y="1371599"/>
                <a:chExt cx="7391400" cy="4429125"/>
              </a:xfrm>
            </p:grpSpPr>
            <p:pic>
              <p:nvPicPr>
                <p:cNvPr id="20497" name="Picture 6" descr="http://themedicalbiochemistrypage.org/images/thymidinesynthesis.jpg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 l="15903" t="23729" r="20486"/>
                <a:stretch>
                  <a:fillRect/>
                </a:stretch>
              </p:blipFill>
              <p:spPr bwMode="auto">
                <a:xfrm>
                  <a:off x="685800" y="1371599"/>
                  <a:ext cx="7086600" cy="44291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1" name="Rectangle 10"/>
                <p:cNvSpPr/>
                <p:nvPr/>
              </p:nvSpPr>
              <p:spPr>
                <a:xfrm>
                  <a:off x="6705312" y="1600230"/>
                  <a:ext cx="1371521" cy="12955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499" name="TextBox 9"/>
                <p:cNvSpPr txBox="1">
                  <a:spLocks noChangeArrowheads="1"/>
                </p:cNvSpPr>
                <p:nvPr/>
              </p:nvSpPr>
              <p:spPr bwMode="auto">
                <a:xfrm>
                  <a:off x="6553200" y="1991380"/>
                  <a:ext cx="1295400" cy="52322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sz="2800" b="1"/>
                    <a:t>dTMP</a:t>
                  </a:r>
                </a:p>
              </p:txBody>
            </p:sp>
          </p:grpSp>
          <p:sp>
            <p:nvSpPr>
              <p:cNvPr id="13" name="Rectangle 12"/>
              <p:cNvSpPr/>
              <p:nvPr/>
            </p:nvSpPr>
            <p:spPr>
              <a:xfrm>
                <a:off x="533469" y="1371599"/>
                <a:ext cx="1219130" cy="21180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496" name="TextBox 13"/>
              <p:cNvSpPr txBox="1">
                <a:spLocks noChangeArrowheads="1"/>
              </p:cNvSpPr>
              <p:nvPr/>
            </p:nvSpPr>
            <p:spPr bwMode="auto">
              <a:xfrm>
                <a:off x="1371600" y="1905000"/>
                <a:ext cx="1295400" cy="52322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2800" b="1"/>
                  <a:t>dUMP</a:t>
                </a:r>
              </a:p>
            </p:txBody>
          </p:sp>
        </p:grpSp>
        <p:cxnSp>
          <p:nvCxnSpPr>
            <p:cNvPr id="8" name="Straight Arrow Connector 7"/>
            <p:cNvCxnSpPr/>
            <p:nvPr/>
          </p:nvCxnSpPr>
          <p:spPr>
            <a:xfrm rot="5400000" flipH="1" flipV="1">
              <a:off x="3674042" y="5698945"/>
              <a:ext cx="1187610" cy="158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91" name="TextBox 15"/>
            <p:cNvSpPr txBox="1">
              <a:spLocks noChangeArrowheads="1"/>
            </p:cNvSpPr>
            <p:nvPr/>
          </p:nvSpPr>
          <p:spPr bwMode="auto">
            <a:xfrm>
              <a:off x="4648200" y="5181600"/>
              <a:ext cx="16002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b="1"/>
                <a:t>Methionine</a:t>
              </a:r>
            </a:p>
          </p:txBody>
        </p:sp>
        <p:sp>
          <p:nvSpPr>
            <p:cNvPr id="20492" name="TextBox 16"/>
            <p:cNvSpPr txBox="1">
              <a:spLocks noChangeArrowheads="1"/>
            </p:cNvSpPr>
            <p:nvPr/>
          </p:nvSpPr>
          <p:spPr bwMode="auto">
            <a:xfrm>
              <a:off x="6019799" y="5562600"/>
              <a:ext cx="220942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b="1"/>
                <a:t>Homocysteine 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4213081" y="5486985"/>
              <a:ext cx="1955687" cy="873243"/>
            </a:xfrm>
            <a:custGeom>
              <a:avLst/>
              <a:gdLst>
                <a:gd name="connsiteX0" fmla="*/ 638013 w 1955369"/>
                <a:gd name="connsiteY0" fmla="*/ 0 h 873071"/>
                <a:gd name="connsiteX1" fmla="*/ 219559 w 1955369"/>
                <a:gd name="connsiteY1" fmla="*/ 805912 h 873071"/>
                <a:gd name="connsiteX2" fmla="*/ 1955369 w 1955369"/>
                <a:gd name="connsiteY2" fmla="*/ 402956 h 873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55369" h="873071">
                  <a:moveTo>
                    <a:pt x="638013" y="0"/>
                  </a:moveTo>
                  <a:cubicBezTo>
                    <a:pt x="319006" y="369376"/>
                    <a:pt x="0" y="738753"/>
                    <a:pt x="219559" y="805912"/>
                  </a:cubicBezTo>
                  <a:cubicBezTo>
                    <a:pt x="439118" y="873071"/>
                    <a:pt x="1720311" y="467532"/>
                    <a:pt x="1955369" y="402956"/>
                  </a:cubicBezTo>
                </a:path>
              </a:pathLst>
            </a:custGeom>
            <a:ln w="3175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0484" name="TextBox 19"/>
          <p:cNvSpPr txBox="1">
            <a:spLocks noChangeArrowheads="1"/>
          </p:cNvSpPr>
          <p:nvPr/>
        </p:nvSpPr>
        <p:spPr bwMode="auto">
          <a:xfrm>
            <a:off x="2895600" y="5467350"/>
            <a:ext cx="25463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3333FF"/>
                </a:solidFill>
              </a:rPr>
              <a:t>Methionine   synthase</a:t>
            </a:r>
          </a:p>
          <a:p>
            <a:r>
              <a:rPr lang="en-US" sz="2000" b="1">
                <a:solidFill>
                  <a:srgbClr val="FF0000"/>
                </a:solidFill>
              </a:rPr>
              <a:t>B12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0"/>
            <a:ext cx="9144000" cy="838200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Vitamins - Classification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1752600" y="1981200"/>
            <a:ext cx="2133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Water soluble</a:t>
            </a:r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6248400" y="1981200"/>
            <a:ext cx="1828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Fat soluble</a:t>
            </a:r>
          </a:p>
        </p:txBody>
      </p:sp>
      <p:sp>
        <p:nvSpPr>
          <p:cNvPr id="14" name="TextBox 9"/>
          <p:cNvSpPr txBox="1">
            <a:spLocks noChangeArrowheads="1"/>
          </p:cNvSpPr>
          <p:nvPr/>
        </p:nvSpPr>
        <p:spPr bwMode="auto">
          <a:xfrm>
            <a:off x="3429000" y="4338638"/>
            <a:ext cx="24384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Hematopoietic</a:t>
            </a: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6705600" y="4338638"/>
            <a:ext cx="1828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Other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2819400" y="1143000"/>
            <a:ext cx="4389120" cy="927100"/>
            <a:chOff x="2819400" y="1143000"/>
            <a:chExt cx="4389120" cy="927100"/>
          </a:xfrm>
        </p:grpSpPr>
        <p:sp>
          <p:nvSpPr>
            <p:cNvPr id="9" name="TextBox 3"/>
            <p:cNvSpPr txBox="1">
              <a:spLocks noChangeArrowheads="1"/>
            </p:cNvSpPr>
            <p:nvPr/>
          </p:nvSpPr>
          <p:spPr bwMode="auto">
            <a:xfrm>
              <a:off x="3810000" y="1143000"/>
              <a:ext cx="18288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Vitamins</a:t>
              </a:r>
              <a:endParaRPr lang="en-US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5400000">
              <a:off x="4572000" y="1676400"/>
              <a:ext cx="3048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819400" y="1828800"/>
              <a:ext cx="438912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>
              <a:off x="2699544" y="1948656"/>
              <a:ext cx="2413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7069492" y="1948656"/>
              <a:ext cx="241300" cy="158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457200" y="2427288"/>
            <a:ext cx="5257800" cy="925512"/>
            <a:chOff x="457200" y="2427288"/>
            <a:chExt cx="5257800" cy="925512"/>
          </a:xfrm>
        </p:grpSpPr>
        <p:sp>
          <p:nvSpPr>
            <p:cNvPr id="12" name="TextBox 7"/>
            <p:cNvSpPr txBox="1">
              <a:spLocks noChangeArrowheads="1"/>
            </p:cNvSpPr>
            <p:nvPr/>
          </p:nvSpPr>
          <p:spPr bwMode="auto">
            <a:xfrm>
              <a:off x="457200" y="2890838"/>
              <a:ext cx="1828800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B-Complex</a:t>
              </a:r>
            </a:p>
          </p:txBody>
        </p:sp>
        <p:sp>
          <p:nvSpPr>
            <p:cNvPr id="13" name="TextBox 8"/>
            <p:cNvSpPr txBox="1">
              <a:spLocks noChangeArrowheads="1"/>
            </p:cNvSpPr>
            <p:nvPr/>
          </p:nvSpPr>
          <p:spPr bwMode="auto">
            <a:xfrm>
              <a:off x="3276600" y="2878138"/>
              <a:ext cx="2438400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Non B-Complex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1295400" y="2667000"/>
              <a:ext cx="3200400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1176337" y="2786063"/>
              <a:ext cx="239713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4376737" y="2786063"/>
              <a:ext cx="239713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700338" y="2546350"/>
              <a:ext cx="239712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6"/>
          <p:cNvSpPr txBox="1">
            <a:spLocks noChangeArrowheads="1"/>
          </p:cNvSpPr>
          <p:nvPr/>
        </p:nvSpPr>
        <p:spPr bwMode="auto">
          <a:xfrm>
            <a:off x="2895600" y="3257550"/>
            <a:ext cx="3505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Ascorbic acid (vitamin C)</a:t>
            </a:r>
          </a:p>
        </p:txBody>
      </p:sp>
      <p:sp>
        <p:nvSpPr>
          <p:cNvPr id="25" name="TextBox 27"/>
          <p:cNvSpPr txBox="1">
            <a:spLocks noChangeArrowheads="1"/>
          </p:cNvSpPr>
          <p:nvPr/>
        </p:nvSpPr>
        <p:spPr bwMode="auto">
          <a:xfrm>
            <a:off x="6705600" y="2333625"/>
            <a:ext cx="19050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Vitamin A</a:t>
            </a:r>
          </a:p>
          <a:p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Vitamin D</a:t>
            </a:r>
          </a:p>
          <a:p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Vitamin K</a:t>
            </a:r>
          </a:p>
          <a:p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Vitamin E</a:t>
            </a:r>
          </a:p>
        </p:txBody>
      </p:sp>
      <p:sp>
        <p:nvSpPr>
          <p:cNvPr id="26" name="TextBox 28"/>
          <p:cNvSpPr txBox="1">
            <a:spLocks noChangeArrowheads="1"/>
          </p:cNvSpPr>
          <p:nvPr/>
        </p:nvSpPr>
        <p:spPr bwMode="auto">
          <a:xfrm>
            <a:off x="838200" y="4876800"/>
            <a:ext cx="2362200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Thiamine (B1)</a:t>
            </a:r>
          </a:p>
          <a:p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Riboflavin (B2)</a:t>
            </a:r>
          </a:p>
          <a:p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Niacin (B3)</a:t>
            </a:r>
          </a:p>
          <a:p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Biotin</a:t>
            </a:r>
          </a:p>
          <a:p>
            <a:r>
              <a:rPr lang="en-US" sz="2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Pantothenic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acid</a:t>
            </a:r>
          </a:p>
        </p:txBody>
      </p:sp>
      <p:sp>
        <p:nvSpPr>
          <p:cNvPr id="27" name="TextBox 29"/>
          <p:cNvSpPr txBox="1">
            <a:spLocks noChangeArrowheads="1"/>
          </p:cNvSpPr>
          <p:nvPr/>
        </p:nvSpPr>
        <p:spPr bwMode="auto">
          <a:xfrm>
            <a:off x="4038600" y="4778375"/>
            <a:ext cx="2133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Folic </a:t>
            </a:r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acid(B9)</a:t>
            </a:r>
            <a:endParaRPr lang="en-US" sz="2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Cobalamin 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(B12)</a:t>
            </a:r>
          </a:p>
        </p:txBody>
      </p:sp>
      <p:sp>
        <p:nvSpPr>
          <p:cNvPr id="28" name="TextBox 30"/>
          <p:cNvSpPr txBox="1">
            <a:spLocks noChangeArrowheads="1"/>
          </p:cNvSpPr>
          <p:nvPr/>
        </p:nvSpPr>
        <p:spPr bwMode="auto">
          <a:xfrm>
            <a:off x="6858000" y="4781550"/>
            <a:ext cx="1981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Pyridoxine (B6) 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152400" y="3429000"/>
            <a:ext cx="7469188" cy="1376362"/>
            <a:chOff x="152400" y="3429000"/>
            <a:chExt cx="7469188" cy="1376362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1295400" y="3962400"/>
              <a:ext cx="63246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800894" y="3923506"/>
              <a:ext cx="9906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4381501" y="4152900"/>
              <a:ext cx="381000" cy="317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7430294" y="4152106"/>
              <a:ext cx="3810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6"/>
            <p:cNvSpPr txBox="1">
              <a:spLocks noChangeArrowheads="1"/>
            </p:cNvSpPr>
            <p:nvPr/>
          </p:nvSpPr>
          <p:spPr bwMode="auto">
            <a:xfrm>
              <a:off x="152400" y="4343400"/>
              <a:ext cx="2667000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Energy-releasing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806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Vitamin B</a:t>
            </a:r>
            <a:r>
              <a:rPr lang="en-US" b="1" baseline="-250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12</a:t>
            </a:r>
            <a:r>
              <a:rPr lang="en-US" b="1" dirty="0" smtClean="0">
                <a:solidFill>
                  <a:srgbClr val="0000CC"/>
                </a:solidFill>
              </a:rPr>
              <a:t> and Folic acid[</a:t>
            </a:r>
            <a:r>
              <a:rPr lang="en-US" b="1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B</a:t>
            </a:r>
            <a:r>
              <a:rPr lang="en-US" b="1" baseline="-25000" dirty="0" smtClean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9</a:t>
            </a:r>
            <a:r>
              <a:rPr lang="en-US" b="1" dirty="0" smtClean="0">
                <a:solidFill>
                  <a:srgbClr val="0000CC"/>
                </a:solidFill>
              </a:rPr>
              <a:t>]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981200"/>
            <a:ext cx="8534400" cy="3657600"/>
          </a:xfrm>
        </p:spPr>
        <p:txBody>
          <a:bodyPr>
            <a:normAutofit/>
          </a:bodyPr>
          <a:lstStyle/>
          <a:p>
            <a:pPr marL="0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itchFamily="2" charset="2"/>
              <a:buChar char="§"/>
            </a:pPr>
            <a:r>
              <a:rPr lang="en-US" sz="2800" smtClean="0">
                <a:latin typeface="+mj-lt"/>
              </a:rPr>
              <a:t>Water </a:t>
            </a:r>
            <a:r>
              <a:rPr lang="en-US" sz="2800" dirty="0" smtClean="0">
                <a:latin typeface="+mj-lt"/>
              </a:rPr>
              <a:t>soluble B-complex vitamin</a:t>
            </a:r>
          </a:p>
          <a:p>
            <a:pPr marL="0" lvl="1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itchFamily="2" charset="2"/>
              <a:buChar char="§"/>
            </a:pPr>
            <a:r>
              <a:rPr lang="en-US" dirty="0" smtClean="0">
                <a:latin typeface="+mj-lt"/>
                <a:cs typeface="Times New Roman" pitchFamily="18" charset="0"/>
              </a:rPr>
              <a:t>Chemically unrelated Organic compounds </a:t>
            </a:r>
          </a:p>
          <a:p>
            <a:pPr marL="0" lvl="1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itchFamily="2" charset="2"/>
              <a:buChar char="§"/>
            </a:pPr>
            <a:r>
              <a:rPr lang="en-US" dirty="0" smtClean="0">
                <a:latin typeface="+mj-lt"/>
                <a:cs typeface="Times New Roman" pitchFamily="18" charset="0"/>
              </a:rPr>
              <a:t> Cannot be synthesized by body</a:t>
            </a:r>
            <a:r>
              <a:rPr lang="en-US" b="1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smtClean="0">
                <a:latin typeface="+mj-lt"/>
                <a:cs typeface="Times New Roman" pitchFamily="18" charset="0"/>
              </a:rPr>
              <a:t>in adequate amounts </a:t>
            </a:r>
          </a:p>
          <a:p>
            <a:pPr marL="0" lvl="1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itchFamily="2" charset="2"/>
              <a:buChar char="§"/>
            </a:pPr>
            <a:r>
              <a:rPr lang="en-US" dirty="0" smtClean="0">
                <a:latin typeface="+mj-lt"/>
                <a:cs typeface="Times New Roman" pitchFamily="18" charset="0"/>
              </a:rPr>
              <a:t>Must be supplied by the diet</a:t>
            </a:r>
          </a:p>
          <a:p>
            <a:pPr marL="0" lvl="1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itchFamily="2" charset="2"/>
              <a:buChar char="§"/>
            </a:pPr>
            <a:r>
              <a:rPr lang="en-US" dirty="0" smtClean="0">
                <a:latin typeface="+mj-lt"/>
                <a:cs typeface="Times New Roman" pitchFamily="18" charset="0"/>
              </a:rPr>
              <a:t>Required for normal metabolism </a:t>
            </a:r>
          </a:p>
          <a:p>
            <a:pPr marL="0" lvl="1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itchFamily="2" charset="2"/>
              <a:buChar char="§"/>
            </a:pPr>
            <a:r>
              <a:rPr lang="en-US" dirty="0" smtClean="0">
                <a:latin typeface="+mj-lt"/>
                <a:cs typeface="Times New Roman" pitchFamily="18" charset="0"/>
              </a:rPr>
              <a:t>Need in minute quantities</a:t>
            </a:r>
          </a:p>
          <a:p>
            <a:pPr marL="0">
              <a:spcBef>
                <a:spcPts val="600"/>
              </a:spcBef>
              <a:spcAft>
                <a:spcPts val="600"/>
              </a:spcAft>
              <a:buClr>
                <a:srgbClr val="0000CC"/>
              </a:buClr>
              <a:buFont typeface="Wingdings" pitchFamily="2" charset="2"/>
              <a:buChar char="§"/>
            </a:pPr>
            <a:endParaRPr lang="en-US" sz="2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CC"/>
                </a:solidFill>
              </a:rPr>
              <a:t>Vitamin B</a:t>
            </a:r>
            <a:r>
              <a:rPr lang="en-US" b="1" baseline="-25000" dirty="0" smtClean="0">
                <a:solidFill>
                  <a:srgbClr val="0000CC"/>
                </a:solidFill>
              </a:rPr>
              <a:t>12</a:t>
            </a:r>
            <a:r>
              <a:rPr lang="en-US" b="1" dirty="0" smtClean="0">
                <a:solidFill>
                  <a:srgbClr val="0000CC"/>
                </a:solidFill>
              </a:rPr>
              <a:t> (</a:t>
            </a:r>
            <a:r>
              <a:rPr lang="en-US" b="1" dirty="0" err="1" smtClean="0">
                <a:solidFill>
                  <a:srgbClr val="0000CC"/>
                </a:solidFill>
              </a:rPr>
              <a:t>Cobalamin</a:t>
            </a:r>
            <a:r>
              <a:rPr lang="en-US" b="1" dirty="0" smtClean="0">
                <a:solidFill>
                  <a:srgbClr val="0000CC"/>
                </a:solidFill>
              </a:rPr>
              <a:t>)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1600200"/>
            <a:ext cx="4876800" cy="4419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600" dirty="0" err="1" smtClean="0"/>
              <a:t>Corrin</a:t>
            </a:r>
            <a:r>
              <a:rPr lang="en-US" sz="2600" dirty="0" smtClean="0"/>
              <a:t> ring structure with central Co 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600" dirty="0" smtClean="0">
                <a:cs typeface="Times New Roman" pitchFamily="18" charset="0"/>
              </a:rPr>
              <a:t>Biologically active form: 	</a:t>
            </a:r>
            <a:r>
              <a:rPr lang="en-US" sz="2600" dirty="0" err="1" smtClean="0">
                <a:solidFill>
                  <a:srgbClr val="FF0000"/>
                </a:solidFill>
                <a:cs typeface="Times New Roman" pitchFamily="18" charset="0"/>
              </a:rPr>
              <a:t>Methylcobalamin</a:t>
            </a:r>
            <a:r>
              <a:rPr lang="en-US" sz="2600" dirty="0" smtClean="0">
                <a:solidFill>
                  <a:srgbClr val="FF0000"/>
                </a:solidFill>
                <a:cs typeface="Times New Roman" pitchFamily="18" charset="0"/>
              </a:rPr>
              <a:t>  	</a:t>
            </a:r>
            <a:r>
              <a:rPr lang="en-US" sz="2600" dirty="0" err="1" smtClean="0">
                <a:solidFill>
                  <a:srgbClr val="FF0000"/>
                </a:solidFill>
                <a:cs typeface="Times New Roman" pitchFamily="18" charset="0"/>
              </a:rPr>
              <a:t>Deoxyadenosylcobalamin</a:t>
            </a:r>
            <a:endParaRPr lang="en-US" sz="2600" dirty="0" smtClean="0">
              <a:solidFill>
                <a:srgbClr val="FF0000"/>
              </a:solidFill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600" dirty="0" smtClean="0">
                <a:cs typeface="Times New Roman" pitchFamily="18" charset="0"/>
              </a:rPr>
              <a:t>Daily requirement: 1.5 m</a:t>
            </a:r>
            <a:r>
              <a:rPr lang="en-US" sz="2600" dirty="0" smtClean="0">
                <a:cs typeface="Times New Roman" pitchFamily="18" charset="0"/>
                <a:sym typeface="Symbol"/>
              </a:rPr>
              <a:t>g/day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US" sz="2600" dirty="0" smtClean="0">
              <a:cs typeface="Times New Roman" pitchFamily="18" charset="0"/>
              <a:sym typeface="Symbol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 smtClean="0"/>
              <a:t>Stored in the liver [ 2-3 m</a:t>
            </a:r>
            <a:r>
              <a:rPr lang="en-US" sz="2400" dirty="0" smtClean="0">
                <a:sym typeface="Symbol"/>
              </a:rPr>
              <a:t>g ]</a:t>
            </a:r>
            <a:r>
              <a:rPr lang="en-US" sz="2400" dirty="0" smtClean="0"/>
              <a:t> attached to </a:t>
            </a:r>
            <a:r>
              <a:rPr lang="en-US" sz="2400" b="1" dirty="0" err="1" smtClean="0">
                <a:solidFill>
                  <a:srgbClr val="009900"/>
                </a:solidFill>
              </a:rPr>
              <a:t>transcobalamin</a:t>
            </a:r>
            <a:r>
              <a:rPr lang="en-US" sz="2400" b="1" dirty="0" smtClean="0">
                <a:solidFill>
                  <a:srgbClr val="009900"/>
                </a:solidFill>
              </a:rPr>
              <a:t> I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US" sz="2600" dirty="0" smtClean="0">
              <a:cs typeface="Times New Roman" pitchFamily="18" charset="0"/>
            </a:endParaRPr>
          </a:p>
          <a:p>
            <a:pPr>
              <a:spcAft>
                <a:spcPts val="1200"/>
              </a:spcAft>
            </a:pPr>
            <a:endParaRPr lang="en-US" sz="2600" dirty="0"/>
          </a:p>
        </p:txBody>
      </p:sp>
      <p:pic>
        <p:nvPicPr>
          <p:cNvPr id="3074" name="Picture 2" descr="http://t0.gstatic.com/images?q=tbn:ANd9GcRd_VeR-xlMsL9r32zQ9shNTMHQQkr1-baEM7AnclzJgZ4hJ93Qcw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981200"/>
            <a:ext cx="3657600" cy="36413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00CC"/>
                </a:solidFill>
              </a:rPr>
              <a:t>Occurrence and food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001000" cy="335280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spcAft>
                <a:spcPts val="1200"/>
              </a:spcAft>
            </a:pPr>
            <a:r>
              <a:rPr lang="en-US" sz="2800" dirty="0" smtClean="0"/>
              <a:t>Synthesized exclusively in microorganisms [bacteria, fungi and algae]</a:t>
            </a:r>
          </a:p>
          <a:p>
            <a:pPr>
              <a:spcBef>
                <a:spcPts val="1800"/>
              </a:spcBef>
              <a:spcAft>
                <a:spcPts val="1200"/>
              </a:spcAft>
            </a:pPr>
            <a:r>
              <a:rPr lang="en-US" sz="2800" dirty="0" smtClean="0"/>
              <a:t> Absent in plant food unless contaminated </a:t>
            </a:r>
          </a:p>
          <a:p>
            <a:pPr>
              <a:spcBef>
                <a:spcPts val="1800"/>
              </a:spcBef>
              <a:spcAft>
                <a:spcPts val="1200"/>
              </a:spcAft>
            </a:pPr>
            <a:r>
              <a:rPr lang="en-US" sz="2800" dirty="0" smtClean="0"/>
              <a:t>Food sources : Liver, yeast, milk and eggs</a:t>
            </a:r>
          </a:p>
          <a:p>
            <a:pPr>
              <a:spcBef>
                <a:spcPts val="1800"/>
              </a:spcBef>
              <a:spcAft>
                <a:spcPts val="1200"/>
              </a:spcAft>
            </a:pPr>
            <a:endParaRPr lang="en-US" sz="2800" dirty="0" smtClean="0"/>
          </a:p>
          <a:p>
            <a:pPr>
              <a:spcBef>
                <a:spcPts val="1800"/>
              </a:spcBef>
              <a:spcAft>
                <a:spcPts val="1200"/>
              </a:spcAft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00CC"/>
                </a:solidFill>
              </a:rPr>
              <a:t>Absorption and transport</a:t>
            </a:r>
            <a:endParaRPr lang="en-US" sz="3600" b="1" dirty="0">
              <a:solidFill>
                <a:srgbClr val="0000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458200" cy="502920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buClr>
                <a:srgbClr val="0000CC"/>
              </a:buClr>
              <a:buNone/>
            </a:pPr>
            <a:r>
              <a:rPr lang="en-US" sz="2800" b="1" u="sng" dirty="0" smtClean="0">
                <a:solidFill>
                  <a:srgbClr val="009900"/>
                </a:solidFill>
              </a:rPr>
              <a:t>Absorption : </a:t>
            </a:r>
          </a:p>
          <a:p>
            <a:pPr marL="742950" lvl="2" indent="-342900">
              <a:spcBef>
                <a:spcPts val="1200"/>
              </a:spcBef>
              <a:spcAft>
                <a:spcPts val="1200"/>
              </a:spcAft>
              <a:buClr>
                <a:srgbClr val="0000CC"/>
              </a:buClr>
              <a:buFont typeface="Wingdings" pitchFamily="2" charset="2"/>
              <a:buChar char="§"/>
            </a:pPr>
            <a:r>
              <a:rPr lang="en-US" sz="2800" dirty="0" err="1" smtClean="0"/>
              <a:t>Vit</a:t>
            </a:r>
            <a:r>
              <a:rPr lang="en-US" sz="2800" dirty="0" smtClean="0"/>
              <a:t> B</a:t>
            </a:r>
            <a:r>
              <a:rPr lang="en-US" sz="2800" baseline="-25000" dirty="0" smtClean="0"/>
              <a:t>12</a:t>
            </a:r>
            <a:r>
              <a:rPr lang="en-US" sz="2800" dirty="0" smtClean="0"/>
              <a:t> absorption is mediated by receptor site on the ileum</a:t>
            </a:r>
          </a:p>
          <a:p>
            <a:pPr marL="742950" lvl="2" indent="-342900">
              <a:spcBef>
                <a:spcPts val="1200"/>
              </a:spcBef>
              <a:spcAft>
                <a:spcPts val="1200"/>
              </a:spcAft>
              <a:buClr>
                <a:srgbClr val="0000CC"/>
              </a:buClr>
              <a:buFont typeface="Wingdings" pitchFamily="2" charset="2"/>
              <a:buChar char="§"/>
            </a:pPr>
            <a:r>
              <a:rPr lang="en-US" sz="2800" dirty="0" smtClean="0"/>
              <a:t>Free </a:t>
            </a:r>
            <a:r>
              <a:rPr lang="en-US" sz="2800" dirty="0" err="1" smtClean="0"/>
              <a:t>Vit</a:t>
            </a:r>
            <a:r>
              <a:rPr lang="en-US" sz="2800" dirty="0" smtClean="0"/>
              <a:t> B</a:t>
            </a:r>
            <a:r>
              <a:rPr lang="en-US" sz="2800" baseline="-25000" dirty="0" smtClean="0"/>
              <a:t>12</a:t>
            </a:r>
            <a:r>
              <a:rPr lang="en-US" sz="2800" dirty="0" smtClean="0"/>
              <a:t> binds with intrinsic factor [IF]</a:t>
            </a:r>
          </a:p>
          <a:p>
            <a:pPr marL="742950" lvl="2" indent="-342900">
              <a:spcBef>
                <a:spcPts val="1200"/>
              </a:spcBef>
              <a:spcAft>
                <a:spcPts val="1200"/>
              </a:spcAft>
              <a:buClr>
                <a:srgbClr val="0000CC"/>
              </a:buClr>
              <a:buFont typeface="Wingdings" pitchFamily="2" charset="2"/>
              <a:buChar char="§"/>
            </a:pPr>
            <a:r>
              <a:rPr lang="en-US" sz="2800" dirty="0" smtClean="0"/>
              <a:t>IF is </a:t>
            </a:r>
            <a:r>
              <a:rPr lang="en-US" sz="2800" smtClean="0"/>
              <a:t>a highly </a:t>
            </a:r>
            <a:r>
              <a:rPr lang="en-US" sz="2800" dirty="0" smtClean="0"/>
              <a:t>specific glycoprotein produced by the parietal cells of the gastric mucosa</a:t>
            </a:r>
          </a:p>
          <a:p>
            <a:pPr marL="742950" lvl="2" indent="-342900">
              <a:spcBef>
                <a:spcPts val="1200"/>
              </a:spcBef>
              <a:spcAft>
                <a:spcPts val="1200"/>
              </a:spcAft>
              <a:buClr>
                <a:srgbClr val="0000CC"/>
              </a:buClr>
              <a:buFont typeface="Wingdings" pitchFamily="2" charset="2"/>
              <a:buChar char="§"/>
            </a:pPr>
            <a:r>
              <a:rPr lang="en-US" sz="2800" dirty="0" smtClean="0"/>
              <a:t>IF-B12 complex binds  to specific receptors on the mucosal cells of the terminal ileum</a:t>
            </a:r>
          </a:p>
          <a:p>
            <a:pPr>
              <a:spcBef>
                <a:spcPts val="1200"/>
              </a:spcBef>
              <a:spcAft>
                <a:spcPts val="1200"/>
              </a:spcAft>
              <a:buClr>
                <a:srgbClr val="0000CC"/>
              </a:buClr>
              <a:buNone/>
            </a:pPr>
            <a:endParaRPr lang="en-US" sz="2800" b="1" u="sng" dirty="0" smtClean="0">
              <a:solidFill>
                <a:srgbClr val="00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/>
          <p:cNvGrpSpPr/>
          <p:nvPr/>
        </p:nvGrpSpPr>
        <p:grpSpPr>
          <a:xfrm>
            <a:off x="0" y="838200"/>
            <a:ext cx="9144000" cy="5715000"/>
            <a:chOff x="0" y="228600"/>
            <a:chExt cx="9144000" cy="5715000"/>
          </a:xfrm>
        </p:grpSpPr>
        <p:grpSp>
          <p:nvGrpSpPr>
            <p:cNvPr id="93" name="Group 92"/>
            <p:cNvGrpSpPr/>
            <p:nvPr/>
          </p:nvGrpSpPr>
          <p:grpSpPr>
            <a:xfrm>
              <a:off x="5334000" y="2971800"/>
              <a:ext cx="3810000" cy="2971800"/>
              <a:chOff x="5562600" y="2667000"/>
              <a:chExt cx="3810000" cy="2971800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5562600" y="2667000"/>
                <a:ext cx="2438400" cy="2971800"/>
                <a:chOff x="4800600" y="2667000"/>
                <a:chExt cx="2438400" cy="2971800"/>
              </a:xfrm>
            </p:grpSpPr>
            <p:grpSp>
              <p:nvGrpSpPr>
                <p:cNvPr id="44" name="Group 43"/>
                <p:cNvGrpSpPr/>
                <p:nvPr/>
              </p:nvGrpSpPr>
              <p:grpSpPr>
                <a:xfrm>
                  <a:off x="4800600" y="3276600"/>
                  <a:ext cx="2438400" cy="1676400"/>
                  <a:chOff x="1828800" y="4724400"/>
                  <a:chExt cx="2438400" cy="1676400"/>
                </a:xfrm>
              </p:grpSpPr>
              <p:grpSp>
                <p:nvGrpSpPr>
                  <p:cNvPr id="45" name="Group 37"/>
                  <p:cNvGrpSpPr/>
                  <p:nvPr/>
                </p:nvGrpSpPr>
                <p:grpSpPr>
                  <a:xfrm>
                    <a:off x="1828800" y="4724400"/>
                    <a:ext cx="2438400" cy="1676400"/>
                    <a:chOff x="1828800" y="4724400"/>
                    <a:chExt cx="2438400" cy="1676400"/>
                  </a:xfrm>
                </p:grpSpPr>
                <p:sp>
                  <p:nvSpPr>
                    <p:cNvPr id="47" name="Rounded Rectangle 46"/>
                    <p:cNvSpPr/>
                    <p:nvPr/>
                  </p:nvSpPr>
                  <p:spPr>
                    <a:xfrm>
                      <a:off x="1828800" y="4724400"/>
                      <a:ext cx="381000" cy="914400"/>
                    </a:xfrm>
                    <a:prstGeom prst="round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" name="Rounded Rectangle 47"/>
                    <p:cNvSpPr/>
                    <p:nvPr/>
                  </p:nvSpPr>
                  <p:spPr>
                    <a:xfrm>
                      <a:off x="2514600" y="4724400"/>
                      <a:ext cx="381000" cy="914400"/>
                    </a:xfrm>
                    <a:prstGeom prst="round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" name="Rounded Rectangle 48"/>
                    <p:cNvSpPr/>
                    <p:nvPr/>
                  </p:nvSpPr>
                  <p:spPr>
                    <a:xfrm>
                      <a:off x="3200400" y="4724400"/>
                      <a:ext cx="381000" cy="914400"/>
                    </a:xfrm>
                    <a:prstGeom prst="round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" name="Rounded Rectangle 49"/>
                    <p:cNvSpPr/>
                    <p:nvPr/>
                  </p:nvSpPr>
                  <p:spPr>
                    <a:xfrm>
                      <a:off x="3886200" y="4724400"/>
                      <a:ext cx="381000" cy="914400"/>
                    </a:xfrm>
                    <a:prstGeom prst="round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" name="Rounded Rectangle 50"/>
                    <p:cNvSpPr/>
                    <p:nvPr/>
                  </p:nvSpPr>
                  <p:spPr>
                    <a:xfrm>
                      <a:off x="1828800" y="5257800"/>
                      <a:ext cx="2438400" cy="1143000"/>
                    </a:xfrm>
                    <a:prstGeom prst="round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solidFill>
                        <a:schemeClr val="bg2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46" name="Oval 45"/>
                  <p:cNvSpPr/>
                  <p:nvPr/>
                </p:nvSpPr>
                <p:spPr>
                  <a:xfrm>
                    <a:off x="2895600" y="5715000"/>
                    <a:ext cx="533400" cy="457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5334000" y="3733800"/>
                  <a:ext cx="609600" cy="533400"/>
                  <a:chOff x="4724400" y="3886200"/>
                  <a:chExt cx="609600" cy="533400"/>
                </a:xfrm>
              </p:grpSpPr>
              <p:sp>
                <p:nvSpPr>
                  <p:cNvPr id="56" name="Oval 55"/>
                  <p:cNvSpPr/>
                  <p:nvPr/>
                </p:nvSpPr>
                <p:spPr>
                  <a:xfrm>
                    <a:off x="4724400" y="3886200"/>
                    <a:ext cx="609600" cy="533400"/>
                  </a:xfrm>
                  <a:prstGeom prst="ellipse">
                    <a:avLst/>
                  </a:prstGeom>
                  <a:solidFill>
                    <a:srgbClr val="CC0000"/>
                  </a:solidFill>
                  <a:ln>
                    <a:solidFill>
                      <a:srgbClr val="CC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" name="Rectangle 56"/>
                  <p:cNvSpPr/>
                  <p:nvPr/>
                </p:nvSpPr>
                <p:spPr>
                  <a:xfrm>
                    <a:off x="4724400" y="3974068"/>
                    <a:ext cx="54373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b="1" dirty="0" smtClean="0"/>
                      <a:t>B12</a:t>
                    </a:r>
                    <a:endParaRPr lang="en-US" b="1" dirty="0"/>
                  </a:p>
                </p:txBody>
              </p: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5486400" y="5105400"/>
                  <a:ext cx="609600" cy="533400"/>
                  <a:chOff x="4724400" y="3886200"/>
                  <a:chExt cx="609600" cy="533400"/>
                </a:xfrm>
              </p:grpSpPr>
              <p:sp>
                <p:nvSpPr>
                  <p:cNvPr id="59" name="Oval 58"/>
                  <p:cNvSpPr/>
                  <p:nvPr/>
                </p:nvSpPr>
                <p:spPr>
                  <a:xfrm>
                    <a:off x="4724400" y="3886200"/>
                    <a:ext cx="609600" cy="533400"/>
                  </a:xfrm>
                  <a:prstGeom prst="ellipse">
                    <a:avLst/>
                  </a:prstGeom>
                  <a:solidFill>
                    <a:srgbClr val="CC0000"/>
                  </a:solidFill>
                  <a:ln>
                    <a:solidFill>
                      <a:srgbClr val="CC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" name="Rectangle 59"/>
                  <p:cNvSpPr/>
                  <p:nvPr/>
                </p:nvSpPr>
                <p:spPr>
                  <a:xfrm>
                    <a:off x="4724400" y="3974068"/>
                    <a:ext cx="54373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b="1" dirty="0" smtClean="0"/>
                      <a:t>B12</a:t>
                    </a:r>
                    <a:endParaRPr lang="en-US" b="1" dirty="0"/>
                  </a:p>
                </p:txBody>
              </p:sp>
            </p:grpSp>
            <p:grpSp>
              <p:nvGrpSpPr>
                <p:cNvPr id="62" name="Group 61"/>
                <p:cNvGrpSpPr/>
                <p:nvPr/>
              </p:nvGrpSpPr>
              <p:grpSpPr>
                <a:xfrm>
                  <a:off x="5638800" y="2667000"/>
                  <a:ext cx="1447800" cy="838200"/>
                  <a:chOff x="4419600" y="3200400"/>
                  <a:chExt cx="1447800" cy="838200"/>
                </a:xfrm>
              </p:grpSpPr>
              <p:sp>
                <p:nvSpPr>
                  <p:cNvPr id="63" name="Oval 62"/>
                  <p:cNvSpPr/>
                  <p:nvPr/>
                </p:nvSpPr>
                <p:spPr>
                  <a:xfrm>
                    <a:off x="4876800" y="3200400"/>
                    <a:ext cx="533400" cy="533400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" name="Rounded Rectangle 63"/>
                  <p:cNvSpPr/>
                  <p:nvPr/>
                </p:nvSpPr>
                <p:spPr>
                  <a:xfrm>
                    <a:off x="5181600" y="3200400"/>
                    <a:ext cx="685800" cy="533400"/>
                  </a:xfrm>
                  <a:prstGeom prst="roundRect">
                    <a:avLst/>
                  </a:prstGeom>
                  <a:solidFill>
                    <a:srgbClr val="92D050"/>
                  </a:solidFill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" name="Rounded Rectangle 64"/>
                  <p:cNvSpPr/>
                  <p:nvPr/>
                </p:nvSpPr>
                <p:spPr>
                  <a:xfrm>
                    <a:off x="5410200" y="3505200"/>
                    <a:ext cx="457200" cy="533400"/>
                  </a:xfrm>
                  <a:prstGeom prst="roundRect">
                    <a:avLst/>
                  </a:prstGeom>
                  <a:solidFill>
                    <a:srgbClr val="92D050"/>
                  </a:solidFill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" name="Oval 65"/>
                  <p:cNvSpPr/>
                  <p:nvPr/>
                </p:nvSpPr>
                <p:spPr>
                  <a:xfrm>
                    <a:off x="4419600" y="3200400"/>
                    <a:ext cx="609600" cy="6096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4" name="Group 53"/>
                <p:cNvGrpSpPr/>
                <p:nvPr/>
              </p:nvGrpSpPr>
              <p:grpSpPr>
                <a:xfrm>
                  <a:off x="5181600" y="2667000"/>
                  <a:ext cx="609600" cy="533400"/>
                  <a:chOff x="4724400" y="3886200"/>
                  <a:chExt cx="609600" cy="533400"/>
                </a:xfrm>
              </p:grpSpPr>
              <p:sp>
                <p:nvSpPr>
                  <p:cNvPr id="52" name="Oval 51"/>
                  <p:cNvSpPr/>
                  <p:nvPr/>
                </p:nvSpPr>
                <p:spPr>
                  <a:xfrm>
                    <a:off x="4724400" y="3886200"/>
                    <a:ext cx="609600" cy="533400"/>
                  </a:xfrm>
                  <a:prstGeom prst="ellipse">
                    <a:avLst/>
                  </a:prstGeom>
                  <a:solidFill>
                    <a:srgbClr val="CC0000"/>
                  </a:solidFill>
                  <a:ln>
                    <a:solidFill>
                      <a:srgbClr val="CC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Rectangle 52"/>
                  <p:cNvSpPr/>
                  <p:nvPr/>
                </p:nvSpPr>
                <p:spPr>
                  <a:xfrm>
                    <a:off x="4724400" y="3974068"/>
                    <a:ext cx="54373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b="1" dirty="0" smtClean="0"/>
                      <a:t>B12</a:t>
                    </a:r>
                    <a:endParaRPr lang="en-US" b="1" dirty="0"/>
                  </a:p>
                </p:txBody>
              </p:sp>
            </p:grpSp>
            <p:sp>
              <p:nvSpPr>
                <p:cNvPr id="69" name="Rectangle 68"/>
                <p:cNvSpPr/>
                <p:nvPr/>
              </p:nvSpPr>
              <p:spPr>
                <a:xfrm>
                  <a:off x="6506622" y="2743200"/>
                  <a:ext cx="35137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 smtClean="0"/>
                    <a:t>IF</a:t>
                  </a:r>
                  <a:endParaRPr lang="en-US" b="1" dirty="0"/>
                </a:p>
              </p:txBody>
            </p:sp>
            <p:cxnSp>
              <p:nvCxnSpPr>
                <p:cNvPr id="70" name="Straight Arrow Connector 69"/>
                <p:cNvCxnSpPr/>
                <p:nvPr/>
              </p:nvCxnSpPr>
              <p:spPr>
                <a:xfrm rot="5400000">
                  <a:off x="5180806" y="3504406"/>
                  <a:ext cx="76200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/>
                <p:cNvCxnSpPr/>
                <p:nvPr/>
              </p:nvCxnSpPr>
              <p:spPr>
                <a:xfrm rot="5400000">
                  <a:off x="5258594" y="4723606"/>
                  <a:ext cx="76200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5" name="TextBox 74"/>
              <p:cNvSpPr txBox="1"/>
              <p:nvPr/>
            </p:nvSpPr>
            <p:spPr>
              <a:xfrm>
                <a:off x="7162800" y="4572000"/>
                <a:ext cx="2209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err="1" smtClean="0"/>
                  <a:t>Ileal</a:t>
                </a:r>
                <a:r>
                  <a:rPr lang="en-US" b="1" dirty="0" smtClean="0"/>
                  <a:t> mucosal cells </a:t>
                </a:r>
                <a:endParaRPr lang="en-US" b="1" dirty="0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0" y="228600"/>
              <a:ext cx="5410200" cy="5257800"/>
              <a:chOff x="0" y="228600"/>
              <a:chExt cx="5410200" cy="5257800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1447800" y="4419600"/>
                <a:ext cx="1447800" cy="838200"/>
                <a:chOff x="4419600" y="3200400"/>
                <a:chExt cx="1447800" cy="838200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4876800" y="3200400"/>
                  <a:ext cx="533400" cy="5334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>
                <a:xfrm>
                  <a:off x="5181600" y="3200400"/>
                  <a:ext cx="685800" cy="533400"/>
                </a:xfrm>
                <a:prstGeom prst="roundRect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ounded Rectangle 24"/>
                <p:cNvSpPr/>
                <p:nvPr/>
              </p:nvSpPr>
              <p:spPr>
                <a:xfrm>
                  <a:off x="5410200" y="3505200"/>
                  <a:ext cx="457200" cy="533400"/>
                </a:xfrm>
                <a:prstGeom prst="roundRect">
                  <a:avLst/>
                </a:pr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4419600" y="3200400"/>
                  <a:ext cx="609600" cy="6096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" name="TextBox 3"/>
              <p:cNvSpPr txBox="1"/>
              <p:nvPr/>
            </p:nvSpPr>
            <p:spPr>
              <a:xfrm>
                <a:off x="457200" y="228600"/>
                <a:ext cx="2743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Dietary food with </a:t>
                </a:r>
                <a:r>
                  <a:rPr lang="en-US" b="1" dirty="0" err="1" smtClean="0"/>
                  <a:t>Vit</a:t>
                </a:r>
                <a:r>
                  <a:rPr lang="en-US" b="1" dirty="0" smtClean="0"/>
                  <a:t> B12</a:t>
                </a:r>
                <a:endParaRPr lang="en-US" b="1" dirty="0"/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 rot="5400000">
                <a:off x="1447800" y="1066800"/>
                <a:ext cx="7620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1981200" y="838200"/>
                <a:ext cx="2743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err="1" smtClean="0"/>
                  <a:t>HCl</a:t>
                </a:r>
                <a:r>
                  <a:rPr lang="en-US" b="1" dirty="0" smtClean="0"/>
                  <a:t> and pepsin in stomach </a:t>
                </a:r>
                <a:endParaRPr lang="en-US" b="1" dirty="0"/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1524000" y="1524000"/>
                <a:ext cx="609600" cy="533400"/>
                <a:chOff x="3657600" y="1676400"/>
                <a:chExt cx="609600" cy="533400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3657600" y="1676400"/>
                  <a:ext cx="609600" cy="533400"/>
                </a:xfrm>
                <a:prstGeom prst="ellipse">
                  <a:avLst/>
                </a:prstGeom>
                <a:solidFill>
                  <a:srgbClr val="CC0000"/>
                </a:solidFill>
                <a:ln>
                  <a:solidFill>
                    <a:srgbClr val="CC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3657600" y="1752600"/>
                  <a:ext cx="54373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 smtClean="0"/>
                    <a:t>B12</a:t>
                  </a:r>
                  <a:endParaRPr lang="en-US" b="1" dirty="0"/>
                </a:p>
              </p:txBody>
            </p:sp>
          </p:grpSp>
          <p:cxnSp>
            <p:nvCxnSpPr>
              <p:cNvPr id="12" name="Straight Arrow Connector 11"/>
              <p:cNvCxnSpPr/>
              <p:nvPr/>
            </p:nvCxnSpPr>
            <p:spPr>
              <a:xfrm rot="5400000">
                <a:off x="1447800" y="2513806"/>
                <a:ext cx="7620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1905000" y="2286000"/>
                <a:ext cx="2743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err="1" smtClean="0"/>
                  <a:t>Deodinum</a:t>
                </a:r>
                <a:endParaRPr lang="en-US" b="1" dirty="0"/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1447800" y="4414225"/>
                <a:ext cx="609600" cy="533400"/>
                <a:chOff x="3657600" y="1676400"/>
                <a:chExt cx="609600" cy="533400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3657600" y="1676400"/>
                  <a:ext cx="609600" cy="533400"/>
                </a:xfrm>
                <a:prstGeom prst="ellipse">
                  <a:avLst/>
                </a:prstGeom>
                <a:solidFill>
                  <a:srgbClr val="CC0000"/>
                </a:solidFill>
                <a:ln>
                  <a:solidFill>
                    <a:srgbClr val="CC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3657600" y="1752600"/>
                  <a:ext cx="54373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 smtClean="0"/>
                    <a:t>B12</a:t>
                  </a:r>
                  <a:endParaRPr lang="en-US" b="1" dirty="0"/>
                </a:p>
              </p:txBody>
            </p:sp>
          </p:grpSp>
          <p:sp>
            <p:nvSpPr>
              <p:cNvPr id="68" name="Rectangle 67"/>
              <p:cNvSpPr/>
              <p:nvPr/>
            </p:nvSpPr>
            <p:spPr>
              <a:xfrm>
                <a:off x="2315622" y="4495800"/>
                <a:ext cx="3513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/>
                  <a:t>IF</a:t>
                </a:r>
                <a:endParaRPr lang="en-US" b="1" dirty="0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228600" y="1447800"/>
                <a:ext cx="1295400" cy="6858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304800" y="1600200"/>
                <a:ext cx="11430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/>
                  <a:t>R-Protein</a:t>
                </a:r>
                <a:endParaRPr lang="en-US" b="1" dirty="0"/>
              </a:p>
            </p:txBody>
          </p:sp>
          <p:grpSp>
            <p:nvGrpSpPr>
              <p:cNvPr id="79" name="Group 78"/>
              <p:cNvGrpSpPr/>
              <p:nvPr/>
            </p:nvGrpSpPr>
            <p:grpSpPr>
              <a:xfrm>
                <a:off x="1524000" y="3048000"/>
                <a:ext cx="609600" cy="533400"/>
                <a:chOff x="3657600" y="1676400"/>
                <a:chExt cx="609600" cy="533400"/>
              </a:xfrm>
            </p:grpSpPr>
            <p:sp>
              <p:nvSpPr>
                <p:cNvPr id="80" name="Oval 79"/>
                <p:cNvSpPr/>
                <p:nvPr/>
              </p:nvSpPr>
              <p:spPr>
                <a:xfrm>
                  <a:off x="3657600" y="1676400"/>
                  <a:ext cx="609600" cy="533400"/>
                </a:xfrm>
                <a:prstGeom prst="ellipse">
                  <a:avLst/>
                </a:prstGeom>
                <a:solidFill>
                  <a:srgbClr val="CC0000"/>
                </a:solidFill>
                <a:ln>
                  <a:solidFill>
                    <a:srgbClr val="CC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3657600" y="1752600"/>
                  <a:ext cx="54373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 smtClean="0"/>
                    <a:t>B12</a:t>
                  </a:r>
                  <a:endParaRPr lang="en-US" b="1" dirty="0"/>
                </a:p>
              </p:txBody>
            </p:sp>
          </p:grpSp>
          <p:sp>
            <p:nvSpPr>
              <p:cNvPr id="82" name="Oval 81"/>
              <p:cNvSpPr/>
              <p:nvPr/>
            </p:nvSpPr>
            <p:spPr>
              <a:xfrm>
                <a:off x="0" y="3048000"/>
                <a:ext cx="1295400" cy="6858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76200" y="3200400"/>
                <a:ext cx="11430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/>
                  <a:t>R-Protein</a:t>
                </a:r>
                <a:endParaRPr lang="en-US" b="1" dirty="0"/>
              </a:p>
            </p:txBody>
          </p:sp>
          <p:cxnSp>
            <p:nvCxnSpPr>
              <p:cNvPr id="84" name="Straight Arrow Connector 83"/>
              <p:cNvCxnSpPr/>
              <p:nvPr/>
            </p:nvCxnSpPr>
            <p:spPr>
              <a:xfrm rot="5400000">
                <a:off x="1448594" y="4037806"/>
                <a:ext cx="762000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1981200" y="2590800"/>
                <a:ext cx="2743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Protease activity </a:t>
                </a:r>
                <a:endParaRPr lang="en-US" b="1" dirty="0"/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914400" y="5117068"/>
                <a:ext cx="2743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B12 –IF complex</a:t>
                </a:r>
                <a:endParaRPr lang="en-US" b="1" dirty="0"/>
              </a:p>
            </p:txBody>
          </p:sp>
          <p:cxnSp>
            <p:nvCxnSpPr>
              <p:cNvPr id="95" name="Elbow Connector 94"/>
              <p:cNvCxnSpPr/>
              <p:nvPr/>
            </p:nvCxnSpPr>
            <p:spPr>
              <a:xfrm flipV="1">
                <a:off x="3124200" y="3200400"/>
                <a:ext cx="2286000" cy="1676400"/>
              </a:xfrm>
              <a:prstGeom prst="bentConnector3">
                <a:avLst>
                  <a:gd name="adj1" fmla="val 50000"/>
                </a:avLst>
              </a:prstGeom>
              <a:ln w="317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00CC"/>
                </a:solidFill>
              </a:rPr>
              <a:t>Absorption and transport</a:t>
            </a:r>
            <a:endParaRPr lang="en-US" sz="36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458200" cy="5181600"/>
          </a:xfrm>
        </p:spPr>
        <p:txBody>
          <a:bodyPr>
            <a:noAutofit/>
          </a:bodyPr>
          <a:lstStyle/>
          <a:p>
            <a:pPr marL="0" lvl="2" indent="-342900">
              <a:spcBef>
                <a:spcPts val="1200"/>
              </a:spcBef>
              <a:spcAft>
                <a:spcPts val="1200"/>
              </a:spcAft>
              <a:buClr>
                <a:srgbClr val="0000CC"/>
              </a:buClr>
              <a:buNone/>
            </a:pPr>
            <a:r>
              <a:rPr lang="en-US" sz="2800" b="1" u="sng" dirty="0" smtClean="0">
                <a:solidFill>
                  <a:srgbClr val="009900"/>
                </a:solidFill>
              </a:rPr>
              <a:t>Transport</a:t>
            </a:r>
            <a:endParaRPr lang="en-US" sz="2800" dirty="0" smtClean="0"/>
          </a:p>
          <a:p>
            <a:pPr marL="742950" lvl="2" indent="-342900">
              <a:spcBef>
                <a:spcPts val="1200"/>
              </a:spcBef>
              <a:spcAft>
                <a:spcPts val="1200"/>
              </a:spcAft>
              <a:buClr>
                <a:srgbClr val="0000CC"/>
              </a:buClr>
              <a:buFont typeface="Wingdings" pitchFamily="2" charset="2"/>
              <a:buChar char="§"/>
            </a:pPr>
            <a:r>
              <a:rPr lang="en-US" sz="2800" dirty="0" smtClean="0"/>
              <a:t>Once, absorbed it is transported in the blood bound to </a:t>
            </a:r>
            <a:r>
              <a:rPr lang="en-US" sz="2800" b="1" dirty="0" err="1" smtClean="0">
                <a:solidFill>
                  <a:srgbClr val="009900"/>
                </a:solidFill>
              </a:rPr>
              <a:t>transcobalamin</a:t>
            </a:r>
            <a:r>
              <a:rPr lang="en-US" sz="2800" b="1" dirty="0" smtClean="0">
                <a:solidFill>
                  <a:srgbClr val="009900"/>
                </a:solidFill>
              </a:rPr>
              <a:t> II</a:t>
            </a:r>
          </a:p>
          <a:p>
            <a:pPr marL="742950" lvl="2" indent="-342900">
              <a:spcBef>
                <a:spcPts val="1200"/>
              </a:spcBef>
              <a:spcAft>
                <a:spcPts val="1200"/>
              </a:spcAft>
              <a:buClr>
                <a:srgbClr val="0000CC"/>
              </a:buClr>
              <a:buFont typeface="Wingdings" pitchFamily="2" charset="2"/>
              <a:buChar char="§"/>
            </a:pPr>
            <a:r>
              <a:rPr lang="en-US" sz="2800" dirty="0" smtClean="0"/>
              <a:t>In the cells free </a:t>
            </a:r>
            <a:r>
              <a:rPr lang="en-US" sz="2800" dirty="0" err="1" smtClean="0"/>
              <a:t>cobalamin</a:t>
            </a:r>
            <a:r>
              <a:rPr lang="en-US" sz="2800" dirty="0" smtClean="0"/>
              <a:t> is released in to cytosol as </a:t>
            </a:r>
            <a:r>
              <a:rPr lang="en-US" sz="2800" dirty="0" err="1" smtClean="0"/>
              <a:t>hydroxocobalammin</a:t>
            </a:r>
            <a:endParaRPr lang="en-US" sz="2800" dirty="0" smtClean="0"/>
          </a:p>
          <a:p>
            <a:pPr marL="742950" lvl="2" indent="-342900">
              <a:spcBef>
                <a:spcPts val="1200"/>
              </a:spcBef>
              <a:spcAft>
                <a:spcPts val="1200"/>
              </a:spcAft>
              <a:buClr>
                <a:srgbClr val="0000CC"/>
              </a:buClr>
              <a:buFont typeface="Wingdings" pitchFamily="2" charset="2"/>
              <a:buChar char="§"/>
            </a:pPr>
            <a:r>
              <a:rPr lang="en-US" sz="2800" dirty="0" err="1" smtClean="0"/>
              <a:t>Hydroxocobalammin</a:t>
            </a:r>
            <a:r>
              <a:rPr lang="en-US" sz="2800" dirty="0" smtClean="0"/>
              <a:t> is converted to</a:t>
            </a:r>
          </a:p>
          <a:p>
            <a:pPr marL="1200150" lvl="3" indent="-342900">
              <a:spcBef>
                <a:spcPts val="1200"/>
              </a:spcBef>
              <a:spcAft>
                <a:spcPts val="1200"/>
              </a:spcAft>
              <a:buClr>
                <a:srgbClr val="0000CC"/>
              </a:buClr>
              <a:buNone/>
            </a:pPr>
            <a:r>
              <a:rPr lang="en-US" dirty="0" smtClean="0"/>
              <a:t>	</a:t>
            </a:r>
            <a:r>
              <a:rPr lang="en-US" sz="2600" dirty="0" err="1" smtClean="0"/>
              <a:t>i</a:t>
            </a:r>
            <a:r>
              <a:rPr lang="en-US" sz="2600" dirty="0" smtClean="0"/>
              <a:t>. </a:t>
            </a:r>
            <a:r>
              <a:rPr lang="en-US" sz="2600" dirty="0" err="1" smtClean="0"/>
              <a:t>methylcobalamin</a:t>
            </a:r>
            <a:r>
              <a:rPr lang="en-US" sz="2600" dirty="0" smtClean="0"/>
              <a:t> [cytosol] </a:t>
            </a:r>
          </a:p>
          <a:p>
            <a:pPr marL="1200150" lvl="3" indent="-342900">
              <a:spcBef>
                <a:spcPts val="1200"/>
              </a:spcBef>
              <a:spcAft>
                <a:spcPts val="1200"/>
              </a:spcAft>
              <a:buClr>
                <a:srgbClr val="0000CC"/>
              </a:buClr>
              <a:buNone/>
            </a:pPr>
            <a:r>
              <a:rPr lang="en-US" sz="2600" dirty="0" smtClean="0"/>
              <a:t>	ii. 5’-deoxyadenosylcobalamin [mitochondria] </a:t>
            </a:r>
          </a:p>
          <a:p>
            <a:pPr marL="742950" lvl="2" indent="-342900">
              <a:spcBef>
                <a:spcPts val="1200"/>
              </a:spcBef>
              <a:spcAft>
                <a:spcPts val="1200"/>
              </a:spcAft>
              <a:buClr>
                <a:srgbClr val="0000CC"/>
              </a:buClr>
              <a:buFont typeface="Wingdings" pitchFamily="2" charset="2"/>
              <a:buChar char="§"/>
            </a:pPr>
            <a:endParaRPr lang="en-US" sz="2800" dirty="0" smtClean="0"/>
          </a:p>
          <a:p>
            <a:pPr marL="742950" lvl="2" indent="-342900">
              <a:spcBef>
                <a:spcPts val="1200"/>
              </a:spcBef>
              <a:spcAft>
                <a:spcPts val="1200"/>
              </a:spcAft>
              <a:buClr>
                <a:srgbClr val="0000CC"/>
              </a:buClr>
              <a:buFont typeface="Wingdings" pitchFamily="2" charset="2"/>
              <a:buChar char="§"/>
            </a:pPr>
            <a:endParaRPr lang="en-US" sz="2800" dirty="0" smtClean="0"/>
          </a:p>
          <a:p>
            <a:pPr>
              <a:spcBef>
                <a:spcPts val="1200"/>
              </a:spcBef>
              <a:spcAft>
                <a:spcPts val="1200"/>
              </a:spcAft>
              <a:buClr>
                <a:srgbClr val="0000CC"/>
              </a:buClr>
              <a:buNone/>
            </a:pPr>
            <a:endParaRPr lang="en-US" sz="2800" b="1" u="sng" dirty="0" smtClean="0">
              <a:solidFill>
                <a:srgbClr val="0099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00CC"/>
                </a:solidFill>
              </a:rPr>
              <a:t>Absorption and transport</a:t>
            </a:r>
            <a:endParaRPr lang="en-US" sz="36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1849</TotalTime>
  <Words>795</Words>
  <Application>Microsoft Office PowerPoint</Application>
  <PresentationFormat>On-screen Show (4:3)</PresentationFormat>
  <Paragraphs>179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Calibri</vt:lpstr>
      <vt:lpstr>Gill Sans MT</vt:lpstr>
      <vt:lpstr>Symbol</vt:lpstr>
      <vt:lpstr>Times New Roman</vt:lpstr>
      <vt:lpstr>Verdana</vt:lpstr>
      <vt:lpstr>Wingdings</vt:lpstr>
      <vt:lpstr>Wingdings 2</vt:lpstr>
      <vt:lpstr>Solstice</vt:lpstr>
      <vt:lpstr>Office Theme</vt:lpstr>
      <vt:lpstr>Vitamin B12 and Folate metabolism</vt:lpstr>
      <vt:lpstr>Objectives</vt:lpstr>
      <vt:lpstr>PowerPoint Presentation</vt:lpstr>
      <vt:lpstr>Vitamin B12 and Folic acid[B9]</vt:lpstr>
      <vt:lpstr>Vitamin B12 (Cobalamin)</vt:lpstr>
      <vt:lpstr>Occurrence and food sources</vt:lpstr>
      <vt:lpstr>Absorption and transport</vt:lpstr>
      <vt:lpstr>Absorption and transport</vt:lpstr>
      <vt:lpstr>Absorption and transport</vt:lpstr>
      <vt:lpstr>Functions of Vit. B12</vt:lpstr>
      <vt:lpstr>PowerPoint Presentation</vt:lpstr>
      <vt:lpstr>Deficiency</vt:lpstr>
      <vt:lpstr>Causes of deficiency</vt:lpstr>
      <vt:lpstr>PowerPoint Presentation</vt:lpstr>
      <vt:lpstr>Absorption, transport and storage</vt:lpstr>
      <vt:lpstr>Absorption, transport and storage</vt:lpstr>
      <vt:lpstr>Functions of Folate</vt:lpstr>
      <vt:lpstr>Deficiency of folate</vt:lpstr>
      <vt:lpstr>Deficiency of folate</vt:lpstr>
      <vt:lpstr>PowerPoint Presentation</vt:lpstr>
      <vt:lpstr>Biochemical basis of megaloblasts formation?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Vitamin B12 and Folate metabolism</dc:title>
  <dc:creator>Jayanthi</dc:creator>
  <cp:lastModifiedBy>Admin</cp:lastModifiedBy>
  <cp:revision>126</cp:revision>
  <dcterms:created xsi:type="dcterms:W3CDTF">2012-07-09T07:14:40Z</dcterms:created>
  <dcterms:modified xsi:type="dcterms:W3CDTF">2018-07-04T09:25:51Z</dcterms:modified>
</cp:coreProperties>
</file>