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4" r:id="rId2"/>
  </p:sldMasterIdLst>
  <p:notesMasterIdLst>
    <p:notesMasterId r:id="rId50"/>
  </p:notesMasterIdLst>
  <p:sldIdLst>
    <p:sldId id="256" r:id="rId3"/>
    <p:sldId id="257" r:id="rId4"/>
    <p:sldId id="261" r:id="rId5"/>
    <p:sldId id="315" r:id="rId6"/>
    <p:sldId id="273" r:id="rId7"/>
    <p:sldId id="274" r:id="rId8"/>
    <p:sldId id="276" r:id="rId9"/>
    <p:sldId id="278" r:id="rId10"/>
    <p:sldId id="275" r:id="rId11"/>
    <p:sldId id="270" r:id="rId12"/>
    <p:sldId id="271" r:id="rId13"/>
    <p:sldId id="272" r:id="rId14"/>
    <p:sldId id="268" r:id="rId15"/>
    <p:sldId id="290" r:id="rId16"/>
    <p:sldId id="286" r:id="rId17"/>
    <p:sldId id="267" r:id="rId18"/>
    <p:sldId id="277" r:id="rId19"/>
    <p:sldId id="288" r:id="rId20"/>
    <p:sldId id="291" r:id="rId21"/>
    <p:sldId id="292" r:id="rId22"/>
    <p:sldId id="295" r:id="rId23"/>
    <p:sldId id="293" r:id="rId24"/>
    <p:sldId id="294" r:id="rId25"/>
    <p:sldId id="318" r:id="rId26"/>
    <p:sldId id="279" r:id="rId27"/>
    <p:sldId id="319" r:id="rId28"/>
    <p:sldId id="320" r:id="rId29"/>
    <p:sldId id="321" r:id="rId30"/>
    <p:sldId id="280" r:id="rId31"/>
    <p:sldId id="281" r:id="rId32"/>
    <p:sldId id="298" r:id="rId33"/>
    <p:sldId id="299" r:id="rId34"/>
    <p:sldId id="282" r:id="rId35"/>
    <p:sldId id="317" r:id="rId36"/>
    <p:sldId id="283" r:id="rId37"/>
    <p:sldId id="284" r:id="rId38"/>
    <p:sldId id="285" r:id="rId39"/>
    <p:sldId id="287" r:id="rId40"/>
    <p:sldId id="300" r:id="rId41"/>
    <p:sldId id="306" r:id="rId42"/>
    <p:sldId id="308" r:id="rId43"/>
    <p:sldId id="309" r:id="rId44"/>
    <p:sldId id="310" r:id="rId45"/>
    <p:sldId id="312" r:id="rId46"/>
    <p:sldId id="314" r:id="rId47"/>
    <p:sldId id="313" r:id="rId48"/>
    <p:sldId id="322" r:id="rId4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756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5C273-FC51-471D-8B88-9DC375CBF588}" type="datetimeFigureOut">
              <a:rPr lang="en-US" smtClean="0"/>
              <a:t>1/26/2018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EE5AE-CFFC-443B-946A-DF5DEB44E2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5493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4B981-E7C7-4B46-88C6-2FEE6E54CA5C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B41A1EC-C46D-4FBA-99A9-A3EF91E275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DDDB14-7184-4483-BB97-C11CDD6F1D22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3D256A-C1B9-4E03-91D2-FF3AFBE1F9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820096-FA70-4689-BB40-372993908D26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5851B-90E4-4456-A429-C9B7CA3E19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D357B21-D4F4-4922-AD2E-DE0F1B89CDF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027028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4B36D-13AB-4092-8D43-727E1D5E678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1345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039C5B-A9EF-42DB-AC1E-500853A8008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551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4CD038E-808B-49CF-BF74-9ECFE209BCBD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22755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0EB13B-0A43-45B1-B726-FF657588944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33897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B48B0-3BE2-4565-B571-B7C9EB44F7B7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3256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F78AE5-AAA2-4033-88A8-997ECBA1D7BE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09894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C74FED-C2A6-419A-BABF-D6345F95F2F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607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951BF3-F5D1-4319-B69A-4F0701280DA7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2D70-E374-483D-8D98-763B0A2F2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5E7AB8-AE41-4B9E-A2C2-773C91BE76B5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7311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AE6A48-B21A-4DCE-813C-150D1ED98746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828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CFE112-3D1F-49AD-BCAA-AAD3D2770AAB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375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993818-CB89-41A3-914F-1893DBC4B78A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3164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BC75CB5-BD60-462E-9EF4-0CCAFBE411B8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43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63886B84-12B5-40EB-BA4C-DC9B548E8FA2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24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DB9D2-BD4F-4802-B0DE-9BE617EC5F6C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284ED-32BD-4F38-A9CB-05572BDFE3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1F9411-52D7-4BA3-94DE-9239F0800329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C09E38-FE24-425F-9206-75FB36D18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27E6F-2CB0-4941-B8EA-906F1EBBCED7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19667-E781-41FF-A80E-21C8BCD618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07FB59-3E30-4780-A535-D2CCDA4FD364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20779-E52D-4908-9956-81A1745FEB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7D23DD-FD16-4EDC-AF76-845634149B7B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8830B-4A8A-47BC-81F6-DC6799D4A3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F368A-B4AE-4B5E-B332-3D73162C8B1F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CAB32-BF47-41A3-BD03-C86C2237F5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CA4A1-C344-49FF-8A97-5837B1D01952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77EEE1-DA23-4F8A-AD0A-24301D4F16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9A0999F-A0E4-494F-8A0D-DF7005675679}" type="datetimeFigureOut">
              <a:rPr lang="en-US"/>
              <a:pPr>
                <a:defRPr/>
              </a:pPr>
              <a:t>1/26/2018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8AF7FAB4-AFD2-4406-801F-8BF2144D1F5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C2D90F8-BBD6-4A8A-BD9F-31DEA9594E1F}" type="slidenum">
              <a:rPr lang="en-US" altLang="en-US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altLang="en-US" smtClea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255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jpeg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home.mdconsult.com/das/book/body/0/1005/I316.fig#top" TargetMode="External"/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Microbiology of CNS infections - 2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Dr. </a:t>
            </a:r>
            <a:r>
              <a:rPr lang="en-US" dirty="0" err="1" smtClean="0"/>
              <a:t>Nadisha</a:t>
            </a:r>
            <a:r>
              <a:rPr lang="en-US" dirty="0" smtClean="0"/>
              <a:t> </a:t>
            </a:r>
            <a:r>
              <a:rPr lang="en-US" dirty="0" err="1" smtClean="0"/>
              <a:t>Badanasinghe</a:t>
            </a:r>
            <a:endParaRPr lang="en-US" dirty="0" smtClean="0"/>
          </a:p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Senior Lecturer/ Consultant Microbiologist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Bacterial meningitis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Purulent infection within the subarachnoid space</a:t>
            </a:r>
          </a:p>
          <a:p>
            <a:pPr lvl="1"/>
            <a:r>
              <a:rPr lang="en-US" dirty="0" smtClean="0"/>
              <a:t>Acute</a:t>
            </a:r>
          </a:p>
          <a:p>
            <a:pPr lvl="1"/>
            <a:r>
              <a:rPr lang="en-US" dirty="0" smtClean="0"/>
              <a:t>Chronic</a:t>
            </a:r>
          </a:p>
          <a:p>
            <a:pPr>
              <a:buFont typeface="Arial" charset="0"/>
              <a:buNone/>
            </a:pPr>
            <a:endParaRPr lang="en-US" dirty="0" smtClean="0"/>
          </a:p>
        </p:txBody>
      </p:sp>
      <p:pic>
        <p:nvPicPr>
          <p:cNvPr id="4" name="Picture 2" descr="A:\CNS06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1400" y="3466626"/>
            <a:ext cx="4340663" cy="2842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Acute Bacterial meningitis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Aetiological agents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/>
              <a:t>Streptococcus pneumoniae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/>
              <a:t>Haemophilus </a:t>
            </a:r>
            <a:r>
              <a:rPr lang="en-US" i="1" dirty="0" err="1" smtClean="0"/>
              <a:t>influenzae</a:t>
            </a:r>
            <a:r>
              <a:rPr lang="en-US" i="1" dirty="0" smtClean="0"/>
              <a:t> B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err="1" smtClean="0"/>
              <a:t>Neisseria</a:t>
            </a:r>
            <a:r>
              <a:rPr lang="en-US" i="1" dirty="0" smtClean="0"/>
              <a:t> </a:t>
            </a:r>
            <a:r>
              <a:rPr lang="en-US" i="1" dirty="0" err="1" smtClean="0"/>
              <a:t>meningitidis</a:t>
            </a:r>
            <a:endParaRPr lang="en-US" i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smtClean="0"/>
              <a:t>Streptococcus </a:t>
            </a:r>
            <a:r>
              <a:rPr lang="en-US" i="1" dirty="0" err="1" smtClean="0"/>
              <a:t>agalactiae</a:t>
            </a:r>
            <a:endParaRPr lang="en-US" i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i="1" dirty="0" err="1" smtClean="0"/>
              <a:t>Listeria</a:t>
            </a:r>
            <a:r>
              <a:rPr lang="en-US" i="1" dirty="0" smtClean="0"/>
              <a:t> </a:t>
            </a:r>
            <a:r>
              <a:rPr lang="en-US" i="1" dirty="0" err="1" smtClean="0"/>
              <a:t>monocytogenes</a:t>
            </a:r>
            <a:endParaRPr lang="en-US" i="1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err="1" smtClean="0"/>
              <a:t>Coliforms</a:t>
            </a:r>
            <a:endParaRPr lang="en-US" dirty="0" smtClean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smtClean="0"/>
              <a:t>E. coli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i="1" dirty="0" err="1" smtClean="0"/>
              <a:t>Klebsiella</a:t>
            </a:r>
            <a:endParaRPr lang="en-US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600"/>
              <a:t>Aetiologies according to age and risk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70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&lt;1 month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……………………………………………………………………….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1–23 months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……………………………………………………………………….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2–50 years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…………………………………………………………………………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&gt;50 years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………………………………………………………………………….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Basilar skull fracture- …………………………………..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Penetrating trauma- ………………………………………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Post-neurosurgery- </a:t>
            </a:r>
            <a:r>
              <a:rPr lang="en-US" dirty="0" smtClean="0"/>
              <a:t>………………………………………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CSF shunt- ……………………………………………..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7391400" y="5943601"/>
            <a:ext cx="3048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GB">
                <a:latin typeface="Calibri" pitchFamily="34" charset="0"/>
              </a:rPr>
              <a:t>Reference: IDSA guidelines for meningitis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Bacterial meningitis - pathogens</a:t>
            </a:r>
          </a:p>
        </p:txBody>
      </p:sp>
      <p:sp>
        <p:nvSpPr>
          <p:cNvPr id="13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Acute</a:t>
            </a:r>
          </a:p>
          <a:p>
            <a:pPr lvl="1"/>
            <a:r>
              <a:rPr lang="en-US" dirty="0" smtClean="0"/>
              <a:t>Neonates</a:t>
            </a:r>
          </a:p>
          <a:p>
            <a:pPr lvl="2"/>
            <a:r>
              <a:rPr lang="en-US" dirty="0" smtClean="0"/>
              <a:t>Group B Streptococcus, </a:t>
            </a:r>
            <a:r>
              <a:rPr lang="en-US" i="1" dirty="0" smtClean="0"/>
              <a:t>E.coli, Listeria</a:t>
            </a:r>
          </a:p>
          <a:p>
            <a:pPr lvl="1"/>
            <a:r>
              <a:rPr lang="en-US" dirty="0" smtClean="0"/>
              <a:t>Children and adults</a:t>
            </a:r>
          </a:p>
          <a:p>
            <a:pPr lvl="2"/>
            <a:r>
              <a:rPr lang="en-US" i="1" dirty="0" err="1" smtClean="0"/>
              <a:t>Streptocccus</a:t>
            </a:r>
            <a:r>
              <a:rPr lang="en-US" i="1" dirty="0" smtClean="0"/>
              <a:t> pneumoniae, Haemophilus </a:t>
            </a:r>
            <a:r>
              <a:rPr lang="en-US" i="1" dirty="0" err="1" smtClean="0"/>
              <a:t>influenzae</a:t>
            </a:r>
            <a:r>
              <a:rPr lang="en-US" i="1" dirty="0" smtClean="0"/>
              <a:t>, Neisseria </a:t>
            </a:r>
            <a:r>
              <a:rPr lang="en-US" i="1" dirty="0" err="1" smtClean="0"/>
              <a:t>meningitidis</a:t>
            </a:r>
            <a:endParaRPr lang="en-US" i="1" dirty="0" smtClean="0"/>
          </a:p>
          <a:p>
            <a:pPr lvl="2"/>
            <a:endParaRPr lang="en-US" dirty="0" smtClean="0"/>
          </a:p>
          <a:p>
            <a:r>
              <a:rPr lang="en-US" dirty="0" smtClean="0"/>
              <a:t>Chronic</a:t>
            </a:r>
          </a:p>
          <a:p>
            <a:pPr lvl="1"/>
            <a:r>
              <a:rPr lang="en-US" dirty="0" smtClean="0"/>
              <a:t>TB (</a:t>
            </a:r>
            <a:r>
              <a:rPr lang="en-US" i="1" dirty="0" smtClean="0"/>
              <a:t>Mycobacterium tuberculosis</a:t>
            </a:r>
            <a:r>
              <a:rPr lang="en-US" dirty="0" smtClean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526472" y="1133356"/>
            <a:ext cx="11589327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endParaRPr lang="en-US" sz="3200" dirty="0" smtClean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Haematogenous </a:t>
            </a:r>
            <a:endParaRPr lang="en-US" sz="3200" dirty="0">
              <a:effectLst>
                <a:outerShdw blurRad="38100" dist="38100" dir="2700000" algn="tl">
                  <a:srgbClr val="FFFFFF"/>
                </a:outerShdw>
              </a:effectLst>
              <a:latin typeface="+mn-lt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D</a:t>
            </a:r>
            <a:r>
              <a:rPr lang="en-US" sz="2800" dirty="0" smtClean="0">
                <a:latin typeface="+mn-lt"/>
              </a:rPr>
              <a:t>istant </a:t>
            </a:r>
            <a:r>
              <a:rPr lang="en-US" sz="2800" dirty="0">
                <a:latin typeface="+mn-lt"/>
              </a:rPr>
              <a:t>foci </a:t>
            </a:r>
            <a:r>
              <a:rPr lang="en-US" sz="2800" dirty="0" smtClean="0">
                <a:latin typeface="+mn-lt"/>
              </a:rPr>
              <a:t> - </a:t>
            </a:r>
            <a:r>
              <a:rPr lang="en-US" sz="2800" dirty="0" err="1" smtClean="0">
                <a:latin typeface="+mn-lt"/>
              </a:rPr>
              <a:t>e.g</a:t>
            </a:r>
            <a:r>
              <a:rPr lang="en-US" sz="2800" dirty="0" smtClean="0">
                <a:latin typeface="+mn-lt"/>
              </a:rPr>
              <a:t> lung (Streptococcus pneumoniae)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+mn-lt"/>
              </a:rPr>
              <a:t>Nasopharyngeal carriage (carriers</a:t>
            </a:r>
            <a:r>
              <a:rPr lang="en-US" sz="2800" dirty="0" smtClean="0">
                <a:latin typeface="+mn-lt"/>
              </a:rPr>
              <a:t>) (Neisseria, Haemophilus)</a:t>
            </a:r>
            <a:endParaRPr lang="en-US" sz="2800" dirty="0">
              <a:latin typeface="+mn-lt"/>
            </a:endParaRPr>
          </a:p>
          <a:p>
            <a:pPr>
              <a:defRPr/>
            </a:pPr>
            <a:endParaRPr lang="en-US" sz="2800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Local spread 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800" dirty="0" smtClean="0">
                <a:latin typeface="+mn-lt"/>
              </a:rPr>
              <a:t> </a:t>
            </a:r>
            <a:r>
              <a:rPr lang="en-US" sz="2800" dirty="0">
                <a:latin typeface="+mn-lt"/>
              </a:rPr>
              <a:t>middle ear, nasal </a:t>
            </a:r>
            <a:r>
              <a:rPr lang="en-US" sz="2800" dirty="0" smtClean="0">
                <a:latin typeface="+mn-lt"/>
              </a:rPr>
              <a:t>sinus, osteomyelitis (</a:t>
            </a:r>
            <a:r>
              <a:rPr lang="en-US" sz="2800" i="1" dirty="0" smtClean="0">
                <a:latin typeface="+mn-lt"/>
              </a:rPr>
              <a:t>Haemophilus, S. pneumoniae</a:t>
            </a:r>
            <a:r>
              <a:rPr lang="en-US" sz="2800" dirty="0" smtClean="0">
                <a:latin typeface="+mn-lt"/>
              </a:rPr>
              <a:t>)</a:t>
            </a:r>
            <a:endParaRPr lang="en-US" sz="2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  <a:defRPr/>
            </a:pPr>
            <a:r>
              <a:rPr lang="en-US" sz="3200" dirty="0"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rPr>
              <a:t>Abnormal routes</a:t>
            </a:r>
            <a:r>
              <a:rPr lang="en-US" dirty="0">
                <a:latin typeface="+mn-lt"/>
              </a:rPr>
              <a:t> </a:t>
            </a:r>
            <a:endParaRPr lang="en-US" dirty="0" smtClean="0">
              <a:latin typeface="+mn-lt"/>
            </a:endParaRP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Trauma –fractures</a:t>
            </a:r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Surgery - shunts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latin typeface="+mn-lt"/>
              </a:rPr>
              <a:t>  Congenital sinus</a:t>
            </a:r>
            <a:endParaRPr lang="en-US" sz="2400" dirty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Entry </a:t>
            </a:r>
            <a:r>
              <a:rPr lang="en-US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of bacteria into meninges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668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ChangeArrowheads="1"/>
          </p:cNvSpPr>
          <p:nvPr/>
        </p:nvSpPr>
        <p:spPr bwMode="auto">
          <a:xfrm>
            <a:off x="3863975" y="476250"/>
            <a:ext cx="4032250" cy="1296988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>
                <a:latin typeface="Calibri" pitchFamily="34" charset="0"/>
              </a:rPr>
              <a:t>Nasopharyngeal carriage</a:t>
            </a:r>
          </a:p>
        </p:txBody>
      </p:sp>
      <p:sp>
        <p:nvSpPr>
          <p:cNvPr id="16387" name="Rectangle 5"/>
          <p:cNvSpPr>
            <a:spLocks noChangeArrowheads="1"/>
          </p:cNvSpPr>
          <p:nvPr/>
        </p:nvSpPr>
        <p:spPr bwMode="auto">
          <a:xfrm>
            <a:off x="3792538" y="2997200"/>
            <a:ext cx="4032250" cy="1295400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>
                <a:latin typeface="Calibri" pitchFamily="34" charset="0"/>
              </a:rPr>
              <a:t>Bloodstream infection</a:t>
            </a:r>
          </a:p>
        </p:txBody>
      </p:sp>
      <p:sp>
        <p:nvSpPr>
          <p:cNvPr id="16388" name="Oval 6"/>
          <p:cNvSpPr>
            <a:spLocks noChangeArrowheads="1"/>
          </p:cNvSpPr>
          <p:nvPr/>
        </p:nvSpPr>
        <p:spPr bwMode="auto">
          <a:xfrm>
            <a:off x="3792539" y="5373688"/>
            <a:ext cx="4103687" cy="122396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2800">
                <a:latin typeface="Calibri" pitchFamily="34" charset="0"/>
              </a:rPr>
              <a:t>Meningitis</a:t>
            </a:r>
          </a:p>
        </p:txBody>
      </p:sp>
      <p:sp>
        <p:nvSpPr>
          <p:cNvPr id="16389" name="Line 7"/>
          <p:cNvSpPr>
            <a:spLocks noChangeShapeType="1"/>
          </p:cNvSpPr>
          <p:nvPr/>
        </p:nvSpPr>
        <p:spPr bwMode="auto">
          <a:xfrm>
            <a:off x="5664200" y="1844676"/>
            <a:ext cx="0" cy="10080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390" name="Line 8"/>
          <p:cNvSpPr>
            <a:spLocks noChangeShapeType="1"/>
          </p:cNvSpPr>
          <p:nvPr/>
        </p:nvSpPr>
        <p:spPr bwMode="auto">
          <a:xfrm flipH="1">
            <a:off x="5664200" y="4365625"/>
            <a:ext cx="0" cy="9350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25425"/>
            <a:ext cx="8382000" cy="6292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14340" name="Picture 7" descr="http://www.physio-pedia.com/images/thumb/d/d9/Meningitis_Symptoms.png/370px-Meningitis_Symptoms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0"/>
            <a:ext cx="5638800" cy="689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Meningococcal rash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981200"/>
            <a:ext cx="3511296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5" descr="C:\DOCUME~1\KKUH\LOCALS~1\Temp\~AUT0003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27106" y="533400"/>
            <a:ext cx="3405187" cy="5348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2513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Chronic meningitis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Bacterial</a:t>
            </a:r>
          </a:p>
          <a:p>
            <a:pPr lvl="1"/>
            <a:r>
              <a:rPr lang="en-US" i="1" dirty="0" smtClean="0"/>
              <a:t>Mycobacterium tuberculosis</a:t>
            </a:r>
          </a:p>
          <a:p>
            <a:pPr lvl="1"/>
            <a:endParaRPr lang="en-US" dirty="0"/>
          </a:p>
          <a:p>
            <a:r>
              <a:rPr lang="en-US" dirty="0" smtClean="0"/>
              <a:t>Fungal</a:t>
            </a:r>
          </a:p>
          <a:p>
            <a:pPr lvl="1"/>
            <a:r>
              <a:rPr lang="en-US" i="1" dirty="0"/>
              <a:t>Cryptococcus neoformans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93844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 40 year old patient presented to the ward with severe headache, vomiting and high fever for 5 days duration. On examination he looked ill, and had neck stiffness.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Probable Diagnosis?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Etiology?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Diagnosis?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Samples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Method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CSF profile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Management?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800" dirty="0"/>
              <a:t> 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TB meningitis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Has a </a:t>
            </a:r>
            <a:r>
              <a:rPr lang="en-US" dirty="0"/>
              <a:t>high frequency of neurologic sequelae and mortality if not treated </a:t>
            </a:r>
            <a:r>
              <a:rPr lang="en-US" dirty="0" smtClean="0"/>
              <a:t>promptly</a:t>
            </a:r>
          </a:p>
          <a:p>
            <a:endParaRPr lang="en-US" dirty="0" smtClean="0"/>
          </a:p>
          <a:p>
            <a:r>
              <a:rPr lang="en-US" dirty="0" smtClean="0"/>
              <a:t>Increased </a:t>
            </a:r>
            <a:r>
              <a:rPr lang="en-US" dirty="0"/>
              <a:t>risk for TBM </a:t>
            </a:r>
            <a:endParaRPr lang="en-US" dirty="0" smtClean="0"/>
          </a:p>
          <a:p>
            <a:pPr lvl="1"/>
            <a:r>
              <a:rPr lang="en-US" dirty="0" smtClean="0"/>
              <a:t>young </a:t>
            </a:r>
            <a:r>
              <a:rPr lang="en-US" dirty="0"/>
              <a:t>children with primary TB </a:t>
            </a:r>
            <a:endParaRPr lang="en-US" dirty="0" smtClean="0"/>
          </a:p>
          <a:p>
            <a:pPr lvl="1"/>
            <a:r>
              <a:rPr lang="en-US" dirty="0" smtClean="0"/>
              <a:t>patients </a:t>
            </a:r>
            <a:r>
              <a:rPr lang="en-US" dirty="0"/>
              <a:t>with </a:t>
            </a:r>
            <a:r>
              <a:rPr lang="en-US" dirty="0" smtClean="0"/>
              <a:t>immunodeficiency </a:t>
            </a:r>
            <a:r>
              <a:rPr lang="en-US" dirty="0"/>
              <a:t>caused by aging, </a:t>
            </a:r>
            <a:r>
              <a:rPr lang="en-US" dirty="0" smtClean="0"/>
              <a:t>malnutrition, HIV, cancer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4002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7255" y="198437"/>
            <a:ext cx="10972800" cy="1143000"/>
          </a:xfrm>
        </p:spPr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10972800" cy="4525963"/>
          </a:xfrm>
        </p:spPr>
        <p:txBody>
          <a:bodyPr/>
          <a:lstStyle/>
          <a:p>
            <a:r>
              <a:rPr lang="en-US" sz="2800" dirty="0"/>
              <a:t>low-grade fever, malaise, headache, dizziness, vomiting, and/or personality </a:t>
            </a:r>
            <a:r>
              <a:rPr lang="en-US" sz="2800" dirty="0" smtClean="0"/>
              <a:t>changes</a:t>
            </a:r>
          </a:p>
          <a:p>
            <a:endParaRPr lang="en-US" sz="2800" dirty="0" smtClean="0"/>
          </a:p>
          <a:p>
            <a:pPr marL="0" indent="0">
              <a:buNone/>
            </a:pPr>
            <a:r>
              <a:rPr lang="en-US" sz="2800" dirty="0" smtClean="0"/>
              <a:t>		persist </a:t>
            </a:r>
            <a:r>
              <a:rPr lang="en-US" sz="2800" dirty="0"/>
              <a:t>for a few </a:t>
            </a:r>
            <a:r>
              <a:rPr lang="en-US" sz="2800" dirty="0" smtClean="0"/>
              <a:t>weeks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smtClean="0"/>
              <a:t>then </a:t>
            </a:r>
            <a:r>
              <a:rPr lang="en-US" sz="2800" dirty="0"/>
              <a:t>develop more severe headache, altered mental status, stroke, hydrocephalus, and cranial </a:t>
            </a:r>
            <a:r>
              <a:rPr lang="en-US" sz="2800" dirty="0" smtClean="0"/>
              <a:t>neuropathies</a:t>
            </a:r>
          </a:p>
          <a:p>
            <a:endParaRPr lang="en-US" sz="2800" dirty="0" smtClean="0"/>
          </a:p>
          <a:p>
            <a:r>
              <a:rPr lang="en-US" sz="2800" dirty="0"/>
              <a:t>seizures are commonly seen in </a:t>
            </a:r>
            <a:r>
              <a:rPr lang="en-US" sz="2800" dirty="0" smtClean="0"/>
              <a:t>children (50%)</a:t>
            </a:r>
          </a:p>
          <a:p>
            <a:r>
              <a:rPr lang="en-US" sz="2800" dirty="0"/>
              <a:t>Classic features of bacterial meningitis, such as stiff neck and </a:t>
            </a:r>
            <a:r>
              <a:rPr lang="en-US" sz="2800" dirty="0" smtClean="0"/>
              <a:t>high fever </a:t>
            </a:r>
            <a:r>
              <a:rPr lang="en-US" sz="2800" dirty="0"/>
              <a:t>may be absent.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886200" y="2286000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886200" y="3291681"/>
            <a:ext cx="0" cy="53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97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Cryptococcal meningitis</a:t>
            </a:r>
            <a:endParaRPr lang="en-GB" altLang="en-US" i="1" dirty="0" smtClean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Acquired by inhalation</a:t>
            </a:r>
          </a:p>
          <a:p>
            <a:pPr eaLnBrk="1" hangingPunct="1"/>
            <a:r>
              <a:rPr lang="en-GB" altLang="en-US" dirty="0" smtClean="0"/>
              <a:t>Cryptococcus shows a predilection for the central nervous system</a:t>
            </a:r>
          </a:p>
          <a:p>
            <a:pPr marL="342900" lvl="1" indent="-342900">
              <a:buFont typeface="Arial" charset="0"/>
              <a:buChar char="•"/>
            </a:pPr>
            <a:r>
              <a:rPr lang="en-GB" altLang="en-US" dirty="0" smtClean="0"/>
              <a:t>Commonly seen in </a:t>
            </a:r>
            <a:r>
              <a:rPr lang="en-US" dirty="0" smtClean="0"/>
              <a:t> </a:t>
            </a:r>
            <a:r>
              <a:rPr lang="en-US" dirty="0"/>
              <a:t>immuno-compromised patients</a:t>
            </a:r>
          </a:p>
          <a:p>
            <a:pPr eaLnBrk="1" hangingPunct="1"/>
            <a:endParaRPr lang="en-GB" altLang="en-US" i="1" dirty="0" smtClean="0"/>
          </a:p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9606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>
          <a:xfrm>
            <a:off x="1881188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Clinical presentations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14438"/>
            <a:ext cx="10134601" cy="5643562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sz="2800" dirty="0"/>
              <a:t>M</a:t>
            </a:r>
            <a:r>
              <a:rPr lang="en-GB" sz="2800" dirty="0" smtClean="0"/>
              <a:t>eningitis, meningoencephalitis or expanding </a:t>
            </a:r>
            <a:r>
              <a:rPr lang="en-GB" sz="2800" dirty="0" err="1" smtClean="0"/>
              <a:t>cryptococcoma</a:t>
            </a:r>
            <a:endParaRPr lang="en-GB" sz="2800" dirty="0" smtClean="0"/>
          </a:p>
          <a:p>
            <a:pPr fontAlgn="auto">
              <a:spcAft>
                <a:spcPts val="0"/>
              </a:spcAft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smtClean="0"/>
              <a:t>Symptoms usually develop slowly over several months, and initially include headache, followed by drowsiness, dizziness, irritability, confusion, nausea, vomiting, neck stiffness and focal neurological defects</a:t>
            </a:r>
          </a:p>
          <a:p>
            <a:pPr marL="114300" indent="0" fontAlgn="auto">
              <a:spcAft>
                <a:spcPts val="0"/>
              </a:spcAft>
              <a:buNone/>
              <a:defRPr/>
            </a:pPr>
            <a:endParaRPr lang="en-GB" sz="2800" dirty="0" smtClean="0"/>
          </a:p>
          <a:p>
            <a:pPr fontAlgn="auto">
              <a:spcAft>
                <a:spcPts val="0"/>
              </a:spcAft>
              <a:defRPr/>
            </a:pPr>
            <a:r>
              <a:rPr lang="en-GB" sz="2800" dirty="0" err="1" smtClean="0"/>
              <a:t>Cryptococcoma</a:t>
            </a:r>
            <a:r>
              <a:rPr lang="en-GB" sz="2800" dirty="0" smtClean="0"/>
              <a:t> is characterized by localized, solid, </a:t>
            </a:r>
            <a:r>
              <a:rPr lang="en-GB" sz="2800" dirty="0" err="1" smtClean="0"/>
              <a:t>tumor</a:t>
            </a:r>
            <a:r>
              <a:rPr lang="en-GB" sz="2800" dirty="0" smtClean="0"/>
              <a:t>-like masses, usually found in the cerebral hemispheres or cerebellum</a:t>
            </a:r>
          </a:p>
          <a:p>
            <a:pPr fontAlgn="auto">
              <a:spcAft>
                <a:spcPts val="0"/>
              </a:spcAft>
              <a:defRPr/>
            </a:pPr>
            <a:endParaRPr lang="en-GB" sz="3600" dirty="0" smtClean="0"/>
          </a:p>
          <a:p>
            <a:pPr fontAlgn="auto">
              <a:spcAft>
                <a:spcPts val="0"/>
              </a:spcAft>
              <a:defRPr/>
            </a:pPr>
            <a:endParaRPr lang="en-US" sz="3600" dirty="0" smtClean="0"/>
          </a:p>
        </p:txBody>
      </p:sp>
    </p:spTree>
    <p:extLst>
      <p:ext uri="{BB962C8B-B14F-4D97-AF65-F5344CB8AC3E}">
        <p14:creationId xmlns:p14="http://schemas.microsoft.com/office/powerpoint/2010/main" val="15865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diagnosis of meningitis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1582400" cy="4525963"/>
          </a:xfrm>
        </p:spPr>
        <p:txBody>
          <a:bodyPr/>
          <a:lstStyle/>
          <a:p>
            <a:r>
              <a:rPr lang="en-US" sz="2800" dirty="0"/>
              <a:t>Specimens- CSF, </a:t>
            </a:r>
            <a:r>
              <a:rPr lang="en-US" sz="2800" dirty="0" smtClean="0"/>
              <a:t>Blood</a:t>
            </a:r>
          </a:p>
          <a:p>
            <a:endParaRPr lang="en-US" sz="2800" dirty="0" smtClean="0"/>
          </a:p>
          <a:p>
            <a:r>
              <a:rPr lang="en-US" sz="2800" dirty="0" smtClean="0"/>
              <a:t>Collection</a:t>
            </a:r>
          </a:p>
          <a:p>
            <a:pPr lvl="1"/>
            <a:r>
              <a:rPr lang="en-US" sz="2400" dirty="0" smtClean="0"/>
              <a:t>Aseptic procedure – Ex. skin decontamination, sterile equipment/drapes</a:t>
            </a:r>
          </a:p>
          <a:p>
            <a:pPr lvl="1"/>
            <a:r>
              <a:rPr lang="en-US" sz="2400" dirty="0" smtClean="0"/>
              <a:t>Container – Ex. sterile, screw capped</a:t>
            </a:r>
          </a:p>
          <a:p>
            <a:pPr lvl="1"/>
            <a:r>
              <a:rPr lang="en-US" sz="2400" dirty="0" smtClean="0"/>
              <a:t>Labelling, request form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Transport</a:t>
            </a:r>
          </a:p>
          <a:p>
            <a:pPr lvl="1"/>
            <a:r>
              <a:rPr lang="en-US" sz="2400" dirty="0" smtClean="0"/>
              <a:t>Room temp, ASAP, inform lab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Storage – room temp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84541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143000"/>
          </a:xfrm>
        </p:spPr>
        <p:txBody>
          <a:bodyPr/>
          <a:lstStyle/>
          <a:p>
            <a:r>
              <a:rPr lang="en-US" dirty="0" smtClean="0"/>
              <a:t>Laboratory diagnosis of meningitis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820400" cy="54864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3100" dirty="0" smtClean="0"/>
              <a:t>Methods</a:t>
            </a:r>
            <a:endParaRPr lang="en-US" sz="31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Direct smear and gram stain of CSF and blood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/>
              <a:t>ICGND – </a:t>
            </a:r>
            <a:r>
              <a:rPr lang="en-US" sz="2200" dirty="0" err="1"/>
              <a:t>Neisseria</a:t>
            </a:r>
            <a:endParaRPr lang="en-US" sz="22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/>
              <a:t>GPC in chains – </a:t>
            </a:r>
            <a:r>
              <a:rPr lang="en-US" sz="2200" dirty="0" smtClean="0"/>
              <a:t>Pneumococci(Diplo) , Group B Strep</a:t>
            </a:r>
            <a:endParaRPr lang="en-US" sz="22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/>
              <a:t>GNCB – </a:t>
            </a:r>
            <a:r>
              <a:rPr lang="en-US" sz="2200" i="1" dirty="0"/>
              <a:t>H. </a:t>
            </a:r>
            <a:r>
              <a:rPr lang="en-US" sz="2200" i="1" dirty="0" err="1"/>
              <a:t>influenzae</a:t>
            </a:r>
            <a:endParaRPr lang="en-US" sz="2200" i="1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200" dirty="0"/>
              <a:t>GNB- </a:t>
            </a:r>
            <a:r>
              <a:rPr lang="en-US" sz="2200" dirty="0" smtClean="0"/>
              <a:t>Coliforms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/>
              <a:t>AFB stain </a:t>
            </a:r>
            <a:endParaRPr lang="en-US" sz="2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 smtClean="0"/>
              <a:t>India ink satin</a:t>
            </a:r>
            <a:endParaRPr lang="en-US" sz="2600" dirty="0"/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2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 descr="http://schaechter.asmblog.org/.a/6a00d8341c5e1453ef01156fc0dad8970c-300wi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1294" y="3673196"/>
            <a:ext cx="4731291" cy="287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254" y="417518"/>
            <a:ext cx="4925291" cy="3163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"/>
            <a:ext cx="4613797" cy="3124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4850" y="3763251"/>
            <a:ext cx="3867150" cy="2894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89997" y="3582991"/>
            <a:ext cx="3620132" cy="296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62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Laboratory diagnosis of meningitis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3000" dirty="0" smtClean="0"/>
              <a:t>Culture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 smtClean="0"/>
              <a:t>Blood </a:t>
            </a:r>
            <a:r>
              <a:rPr lang="en-US" sz="2600" dirty="0"/>
              <a:t>culture        		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dirty="0"/>
              <a:t>CSF culture		</a:t>
            </a:r>
            <a:endParaRPr lang="en-US" sz="2600" dirty="0" smtClean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endParaRPr lang="en-US" sz="2600" dirty="0"/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smtClean="0"/>
              <a:t>TB </a:t>
            </a:r>
            <a:r>
              <a:rPr lang="en-US" sz="2600" smtClean="0"/>
              <a:t>culture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600" smtClean="0"/>
              <a:t>Fungal </a:t>
            </a:r>
            <a:r>
              <a:rPr lang="en-US" sz="2600" dirty="0"/>
              <a:t>culture</a:t>
            </a:r>
          </a:p>
          <a:p>
            <a:endParaRPr lang="en-US" dirty="0"/>
          </a:p>
        </p:txBody>
      </p:sp>
      <p:sp>
        <p:nvSpPr>
          <p:cNvPr id="4" name="Right Brace 3"/>
          <p:cNvSpPr/>
          <p:nvPr/>
        </p:nvSpPr>
        <p:spPr>
          <a:xfrm>
            <a:off x="3581400" y="2209800"/>
            <a:ext cx="152400" cy="762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7200" y="2373868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blood agar, chocolate agar, </a:t>
            </a:r>
            <a:r>
              <a:rPr lang="en-US" dirty="0" err="1" smtClean="0"/>
              <a:t>MacConkey</a:t>
            </a:r>
            <a:r>
              <a:rPr lang="en-US" dirty="0" smtClean="0"/>
              <a:t> agar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769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5" descr="http://learn.chm.msu.edu/vibl/content/differential/images/chocolate_n.gonorrhoeae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92" y="4106214"/>
            <a:ext cx="3454350" cy="2979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http://1.bp.blogspot.com/_5s6uG0AE5v4/SxO8dlRt3oI/AAAAAAAAAn0/oEM75skQKCA/s1600/Haemophilus+sp.culture+on+chocolate+agar.jpe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-228636"/>
            <a:ext cx="3037842" cy="345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196859"/>
            <a:ext cx="4000500" cy="2381250"/>
          </a:xfrm>
          <a:prstGeom prst="rect">
            <a:avLst/>
          </a:prstGeom>
        </p:spPr>
      </p:pic>
      <p:pic>
        <p:nvPicPr>
          <p:cNvPr id="7" name="Picture 2" descr="http://upload.wikimedia.org/wikipedia/commons/thumb/b/b9/H._influenzae_XV.jpg/250px-H._influenzae_XV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2657" y="-172316"/>
            <a:ext cx="3476625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0742" y="3655220"/>
            <a:ext cx="1391915" cy="33957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3608" y="3648293"/>
            <a:ext cx="3026568" cy="33133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2642828"/>
            <a:ext cx="38100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46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Laboratory diagnosis of meningitis </a:t>
            </a:r>
            <a:r>
              <a:rPr lang="en-US" dirty="0" err="1" smtClean="0"/>
              <a:t>ctd</a:t>
            </a:r>
            <a:r>
              <a:rPr lang="en-US" dirty="0" smtClean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3000" dirty="0" smtClean="0"/>
              <a:t>CSF </a:t>
            </a:r>
            <a:r>
              <a:rPr lang="en-US" sz="3000" dirty="0"/>
              <a:t>antigen detection – Latex agglutination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600" dirty="0"/>
              <a:t>For </a:t>
            </a:r>
            <a:r>
              <a:rPr lang="en-US" sz="2600" dirty="0" err="1"/>
              <a:t>Hib</a:t>
            </a:r>
            <a:r>
              <a:rPr lang="en-US" sz="2600" dirty="0"/>
              <a:t>, </a:t>
            </a:r>
            <a:r>
              <a:rPr lang="en-US" sz="2600" i="1" dirty="0"/>
              <a:t>N. </a:t>
            </a:r>
            <a:r>
              <a:rPr lang="en-US" sz="2600" i="1" dirty="0" err="1"/>
              <a:t>meningitidis</a:t>
            </a:r>
            <a:r>
              <a:rPr lang="en-US" sz="2600" i="1" dirty="0"/>
              <a:t> </a:t>
            </a:r>
            <a:r>
              <a:rPr lang="en-US" sz="2600" dirty="0"/>
              <a:t>A, B, C, Y W135, </a:t>
            </a:r>
            <a:r>
              <a:rPr lang="en-US" sz="2600" i="1" dirty="0"/>
              <a:t>S. pneumoniae</a:t>
            </a:r>
            <a:r>
              <a:rPr lang="en-US" sz="2600" dirty="0"/>
              <a:t>, E.coli, Group B strep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PCR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Multiplex PCR – acute viral and bacterial meningitis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TB PCR – (Sensitivity 54-100%, specificity 94-100%)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A three weeks old neonate was admitted with excessive crying, irritability, and poor feeding.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dirty="0" smtClean="0"/>
              <a:t>	Meningitis was suspected.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Etiology?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Diagnosis?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Samples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Method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CSF profile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Management?</a:t>
            </a:r>
            <a:endParaRPr lang="en-US" dirty="0" smtClean="0"/>
          </a:p>
          <a:p>
            <a:pPr fontAlgn="auto">
              <a:spcAft>
                <a:spcPts val="0"/>
              </a:spcAft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CSF Ag detection kit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20484" name="Picture 2" descr="http://www.bd.com/ds/images/products/img_directigenmeningitis_400px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51816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5" name="Picture 4" descr="Figure 4 depicts negative and positive latex agglutination reactions.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819401"/>
            <a:ext cx="38100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E" altLang="en-US" sz="4000"/>
              <a:t>CSF Abnormalities in Meningitis</a:t>
            </a:r>
            <a:endParaRPr lang="en-US" altLang="en-US" sz="4000"/>
          </a:p>
        </p:txBody>
      </p:sp>
      <p:graphicFrame>
        <p:nvGraphicFramePr>
          <p:cNvPr id="48131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387926"/>
              </p:ext>
            </p:extLst>
          </p:nvPr>
        </p:nvGraphicFramePr>
        <p:xfrm>
          <a:off x="1992313" y="1484313"/>
          <a:ext cx="8229600" cy="4886324"/>
        </p:xfrm>
        <a:graphic>
          <a:graphicData uri="http://schemas.openxmlformats.org/drawingml/2006/table">
            <a:tbl>
              <a:tblPr/>
              <a:tblGrid>
                <a:gridCol w="1593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35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44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Condition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25" marB="180025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Appearance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25" marB="18002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Cells/cu mm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25" marB="18002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Gram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25" marB="18002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Protein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25" marB="180025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Glucose</a:t>
                      </a:r>
                      <a:endParaRPr kumimoji="0" 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L="90000" marR="90000" marT="180025" marB="180025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25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Clear, colourless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0-5 lymphocytes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7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Bacterial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Cloudy, turbid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100-2000 polymorphs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Orgs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‘Aseptic’ (viral)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Clear, slightly cloudy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10-500 lymphocytes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TB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Clear, slightly cloudy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10-500 lymphocytes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High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Low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Cryptococcal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Clear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10-200 lymphocytes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Normal, slightly elevated</a:t>
                      </a: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Normal, slightly reduced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6" marB="45726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282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533400" y="6023387"/>
            <a:ext cx="11125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533400" y="5105400"/>
            <a:ext cx="11125200" cy="646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CSF abnormalities in Acute bacterial  meningitis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229600" cy="4852988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Arial" charset="0"/>
              </a:rPr>
              <a:t>↑</a:t>
            </a:r>
            <a:r>
              <a:rPr lang="en-US" sz="2800" dirty="0" smtClean="0"/>
              <a:t> opening pressure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Arial" charset="0"/>
              </a:rPr>
              <a:t>↑</a:t>
            </a:r>
            <a:r>
              <a:rPr lang="en-US" sz="2800" dirty="0" smtClean="0"/>
              <a:t>  WBC (</a:t>
            </a:r>
            <a:r>
              <a:rPr lang="en-US" sz="2800" dirty="0"/>
              <a:t>&gt;</a:t>
            </a:r>
            <a:r>
              <a:rPr lang="en-US" sz="2800" dirty="0" smtClean="0"/>
              <a:t>10000 </a:t>
            </a:r>
            <a:r>
              <a:rPr lang="en-US" sz="2800" dirty="0" err="1" smtClean="0"/>
              <a:t>wbc</a:t>
            </a:r>
            <a:r>
              <a:rPr lang="en-US" sz="2800" dirty="0" smtClean="0"/>
              <a:t>/mm</a:t>
            </a:r>
            <a:r>
              <a:rPr lang="en-US" sz="2400" baseline="30000" dirty="0" smtClean="0"/>
              <a:t>3</a:t>
            </a:r>
            <a:r>
              <a:rPr lang="en-US" sz="2800" dirty="0" smtClean="0"/>
              <a:t>, mainly PMN)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Arial" charset="0"/>
              </a:rPr>
              <a:t>↓</a:t>
            </a:r>
            <a:r>
              <a:rPr lang="en-US" sz="2800" dirty="0" smtClean="0"/>
              <a:t>  glucose (less than 40% of serum glucose)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>
                <a:cs typeface="Arial" charset="0"/>
              </a:rPr>
              <a:t>↑</a:t>
            </a:r>
            <a:r>
              <a:rPr lang="en-US" sz="2800" dirty="0" smtClean="0"/>
              <a:t> Protein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dirty="0" smtClean="0"/>
              <a:t>Positive gram stain/culture in 70-90%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 smtClean="0"/>
              <a:t>Less if Antibiotics are started before LP</a:t>
            </a:r>
            <a:endParaRPr lang="en-US" dirty="0" smtClean="0"/>
          </a:p>
          <a:p>
            <a:pPr eaLnBrk="1" hangingPunct="1">
              <a:lnSpc>
                <a:spcPct val="90000"/>
              </a:lnSpc>
              <a:defRPr/>
            </a:pPr>
            <a:endParaRPr lang="en-US" dirty="0" smtClean="0"/>
          </a:p>
        </p:txBody>
      </p:sp>
      <p:sp>
        <p:nvSpPr>
          <p:cNvPr id="2" name="Rectangle 1"/>
          <p:cNvSpPr/>
          <p:nvPr/>
        </p:nvSpPr>
        <p:spPr>
          <a:xfrm>
            <a:off x="533400" y="6023387"/>
            <a:ext cx="11049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Protein concentration is falsely elevated by the presence of RBCs in a traumatic tap situation. This can be corrected by subtracting 1 mg per </a:t>
            </a:r>
            <a:r>
              <a:rPr lang="en-US" dirty="0" err="1"/>
              <a:t>dL</a:t>
            </a:r>
            <a:r>
              <a:rPr lang="en-US" dirty="0"/>
              <a:t> (0.01 g per L) of protein for every 1,000 RBCs per mm3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5105400"/>
            <a:ext cx="1097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Normal CSF glucose is about </a:t>
            </a:r>
            <a:r>
              <a:rPr lang="en-US" dirty="0"/>
              <a:t>two thirds of the serum glucose measured during the preceding two to four hours in a normal adult</a:t>
            </a:r>
          </a:p>
        </p:txBody>
      </p:sp>
    </p:spTree>
    <p:extLst>
      <p:ext uri="{BB962C8B-B14F-4D97-AF65-F5344CB8AC3E}">
        <p14:creationId xmlns:p14="http://schemas.microsoft.com/office/powerpoint/2010/main" val="3856843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/>
          <p:cNvSpPr>
            <a:spLocks noGrp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r>
              <a:rPr lang="en-US" sz="3200"/>
              <a:t>Management algorithm</a:t>
            </a:r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>
          <a:xfrm>
            <a:off x="2057400" y="1600201"/>
            <a:ext cx="8229600" cy="4525963"/>
          </a:xfrm>
        </p:spPr>
        <p:txBody>
          <a:bodyPr/>
          <a:lstStyle/>
          <a:p>
            <a:endParaRPr lang="en-US" smtClean="0"/>
          </a:p>
        </p:txBody>
      </p:sp>
      <p:pic>
        <p:nvPicPr>
          <p:cNvPr id="2150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74273" y="800100"/>
            <a:ext cx="7924800" cy="605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Empirical antibiotics for acute bacterial meningitis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547280"/>
              </p:ext>
            </p:extLst>
          </p:nvPr>
        </p:nvGraphicFramePr>
        <p:xfrm>
          <a:off x="381000" y="1981200"/>
          <a:ext cx="11201400" cy="4666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1400">
                  <a:extLst>
                    <a:ext uri="{9D8B030D-6E8A-4147-A177-3AD203B41FA5}">
                      <a16:colId xmlns:a16="http://schemas.microsoft.com/office/drawing/2014/main" val="139607756"/>
                    </a:ext>
                  </a:extLst>
                </a:gridCol>
                <a:gridCol w="7620000">
                  <a:extLst>
                    <a:ext uri="{9D8B030D-6E8A-4147-A177-3AD203B41FA5}">
                      <a16:colId xmlns:a16="http://schemas.microsoft.com/office/drawing/2014/main" val="1501772212"/>
                    </a:ext>
                  </a:extLst>
                </a:gridCol>
              </a:tblGrid>
              <a:tr h="521110">
                <a:tc>
                  <a:txBody>
                    <a:bodyPr/>
                    <a:lstStyle/>
                    <a:p>
                      <a:r>
                        <a:rPr lang="en-US" dirty="0" smtClean="0"/>
                        <a:t>Age group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Antibiotic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472313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0-3</a:t>
                      </a:r>
                      <a:r>
                        <a:rPr lang="en-US" sz="2400" baseline="0" dirty="0" smtClean="0"/>
                        <a:t> months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Penicillin/ Ampicillin + </a:t>
                      </a:r>
                      <a:r>
                        <a:rPr lang="en-US" sz="2400" dirty="0" err="1" smtClean="0"/>
                        <a:t>cefotaxime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761618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months to 65 years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Cefotaxime/ Ceftriaxone +/-</a:t>
                      </a:r>
                      <a:r>
                        <a:rPr lang="en-US" sz="2400" baseline="0" dirty="0" smtClean="0"/>
                        <a:t> Vancomycin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0413950"/>
                  </a:ext>
                </a:extLst>
              </a:tr>
              <a:tr h="91194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&gt;65 years &amp; other risk </a:t>
                      </a:r>
                    </a:p>
                    <a:p>
                      <a:r>
                        <a:rPr lang="en-US" sz="2400" dirty="0" smtClean="0"/>
                        <a:t>factors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/>
                        <a:t>Ampicillin + Cefotaxime/ ceftriaxone +/-</a:t>
                      </a:r>
                      <a:r>
                        <a:rPr lang="en-US" sz="2400" baseline="0" dirty="0" smtClean="0"/>
                        <a:t> vancomycin</a:t>
                      </a:r>
                      <a:endParaRPr lang="en-US" sz="2400" dirty="0" smtClean="0"/>
                    </a:p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720515"/>
                  </a:ext>
                </a:extLst>
              </a:tr>
              <a:tr h="52111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Trauma/ surgery/ shunt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Ceftazidime</a:t>
                      </a:r>
                      <a:r>
                        <a:rPr lang="en-US" sz="2400" dirty="0" smtClean="0"/>
                        <a:t> + Vancomycin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9544923"/>
                  </a:ext>
                </a:extLst>
              </a:tr>
              <a:tr h="12781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991205"/>
                  </a:ext>
                </a:extLst>
              </a:tr>
              <a:tr h="521110">
                <a:tc gridSpan="2">
                  <a:txBody>
                    <a:bodyPr/>
                    <a:lstStyle/>
                    <a:p>
                      <a:r>
                        <a:rPr lang="en-US" sz="2000" dirty="0" smtClean="0"/>
                        <a:t>Dexamethasone 8-10mg (child:0.15mg/kg up to 10mg) IV, starting before or with the first dose of antibiotic, then 6 hourly for 2-4 days</a:t>
                      </a:r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924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85192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609600" y="27709"/>
            <a:ext cx="10972800" cy="1143000"/>
          </a:xfrm>
        </p:spPr>
        <p:txBody>
          <a:bodyPr/>
          <a:lstStyle/>
          <a:p>
            <a:r>
              <a:rPr lang="en-US" dirty="0" smtClean="0"/>
              <a:t>Antibiotic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70709"/>
            <a:ext cx="10668000" cy="52578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i="1" dirty="0"/>
              <a:t>S. </a:t>
            </a:r>
            <a:r>
              <a:rPr lang="en-US" sz="2800" i="1" dirty="0" err="1"/>
              <a:t>pneumoniae</a:t>
            </a:r>
            <a:r>
              <a:rPr lang="en-US" sz="2800" i="1" dirty="0"/>
              <a:t>- </a:t>
            </a:r>
            <a:r>
              <a:rPr lang="en-US" sz="2800" dirty="0"/>
              <a:t>IV penicillin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800" dirty="0"/>
              <a:t>				 - 3</a:t>
            </a:r>
            <a:r>
              <a:rPr lang="en-US" sz="2800" baseline="30000" dirty="0"/>
              <a:t>rd</a:t>
            </a:r>
            <a:r>
              <a:rPr lang="en-US" sz="2800" dirty="0"/>
              <a:t> gen </a:t>
            </a:r>
            <a:r>
              <a:rPr lang="en-US" sz="2800" dirty="0" err="1"/>
              <a:t>ceph</a:t>
            </a:r>
            <a:r>
              <a:rPr lang="en-US" sz="2800" dirty="0"/>
              <a:t> +/- </a:t>
            </a:r>
            <a:r>
              <a:rPr lang="en-US" sz="2800" dirty="0" err="1"/>
              <a:t>Vancomycin</a:t>
            </a:r>
            <a:endParaRPr lang="en-US" sz="2800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800" dirty="0"/>
              <a:t>				 - x 10-14 days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i="1" dirty="0" err="1"/>
              <a:t>Neisseria</a:t>
            </a:r>
            <a:r>
              <a:rPr lang="en-US" sz="2800" i="1" dirty="0"/>
              <a:t> </a:t>
            </a:r>
            <a:r>
              <a:rPr lang="en-US" sz="2800" i="1" dirty="0" err="1"/>
              <a:t>meningitidis</a:t>
            </a:r>
            <a:r>
              <a:rPr lang="en-US" sz="2800" i="1" dirty="0"/>
              <a:t> – </a:t>
            </a:r>
            <a:r>
              <a:rPr lang="en-US" sz="2800" dirty="0"/>
              <a:t>IV Penicillin or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800" i="1" dirty="0"/>
              <a:t>					    - </a:t>
            </a:r>
            <a:r>
              <a:rPr lang="en-US" sz="2800" dirty="0"/>
              <a:t>3</a:t>
            </a:r>
            <a:r>
              <a:rPr lang="en-US" sz="2800" baseline="30000" dirty="0"/>
              <a:t>rd</a:t>
            </a:r>
            <a:r>
              <a:rPr lang="en-US" sz="2800" dirty="0"/>
              <a:t> gen </a:t>
            </a:r>
            <a:r>
              <a:rPr lang="en-US" sz="2800" dirty="0" err="1"/>
              <a:t>ceph</a:t>
            </a:r>
            <a:r>
              <a:rPr lang="en-US" sz="2800" dirty="0"/>
              <a:t>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800" dirty="0"/>
              <a:t>					     - x </a:t>
            </a:r>
            <a:r>
              <a:rPr lang="en-US" sz="2800" dirty="0" smtClean="0"/>
              <a:t>5-7 </a:t>
            </a:r>
            <a:r>
              <a:rPr lang="en-US" sz="2800" dirty="0"/>
              <a:t>days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i="1" dirty="0"/>
              <a:t>H. </a:t>
            </a:r>
            <a:r>
              <a:rPr lang="en-US" sz="2800" i="1" dirty="0" err="1"/>
              <a:t>influenzae</a:t>
            </a:r>
            <a:r>
              <a:rPr lang="en-US" sz="2800" i="1" dirty="0"/>
              <a:t> </a:t>
            </a:r>
            <a:r>
              <a:rPr lang="en-US" sz="2800" dirty="0"/>
              <a:t>– 3</a:t>
            </a:r>
            <a:r>
              <a:rPr lang="en-US" sz="2800" baseline="30000" dirty="0"/>
              <a:t>rd</a:t>
            </a:r>
            <a:r>
              <a:rPr lang="en-US" sz="2800" dirty="0"/>
              <a:t> gen </a:t>
            </a:r>
            <a:r>
              <a:rPr lang="en-US" sz="2800" dirty="0" err="1"/>
              <a:t>ceph</a:t>
            </a:r>
            <a:endParaRPr lang="en-US" sz="2800" dirty="0"/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800" dirty="0"/>
              <a:t>			      - x 7 days</a:t>
            </a:r>
            <a:endParaRPr lang="en-US" sz="2400" dirty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i="1" dirty="0" err="1"/>
              <a:t>Listeria</a:t>
            </a:r>
            <a:r>
              <a:rPr lang="en-US" sz="2800" i="1" dirty="0"/>
              <a:t> </a:t>
            </a:r>
            <a:r>
              <a:rPr lang="en-US" sz="2800" i="1" dirty="0" err="1"/>
              <a:t>monocytogenes</a:t>
            </a:r>
            <a:r>
              <a:rPr lang="en-US" sz="2800" i="1" dirty="0"/>
              <a:t> - </a:t>
            </a:r>
            <a:r>
              <a:rPr lang="en-US" sz="2800" dirty="0" err="1"/>
              <a:t>Ampicillin</a:t>
            </a:r>
            <a:r>
              <a:rPr lang="en-US" sz="2800" dirty="0"/>
              <a:t> or IV penicillin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800" dirty="0"/>
              <a:t>				        - x&gt;21 days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/>
              <a:t>Group B strep - </a:t>
            </a:r>
            <a:r>
              <a:rPr lang="en-US" sz="2800" dirty="0" err="1"/>
              <a:t>Ampicillin</a:t>
            </a:r>
            <a:r>
              <a:rPr lang="en-US" sz="2800" dirty="0"/>
              <a:t> or IV penicillin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800" dirty="0"/>
              <a:t>			   - x 14-21 days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err="1"/>
              <a:t>Coliform</a:t>
            </a:r>
            <a:r>
              <a:rPr lang="en-US" sz="2800" dirty="0"/>
              <a:t> - 3</a:t>
            </a:r>
            <a:r>
              <a:rPr lang="en-US" sz="2800" baseline="30000" dirty="0"/>
              <a:t>rd</a:t>
            </a:r>
            <a:r>
              <a:rPr lang="en-US" sz="2800" dirty="0"/>
              <a:t> gen </a:t>
            </a:r>
            <a:r>
              <a:rPr lang="en-US" sz="2800" dirty="0" err="1"/>
              <a:t>ceph</a:t>
            </a:r>
            <a:r>
              <a:rPr lang="en-US" sz="2800" dirty="0"/>
              <a:t> </a:t>
            </a:r>
          </a:p>
          <a:p>
            <a:pPr fontAlgn="auto">
              <a:spcAft>
                <a:spcPts val="0"/>
              </a:spcAft>
              <a:buNone/>
              <a:defRPr/>
            </a:pPr>
            <a:r>
              <a:rPr lang="en-US" sz="2800" dirty="0"/>
              <a:t>		        - x 21 days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Meningitis Prophylaxis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b="1" dirty="0" smtClean="0"/>
              <a:t>Meningococcal Infection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only for close contacts in the preceding seven days: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shared living/sleeping accommodation with case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mouth kissing contacts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nursery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boarding school dormitory contacts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1st line: </a:t>
            </a:r>
            <a:r>
              <a:rPr lang="en-US" dirty="0" err="1" smtClean="0"/>
              <a:t>Rifampicin</a:t>
            </a:r>
            <a:r>
              <a:rPr lang="en-US" dirty="0" smtClean="0"/>
              <a:t> 600mg every 12 hours for 4 doses</a:t>
            </a:r>
            <a:br>
              <a:rPr lang="en-US" dirty="0" smtClean="0"/>
            </a:br>
            <a:r>
              <a:rPr lang="en-US" dirty="0" smtClean="0"/>
              <a:t>2nd line: Ciprofloxacin 500mg </a:t>
            </a:r>
            <a:r>
              <a:rPr lang="en-US" dirty="0" err="1" smtClean="0"/>
              <a:t>po</a:t>
            </a:r>
            <a:r>
              <a:rPr lang="en-US" dirty="0" smtClean="0"/>
              <a:t> stat (if on OCP)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Pregnant - </a:t>
            </a:r>
            <a:r>
              <a:rPr lang="en-US" dirty="0" err="1" smtClean="0"/>
              <a:t>Ceftriaxone</a:t>
            </a:r>
            <a:endParaRPr lang="en-US" dirty="0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Meningitis Prophylaxis 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Hib meningitis</a:t>
            </a:r>
          </a:p>
          <a:p>
            <a:pPr lvl="1"/>
            <a:r>
              <a:rPr lang="en-US" smtClean="0"/>
              <a:t>Unvaccinated or incompletely vaccinated children or persons at increased risk (e.g. asplenia or complement deficiency) in the household</a:t>
            </a:r>
          </a:p>
          <a:p>
            <a:pPr lvl="1"/>
            <a:r>
              <a:rPr lang="en-US" smtClean="0"/>
              <a:t>Also patients who were not given 3</a:t>
            </a:r>
            <a:r>
              <a:rPr lang="en-US" baseline="30000" smtClean="0"/>
              <a:t>rd</a:t>
            </a:r>
            <a:r>
              <a:rPr lang="en-US" smtClean="0"/>
              <a:t> gen ceph</a:t>
            </a:r>
          </a:p>
          <a:p>
            <a:pPr lvl="1"/>
            <a:r>
              <a:rPr lang="en-US" smtClean="0"/>
              <a:t>Rifampicin 20mg/kg once daily for 4 days up to max of 600mg/day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IE" sz="4000" dirty="0"/>
              <a:t>Prevention of Bacterial Meningitis</a:t>
            </a:r>
            <a:endParaRPr lang="en-US" sz="4000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IE" sz="2000" b="1" dirty="0">
                <a:latin typeface="Arial" charset="0"/>
              </a:rPr>
              <a:t>Vaccination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000" dirty="0" smtClean="0">
                <a:latin typeface="Arial" charset="0"/>
              </a:rPr>
              <a:t>BCG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000" dirty="0" err="1" smtClean="0">
                <a:latin typeface="Arial" charset="0"/>
              </a:rPr>
              <a:t>H.Influenzae</a:t>
            </a:r>
            <a:r>
              <a:rPr lang="en-IE" sz="2000" dirty="0" smtClean="0">
                <a:latin typeface="Arial" charset="0"/>
              </a:rPr>
              <a:t> </a:t>
            </a:r>
            <a:r>
              <a:rPr lang="en-IE" sz="2000" dirty="0">
                <a:latin typeface="Arial" charset="0"/>
              </a:rPr>
              <a:t>– incidence decreased by &gt; 99%</a:t>
            </a:r>
          </a:p>
          <a:p>
            <a:pPr>
              <a:lnSpc>
                <a:spcPct val="90000"/>
              </a:lnSpc>
              <a:defRPr/>
            </a:pPr>
            <a:r>
              <a:rPr lang="en-IE" sz="2000" dirty="0">
                <a:latin typeface="Arial" charset="0"/>
              </a:rPr>
              <a:t>Polyvalent pneumococcal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000" dirty="0" smtClean="0">
                <a:latin typeface="Arial" charset="0"/>
              </a:rPr>
              <a:t>Meningococcal </a:t>
            </a:r>
            <a:r>
              <a:rPr lang="en-IE" sz="2000" dirty="0">
                <a:latin typeface="Arial" charset="0"/>
              </a:rPr>
              <a:t>A &amp; C – Problems with B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000" dirty="0" smtClean="0">
                <a:latin typeface="Arial" charset="0"/>
              </a:rPr>
              <a:t>New </a:t>
            </a:r>
            <a:r>
              <a:rPr lang="en-IE" sz="2000" dirty="0">
                <a:latin typeface="Arial" charset="0"/>
              </a:rPr>
              <a:t>vaccines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IE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IE" sz="2000" b="1" dirty="0">
                <a:latin typeface="Arial" charset="0"/>
              </a:rPr>
              <a:t>Perinatal Screening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000" dirty="0">
                <a:latin typeface="Arial" charset="0"/>
              </a:rPr>
              <a:t>HVS for Group B Strep.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IE" sz="2000" dirty="0">
                <a:latin typeface="Arial" charset="0"/>
              </a:rPr>
              <a:t>Antepartum penicillin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IE" sz="2000" dirty="0">
              <a:latin typeface="Arial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IE" sz="2000" b="1" dirty="0" smtClean="0">
                <a:latin typeface="Arial" charset="0"/>
              </a:rPr>
              <a:t>Chemoprophylaxis</a:t>
            </a:r>
            <a:endParaRPr lang="en-IE" sz="2000" b="1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8053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6018" y="304800"/>
            <a:ext cx="8229600" cy="792162"/>
          </a:xfrm>
        </p:spPr>
        <p:txBody>
          <a:bodyPr/>
          <a:lstStyle/>
          <a:p>
            <a:r>
              <a:rPr lang="en-US" altLang="en-US" sz="4000" b="1" dirty="0" smtClean="0">
                <a:effectLst>
                  <a:outerShdw blurRad="38100" dist="38100" dir="2700000" algn="tl">
                    <a:srgbClr val="FFFFFF"/>
                  </a:outerShdw>
                </a:effectLst>
              </a:rPr>
              <a:t>CNS Abscess</a:t>
            </a:r>
            <a:endParaRPr lang="en-US" altLang="en-US" sz="4000" b="1" dirty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19200"/>
            <a:ext cx="10134600" cy="5486400"/>
          </a:xfrm>
        </p:spPr>
        <p:txBody>
          <a:bodyPr/>
          <a:lstStyle/>
          <a:p>
            <a:r>
              <a:rPr lang="en-US" altLang="en-US" sz="2400" dirty="0">
                <a:solidFill>
                  <a:schemeClr val="bg1"/>
                </a:solidFill>
              </a:rPr>
              <a:t>Focal pyogenic infections of the central nervous system</a:t>
            </a:r>
            <a:endParaRPr lang="en-US" altLang="en-US" sz="2400" dirty="0"/>
          </a:p>
          <a:p>
            <a:r>
              <a:rPr lang="en-US" altLang="en-US" sz="2400" dirty="0"/>
              <a:t>Exert their effects mainly by:</a:t>
            </a:r>
          </a:p>
          <a:p>
            <a:pPr lvl="1"/>
            <a:r>
              <a:rPr lang="en-US" altLang="en-US" sz="2400" dirty="0"/>
              <a:t>Direct involvement &amp; destruction of the brain or spinal cord</a:t>
            </a:r>
          </a:p>
          <a:p>
            <a:pPr lvl="1"/>
            <a:r>
              <a:rPr lang="en-US" altLang="en-US" sz="2400" dirty="0"/>
              <a:t>Compression of parenchyma</a:t>
            </a:r>
          </a:p>
          <a:p>
            <a:pPr lvl="1"/>
            <a:r>
              <a:rPr lang="en-US" altLang="en-US" sz="2400" dirty="0"/>
              <a:t>Elevation of intracranial pressure</a:t>
            </a:r>
          </a:p>
          <a:p>
            <a:pPr lvl="1"/>
            <a:r>
              <a:rPr lang="en-US" altLang="en-US" sz="2400" dirty="0"/>
              <a:t>Interfering with blood &amp;/or CSF </a:t>
            </a:r>
            <a:r>
              <a:rPr lang="en-US" altLang="en-US" sz="2400" dirty="0" smtClean="0"/>
              <a:t>flow</a:t>
            </a:r>
          </a:p>
          <a:p>
            <a:pPr marL="457200" lvl="1" indent="0">
              <a:buNone/>
            </a:pPr>
            <a:endParaRPr lang="en-US" altLang="en-US" sz="2400" dirty="0"/>
          </a:p>
          <a:p>
            <a:r>
              <a:rPr lang="en-US" altLang="en-US" sz="2800" dirty="0"/>
              <a:t>Include: Brain abscess, subdural empyema, intracranial epidural abscess, spinal epidural abscess</a:t>
            </a:r>
            <a:r>
              <a:rPr lang="en-US" altLang="en-US" sz="2800" dirty="0">
                <a:solidFill>
                  <a:schemeClr val="bg1"/>
                </a:solidFill>
              </a:rPr>
              <a:t>, spinal cord abscess</a:t>
            </a:r>
          </a:p>
        </p:txBody>
      </p:sp>
    </p:spTree>
    <p:extLst>
      <p:ext uri="{BB962C8B-B14F-4D97-AF65-F5344CB8AC3E}">
        <p14:creationId xmlns:p14="http://schemas.microsoft.com/office/powerpoint/2010/main" val="557019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CNS infections</a:t>
            </a:r>
          </a:p>
          <a:p>
            <a:r>
              <a:rPr lang="en-US" dirty="0" smtClean="0"/>
              <a:t>Aetiological agents</a:t>
            </a:r>
          </a:p>
          <a:p>
            <a:r>
              <a:rPr lang="en-US" dirty="0" smtClean="0"/>
              <a:t>Pathogenesis</a:t>
            </a:r>
          </a:p>
          <a:p>
            <a:r>
              <a:rPr lang="en-US" dirty="0" smtClean="0"/>
              <a:t>Presentations</a:t>
            </a:r>
          </a:p>
          <a:p>
            <a:r>
              <a:rPr lang="en-US" dirty="0" smtClean="0"/>
              <a:t>Laboratory diagnosis</a:t>
            </a:r>
          </a:p>
          <a:p>
            <a:r>
              <a:rPr lang="en-US" dirty="0" smtClean="0"/>
              <a:t>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1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abscess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Begins as localized </a:t>
            </a:r>
            <a:r>
              <a:rPr lang="en-US" dirty="0" err="1"/>
              <a:t>cerebritis</a:t>
            </a:r>
            <a:r>
              <a:rPr lang="en-US" dirty="0"/>
              <a:t> (1-2 </a:t>
            </a:r>
            <a:r>
              <a:rPr lang="en-US" dirty="0" err="1"/>
              <a:t>wks</a:t>
            </a:r>
            <a:r>
              <a:rPr lang="en-US" dirty="0"/>
              <a:t>)</a:t>
            </a:r>
          </a:p>
          <a:p>
            <a:r>
              <a:rPr lang="en-US" dirty="0"/>
              <a:t>Evolves into a collection of pus surrounded by a well-vascularized capsule (3-4 </a:t>
            </a:r>
            <a:r>
              <a:rPr lang="en-US" dirty="0" err="1"/>
              <a:t>wks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35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3855"/>
            <a:ext cx="10972800" cy="1143000"/>
          </a:xfrm>
        </p:spPr>
        <p:txBody>
          <a:bodyPr/>
          <a:lstStyle/>
          <a:p>
            <a:r>
              <a:rPr lang="en-US" dirty="0" smtClean="0"/>
              <a:t>Pathogenesis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0"/>
            <a:ext cx="10972800" cy="4525963"/>
          </a:xfrm>
        </p:spPr>
        <p:txBody>
          <a:bodyPr/>
          <a:lstStyle/>
          <a:p>
            <a:r>
              <a:rPr lang="en-US" dirty="0"/>
              <a:t>Direct spread from contiguous foci (40-50</a:t>
            </a:r>
            <a:r>
              <a:rPr lang="en-US" dirty="0" smtClean="0"/>
              <a:t>%)</a:t>
            </a:r>
          </a:p>
          <a:p>
            <a:pPr lvl="1"/>
            <a:r>
              <a:rPr lang="en-US" dirty="0"/>
              <a:t>Infected bone, Otitis media/mastoiditis </a:t>
            </a:r>
            <a:r>
              <a:rPr lang="en-US" dirty="0" smtClean="0"/>
              <a:t>,Sinusitis, Dental </a:t>
            </a:r>
            <a:r>
              <a:rPr lang="en-US" dirty="0"/>
              <a:t>infection </a:t>
            </a:r>
          </a:p>
          <a:p>
            <a:endParaRPr lang="en-US" dirty="0"/>
          </a:p>
          <a:p>
            <a:r>
              <a:rPr lang="en-US" dirty="0" err="1"/>
              <a:t>Hematogenous</a:t>
            </a:r>
            <a:r>
              <a:rPr lang="en-US" dirty="0"/>
              <a:t> (25-35</a:t>
            </a:r>
            <a:r>
              <a:rPr lang="en-US" dirty="0" smtClean="0"/>
              <a:t>%)</a:t>
            </a:r>
          </a:p>
          <a:p>
            <a:pPr lvl="1"/>
            <a:r>
              <a:rPr lang="en-US" dirty="0"/>
              <a:t>Empyema, lung abscess, bronchiectasis, endocarditis, wound infections, pelvic infections, intra-abdominal source</a:t>
            </a:r>
          </a:p>
          <a:p>
            <a:endParaRPr lang="en-US" dirty="0"/>
          </a:p>
          <a:p>
            <a:r>
              <a:rPr lang="en-US" dirty="0"/>
              <a:t>Penetrating trauma/surgery (10%)</a:t>
            </a:r>
          </a:p>
          <a:p>
            <a:endParaRPr lang="en-US" dirty="0"/>
          </a:p>
          <a:p>
            <a:r>
              <a:rPr lang="en-US" dirty="0"/>
              <a:t>Cryptogenic (15-20%)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0618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1524000" y="1"/>
            <a:ext cx="9144000" cy="697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MICROBIOLOGY OF</a:t>
            </a:r>
            <a:r>
              <a:rPr lang="en-US" altLang="en-US" sz="32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32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BRAIN ABSCESS</a:t>
            </a:r>
            <a:endParaRPr lang="en-US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b="1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</a:t>
            </a:r>
            <a:r>
              <a:rPr lang="en-US" altLang="en-US" sz="24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  </a:t>
            </a:r>
            <a:r>
              <a:rPr lang="en-US" altLang="en-US" sz="2400" b="1" u="sng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FREQUENCY (%)</a:t>
            </a:r>
            <a:r>
              <a:rPr lang="en-US" altLang="en-US" sz="2400" b="1" dirty="0">
                <a:solidFill>
                  <a:srgbClr val="FFFF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Streptococci (</a:t>
            </a:r>
            <a:r>
              <a:rPr lang="en-US" altLang="en-US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S. </a:t>
            </a:r>
            <a:r>
              <a:rPr lang="en-US" altLang="en-US" i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intermedius,S</a:t>
            </a:r>
            <a:r>
              <a:rPr lang="en-US" altLang="en-US" i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en-US" i="1" dirty="0" err="1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milleri</a:t>
            </a:r>
            <a:r>
              <a:rPr lang="en-US" altLang="en-US" sz="24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en-US" sz="2400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60–70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Bacteroides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400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Prevotella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spp.			20–40	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Enterobacteriaceae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23–33	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Staphylococcus aureus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10–15	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Fungi</a:t>
            </a:r>
            <a:r>
              <a:rPr lang="en-US" altLang="en-US" sz="24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u="sng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*</a:t>
            </a:r>
            <a:r>
              <a:rPr lang="en-US" altLang="en-US" sz="24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		10–15	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Streptococcus pneumoniae			     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&lt;1	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Haemophilus </a:t>
            </a:r>
            <a:r>
              <a:rPr lang="en-US" altLang="en-US" sz="2400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influenzae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      &lt;1	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Protozoa, helminths</a:t>
            </a:r>
            <a:r>
              <a:rPr lang="en-US" altLang="en-US" sz="24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u="sng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†</a:t>
            </a:r>
            <a:r>
              <a:rPr lang="en-US" altLang="en-US" sz="2400" baseline="30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(vary geographically)	      &lt;1	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US" altLang="en-US" sz="2400" dirty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*Yeasts, fungi </a:t>
            </a:r>
            <a:r>
              <a:rPr lang="en-US" alt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Aspergillus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Agents of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mucor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Candida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Cryptococci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Coccidiodoides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Cladosporium</a:t>
            </a:r>
            <a:r>
              <a:rPr lang="en-US" altLang="en-US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trichoides</a:t>
            </a:r>
            <a:r>
              <a:rPr lang="en-US" altLang="en-US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Pseudallescheria</a:t>
            </a:r>
            <a:r>
              <a:rPr lang="en-US" altLang="en-US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boydii</a:t>
            </a:r>
            <a:r>
              <a:rPr lang="en-US" altLang="en-US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2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†Protozoa, helminths 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en-US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Entamoeba</a:t>
            </a:r>
            <a:r>
              <a:rPr lang="en-US" altLang="en-US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i="1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histolytica</a:t>
            </a:r>
            <a:r>
              <a:rPr lang="en-US" altLang="en-US" i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Schistosomes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Paragonimus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Cysticerci</a:t>
            </a:r>
            <a:r>
              <a:rPr lang="en-US" altLang="en-US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							</a:t>
            </a:r>
            <a:r>
              <a:rPr lang="en-US" altLang="en-US" sz="1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CTID,2001</a:t>
            </a:r>
          </a:p>
        </p:txBody>
      </p:sp>
    </p:spTree>
    <p:extLst>
      <p:ext uri="{BB962C8B-B14F-4D97-AF65-F5344CB8AC3E}">
        <p14:creationId xmlns:p14="http://schemas.microsoft.com/office/powerpoint/2010/main" val="26663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Non-specific symptoms</a:t>
            </a:r>
          </a:p>
          <a:p>
            <a:r>
              <a:rPr lang="en-US" sz="2800" dirty="0"/>
              <a:t>Mainly due to the presence of a space-occupying lesion</a:t>
            </a:r>
          </a:p>
          <a:p>
            <a:pPr lvl="1"/>
            <a:r>
              <a:rPr lang="en-US" sz="2400" dirty="0"/>
              <a:t>H/A, </a:t>
            </a:r>
            <a:r>
              <a:rPr lang="en-US" sz="2400" dirty="0" smtClean="0"/>
              <a:t>fever, altered mental status, </a:t>
            </a:r>
            <a:r>
              <a:rPr lang="en-US" sz="2400" dirty="0"/>
              <a:t>focal neuro </a:t>
            </a:r>
            <a:r>
              <a:rPr lang="en-US" sz="2400" dirty="0" smtClean="0"/>
              <a:t>signs, N/V</a:t>
            </a:r>
            <a:r>
              <a:rPr lang="en-US" sz="2400" dirty="0"/>
              <a:t>, </a:t>
            </a:r>
            <a:r>
              <a:rPr lang="en-US" sz="2400" dirty="0" smtClean="0"/>
              <a:t>lethargy, </a:t>
            </a:r>
            <a:r>
              <a:rPr lang="en-US" sz="2400" dirty="0"/>
              <a:t>seizures</a:t>
            </a:r>
          </a:p>
          <a:p>
            <a:r>
              <a:rPr lang="en-US" sz="2800" dirty="0"/>
              <a:t>Signs/symptoms influenced by </a:t>
            </a:r>
          </a:p>
          <a:p>
            <a:pPr lvl="1"/>
            <a:r>
              <a:rPr lang="en-US" sz="2400" dirty="0"/>
              <a:t>Location </a:t>
            </a:r>
          </a:p>
          <a:p>
            <a:pPr lvl="1"/>
            <a:r>
              <a:rPr lang="en-US" sz="2400" dirty="0"/>
              <a:t>Size</a:t>
            </a:r>
          </a:p>
          <a:p>
            <a:pPr lvl="1"/>
            <a:r>
              <a:rPr lang="en-US" sz="2400" dirty="0"/>
              <a:t>Virulence of organism</a:t>
            </a:r>
          </a:p>
          <a:p>
            <a:pPr lvl="1"/>
            <a:r>
              <a:rPr lang="en-US" sz="2400" dirty="0"/>
              <a:t>Presence of underlying condition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515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1143000" y="0"/>
            <a:ext cx="9525000" cy="7104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4000" b="1" dirty="0" smtClean="0">
                <a:latin typeface="Times New Roman" panose="02020603050405020304" pitchFamily="18" charset="0"/>
              </a:rPr>
              <a:t>Laboratory tests </a:t>
            </a:r>
            <a:endParaRPr lang="en-US" altLang="en-US" sz="2400" b="1" dirty="0" smtClean="0"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SzPct val="85000"/>
              <a:buFontTx/>
              <a:buChar char="•"/>
            </a:pPr>
            <a:endParaRPr lang="en-US" altLang="en-US" sz="3200" b="1" dirty="0" smtClean="0"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SzPct val="85000"/>
              <a:buFontTx/>
              <a:buChar char="•"/>
            </a:pPr>
            <a:r>
              <a:rPr lang="en-US" altLang="en-US" sz="3200" b="1" dirty="0" smtClean="0">
                <a:latin typeface="Times New Roman" panose="02020603050405020304" pitchFamily="18" charset="0"/>
              </a:rPr>
              <a:t>Aspirate</a:t>
            </a:r>
            <a:r>
              <a:rPr lang="en-US" altLang="en-US" sz="3200" b="1" dirty="0">
                <a:latin typeface="Times New Roman" panose="02020603050405020304" pitchFamily="18" charset="0"/>
              </a:rPr>
              <a:t>:</a:t>
            </a:r>
            <a:r>
              <a:rPr lang="en-US" altLang="en-US" sz="2000" b="1" dirty="0">
                <a:latin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</a:rPr>
              <a:t>Gram/AFB/fungal stains &amp; cultures, cytopathology (+/-PCR for TB)</a:t>
            </a:r>
          </a:p>
          <a:p>
            <a:pPr eaLnBrk="0" hangingPunct="0">
              <a:spcBef>
                <a:spcPts val="500"/>
              </a:spcBef>
              <a:spcAft>
                <a:spcPts val="500"/>
              </a:spcAft>
              <a:buSzPct val="85000"/>
              <a:buFontTx/>
              <a:buChar char="•"/>
            </a:pPr>
            <a:r>
              <a:rPr lang="en-US" altLang="en-US" sz="3200" b="1" dirty="0">
                <a:latin typeface="Times New Roman" panose="02020603050405020304" pitchFamily="18" charset="0"/>
              </a:rPr>
              <a:t>WBC</a:t>
            </a:r>
            <a:r>
              <a:rPr lang="en-US" altLang="en-US" sz="2400" dirty="0">
                <a:latin typeface="Times New Roman" panose="02020603050405020304" pitchFamily="18" charset="0"/>
              </a:rPr>
              <a:t> 	Normal in 40%  ( only moderate leukocytosis in ~ 50% </a:t>
            </a:r>
          </a:p>
          <a:p>
            <a:pPr lvl="2" eaLnBrk="0" hangingPunct="0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>
                <a:latin typeface="Times New Roman" panose="02020603050405020304" pitchFamily="18" charset="0"/>
              </a:rPr>
              <a:t> 	&amp; only 10%  have WBC &gt;20,000)</a:t>
            </a:r>
          </a:p>
          <a:p>
            <a:pPr>
              <a:buFontTx/>
              <a:buChar char="•"/>
            </a:pPr>
            <a:r>
              <a:rPr lang="en-US" altLang="en-US" sz="3200" b="1" dirty="0">
                <a:latin typeface="Times New Roman" panose="02020603050405020304" pitchFamily="18" charset="0"/>
              </a:rPr>
              <a:t>CRP</a:t>
            </a:r>
            <a:r>
              <a:rPr lang="en-US" altLang="en-US" sz="2400" dirty="0">
                <a:latin typeface="Times New Roman" panose="02020603050405020304" pitchFamily="18" charset="0"/>
              </a:rPr>
              <a:t>	almost invariably elevated</a:t>
            </a:r>
          </a:p>
          <a:p>
            <a:pPr>
              <a:buFontTx/>
              <a:buChar char="•"/>
            </a:pPr>
            <a:r>
              <a:rPr lang="en-US" altLang="en-US" sz="3200" b="1" dirty="0">
                <a:latin typeface="Times New Roman" panose="02020603050405020304" pitchFamily="18" charset="0"/>
              </a:rPr>
              <a:t>ESR </a:t>
            </a:r>
            <a:r>
              <a:rPr lang="en-US" altLang="en-US" sz="2400" dirty="0">
                <a:latin typeface="Times New Roman" panose="02020603050405020304" pitchFamily="18" charset="0"/>
              </a:rPr>
              <a:t> 	Usually moderately elevated</a:t>
            </a:r>
          </a:p>
          <a:p>
            <a:pPr>
              <a:buFontTx/>
              <a:buChar char="•"/>
            </a:pPr>
            <a:r>
              <a:rPr lang="en-US" altLang="en-US" sz="3200" b="1" dirty="0">
                <a:latin typeface="Times New Roman" panose="02020603050405020304" pitchFamily="18" charset="0"/>
              </a:rPr>
              <a:t>BC		</a:t>
            </a:r>
            <a:r>
              <a:rPr lang="en-US" altLang="en-US" sz="2400" dirty="0">
                <a:latin typeface="Times New Roman" panose="02020603050405020304" pitchFamily="18" charset="0"/>
              </a:rPr>
              <a:t>Often negative BUT </a:t>
            </a:r>
            <a:r>
              <a:rPr lang="en-US" altLang="en-US" sz="2400" i="1" dirty="0">
                <a:latin typeface="Times New Roman" panose="02020603050405020304" pitchFamily="18" charset="0"/>
              </a:rPr>
              <a:t>Should still be </a:t>
            </a:r>
            <a:r>
              <a:rPr lang="en-US" altLang="en-US" sz="2400" i="1" dirty="0" smtClean="0">
                <a:latin typeface="Times New Roman" panose="02020603050405020304" pitchFamily="18" charset="0"/>
              </a:rPr>
              <a:t>done</a:t>
            </a:r>
          </a:p>
          <a:p>
            <a:endParaRPr lang="en-US" altLang="en-US" sz="2400" i="1" dirty="0">
              <a:latin typeface="Times New Roman" panose="02020603050405020304" pitchFamily="18" charset="0"/>
            </a:endParaRPr>
          </a:p>
          <a:p>
            <a:pPr>
              <a:buSzPct val="85000"/>
              <a:buFontTx/>
              <a:buChar char="•"/>
            </a:pPr>
            <a:r>
              <a:rPr lang="en-US" altLang="en-US" sz="3200" b="1" dirty="0">
                <a:latin typeface="Times New Roman" panose="02020603050405020304" pitchFamily="18" charset="0"/>
              </a:rPr>
              <a:t>LP</a:t>
            </a:r>
            <a:r>
              <a:rPr lang="en-US" altLang="en-US" b="1" i="1" dirty="0">
                <a:latin typeface="Times New Roman" panose="02020603050405020304" pitchFamily="18" charset="0"/>
              </a:rPr>
              <a:t> 		</a:t>
            </a:r>
            <a:r>
              <a:rPr lang="en-US" altLang="en-US" b="1" i="1" u="sng" dirty="0">
                <a:latin typeface="Times New Roman" panose="02020603050405020304" pitchFamily="18" charset="0"/>
              </a:rPr>
              <a:t>Contraindicated </a:t>
            </a:r>
            <a:r>
              <a:rPr lang="en-US" altLang="en-US" b="1" i="1" dirty="0">
                <a:latin typeface="Times New Roman" panose="02020603050405020304" pitchFamily="18" charset="0"/>
              </a:rPr>
              <a:t>in patients with known/suspected </a:t>
            </a:r>
            <a:r>
              <a:rPr lang="en-US" altLang="en-US" b="1" i="1" dirty="0" smtClean="0">
                <a:latin typeface="Times New Roman" panose="02020603050405020304" pitchFamily="18" charset="0"/>
              </a:rPr>
              <a:t>brain abscess</a:t>
            </a:r>
            <a:endParaRPr lang="en-US" altLang="en-US" b="1" i="1" dirty="0">
              <a:latin typeface="Times New Roman" panose="02020603050405020304" pitchFamily="18" charset="0"/>
            </a:endParaRPr>
          </a:p>
          <a:p>
            <a:pPr lvl="4">
              <a:buSzPct val="85000"/>
            </a:pPr>
            <a:r>
              <a:rPr lang="en-US" altLang="en-US" b="1" i="1" dirty="0">
                <a:latin typeface="Times New Roman" panose="02020603050405020304" pitchFamily="18" charset="0"/>
              </a:rPr>
              <a:t>Risk of herniation 15-30%</a:t>
            </a:r>
          </a:p>
          <a:p>
            <a:pPr lvl="2">
              <a:buSzPct val="85000"/>
            </a:pPr>
            <a:r>
              <a:rPr lang="en-US" altLang="en-US" i="1" dirty="0">
                <a:latin typeface="Times New Roman" panose="02020603050405020304" pitchFamily="18" charset="0"/>
              </a:rPr>
              <a:t>	If done, m</a:t>
            </a:r>
            <a:r>
              <a:rPr lang="en-US" altLang="en-US" dirty="0">
                <a:latin typeface="Times New Roman" panose="02020603050405020304" pitchFamily="18" charset="0"/>
              </a:rPr>
              <a:t>ay have normal CSF findings, but:</a:t>
            </a:r>
            <a:endParaRPr lang="en-US" altLang="en-US" i="1" dirty="0">
              <a:latin typeface="Times New Roman" panose="02020603050405020304" pitchFamily="18" charset="0"/>
            </a:endParaRPr>
          </a:p>
          <a:p>
            <a:r>
              <a:rPr lang="en-US" altLang="en-US" i="1" dirty="0">
                <a:latin typeface="Times New Roman" panose="02020603050405020304" pitchFamily="18" charset="0"/>
              </a:rPr>
              <a:t>		</a:t>
            </a:r>
            <a:r>
              <a:rPr lang="en-US" altLang="en-US" dirty="0">
                <a:latin typeface="Times New Roman" panose="02020603050405020304" pitchFamily="18" charset="0"/>
              </a:rPr>
              <a:t>Usually elevated CSF protein &amp; cell count (</a:t>
            </a:r>
            <a:r>
              <a:rPr lang="en-US" altLang="en-US" dirty="0" err="1">
                <a:latin typeface="Times New Roman" panose="02020603050405020304" pitchFamily="18" charset="0"/>
              </a:rPr>
              <a:t>lymphs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</a:rPr>
              <a:t>		Unremarkable glucose &amp; CSF cultures rarely positive</a:t>
            </a:r>
            <a:endParaRPr lang="en-US" altLang="en-US" sz="2400" dirty="0">
              <a:latin typeface="Times New Roman" panose="02020603050405020304" pitchFamily="18" charset="0"/>
            </a:endParaRPr>
          </a:p>
          <a:p>
            <a:pPr eaLnBrk="0" hangingPunct="0">
              <a:spcBef>
                <a:spcPts val="500"/>
              </a:spcBef>
              <a:spcAft>
                <a:spcPts val="500"/>
              </a:spcAft>
            </a:pPr>
            <a:endParaRPr lang="en-US" altLang="en-US" sz="2400" b="1" u="sng" dirty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8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921327" y="685800"/>
            <a:ext cx="10744200" cy="655638"/>
          </a:xfrm>
        </p:spPr>
        <p:txBody>
          <a:bodyPr/>
          <a:lstStyle/>
          <a:p>
            <a:pPr algn="l"/>
            <a:r>
              <a:rPr lang="en-US" altLang="en-US" dirty="0" smtClean="0"/>
              <a:t>Imaging</a:t>
            </a:r>
          </a:p>
        </p:txBody>
      </p:sp>
      <p:pic>
        <p:nvPicPr>
          <p:cNvPr id="15362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4400" y="2416539"/>
            <a:ext cx="6019800" cy="3925957"/>
          </a:xfrm>
        </p:spPr>
      </p:pic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F128B2BC-0400-40ED-93B4-109E6FF132C0}" type="datetime1">
              <a:rPr lang="en-US" altLang="en-US">
                <a:solidFill>
                  <a:srgbClr val="898989"/>
                </a:solidFill>
              </a:rPr>
              <a:pPr/>
              <a:t>1/26/2018</a:t>
            </a:fld>
            <a:endParaRPr lang="en-US" altLang="en-US">
              <a:solidFill>
                <a:srgbClr val="898989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Brain Abscess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fld id="{3BBC48DD-5BA9-49B3-A481-DF67678FA8CE}" type="slidenum">
              <a:rPr lang="en-US" altLang="en-US">
                <a:solidFill>
                  <a:srgbClr val="898989"/>
                </a:solidFill>
              </a:rPr>
              <a:pPr/>
              <a:t>45</a:t>
            </a:fld>
            <a:endParaRPr lang="en-US" altLang="en-US">
              <a:solidFill>
                <a:srgbClr val="898989"/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2656177"/>
            <a:ext cx="4495800" cy="38827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7306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266700"/>
            <a:ext cx="7772400" cy="1143000"/>
          </a:xfrm>
        </p:spPr>
        <p:txBody>
          <a:bodyPr/>
          <a:lstStyle/>
          <a:p>
            <a:r>
              <a:rPr lang="en-US" altLang="en-US" sz="4000" b="1" dirty="0" smtClean="0"/>
              <a:t>Treatment</a:t>
            </a:r>
            <a:br>
              <a:rPr lang="en-US" altLang="en-US" sz="4000" b="1" dirty="0" smtClean="0"/>
            </a:br>
            <a:endParaRPr lang="en-US" altLang="en-US" sz="4000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88918"/>
            <a:ext cx="11125200" cy="5562600"/>
          </a:xfrm>
        </p:spPr>
        <p:txBody>
          <a:bodyPr/>
          <a:lstStyle/>
          <a:p>
            <a:r>
              <a:rPr lang="en-US" altLang="en-US" sz="2800" dirty="0"/>
              <a:t>Combined medical &amp; surgical</a:t>
            </a:r>
          </a:p>
          <a:p>
            <a:pPr lvl="2"/>
            <a:r>
              <a:rPr lang="en-US" altLang="en-US" sz="2000" dirty="0"/>
              <a:t>Aspiration or excision</a:t>
            </a:r>
          </a:p>
          <a:p>
            <a:pPr lvl="2"/>
            <a:r>
              <a:rPr lang="en-US" altLang="en-US" sz="2000" dirty="0"/>
              <a:t> empirical </a:t>
            </a:r>
            <a:r>
              <a:rPr lang="en-US" altLang="en-US" sz="2000" dirty="0" err="1"/>
              <a:t>abx</a:t>
            </a:r>
            <a:endParaRPr lang="en-US" altLang="en-US" sz="2000" dirty="0"/>
          </a:p>
          <a:p>
            <a:r>
              <a:rPr lang="en-US" altLang="en-US" sz="2800" dirty="0"/>
              <a:t>Empirical antibiotics are selected based on:</a:t>
            </a:r>
          </a:p>
          <a:p>
            <a:pPr lvl="2"/>
            <a:r>
              <a:rPr lang="en-US" altLang="en-US" dirty="0"/>
              <a:t>Likely pathogen </a:t>
            </a:r>
            <a:r>
              <a:rPr lang="en-US" altLang="en-US" sz="2000" dirty="0"/>
              <a:t>(consider primary source, underlying condition, &amp; geography)</a:t>
            </a:r>
          </a:p>
          <a:p>
            <a:pPr lvl="2"/>
            <a:r>
              <a:rPr lang="en-US" altLang="en-US" dirty="0"/>
              <a:t>Antibiotic characteristics: usual</a:t>
            </a:r>
            <a:r>
              <a:rPr lang="en-US" altLang="en-US" sz="2000" dirty="0"/>
              <a:t> MICs, CNS penetration, activity in abscess cavity</a:t>
            </a:r>
          </a:p>
          <a:p>
            <a:r>
              <a:rPr lang="en-US" altLang="en-US" sz="2800" dirty="0"/>
              <a:t>Modify </a:t>
            </a:r>
            <a:r>
              <a:rPr lang="en-US" altLang="en-US" sz="2800" dirty="0" err="1"/>
              <a:t>abx</a:t>
            </a:r>
            <a:r>
              <a:rPr lang="en-US" altLang="en-US" sz="2800" dirty="0"/>
              <a:t> based on stains</a:t>
            </a:r>
          </a:p>
          <a:p>
            <a:r>
              <a:rPr lang="en-US" altLang="en-US" sz="2800" dirty="0"/>
              <a:t>Duration: usually 6-8 </a:t>
            </a:r>
            <a:r>
              <a:rPr lang="en-US" altLang="en-US" sz="2800" dirty="0" err="1"/>
              <a:t>wks</a:t>
            </a:r>
            <a:r>
              <a:rPr lang="en-US" altLang="en-US" sz="2800" dirty="0"/>
              <a:t> </a:t>
            </a:r>
          </a:p>
          <a:p>
            <a:pPr lvl="2"/>
            <a:r>
              <a:rPr lang="en-US" altLang="en-US" sz="2000" dirty="0"/>
              <a:t>after surgical excision, a shorter course may suffice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2331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Types of CNS infections</a:t>
            </a:r>
          </a:p>
          <a:p>
            <a:r>
              <a:rPr lang="en-US" dirty="0" smtClean="0"/>
              <a:t>Aetiological agents</a:t>
            </a:r>
          </a:p>
          <a:p>
            <a:r>
              <a:rPr lang="en-US" dirty="0" smtClean="0"/>
              <a:t>Pathogenesis</a:t>
            </a:r>
          </a:p>
          <a:p>
            <a:r>
              <a:rPr lang="en-US" dirty="0" smtClean="0"/>
              <a:t>Presentations</a:t>
            </a:r>
          </a:p>
          <a:p>
            <a:r>
              <a:rPr lang="en-US" dirty="0" smtClean="0"/>
              <a:t>Laboratory diagnosis</a:t>
            </a:r>
          </a:p>
          <a:p>
            <a:r>
              <a:rPr lang="en-US" dirty="0" smtClean="0"/>
              <a:t>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35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CNS infections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Meningitis</a:t>
            </a:r>
          </a:p>
          <a:p>
            <a:r>
              <a:rPr lang="en-US" smtClean="0"/>
              <a:t>Encephalitis</a:t>
            </a:r>
          </a:p>
          <a:p>
            <a:r>
              <a:rPr lang="en-US" smtClean="0"/>
              <a:t>Brain/spinal abscess</a:t>
            </a:r>
          </a:p>
          <a:p>
            <a:pPr>
              <a:buFont typeface="Arial" charset="0"/>
              <a:buNone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CNS infections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Bacterial</a:t>
            </a:r>
          </a:p>
          <a:p>
            <a:r>
              <a:rPr lang="en-US" smtClean="0"/>
              <a:t>Viral</a:t>
            </a:r>
          </a:p>
          <a:p>
            <a:r>
              <a:rPr lang="en-US" smtClean="0"/>
              <a:t>Fungal</a:t>
            </a:r>
          </a:p>
          <a:p>
            <a:r>
              <a:rPr lang="en-US" smtClean="0"/>
              <a:t>Parasitic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Meningitis Vs Encephalitis</a:t>
            </a:r>
          </a:p>
        </p:txBody>
      </p:sp>
      <p:sp>
        <p:nvSpPr>
          <p:cNvPr id="7171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mtClean="0"/>
          </a:p>
        </p:txBody>
      </p:sp>
      <p:pic>
        <p:nvPicPr>
          <p:cNvPr id="7172" name="Picture 5" descr="http://2.bp.blogspot.com/-NEZX4-ptDJU/U_sMqYSmqDI/AAAAAAAAIfo/pE1gzosguUI/s1600/brain-fever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524000"/>
            <a:ext cx="9067800" cy="469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r>
              <a:rPr lang="en-GB" smtClean="0">
                <a:solidFill>
                  <a:schemeClr val="accent2"/>
                </a:solidFill>
              </a:rPr>
              <a:t>MENINGITIS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mtClean="0"/>
          </a:p>
        </p:txBody>
      </p:sp>
      <p:sp>
        <p:nvSpPr>
          <p:cNvPr id="8196" name="Oval 4"/>
          <p:cNvSpPr>
            <a:spLocks noChangeArrowheads="1"/>
          </p:cNvSpPr>
          <p:nvPr/>
        </p:nvSpPr>
        <p:spPr bwMode="auto">
          <a:xfrm>
            <a:off x="3287714" y="2492376"/>
            <a:ext cx="4968875" cy="24495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3600">
                <a:solidFill>
                  <a:srgbClr val="FF0000"/>
                </a:solidFill>
                <a:latin typeface="Calibri" pitchFamily="34" charset="0"/>
              </a:rPr>
              <a:t>A medical emergency!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Meningitis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Inflammation of meninges due to an infection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Pathogens enter meninges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Via Blood/ lymphatics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Following trauma/ surgery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Via peripheral nerves</a:t>
            </a:r>
          </a:p>
          <a:p>
            <a:pPr lvl="1" fontAlgn="auto">
              <a:spcAft>
                <a:spcPts val="0"/>
              </a:spcAft>
              <a:buNone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mtClean="0"/>
              <a:t>Symptoms can be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Acute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mtClean="0"/>
              <a:t>Chronic</a:t>
            </a:r>
          </a:p>
          <a:p>
            <a:pPr fontAlgn="auto">
              <a:spcAft>
                <a:spcPts val="0"/>
              </a:spcAft>
              <a:buNone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1237</Words>
  <Application>Microsoft Office PowerPoint</Application>
  <PresentationFormat>Widescreen</PresentationFormat>
  <Paragraphs>348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ＭＳ Ｐゴシック</vt:lpstr>
      <vt:lpstr>Arial</vt:lpstr>
      <vt:lpstr>Calibri</vt:lpstr>
      <vt:lpstr>Times New Roman</vt:lpstr>
      <vt:lpstr>Wingdings</vt:lpstr>
      <vt:lpstr>Office Theme</vt:lpstr>
      <vt:lpstr>1_Default Design</vt:lpstr>
      <vt:lpstr>Microbiology of CNS infections - 2</vt:lpstr>
      <vt:lpstr>PowerPoint Presentation</vt:lpstr>
      <vt:lpstr>PowerPoint Presentation</vt:lpstr>
      <vt:lpstr>Objectives</vt:lpstr>
      <vt:lpstr>CNS infections</vt:lpstr>
      <vt:lpstr>CNS infections</vt:lpstr>
      <vt:lpstr>Meningitis Vs Encephalitis</vt:lpstr>
      <vt:lpstr>MENINGITIS</vt:lpstr>
      <vt:lpstr>Meningitis</vt:lpstr>
      <vt:lpstr>Bacterial meningitis</vt:lpstr>
      <vt:lpstr>Acute Bacterial meningitis</vt:lpstr>
      <vt:lpstr>Aetiologies according to age and risk factors</vt:lpstr>
      <vt:lpstr>Bacterial meningitis - pathogens</vt:lpstr>
      <vt:lpstr>Entry of bacteria into meninges</vt:lpstr>
      <vt:lpstr>PowerPoint Presentation</vt:lpstr>
      <vt:lpstr>PowerPoint Presentation</vt:lpstr>
      <vt:lpstr>PowerPoint Presentation</vt:lpstr>
      <vt:lpstr>PowerPoint Presentation</vt:lpstr>
      <vt:lpstr>Chronic meningitis</vt:lpstr>
      <vt:lpstr>TB meningitis</vt:lpstr>
      <vt:lpstr>Presentation</vt:lpstr>
      <vt:lpstr>Cryptococcal meningitis</vt:lpstr>
      <vt:lpstr>Clinical presentations</vt:lpstr>
      <vt:lpstr>Laboratory diagnosis of meningitis</vt:lpstr>
      <vt:lpstr>Laboratory diagnosis of meningitis</vt:lpstr>
      <vt:lpstr>PowerPoint Presentation</vt:lpstr>
      <vt:lpstr>Laboratory diagnosis of meningitis</vt:lpstr>
      <vt:lpstr>PowerPoint Presentation</vt:lpstr>
      <vt:lpstr>Laboratory diagnosis of meningitis ctd…</vt:lpstr>
      <vt:lpstr>CSF Ag detection kit</vt:lpstr>
      <vt:lpstr>CSF Abnormalities in Meningitis</vt:lpstr>
      <vt:lpstr>CSF abnormalities in Acute bacterial  meningitis</vt:lpstr>
      <vt:lpstr>Management algorithm</vt:lpstr>
      <vt:lpstr>Empirical antibiotics for acute bacterial meningitis</vt:lpstr>
      <vt:lpstr>Antibiotic treatment</vt:lpstr>
      <vt:lpstr>Meningitis Prophylaxis </vt:lpstr>
      <vt:lpstr>Meningitis Prophylaxis </vt:lpstr>
      <vt:lpstr>Prevention of Bacterial Meningitis</vt:lpstr>
      <vt:lpstr>CNS Abscess</vt:lpstr>
      <vt:lpstr>Brain abscess</vt:lpstr>
      <vt:lpstr>Pathogenesis</vt:lpstr>
      <vt:lpstr>PowerPoint Presentation</vt:lpstr>
      <vt:lpstr>Presentation</vt:lpstr>
      <vt:lpstr>PowerPoint Presentation</vt:lpstr>
      <vt:lpstr>Imaging</vt:lpstr>
      <vt:lpstr>Treatment 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Microbiology of CNS infections - 2</dc:title>
  <dc:creator>win-7</dc:creator>
  <cp:lastModifiedBy>Admin</cp:lastModifiedBy>
  <cp:revision>37</cp:revision>
  <dcterms:created xsi:type="dcterms:W3CDTF">2018-01-22T03:57:48Z</dcterms:created>
  <dcterms:modified xsi:type="dcterms:W3CDTF">2018-01-26T09:30:18Z</dcterms:modified>
</cp:coreProperties>
</file>