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0" r:id="rId3"/>
    <p:sldId id="289" r:id="rId4"/>
    <p:sldId id="291" r:id="rId5"/>
    <p:sldId id="292" r:id="rId6"/>
    <p:sldId id="257" r:id="rId7"/>
    <p:sldId id="260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94" r:id="rId22"/>
    <p:sldId id="277" r:id="rId23"/>
    <p:sldId id="278" r:id="rId24"/>
    <p:sldId id="279" r:id="rId25"/>
    <p:sldId id="296" r:id="rId26"/>
    <p:sldId id="280" r:id="rId27"/>
    <p:sldId id="281" r:id="rId28"/>
    <p:sldId id="282" r:id="rId29"/>
    <p:sldId id="283" r:id="rId30"/>
    <p:sldId id="295" r:id="rId31"/>
    <p:sldId id="284" r:id="rId32"/>
    <p:sldId id="285" r:id="rId33"/>
    <p:sldId id="286" r:id="rId34"/>
    <p:sldId id="288" r:id="rId35"/>
    <p:sldId id="28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50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EDE8-D6C7-4889-A7B3-DD529508D4B6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8D04-53D2-4338-A89C-4105ADA5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5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EDE8-D6C7-4889-A7B3-DD529508D4B6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8D04-53D2-4338-A89C-4105ADA5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8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EDE8-D6C7-4889-A7B3-DD529508D4B6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8D04-53D2-4338-A89C-4105ADA5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EDE8-D6C7-4889-A7B3-DD529508D4B6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8D04-53D2-4338-A89C-4105ADA5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6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EDE8-D6C7-4889-A7B3-DD529508D4B6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8D04-53D2-4338-A89C-4105ADA5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EDE8-D6C7-4889-A7B3-DD529508D4B6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8D04-53D2-4338-A89C-4105ADA5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4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EDE8-D6C7-4889-A7B3-DD529508D4B6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8D04-53D2-4338-A89C-4105ADA5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1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EDE8-D6C7-4889-A7B3-DD529508D4B6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8D04-53D2-4338-A89C-4105ADA5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4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EDE8-D6C7-4889-A7B3-DD529508D4B6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8D04-53D2-4338-A89C-4105ADA5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8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EDE8-D6C7-4889-A7B3-DD529508D4B6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8D04-53D2-4338-A89C-4105ADA5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2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EDE8-D6C7-4889-A7B3-DD529508D4B6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8D04-53D2-4338-A89C-4105ADA5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2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FEDE8-D6C7-4889-A7B3-DD529508D4B6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B8D04-53D2-4338-A89C-4105ADA5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4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Pathology of CNS infections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38674" y="5010691"/>
            <a:ext cx="4246004" cy="155145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Durga</a:t>
            </a:r>
            <a:r>
              <a:rPr lang="en-US" dirty="0" smtClean="0"/>
              <a:t> </a:t>
            </a:r>
            <a:r>
              <a:rPr lang="en-US" dirty="0" err="1" smtClean="0"/>
              <a:t>Moratuwagama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Department of Pathology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0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371600" y="857254"/>
            <a:ext cx="6343650" cy="65127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solidFill>
                  <a:srgbClr val="00B050"/>
                </a:solidFill>
              </a:rPr>
              <a:t>Acute bacterial meningitis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6743700" cy="4400550"/>
          </a:xfrm>
        </p:spPr>
        <p:txBody>
          <a:bodyPr/>
          <a:lstStyle/>
          <a:p>
            <a:pPr eaLnBrk="1" hangingPunct="1"/>
            <a:r>
              <a:rPr lang="en-US" dirty="0" smtClean="0"/>
              <a:t>Acute infection of </a:t>
            </a:r>
            <a:r>
              <a:rPr lang="en-US" dirty="0" err="1" smtClean="0"/>
              <a:t>pia</a:t>
            </a:r>
            <a:r>
              <a:rPr lang="en-US" dirty="0" smtClean="0"/>
              <a:t>-arachnoid and  the CSF enclosed within the subarachnoid space</a:t>
            </a:r>
          </a:p>
          <a:p>
            <a:pPr eaLnBrk="1" hangingPunct="1"/>
            <a:r>
              <a:rPr lang="en-US" dirty="0" smtClean="0"/>
              <a:t>Spread to the ventricles/ brain substance</a:t>
            </a:r>
          </a:p>
          <a:p>
            <a:pPr eaLnBrk="1" hangingPunct="1">
              <a:buFont typeface="Arial" charset="0"/>
              <a:buNone/>
            </a:pPr>
            <a:endParaRPr lang="en-US" dirty="0" smtClean="0"/>
          </a:p>
          <a:p>
            <a:pPr eaLnBrk="1" hangingPunct="1">
              <a:buFont typeface="Arial" charset="0"/>
              <a:buNone/>
            </a:pPr>
            <a:endParaRPr lang="en-US" dirty="0" smtClean="0">
              <a:solidFill>
                <a:srgbClr val="0070C0"/>
              </a:solidFill>
            </a:endParaRPr>
          </a:p>
        </p:txBody>
      </p:sp>
      <p:pic>
        <p:nvPicPr>
          <p:cNvPr id="8196" name="Picture 4" descr="ns 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0776" y="3534656"/>
            <a:ext cx="4569888" cy="304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830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B050"/>
                </a:solidFill>
              </a:rPr>
              <a:t>Commonest  organisms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4" y="1885950"/>
            <a:ext cx="6375848" cy="4114800"/>
          </a:xfrm>
        </p:spPr>
        <p:txBody>
          <a:bodyPr rtlCol="0">
            <a:normAutofit fontScale="77500" lnSpcReduction="20000"/>
          </a:bodyPr>
          <a:lstStyle/>
          <a:p>
            <a:pPr>
              <a:buNone/>
              <a:defRPr/>
            </a:pPr>
            <a:endParaRPr lang="en-US" u="sng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dirty="0">
              <a:solidFill>
                <a:srgbClr val="0070C0"/>
              </a:solidFill>
            </a:endParaRPr>
          </a:p>
          <a:p>
            <a:pPr>
              <a:defRPr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dirty="0">
              <a:solidFill>
                <a:srgbClr val="0070C0"/>
              </a:solidFill>
            </a:endParaRPr>
          </a:p>
          <a:p>
            <a:pPr>
              <a:defRPr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dirty="0">
              <a:solidFill>
                <a:srgbClr val="0070C0"/>
              </a:solidFill>
            </a:endParaRPr>
          </a:p>
          <a:p>
            <a:pPr>
              <a:defRPr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rgbClr val="0070C0"/>
                </a:solidFill>
              </a:rPr>
              <a:t>Refer Microbiology</a:t>
            </a:r>
            <a:endParaRPr lang="en-US" dirty="0"/>
          </a:p>
        </p:txBody>
      </p:sp>
      <p:pic>
        <p:nvPicPr>
          <p:cNvPr id="6146" name="Picture 2" descr="https://arganfarm.com/wp-content/uploads/argan-oil-benefi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983" y="2125269"/>
            <a:ext cx="5236369" cy="294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06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857250"/>
            <a:ext cx="6858000" cy="7429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rgbClr val="00B050"/>
                </a:solidFill>
              </a:rPr>
              <a:t>Acute bacterial meningitis - </a:t>
            </a:r>
            <a:r>
              <a:rPr lang="en-US" dirty="0" err="1" smtClean="0">
                <a:solidFill>
                  <a:srgbClr val="00B050"/>
                </a:solidFill>
              </a:rPr>
              <a:t>Macroscopy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1267" name="Picture 7" descr="cn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799" y="1543054"/>
            <a:ext cx="3723421" cy="5113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1428750" y="1600202"/>
            <a:ext cx="360045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Oedema of the brain</a:t>
            </a:r>
          </a:p>
          <a:p>
            <a:pPr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Inflammatory exudate (pus) fills the   subarachnoid space </a:t>
            </a:r>
          </a:p>
          <a:p>
            <a:pPr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Clear CSF becomes turbid</a:t>
            </a:r>
          </a:p>
          <a:p>
            <a:pPr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Meninges looks opaque</a:t>
            </a:r>
          </a:p>
          <a:p>
            <a:pPr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The sulci are filled with pus  </a:t>
            </a:r>
          </a:p>
          <a:p>
            <a:pPr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Vessels are prominent </a:t>
            </a:r>
          </a:p>
          <a:p>
            <a:pPr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Changes are more marked on the base of the brain.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6869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The layer of pus organizes and cause fibrous adhesions </a:t>
            </a:r>
          </a:p>
          <a:p>
            <a:pPr eaLnBrk="1" hangingPunct="1"/>
            <a:r>
              <a:rPr lang="en-US" sz="2400" dirty="0"/>
              <a:t>This can result in compression of cranial nerves and hydrocephalus.</a:t>
            </a:r>
          </a:p>
          <a:p>
            <a:pPr eaLnBrk="1" hangingPunct="1"/>
            <a:r>
              <a:rPr lang="en-US" sz="2400" dirty="0"/>
              <a:t>Phlebitis-venous occlusion/</a:t>
            </a:r>
            <a:r>
              <a:rPr lang="en-US" sz="2400" dirty="0" err="1"/>
              <a:t>haemorrhagic</a:t>
            </a:r>
            <a:r>
              <a:rPr lang="en-US" sz="2400" dirty="0"/>
              <a:t> infarctions</a:t>
            </a:r>
          </a:p>
          <a:p>
            <a:pPr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13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CNS06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156" y="1143003"/>
            <a:ext cx="3487402" cy="5325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4686300" y="537883"/>
            <a:ext cx="379879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The yellow-tan exudate of acute bacterial meningitis seen here obscures the sulci</a:t>
            </a:r>
          </a:p>
        </p:txBody>
      </p:sp>
      <p:pic>
        <p:nvPicPr>
          <p:cNvPr id="13316" name="Picture 5" descr="CNS064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6" y="2514600"/>
            <a:ext cx="2783535" cy="4250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099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7300" y="857250"/>
            <a:ext cx="6400800" cy="8001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rgbClr val="00B050"/>
                </a:solidFill>
              </a:rPr>
              <a:t>Acute bacterial meningitis - Microscopy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628650" y="2117912"/>
            <a:ext cx="3829050" cy="45148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Acute inflammatory exudate containing many neutrophils in the subarachnoid space and in the meninges.</a:t>
            </a:r>
          </a:p>
          <a:p>
            <a:pPr eaLnBrk="1" hangingPunct="1"/>
            <a:r>
              <a:rPr lang="en-US" sz="2400" dirty="0"/>
              <a:t>Prominent dilated vessels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4340" name="Picture 3" descr="CNS190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6" y="1428750"/>
            <a:ext cx="2936081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50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143000" y="857250"/>
            <a:ext cx="6858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solidFill>
                  <a:srgbClr val="00B050"/>
                </a:solidFill>
              </a:rPr>
              <a:t>Viral/ </a:t>
            </a:r>
            <a:r>
              <a:rPr lang="en-US" smtClean="0">
                <a:solidFill>
                  <a:srgbClr val="7030A0"/>
                </a:solidFill>
              </a:rPr>
              <a:t>aseptic</a:t>
            </a:r>
            <a:r>
              <a:rPr lang="en-US" smtClean="0">
                <a:solidFill>
                  <a:srgbClr val="00B050"/>
                </a:solidFill>
              </a:rPr>
              <a:t> meningitis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143000" y="1543050"/>
            <a:ext cx="6858000" cy="44577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Also known as acute lymphocytic meningitis</a:t>
            </a:r>
          </a:p>
          <a:p>
            <a:pPr eaLnBrk="1" hangingPunct="1"/>
            <a:r>
              <a:rPr lang="en-US" sz="2400" dirty="0" err="1"/>
              <a:t>Aetiology</a:t>
            </a:r>
            <a:r>
              <a:rPr lang="en-US" sz="2400" dirty="0"/>
              <a:t>  -various viruses</a:t>
            </a:r>
          </a:p>
          <a:p>
            <a:pPr lvl="1" eaLnBrk="1" hangingPunct="1"/>
            <a:r>
              <a:rPr lang="en-US" sz="2400" dirty="0" err="1"/>
              <a:t>Enterovirus</a:t>
            </a:r>
            <a:endParaRPr lang="en-US" sz="2400" dirty="0"/>
          </a:p>
          <a:p>
            <a:pPr lvl="1" eaLnBrk="1" hangingPunct="1"/>
            <a:r>
              <a:rPr lang="en-US" sz="2400" dirty="0"/>
              <a:t>ECHO</a:t>
            </a:r>
          </a:p>
          <a:p>
            <a:pPr lvl="1" eaLnBrk="1" hangingPunct="1"/>
            <a:r>
              <a:rPr lang="en-US" sz="2400" dirty="0"/>
              <a:t>Coxsackie</a:t>
            </a:r>
          </a:p>
          <a:p>
            <a:pPr lvl="1" eaLnBrk="1" hangingPunct="1"/>
            <a:r>
              <a:rPr lang="en-US" sz="2400" dirty="0"/>
              <a:t>Mumps</a:t>
            </a:r>
          </a:p>
          <a:p>
            <a:pPr lvl="1" eaLnBrk="1" hangingPunct="1"/>
            <a:r>
              <a:rPr lang="en-US" sz="2400" dirty="0"/>
              <a:t>Epstein-Barr </a:t>
            </a:r>
          </a:p>
          <a:p>
            <a:pPr lvl="1" eaLnBrk="1" hangingPunct="1"/>
            <a:r>
              <a:rPr lang="en-US" sz="2400" dirty="0"/>
              <a:t>HSV </a:t>
            </a:r>
          </a:p>
          <a:p>
            <a:pPr lvl="1" eaLnBrk="1" hangingPunct="1"/>
            <a:r>
              <a:rPr lang="en-US" sz="2400" dirty="0"/>
              <a:t>HIV</a:t>
            </a:r>
          </a:p>
          <a:p>
            <a:pPr eaLnBrk="1" hangingPunct="1"/>
            <a:r>
              <a:rPr lang="en-US" sz="2400" dirty="0" err="1"/>
              <a:t>Haematogenous</a:t>
            </a:r>
            <a:r>
              <a:rPr lang="en-US" sz="2400" dirty="0"/>
              <a:t> spread</a:t>
            </a:r>
          </a:p>
          <a:p>
            <a:pPr lvl="2"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9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B050"/>
                </a:solidFill>
              </a:rPr>
              <a:t>Viral/ septic meningitis </a:t>
            </a:r>
          </a:p>
        </p:txBody>
      </p:sp>
      <p:pic>
        <p:nvPicPr>
          <p:cNvPr id="16387" name="Content Placeholder 3" descr="imagesCATPA8KQ.jpg"/>
          <p:cNvPicPr>
            <a:picLocks noGrp="1" noChangeAspect="1"/>
          </p:cNvPicPr>
          <p:nvPr>
            <p:ph idx="1"/>
          </p:nvPr>
        </p:nvPicPr>
        <p:blipFill>
          <a:blip r:embed="rId2"/>
          <a:srcRect t="46332"/>
          <a:stretch>
            <a:fillRect/>
          </a:stretch>
        </p:blipFill>
        <p:spPr>
          <a:xfrm>
            <a:off x="1600203" y="1885953"/>
            <a:ext cx="3351610" cy="2388394"/>
          </a:xfrm>
        </p:spPr>
      </p:pic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5086350" y="1943105"/>
            <a:ext cx="257175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Morphological changes are not so marked as in bacterial meningitis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1657350" y="4572002"/>
            <a:ext cx="52578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100"/>
              <a:t>Microscopically there is mild lymphocytic infiltrate in the leptomeninges.</a:t>
            </a:r>
          </a:p>
        </p:txBody>
      </p:sp>
    </p:spTree>
    <p:extLst>
      <p:ext uri="{BB962C8B-B14F-4D97-AF65-F5344CB8AC3E}">
        <p14:creationId xmlns:p14="http://schemas.microsoft.com/office/powerpoint/2010/main" val="20264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143005" y="857254"/>
            <a:ext cx="7883339" cy="125057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Chronic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meningitis. </a:t>
            </a:r>
            <a:r>
              <a:rPr lang="en-US" b="1" dirty="0" err="1" smtClean="0">
                <a:solidFill>
                  <a:srgbClr val="00B050"/>
                </a:solidFill>
              </a:rPr>
              <a:t>Tuberculous</a:t>
            </a:r>
            <a:r>
              <a:rPr lang="en-US" b="1" dirty="0" smtClean="0">
                <a:solidFill>
                  <a:srgbClr val="00B050"/>
                </a:solidFill>
              </a:rPr>
              <a:t> meningitis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062318" y="2299447"/>
            <a:ext cx="6858000" cy="44577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700" dirty="0"/>
              <a:t>Routes of spread</a:t>
            </a:r>
          </a:p>
          <a:p>
            <a:pPr lvl="1" eaLnBrk="1" hangingPunct="1">
              <a:defRPr/>
            </a:pPr>
            <a:r>
              <a:rPr lang="en-US" sz="2700" dirty="0"/>
              <a:t>Haematogenous</a:t>
            </a:r>
          </a:p>
          <a:p>
            <a:pPr lvl="1" eaLnBrk="1" hangingPunct="1">
              <a:defRPr/>
            </a:pPr>
            <a:r>
              <a:rPr lang="en-US" sz="2700" dirty="0"/>
              <a:t>As a part of </a:t>
            </a:r>
            <a:r>
              <a:rPr lang="en-US" sz="2700" dirty="0" err="1"/>
              <a:t>milliary</a:t>
            </a:r>
            <a:r>
              <a:rPr lang="en-US" sz="2700" dirty="0"/>
              <a:t> tuberculosis</a:t>
            </a:r>
          </a:p>
          <a:p>
            <a:pPr lvl="1" eaLnBrk="1" hangingPunct="1">
              <a:defRPr/>
            </a:pPr>
            <a:r>
              <a:rPr lang="en-US" sz="2700" dirty="0"/>
              <a:t>Less commonly direct spread from  TB of </a:t>
            </a:r>
            <a:r>
              <a:rPr lang="en-US" sz="2700" dirty="0" err="1"/>
              <a:t>verteral</a:t>
            </a:r>
            <a:r>
              <a:rPr lang="en-US" sz="2700" dirty="0"/>
              <a:t> body</a:t>
            </a:r>
          </a:p>
          <a:p>
            <a:pPr marL="0" indent="0">
              <a:buNone/>
              <a:defRPr/>
            </a:pPr>
            <a:endParaRPr lang="en-US" sz="27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7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43050" y="857250"/>
            <a:ext cx="6172200" cy="8572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err="1" smtClean="0">
                <a:solidFill>
                  <a:srgbClr val="00B050"/>
                </a:solidFill>
              </a:rPr>
              <a:t>Tuberculous</a:t>
            </a:r>
            <a:r>
              <a:rPr lang="en-US" dirty="0" smtClean="0">
                <a:solidFill>
                  <a:srgbClr val="00B050"/>
                </a:solidFill>
              </a:rPr>
              <a:t> meningitis -</a:t>
            </a:r>
            <a:r>
              <a:rPr lang="en-US" dirty="0" err="1" smtClean="0">
                <a:solidFill>
                  <a:srgbClr val="00B050"/>
                </a:solidFill>
              </a:rPr>
              <a:t>macroscopy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70601" y="1563223"/>
            <a:ext cx="7385797" cy="339447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Sub arachnoid space-gelatinous/</a:t>
            </a:r>
            <a:r>
              <a:rPr lang="en-US" sz="2400" dirty="0" err="1"/>
              <a:t>fibrinous</a:t>
            </a:r>
            <a:r>
              <a:rPr lang="en-US" sz="2400" dirty="0"/>
              <a:t> exudate</a:t>
            </a:r>
          </a:p>
          <a:p>
            <a:pPr eaLnBrk="1" hangingPunct="1"/>
            <a:r>
              <a:rPr lang="en-US" sz="2400" dirty="0"/>
              <a:t>Thick exudate obscuring the sulci particularly at the base of the brain.</a:t>
            </a:r>
          </a:p>
          <a:p>
            <a:pPr eaLnBrk="1" hangingPunct="1"/>
            <a:r>
              <a:rPr lang="en-US" sz="2400" dirty="0"/>
              <a:t>Obliterate cistern/encase cranial nerves</a:t>
            </a:r>
          </a:p>
          <a:p>
            <a:pPr eaLnBrk="1" hangingPunct="1"/>
            <a:r>
              <a:rPr lang="en-US" sz="2400" dirty="0"/>
              <a:t>Tubercles of 1-2 mm mainly closer to the blood vessels.</a:t>
            </a:r>
          </a:p>
          <a:p>
            <a:pPr eaLnBrk="1" hangingPunct="1"/>
            <a:r>
              <a:rPr lang="en-US" sz="2400" dirty="0"/>
              <a:t>Adhesions are invariable</a:t>
            </a:r>
          </a:p>
        </p:txBody>
      </p:sp>
      <p:pic>
        <p:nvPicPr>
          <p:cNvPr id="18436" name="Picture 6" descr="Meningiti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29150" y="4042244"/>
            <a:ext cx="3880247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168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www.doctorsays.com.ng/wp-content/uploads/2015/04/Meningiti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131094"/>
            <a:ext cx="6254518" cy="342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55124" y="5165238"/>
            <a:ext cx="50974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Can brain its covering get infected?</a:t>
            </a:r>
          </a:p>
        </p:txBody>
      </p:sp>
    </p:spTree>
    <p:extLst>
      <p:ext uri="{BB962C8B-B14F-4D97-AF65-F5344CB8AC3E}">
        <p14:creationId xmlns:p14="http://schemas.microsoft.com/office/powerpoint/2010/main" val="207356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Content Placeholder 3" descr="tb brain.jpg"/>
          <p:cNvPicPr>
            <a:picLocks noGrp="1" noChangeAspect="1"/>
          </p:cNvPicPr>
          <p:nvPr>
            <p:ph idx="1"/>
          </p:nvPr>
        </p:nvPicPr>
        <p:blipFill>
          <a:blip r:embed="rId2"/>
          <a:srcRect l="29008" t="15720" r="10304" b="22046"/>
          <a:stretch>
            <a:fillRect/>
          </a:stretch>
        </p:blipFill>
        <p:spPr>
          <a:xfrm>
            <a:off x="4171950" y="1257305"/>
            <a:ext cx="3028950" cy="3882629"/>
          </a:xfrm>
        </p:spPr>
      </p:pic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1257300" y="3257553"/>
            <a:ext cx="28003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Thick grey exudate encasing the cranial nerves and blood vessels</a:t>
            </a:r>
          </a:p>
        </p:txBody>
      </p:sp>
    </p:spTree>
    <p:extLst>
      <p:ext uri="{BB962C8B-B14F-4D97-AF65-F5344CB8AC3E}">
        <p14:creationId xmlns:p14="http://schemas.microsoft.com/office/powerpoint/2010/main" val="181908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Tuberculoma</a:t>
            </a:r>
            <a:endParaRPr lang="en-US" dirty="0"/>
          </a:p>
        </p:txBody>
      </p:sp>
      <p:pic>
        <p:nvPicPr>
          <p:cNvPr id="8196" name="Picture 4" descr="https://o.quizlet.com/JOl6uGx-lOOAtZraRL8nT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356" y="2125271"/>
            <a:ext cx="5395035" cy="473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1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Content Placeholder 4" descr="65m-TB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261167" y="1811994"/>
            <a:ext cx="3502958" cy="3250420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600200" y="857250"/>
            <a:ext cx="6172200" cy="685800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>
              <a:defRPr/>
            </a:pPr>
            <a:r>
              <a:rPr lang="en-US" sz="3300" dirty="0" err="1">
                <a:solidFill>
                  <a:srgbClr val="00B050"/>
                </a:solidFill>
                <a:latin typeface="+mj-lt"/>
                <a:ea typeface="+mj-ea"/>
                <a:cs typeface="+mj-cs"/>
              </a:rPr>
              <a:t>Tuberculous</a:t>
            </a:r>
            <a:r>
              <a:rPr lang="en-US" sz="33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meningitis -microscopy</a:t>
            </a:r>
          </a:p>
        </p:txBody>
      </p:sp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80685" y="1811992"/>
            <a:ext cx="493843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  Chronic inflammatory   cell infiltrate  </a:t>
            </a:r>
          </a:p>
          <a:p>
            <a:r>
              <a:rPr lang="en-US" sz="2400" dirty="0">
                <a:latin typeface="Calibri" pitchFamily="34" charset="0"/>
              </a:rPr>
              <a:t>Few neutrophils may be seen</a:t>
            </a:r>
          </a:p>
          <a:p>
            <a:pPr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  Granuloma  formation with giant cell </a:t>
            </a:r>
          </a:p>
          <a:p>
            <a:pPr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  With or without caseation </a:t>
            </a:r>
          </a:p>
          <a:p>
            <a:pPr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  </a:t>
            </a:r>
            <a:r>
              <a:rPr lang="en-US" sz="2400" dirty="0" err="1">
                <a:latin typeface="Calibri" pitchFamily="34" charset="0"/>
              </a:rPr>
              <a:t>Obliterative</a:t>
            </a:r>
            <a:r>
              <a:rPr lang="en-US" sz="2400" dirty="0">
                <a:latin typeface="Calibri" pitchFamily="34" charset="0"/>
              </a:rPr>
              <a:t> endarteritis </a:t>
            </a:r>
          </a:p>
          <a:p>
            <a:pPr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  When the treatment is delayed     fibrous adhesions in the subarachnoid space.</a:t>
            </a:r>
          </a:p>
        </p:txBody>
      </p:sp>
    </p:spTree>
    <p:extLst>
      <p:ext uri="{BB962C8B-B14F-4D97-AF65-F5344CB8AC3E}">
        <p14:creationId xmlns:p14="http://schemas.microsoft.com/office/powerpoint/2010/main" val="3869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485900" y="857250"/>
            <a:ext cx="6172200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solidFill>
                  <a:srgbClr val="00B050"/>
                </a:solidFill>
              </a:rPr>
              <a:t/>
            </a:r>
            <a:br>
              <a:rPr lang="en-US" smtClean="0">
                <a:solidFill>
                  <a:srgbClr val="00B050"/>
                </a:solidFill>
              </a:rPr>
            </a:br>
            <a:r>
              <a:rPr lang="en-US" smtClean="0">
                <a:solidFill>
                  <a:srgbClr val="00B050"/>
                </a:solidFill>
              </a:rPr>
              <a:t>Fungal meningitis</a:t>
            </a:r>
            <a:br>
              <a:rPr lang="en-US" smtClean="0">
                <a:solidFill>
                  <a:srgbClr val="00B050"/>
                </a:solidFill>
              </a:rPr>
            </a:br>
            <a:endParaRPr lang="en-US" smtClean="0">
              <a:solidFill>
                <a:srgbClr val="00B050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143000" y="1600204"/>
            <a:ext cx="6858000" cy="385167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/>
              <a:t>Mainly in debilitated or </a:t>
            </a:r>
            <a:r>
              <a:rPr lang="en-US" sz="2400" dirty="0" err="1"/>
              <a:t>immunocompromized</a:t>
            </a:r>
            <a:r>
              <a:rPr lang="en-US" sz="2400" dirty="0"/>
              <a:t> patients</a:t>
            </a:r>
          </a:p>
          <a:p>
            <a:pPr eaLnBrk="1" hangingPunct="1"/>
            <a:r>
              <a:rPr lang="en-US" sz="2400" dirty="0"/>
              <a:t>An important cause for meningitis in HIV/AIDS</a:t>
            </a:r>
          </a:p>
          <a:p>
            <a:pPr eaLnBrk="1" hangingPunct="1"/>
            <a:r>
              <a:rPr lang="en-US" sz="2400" dirty="0" err="1"/>
              <a:t>Haematogenous</a:t>
            </a:r>
            <a:r>
              <a:rPr lang="en-US" sz="2400" dirty="0"/>
              <a:t> spread from infections at distant sites </a:t>
            </a:r>
          </a:p>
          <a:p>
            <a:pPr eaLnBrk="1" hangingPunct="1"/>
            <a:r>
              <a:rPr lang="en-US" sz="2400" dirty="0"/>
              <a:t>Organisms</a:t>
            </a:r>
          </a:p>
          <a:p>
            <a:pPr lvl="1" eaLnBrk="1" hangingPunct="1"/>
            <a:r>
              <a:rPr lang="en-US" sz="2400" dirty="0"/>
              <a:t>Cryptococcus </a:t>
            </a:r>
            <a:r>
              <a:rPr lang="en-US" sz="2400" dirty="0" err="1"/>
              <a:t>neoformans</a:t>
            </a:r>
            <a:endParaRPr lang="en-US" sz="2400" dirty="0"/>
          </a:p>
          <a:p>
            <a:pPr lvl="1" eaLnBrk="1" hangingPunct="1"/>
            <a:r>
              <a:rPr lang="en-US" sz="2400" dirty="0"/>
              <a:t>Candida </a:t>
            </a:r>
            <a:r>
              <a:rPr lang="en-US" sz="2400" dirty="0" err="1"/>
              <a:t>albicans</a:t>
            </a:r>
            <a:endParaRPr lang="en-US" sz="2400" dirty="0"/>
          </a:p>
          <a:p>
            <a:pPr lvl="1" eaLnBrk="1" hangingPunct="1"/>
            <a:r>
              <a:rPr lang="en-US" sz="2400" dirty="0" err="1"/>
              <a:t>Coccidioides</a:t>
            </a:r>
            <a:r>
              <a:rPr lang="en-US" sz="2400" dirty="0"/>
              <a:t> </a:t>
            </a:r>
            <a:r>
              <a:rPr lang="en-US" sz="2400" dirty="0" err="1"/>
              <a:t>immitis</a:t>
            </a:r>
            <a:endParaRPr lang="en-US" sz="2400" dirty="0"/>
          </a:p>
          <a:p>
            <a:pPr lvl="1" eaLnBrk="1" hangingPunct="1"/>
            <a:r>
              <a:rPr lang="en-US" sz="2400" dirty="0" err="1"/>
              <a:t>Aspergillus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829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485900" y="857250"/>
            <a:ext cx="6172200" cy="514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solidFill>
                  <a:srgbClr val="00B050"/>
                </a:solidFill>
              </a:rPr>
              <a:t>Fungal meningitis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5301503" y="5469733"/>
            <a:ext cx="30861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500" dirty="0"/>
              <a:t>yeast like forms of Cryptococcus highlighted by </a:t>
            </a:r>
            <a:r>
              <a:rPr lang="en-US" sz="1500" dirty="0" err="1"/>
              <a:t>mucicarmine</a:t>
            </a:r>
            <a:r>
              <a:rPr lang="en-US" sz="1500" dirty="0"/>
              <a:t> stain</a:t>
            </a:r>
          </a:p>
        </p:txBody>
      </p:sp>
      <p:pic>
        <p:nvPicPr>
          <p:cNvPr id="22532" name="Picture 6" descr="IndianJPatholMicrobiol_2011_54_2_344_81634_u3.jpg"/>
          <p:cNvPicPr>
            <a:picLocks noChangeAspect="1"/>
          </p:cNvPicPr>
          <p:nvPr/>
        </p:nvPicPr>
        <p:blipFill>
          <a:blip r:embed="rId2"/>
          <a:srcRect l="61012" t="53114" b="7944"/>
          <a:stretch>
            <a:fillRect/>
          </a:stretch>
        </p:blipFill>
        <p:spPr bwMode="auto">
          <a:xfrm>
            <a:off x="5314955" y="4000500"/>
            <a:ext cx="242768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7" descr="IndianJPatholMicrobiol_2011_54_2_344_81634_u3.jpg"/>
          <p:cNvPicPr>
            <a:picLocks noChangeAspect="1"/>
          </p:cNvPicPr>
          <p:nvPr/>
        </p:nvPicPr>
        <p:blipFill>
          <a:blip r:embed="rId2"/>
          <a:srcRect l="60573" b="54829"/>
          <a:stretch>
            <a:fillRect/>
          </a:stretch>
        </p:blipFill>
        <p:spPr bwMode="auto">
          <a:xfrm>
            <a:off x="5314955" y="1314450"/>
            <a:ext cx="2455069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8" descr="IndianJPatholMicrobiol_2011_54_2_344_81634_u3.jpg"/>
          <p:cNvPicPr>
            <a:picLocks noChangeAspect="1"/>
          </p:cNvPicPr>
          <p:nvPr/>
        </p:nvPicPr>
        <p:blipFill>
          <a:blip r:embed="rId2"/>
          <a:srcRect t="156" r="39427" b="6386"/>
          <a:stretch>
            <a:fillRect/>
          </a:stretch>
        </p:blipFill>
        <p:spPr bwMode="auto">
          <a:xfrm>
            <a:off x="1257300" y="1314450"/>
            <a:ext cx="37719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5" name="TextBox 9"/>
          <p:cNvSpPr txBox="1">
            <a:spLocks noChangeArrowheads="1"/>
          </p:cNvSpPr>
          <p:nvPr/>
        </p:nvSpPr>
        <p:spPr bwMode="auto">
          <a:xfrm>
            <a:off x="1314450" y="4800601"/>
            <a:ext cx="3429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500" dirty="0"/>
              <a:t>Brain showing opaque meninges in </a:t>
            </a:r>
            <a:r>
              <a:rPr lang="en-US" sz="1500" dirty="0" err="1"/>
              <a:t>cryptococcal</a:t>
            </a:r>
            <a:r>
              <a:rPr lang="en-US" sz="1500" dirty="0"/>
              <a:t> meningitis </a:t>
            </a:r>
          </a:p>
        </p:txBody>
      </p:sp>
      <p:sp>
        <p:nvSpPr>
          <p:cNvPr id="22536" name="TextBox 10"/>
          <p:cNvSpPr txBox="1">
            <a:spLocks noChangeArrowheads="1"/>
          </p:cNvSpPr>
          <p:nvPr/>
        </p:nvSpPr>
        <p:spPr bwMode="auto">
          <a:xfrm>
            <a:off x="5314950" y="2971802"/>
            <a:ext cx="26860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500" dirty="0" err="1"/>
              <a:t>lymphomononuclear</a:t>
            </a:r>
            <a:r>
              <a:rPr lang="en-US" sz="1500" dirty="0"/>
              <a:t> inflammation over meninges with scattered yeast like fungal organisms</a:t>
            </a:r>
          </a:p>
        </p:txBody>
      </p:sp>
    </p:spTree>
    <p:extLst>
      <p:ext uri="{BB962C8B-B14F-4D97-AF65-F5344CB8AC3E}">
        <p14:creationId xmlns:p14="http://schemas.microsoft.com/office/powerpoint/2010/main" val="21884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Complications?</a:t>
            </a:r>
            <a:endParaRPr lang="en-US" dirty="0"/>
          </a:p>
        </p:txBody>
      </p:sp>
      <p:pic>
        <p:nvPicPr>
          <p:cNvPr id="11266" name="Picture 2" descr="http://jamiethedentist.com/images/risks-amp-complications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311" y="2226472"/>
            <a:ext cx="4079379" cy="326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7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143000" y="857250"/>
            <a:ext cx="6858000" cy="571500"/>
          </a:xfrm>
        </p:spPr>
        <p:txBody>
          <a:bodyPr/>
          <a:lstStyle/>
          <a:p>
            <a:pPr eaLnBrk="1" hangingPunct="1"/>
            <a:r>
              <a:rPr lang="en-US" sz="2700" b="1" dirty="0">
                <a:solidFill>
                  <a:srgbClr val="00B050"/>
                </a:solidFill>
              </a:rPr>
              <a:t>CSF findings in different types meningitis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118961"/>
              </p:ext>
            </p:extLst>
          </p:nvPr>
        </p:nvGraphicFramePr>
        <p:xfrm>
          <a:off x="302563" y="1559859"/>
          <a:ext cx="8680076" cy="4015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015"/>
                <a:gridCol w="1736015"/>
                <a:gridCol w="1736015"/>
                <a:gridCol w="1526496"/>
                <a:gridCol w="1945535"/>
              </a:tblGrid>
              <a:tr h="6233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Feature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Bacterial meningitis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Viral meningitis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Tuberculous</a:t>
                      </a:r>
                      <a:r>
                        <a:rPr lang="en-US" sz="1800" dirty="0" smtClean="0"/>
                        <a:t> meningitis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11658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Naked eye appearance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Clear/</a:t>
                      </a:r>
                      <a:r>
                        <a:rPr lang="en-US" sz="1800" dirty="0" err="1" smtClean="0"/>
                        <a:t>colourless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Cloudy/purulent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Clear /turbid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Turbid/viscous</a:t>
                      </a:r>
                    </a:p>
                    <a:p>
                      <a:r>
                        <a:rPr lang="en-US" sz="1800" dirty="0" smtClean="0"/>
                        <a:t>Fibrin coagulum on standing</a:t>
                      </a:r>
                    </a:p>
                    <a:p>
                      <a:r>
                        <a:rPr lang="en-US" sz="1800" dirty="0" smtClean="0"/>
                        <a:t>(cob-web)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233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Cells /mm</a:t>
                      </a:r>
                      <a:r>
                        <a:rPr lang="en-US" sz="1800" baseline="30000" dirty="0" smtClean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0-4 Ly</a:t>
                      </a:r>
                    </a:p>
                    <a:p>
                      <a:r>
                        <a:rPr lang="en-US" sz="1800" dirty="0" smtClean="0"/>
                        <a:t>0 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200-thousands N</a:t>
                      </a:r>
                    </a:p>
                    <a:p>
                      <a:r>
                        <a:rPr lang="en-US" sz="1800" dirty="0" smtClean="0"/>
                        <a:t>&lt;50</a:t>
                      </a:r>
                      <a:r>
                        <a:rPr lang="en-US" sz="1800" baseline="0" dirty="0" smtClean="0"/>
                        <a:t> Ly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10-100 Ly</a:t>
                      </a:r>
                    </a:p>
                    <a:p>
                      <a:r>
                        <a:rPr lang="en-US" sz="1800" dirty="0" smtClean="0"/>
                        <a:t>0 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100-300</a:t>
                      </a:r>
                      <a:r>
                        <a:rPr lang="en-US" sz="1800" baseline="0" dirty="0" smtClean="0"/>
                        <a:t> Ly</a:t>
                      </a:r>
                    </a:p>
                    <a:p>
                      <a:r>
                        <a:rPr lang="en-US" sz="1800" baseline="0" dirty="0" smtClean="0"/>
                        <a:t>0-200 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3562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Proteins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15-45 mg/dl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Markedly raised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Raised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Raised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233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Glucose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2/3-1/2 blood glucose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&lt;1/2</a:t>
                      </a:r>
                      <a:r>
                        <a:rPr lang="en-US" sz="1800" baseline="0" dirty="0" smtClean="0"/>
                        <a:t> blood glucose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&gt;1/2</a:t>
                      </a:r>
                      <a:r>
                        <a:rPr lang="en-US" sz="1800" baseline="0" dirty="0" smtClean="0"/>
                        <a:t> blood glucose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&lt;1/2</a:t>
                      </a:r>
                      <a:r>
                        <a:rPr lang="en-US" sz="1800" baseline="0" dirty="0" smtClean="0"/>
                        <a:t> blood glucose</a:t>
                      </a:r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233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Bacteriology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sterile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Causative organism +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sterile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TB bacilli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6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600200" y="857250"/>
            <a:ext cx="6057900" cy="685800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00B050"/>
                </a:solidFill>
              </a:rPr>
              <a:t>Encephalitis 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21027" y="1485904"/>
            <a:ext cx="9022976" cy="3965972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Diffuse parenchymal infection of the brain</a:t>
            </a:r>
          </a:p>
          <a:p>
            <a:r>
              <a:rPr lang="en-US" dirty="0" smtClean="0"/>
              <a:t>Viral </a:t>
            </a:r>
          </a:p>
          <a:p>
            <a:r>
              <a:rPr lang="en-US" dirty="0" smtClean="0"/>
              <a:t>Bacterial</a:t>
            </a:r>
          </a:p>
          <a:p>
            <a:r>
              <a:rPr lang="en-US" dirty="0" smtClean="0"/>
              <a:t>Fungal	-Candida, Cryptococcus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</a:t>
            </a:r>
            <a:r>
              <a:rPr lang="en-US" dirty="0" smtClean="0"/>
              <a:t> </a:t>
            </a:r>
            <a:r>
              <a:rPr lang="en-US" dirty="0" smtClean="0"/>
              <a:t>Histoplasma,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</a:t>
            </a:r>
            <a:r>
              <a:rPr lang="en-US" dirty="0" err="1" smtClean="0"/>
              <a:t>Mucor</a:t>
            </a:r>
            <a:r>
              <a:rPr lang="en-US" dirty="0" smtClean="0"/>
              <a:t>,  </a:t>
            </a:r>
            <a:r>
              <a:rPr lang="en-US" dirty="0" err="1" smtClean="0"/>
              <a:t>Blastomyces</a:t>
            </a:r>
            <a:endParaRPr lang="en-US" dirty="0" smtClean="0"/>
          </a:p>
          <a:p>
            <a:r>
              <a:rPr lang="en-US" dirty="0" smtClean="0"/>
              <a:t>Protozoal –malaria, toxoplasma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</a:t>
            </a:r>
            <a:r>
              <a:rPr lang="en-US" dirty="0" err="1" smtClean="0"/>
              <a:t>amoeba,cysticerca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5610791" y="3047393"/>
            <a:ext cx="457200" cy="2258868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6149508" y="3235885"/>
            <a:ext cx="301718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Common in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immunocompromized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and in patients with lymphomas and other cancers</a:t>
            </a:r>
          </a:p>
          <a:p>
            <a:pPr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57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485900" y="857250"/>
            <a:ext cx="6172200" cy="571500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00B050"/>
                </a:solidFill>
              </a:rPr>
              <a:t>Viral encephalitis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143000" y="1314450"/>
            <a:ext cx="6743700" cy="46863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Most viral infections of CNS are the result of preceding viral proliferation  in some other site.</a:t>
            </a:r>
          </a:p>
          <a:p>
            <a:pPr>
              <a:buFont typeface="Arial" charset="0"/>
              <a:buNone/>
            </a:pPr>
            <a:r>
              <a:rPr lang="en-US" dirty="0" err="1" smtClean="0"/>
              <a:t>Eg</a:t>
            </a:r>
            <a:r>
              <a:rPr lang="en-US" dirty="0" smtClean="0"/>
              <a:t> alimentary tract, skin or mucus membranes </a:t>
            </a:r>
          </a:p>
          <a:p>
            <a:r>
              <a:rPr lang="en-US" dirty="0" smtClean="0"/>
              <a:t>Viruses enter by different routes</a:t>
            </a:r>
          </a:p>
          <a:p>
            <a:pPr lvl="1"/>
            <a:r>
              <a:rPr lang="en-US" dirty="0" smtClean="0"/>
              <a:t>Oral –</a:t>
            </a:r>
            <a:r>
              <a:rPr lang="en-US" dirty="0" err="1" smtClean="0"/>
              <a:t>enteroviruses</a:t>
            </a:r>
            <a:endParaRPr lang="en-US" dirty="0" smtClean="0"/>
          </a:p>
          <a:p>
            <a:pPr lvl="1"/>
            <a:r>
              <a:rPr lang="en-US" dirty="0" smtClean="0"/>
              <a:t> skin  -herpes</a:t>
            </a:r>
          </a:p>
          <a:p>
            <a:pPr lvl="1"/>
            <a:r>
              <a:rPr lang="en-US" dirty="0" smtClean="0"/>
              <a:t> placenta -CMV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body fluids- HIV</a:t>
            </a:r>
          </a:p>
          <a:p>
            <a:r>
              <a:rPr lang="en-US" dirty="0" smtClean="0"/>
              <a:t>They reach the brain via </a:t>
            </a:r>
          </a:p>
          <a:p>
            <a:pPr lvl="1"/>
            <a:r>
              <a:rPr lang="en-US" dirty="0" smtClean="0"/>
              <a:t>Blood</a:t>
            </a:r>
          </a:p>
          <a:p>
            <a:pPr lvl="1"/>
            <a:r>
              <a:rPr lang="en-US" dirty="0" smtClean="0"/>
              <a:t>Peripheral nerves -rabies</a:t>
            </a:r>
          </a:p>
        </p:txBody>
      </p:sp>
    </p:spTree>
    <p:extLst>
      <p:ext uri="{BB962C8B-B14F-4D97-AF65-F5344CB8AC3E}">
        <p14:creationId xmlns:p14="http://schemas.microsoft.com/office/powerpoint/2010/main" val="371495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1"/>
          <p:cNvSpPr>
            <a:spLocks noGrp="1"/>
          </p:cNvSpPr>
          <p:nvPr>
            <p:ph type="title"/>
          </p:nvPr>
        </p:nvSpPr>
        <p:spPr>
          <a:xfrm>
            <a:off x="1314450" y="857250"/>
            <a:ext cx="6172200" cy="571500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00B050"/>
                </a:solidFill>
              </a:rPr>
              <a:t>Viral encephalitis 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1143000" y="1428750"/>
            <a:ext cx="68580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Mononuclear cell infiltrate , mainly around blood vessels (Lymphocytes, plasma cells , macrophages) </a:t>
            </a:r>
          </a:p>
          <a:p>
            <a:r>
              <a:rPr lang="en-US" dirty="0" smtClean="0"/>
              <a:t>Microscopic clusters of microglia</a:t>
            </a:r>
          </a:p>
          <a:p>
            <a:r>
              <a:rPr lang="en-US" dirty="0" err="1" smtClean="0"/>
              <a:t>Neuronophagia</a:t>
            </a:r>
            <a:r>
              <a:rPr lang="en-US" dirty="0" smtClean="0"/>
              <a:t> 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endParaRPr lang="en-US" dirty="0"/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endParaRPr lang="en-US" dirty="0"/>
          </a:p>
          <a:p>
            <a:pPr>
              <a:buFont typeface="Arial" charset="0"/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6628" name="Picture 4" descr="imagesCAGSWDVH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023" y="4011380"/>
            <a:ext cx="2486720" cy="2099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613652" y="101861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3" name="TextBox 2"/>
          <p:cNvSpPr txBox="1"/>
          <p:nvPr/>
        </p:nvSpPr>
        <p:spPr>
          <a:xfrm>
            <a:off x="12861272" y="743069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pic>
        <p:nvPicPr>
          <p:cNvPr id="7174" name="Picture 6" descr="http://vet.uga.edu/ivcvm/courses/VPAT5316/02_neuropath/02_cyto/images/F14551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426" y="4063509"/>
            <a:ext cx="3005574" cy="199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57914" y="7342093"/>
            <a:ext cx="110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pic>
        <p:nvPicPr>
          <p:cNvPr id="7178" name="Picture 10" descr="http://neuropathology-web.org/chapter1/images1/1-13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939" y="4011380"/>
            <a:ext cx="2346681" cy="210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3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hepeakperformancecenter.com/wp-content/uploads/2015/02/Learning-Objectiv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1097673"/>
            <a:ext cx="1650206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" y="3089216"/>
            <a:ext cx="89949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 the end of this lecture you should be able to;</a:t>
            </a:r>
          </a:p>
          <a:p>
            <a:pPr marL="214298" indent="-214298">
              <a:buFont typeface="Wingdings" panose="05000000000000000000" pitchFamily="2" charset="2"/>
              <a:buChar char="Ø"/>
            </a:pPr>
            <a:r>
              <a:rPr lang="en-US" sz="2400" dirty="0"/>
              <a:t>List the routes of CNS infections</a:t>
            </a:r>
          </a:p>
          <a:p>
            <a:pPr marL="214298" indent="-214298">
              <a:buFont typeface="Wingdings" panose="05000000000000000000" pitchFamily="2" charset="2"/>
              <a:buChar char="Ø"/>
            </a:pPr>
            <a:r>
              <a:rPr lang="en-US" sz="2400" dirty="0"/>
              <a:t>Classify CNS infections</a:t>
            </a:r>
          </a:p>
          <a:p>
            <a:pPr marL="214298" indent="-214298">
              <a:buFont typeface="Wingdings" panose="05000000000000000000" pitchFamily="2" charset="2"/>
              <a:buChar char="Ø"/>
            </a:pPr>
            <a:r>
              <a:rPr lang="en-US" sz="2400" dirty="0"/>
              <a:t>Describe the </a:t>
            </a:r>
            <a:r>
              <a:rPr lang="en-US" sz="2400" dirty="0" err="1"/>
              <a:t>macroscopy</a:t>
            </a:r>
            <a:r>
              <a:rPr lang="en-US" sz="2400" dirty="0"/>
              <a:t> and </a:t>
            </a:r>
            <a:r>
              <a:rPr lang="en-US" sz="2400" dirty="0" err="1"/>
              <a:t>microscopay</a:t>
            </a:r>
            <a:r>
              <a:rPr lang="en-US" sz="2400" dirty="0"/>
              <a:t> of acute bacterial meningitis</a:t>
            </a:r>
          </a:p>
          <a:p>
            <a:pPr marL="214298" indent="-214298">
              <a:buFont typeface="Wingdings" panose="05000000000000000000" pitchFamily="2" charset="2"/>
              <a:buChar char="Ø"/>
            </a:pPr>
            <a:r>
              <a:rPr lang="en-US" sz="2400" dirty="0"/>
              <a:t>Describe the </a:t>
            </a:r>
            <a:r>
              <a:rPr lang="en-US" sz="2400" dirty="0" err="1"/>
              <a:t>macroscopy</a:t>
            </a:r>
            <a:r>
              <a:rPr lang="en-US" sz="2400" dirty="0"/>
              <a:t> and </a:t>
            </a:r>
            <a:r>
              <a:rPr lang="en-US" sz="2400" dirty="0" err="1"/>
              <a:t>microscopay</a:t>
            </a:r>
            <a:r>
              <a:rPr lang="en-US" sz="2400" dirty="0"/>
              <a:t> of other CNS </a:t>
            </a:r>
            <a:r>
              <a:rPr lang="en-US" sz="2400" dirty="0" err="1"/>
              <a:t>infcetions</a:t>
            </a:r>
            <a:endParaRPr lang="en-US" sz="2400" dirty="0"/>
          </a:p>
          <a:p>
            <a:pPr marL="214298" indent="-214298">
              <a:buFont typeface="Wingdings" panose="05000000000000000000" pitchFamily="2" charset="2"/>
              <a:buChar char="Ø"/>
            </a:pPr>
            <a:r>
              <a:rPr lang="en-US" sz="2400" dirty="0"/>
              <a:t>Describe the complications of CNS infections </a:t>
            </a:r>
          </a:p>
        </p:txBody>
      </p:sp>
    </p:spTree>
    <p:extLst>
      <p:ext uri="{BB962C8B-B14F-4D97-AF65-F5344CB8AC3E}">
        <p14:creationId xmlns:p14="http://schemas.microsoft.com/office/powerpoint/2010/main" val="11036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645" y="1079126"/>
            <a:ext cx="8202706" cy="4410846"/>
          </a:xfrm>
        </p:spPr>
        <p:txBody>
          <a:bodyPr/>
          <a:lstStyle/>
          <a:p>
            <a:r>
              <a:rPr lang="en-US" dirty="0"/>
              <a:t>Specific cellular changes depending on the causative virus</a:t>
            </a:r>
          </a:p>
          <a:p>
            <a:pPr marL="342875" lvl="1" indent="0">
              <a:buNone/>
            </a:pPr>
            <a:endParaRPr lang="en-US" dirty="0" smtClean="0"/>
          </a:p>
          <a:p>
            <a:pPr marL="342875" lvl="1" indent="0">
              <a:buNone/>
            </a:pPr>
            <a:r>
              <a:rPr lang="en-US" dirty="0" err="1"/>
              <a:t>Negri</a:t>
            </a:r>
            <a:r>
              <a:rPr lang="en-US" dirty="0"/>
              <a:t> body- </a:t>
            </a:r>
            <a:r>
              <a:rPr lang="en-US" dirty="0" smtClean="0"/>
              <a:t>rabies                                              </a:t>
            </a:r>
            <a:r>
              <a:rPr lang="en-US" dirty="0" err="1" smtClean="0"/>
              <a:t>Intranuclear</a:t>
            </a:r>
            <a:r>
              <a:rPr lang="en-US" dirty="0" smtClean="0"/>
              <a:t> </a:t>
            </a:r>
            <a:r>
              <a:rPr lang="en-US" dirty="0"/>
              <a:t>inclusions -  HSV,CMV</a:t>
            </a:r>
          </a:p>
          <a:p>
            <a:endParaRPr lang="en-US" dirty="0"/>
          </a:p>
        </p:txBody>
      </p:sp>
      <p:pic>
        <p:nvPicPr>
          <p:cNvPr id="9220" name="Picture 4" descr="https://o.quizlet.com/6CHXR8dUCw8W.WslAjRDjA_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503" y="3132638"/>
            <a:ext cx="3917436" cy="316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://www.pathguy.com/lectures/rabi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45" y="3284549"/>
            <a:ext cx="4129704" cy="301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428750" y="857250"/>
            <a:ext cx="6229350" cy="685800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00B050"/>
                </a:solidFill>
              </a:rPr>
              <a:t/>
            </a:r>
            <a:br>
              <a:rPr lang="en-US" smtClean="0">
                <a:solidFill>
                  <a:srgbClr val="00B050"/>
                </a:solidFill>
              </a:rPr>
            </a:br>
            <a:r>
              <a:rPr lang="en-US" smtClean="0">
                <a:solidFill>
                  <a:srgbClr val="00B050"/>
                </a:solidFill>
              </a:rPr>
              <a:t>Brain abscess</a:t>
            </a:r>
            <a:br>
              <a:rPr lang="en-US" smtClean="0">
                <a:solidFill>
                  <a:srgbClr val="00B050"/>
                </a:solidFill>
              </a:rPr>
            </a:br>
            <a:endParaRPr lang="en-US" smtClean="0">
              <a:solidFill>
                <a:srgbClr val="00B050"/>
              </a:solidFill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143000" y="1485900"/>
            <a:ext cx="6858000" cy="4514850"/>
          </a:xfrm>
        </p:spPr>
        <p:txBody>
          <a:bodyPr/>
          <a:lstStyle/>
          <a:p>
            <a:r>
              <a:rPr lang="en-US" smtClean="0"/>
              <a:t>Acute focal suppurative infection of the brain matter</a:t>
            </a:r>
          </a:p>
          <a:p>
            <a:r>
              <a:rPr lang="en-US" smtClean="0"/>
              <a:t>Routes of spread</a:t>
            </a:r>
          </a:p>
          <a:p>
            <a:pPr lvl="1"/>
            <a:r>
              <a:rPr lang="en-US" smtClean="0"/>
              <a:t>Direct implantation of organisms</a:t>
            </a:r>
          </a:p>
          <a:p>
            <a:pPr lvl="1"/>
            <a:r>
              <a:rPr lang="en-US" smtClean="0"/>
              <a:t>Local extension</a:t>
            </a:r>
          </a:p>
          <a:p>
            <a:pPr lvl="1"/>
            <a:r>
              <a:rPr lang="en-US" smtClean="0"/>
              <a:t>Haematogenous </a:t>
            </a:r>
          </a:p>
          <a:p>
            <a:r>
              <a:rPr lang="en-US" smtClean="0"/>
              <a:t>Predisposing factors</a:t>
            </a:r>
          </a:p>
          <a:p>
            <a:pPr lvl="1"/>
            <a:r>
              <a:rPr lang="en-US" smtClean="0"/>
              <a:t>Acute bacterial endocarditis</a:t>
            </a:r>
          </a:p>
          <a:p>
            <a:pPr lvl="1"/>
            <a:r>
              <a:rPr lang="en-US" smtClean="0"/>
              <a:t>Cyanotic heart diseases with R-L shunts</a:t>
            </a:r>
          </a:p>
          <a:p>
            <a:pPr lvl="1"/>
            <a:r>
              <a:rPr lang="en-US" smtClean="0"/>
              <a:t>Chronic pulmonary sepsis</a:t>
            </a:r>
          </a:p>
        </p:txBody>
      </p:sp>
    </p:spTree>
    <p:extLst>
      <p:ext uri="{BB962C8B-B14F-4D97-AF65-F5344CB8AC3E}">
        <p14:creationId xmlns:p14="http://schemas.microsoft.com/office/powerpoint/2010/main" val="268499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371600" y="857254"/>
            <a:ext cx="6286500" cy="651272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00B050"/>
                </a:solidFill>
              </a:rPr>
              <a:t>Brain abscess- morphology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143002" y="1600200"/>
            <a:ext cx="7812741" cy="44005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Well defined , focal lesions with central necrosis </a:t>
            </a:r>
          </a:p>
          <a:p>
            <a:r>
              <a:rPr lang="en-US" dirty="0" smtClean="0"/>
              <a:t>Surrounded by a fibrous capsule</a:t>
            </a:r>
          </a:p>
          <a:p>
            <a:r>
              <a:rPr lang="en-US" dirty="0" smtClean="0"/>
              <a:t>Brain </a:t>
            </a:r>
            <a:r>
              <a:rPr lang="en-US" dirty="0" err="1" smtClean="0"/>
              <a:t>oedema</a:t>
            </a:r>
            <a:endParaRPr lang="en-US" dirty="0" smtClean="0"/>
          </a:p>
          <a:p>
            <a:r>
              <a:rPr lang="en-US" dirty="0" smtClean="0"/>
              <a:t>Common sites  - frontal and parietal lobes</a:t>
            </a:r>
            <a:r>
              <a:rPr lang="en-US" dirty="0"/>
              <a:t>, </a:t>
            </a:r>
            <a:r>
              <a:rPr lang="en-US" dirty="0" smtClean="0"/>
              <a:t>cerebellum						</a:t>
            </a:r>
          </a:p>
          <a:p>
            <a:r>
              <a:rPr lang="en-US" dirty="0" smtClean="0"/>
              <a:t>Effects of  a space occupying lesion- </a:t>
            </a:r>
            <a:r>
              <a:rPr lang="en-US" i="1" dirty="0" smtClean="0">
                <a:solidFill>
                  <a:srgbClr val="00B050"/>
                </a:solidFill>
              </a:rPr>
              <a:t>refer </a:t>
            </a:r>
          </a:p>
          <a:p>
            <a:pPr>
              <a:buNone/>
            </a:pPr>
            <a:r>
              <a:rPr lang="en-US" b="1" u="sng" dirty="0" smtClean="0">
                <a:solidFill>
                  <a:srgbClr val="00B050"/>
                </a:solidFill>
              </a:rPr>
              <a:t>Microscopy</a:t>
            </a:r>
          </a:p>
          <a:p>
            <a:r>
              <a:rPr lang="en-US" dirty="0" smtClean="0"/>
              <a:t>Central </a:t>
            </a:r>
            <a:r>
              <a:rPr lang="en-US" dirty="0" err="1" smtClean="0"/>
              <a:t>liquefactive</a:t>
            </a:r>
            <a:r>
              <a:rPr lang="en-US" dirty="0" smtClean="0"/>
              <a:t> necrosis</a:t>
            </a:r>
          </a:p>
          <a:p>
            <a:r>
              <a:rPr lang="en-US" dirty="0" smtClean="0"/>
              <a:t>Neovascularization surrounding the necrotic </a:t>
            </a:r>
            <a:r>
              <a:rPr lang="en-US" dirty="0" err="1" smtClean="0"/>
              <a:t>centre</a:t>
            </a:r>
            <a:endParaRPr lang="en-US" dirty="0" smtClean="0"/>
          </a:p>
          <a:p>
            <a:r>
              <a:rPr lang="en-US" dirty="0" smtClean="0"/>
              <a:t>Reactive gliosis</a:t>
            </a:r>
          </a:p>
        </p:txBody>
      </p:sp>
    </p:spTree>
    <p:extLst>
      <p:ext uri="{BB962C8B-B14F-4D97-AF65-F5344CB8AC3E}">
        <p14:creationId xmlns:p14="http://schemas.microsoft.com/office/powerpoint/2010/main" val="328281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 descr="brain ab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4083" y="3028950"/>
            <a:ext cx="1035844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4" descr="brain abs.jpg"/>
          <p:cNvPicPr>
            <a:picLocks noChangeAspect="1"/>
          </p:cNvPicPr>
          <p:nvPr/>
        </p:nvPicPr>
        <p:blipFill>
          <a:blip r:embed="rId3"/>
          <a:srcRect l="8888" t="13333" r="8444" b="22221"/>
          <a:stretch>
            <a:fillRect/>
          </a:stretch>
        </p:blipFill>
        <p:spPr bwMode="auto">
          <a:xfrm>
            <a:off x="3402106" y="857250"/>
            <a:ext cx="53149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 descr="http://www.urmc.rochester.edu/libraries/courses/neuroslides/lab3b/images/3-11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43" y="2833968"/>
            <a:ext cx="4222376" cy="316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19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428750" y="1028704"/>
            <a:ext cx="6172200" cy="651272"/>
          </a:xfrm>
        </p:spPr>
        <p:txBody>
          <a:bodyPr>
            <a:normAutofit fontScale="90000"/>
          </a:bodyPr>
          <a:lstStyle/>
          <a:p>
            <a:r>
              <a:rPr lang="en-US" smtClean="0"/>
              <a:t>Summary 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485900" y="1714504"/>
            <a:ext cx="6172200" cy="3737372"/>
          </a:xfrm>
        </p:spPr>
        <p:txBody>
          <a:bodyPr>
            <a:normAutofit/>
          </a:bodyPr>
          <a:lstStyle/>
          <a:p>
            <a:r>
              <a:rPr lang="en-US" sz="2400" dirty="0"/>
              <a:t>CNS infections can be due to various organisms</a:t>
            </a:r>
          </a:p>
          <a:p>
            <a:r>
              <a:rPr lang="en-US" sz="2400" dirty="0"/>
              <a:t>Organisms reach brain via various routes</a:t>
            </a:r>
          </a:p>
          <a:p>
            <a:r>
              <a:rPr lang="en-US" sz="2400" dirty="0"/>
              <a:t>Acute Bacterial Meningitis – Marked macroscopic and microscopic changes</a:t>
            </a:r>
          </a:p>
          <a:p>
            <a:r>
              <a:rPr lang="en-US" sz="2400" dirty="0"/>
              <a:t>Leads to complications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70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Read on…………….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1485900" y="2057404"/>
            <a:ext cx="6343650" cy="3394472"/>
          </a:xfrm>
        </p:spPr>
        <p:txBody>
          <a:bodyPr>
            <a:normAutofit fontScale="92500"/>
          </a:bodyPr>
          <a:lstStyle/>
          <a:p>
            <a:r>
              <a:rPr lang="en-US" smtClean="0"/>
              <a:t>Arthropode borne (arbo) viral enchephalitis</a:t>
            </a:r>
          </a:p>
          <a:p>
            <a:r>
              <a:rPr lang="en-US" smtClean="0"/>
              <a:t>HSV and CMV enchephalitis</a:t>
            </a:r>
          </a:p>
          <a:p>
            <a:r>
              <a:rPr lang="en-US" smtClean="0"/>
              <a:t>Poliomyelitis</a:t>
            </a:r>
          </a:p>
          <a:p>
            <a:r>
              <a:rPr lang="en-US" smtClean="0"/>
              <a:t>Rabies</a:t>
            </a:r>
          </a:p>
          <a:p>
            <a:r>
              <a:rPr lang="en-US" smtClean="0"/>
              <a:t>HIV  associated  nervous system pathology</a:t>
            </a:r>
          </a:p>
          <a:p>
            <a:r>
              <a:rPr lang="en-US" smtClean="0"/>
              <a:t>Slow virus infections/ Prion diseases</a:t>
            </a:r>
          </a:p>
        </p:txBody>
      </p:sp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3829050" y="5143501"/>
            <a:ext cx="348615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350" i="1"/>
              <a:t>Reference: Pathologic basis of disease -Robbins</a:t>
            </a:r>
          </a:p>
        </p:txBody>
      </p:sp>
    </p:spTree>
    <p:extLst>
      <p:ext uri="{BB962C8B-B14F-4D97-AF65-F5344CB8AC3E}">
        <p14:creationId xmlns:p14="http://schemas.microsoft.com/office/powerpoint/2010/main" val="297976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8" name="Picture 6" descr="http://www.iran-daily.com/File/File/13035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293" y="982266"/>
            <a:ext cx="4572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53088" y="3790362"/>
            <a:ext cx="9024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Direct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20825" y="3790364"/>
            <a:ext cx="35006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direct</a:t>
            </a:r>
          </a:p>
          <a:p>
            <a:pPr marL="342875" indent="-342875">
              <a:buFont typeface="Arial" panose="020B0604020202020204" pitchFamily="34" charset="0"/>
              <a:buChar char="•"/>
            </a:pPr>
            <a:r>
              <a:rPr lang="en-US" sz="2400" dirty="0"/>
              <a:t>Toxins</a:t>
            </a:r>
          </a:p>
          <a:p>
            <a:pPr marL="342875" indent="-342875">
              <a:buFont typeface="Arial" panose="020B0604020202020204" pitchFamily="34" charset="0"/>
              <a:buChar char="•"/>
            </a:pPr>
            <a:r>
              <a:rPr lang="en-US" sz="2400" dirty="0"/>
              <a:t>Immunological reaction</a:t>
            </a:r>
          </a:p>
          <a:p>
            <a:pPr marL="342875" indent="-342875">
              <a:buFont typeface="Arial" panose="020B0604020202020204" pitchFamily="34" charset="0"/>
              <a:buChar char="•"/>
            </a:pPr>
            <a:r>
              <a:rPr lang="en-US" sz="2400" dirty="0"/>
              <a:t>Inflammatory response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886206" y="3447466"/>
            <a:ext cx="1474631" cy="4137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80607" y="3453090"/>
            <a:ext cx="1305596" cy="3321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1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://y72015.kehsblogs.net/files/2015/09/find-your-wa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855" y="1557303"/>
            <a:ext cx="5058680" cy="376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99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in1.ccio.co/DC/j7/x9/117797346473893091ptiiqX3Vc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277" y="540538"/>
            <a:ext cx="9066727" cy="546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ghtning Bolt 2"/>
          <p:cNvSpPr/>
          <p:nvPr/>
        </p:nvSpPr>
        <p:spPr>
          <a:xfrm flipH="1">
            <a:off x="5644364" y="839683"/>
            <a:ext cx="536717" cy="6858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extBox 3"/>
          <p:cNvSpPr txBox="1"/>
          <p:nvPr/>
        </p:nvSpPr>
        <p:spPr>
          <a:xfrm>
            <a:off x="6188411" y="839683"/>
            <a:ext cx="11566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Direct trauma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71117" y="3813411"/>
            <a:ext cx="869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pic>
        <p:nvPicPr>
          <p:cNvPr id="5128" name="Picture 8" descr="http://www.healthnative.com/wp-content/uploads/2009/04/nerve_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725" y="3461305"/>
            <a:ext cx="1522210" cy="101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138329" y="3813415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Rabies</a:t>
            </a:r>
          </a:p>
          <a:p>
            <a:r>
              <a:rPr lang="en-US" dirty="0"/>
              <a:t>HZ</a:t>
            </a:r>
          </a:p>
        </p:txBody>
      </p:sp>
      <p:pic>
        <p:nvPicPr>
          <p:cNvPr id="5130" name="Picture 10" descr="http://rs1107.pbsrc.com/albums/h388/BriTheLovely/lumbar_puncture_performed_on_a_premature_new_born_baby_002975_zps40e9c8e9.jpg%7Ec2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3" y="3461301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8525" y="929104"/>
            <a:ext cx="495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pic>
        <p:nvPicPr>
          <p:cNvPr id="5132" name="Picture 12" descr="http://1.bp.blogspot.com/-kozr0piDRSY/T5JjFecZe3I/AAAAAAAAAwI/ycm05NI_Oy0/s1600/image1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70" y="851354"/>
            <a:ext cx="1132169" cy="121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39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143000" y="857250"/>
            <a:ext cx="6515100" cy="74295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B050"/>
                </a:solidFill>
              </a:rPr>
              <a:t>Infections of the CNS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143000" y="1714500"/>
            <a:ext cx="6858000" cy="428625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Meningitis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  </a:t>
            </a:r>
            <a:r>
              <a:rPr lang="en-US" dirty="0" smtClean="0"/>
              <a:t>-diffuse inflammation of the meninges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Encephalitis</a:t>
            </a:r>
            <a:r>
              <a:rPr lang="en-US" dirty="0" smtClean="0"/>
              <a:t>	-inflammation of the brain matter</a:t>
            </a:r>
          </a:p>
          <a:p>
            <a:pPr eaLnBrk="1" hangingPunct="1">
              <a:defRPr/>
            </a:pP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Meningo-enchephalitis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Cerebral abscess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–</a:t>
            </a:r>
            <a:r>
              <a:rPr lang="en-US" dirty="0" smtClean="0"/>
              <a:t>focal suppuration of brain matter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Other inflammatory lesions	</a:t>
            </a:r>
          </a:p>
          <a:p>
            <a:pPr lvl="1" eaLnBrk="1" hangingPunct="1">
              <a:defRPr/>
            </a:pPr>
            <a:r>
              <a:rPr lang="en-US" dirty="0" smtClean="0"/>
              <a:t>Epidural abscess</a:t>
            </a:r>
          </a:p>
          <a:p>
            <a:pPr lvl="1" eaLnBrk="1" hangingPunct="1">
              <a:defRPr/>
            </a:pPr>
            <a:r>
              <a:rPr lang="en-US" dirty="0" smtClean="0"/>
              <a:t>Subdural </a:t>
            </a:r>
            <a:r>
              <a:rPr lang="en-US" dirty="0" err="1" smtClean="0"/>
              <a:t>empyema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Septic </a:t>
            </a:r>
            <a:r>
              <a:rPr lang="en-US" dirty="0" err="1" smtClean="0"/>
              <a:t>thromboembolism</a:t>
            </a:r>
            <a:r>
              <a:rPr lang="en-US" dirty="0" smtClean="0"/>
              <a:t> of </a:t>
            </a:r>
            <a:r>
              <a:rPr lang="en-US" dirty="0" err="1" smtClean="0"/>
              <a:t>dural</a:t>
            </a:r>
            <a:r>
              <a:rPr lang="en-US" dirty="0" smtClean="0"/>
              <a:t> sinuses</a:t>
            </a:r>
          </a:p>
          <a:p>
            <a:pPr lvl="1" eaLnBrk="1" hangingPunct="1">
              <a:defRPr/>
            </a:pPr>
            <a:r>
              <a:rPr lang="en-US" dirty="0" smtClean="0"/>
              <a:t>encephalomyelitis</a:t>
            </a:r>
          </a:p>
        </p:txBody>
      </p:sp>
    </p:spTree>
    <p:extLst>
      <p:ext uri="{BB962C8B-B14F-4D97-AF65-F5344CB8AC3E}">
        <p14:creationId xmlns:p14="http://schemas.microsoft.com/office/powerpoint/2010/main" val="106477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143000" y="857250"/>
            <a:ext cx="6858000" cy="6286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00B050"/>
                </a:solidFill>
              </a:rPr>
              <a:t>Meningitis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143000" y="1485900"/>
            <a:ext cx="6858000" cy="45148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Diffuse inflammation of the meninges</a:t>
            </a:r>
          </a:p>
          <a:p>
            <a:pPr lvl="1" eaLnBrk="1" hangingPunct="1"/>
            <a:r>
              <a:rPr lang="en-US" sz="2400" dirty="0"/>
              <a:t>Inflammation of the </a:t>
            </a:r>
            <a:r>
              <a:rPr lang="en-US" sz="2400" dirty="0" err="1"/>
              <a:t>dura</a:t>
            </a:r>
            <a:r>
              <a:rPr lang="en-US" sz="2400" dirty="0"/>
              <a:t>- </a:t>
            </a:r>
            <a:r>
              <a:rPr lang="en-US" sz="2400" i="1" dirty="0" err="1"/>
              <a:t>pachymeningitis</a:t>
            </a:r>
            <a:endParaRPr lang="en-US" sz="2400" i="1" dirty="0"/>
          </a:p>
          <a:p>
            <a:pPr lvl="1" eaLnBrk="1" hangingPunct="1"/>
            <a:r>
              <a:rPr lang="en-US" sz="2400" dirty="0"/>
              <a:t>Inflammation of </a:t>
            </a:r>
            <a:r>
              <a:rPr lang="en-US" sz="2400" dirty="0" err="1"/>
              <a:t>pia</a:t>
            </a:r>
            <a:r>
              <a:rPr lang="en-US" sz="2400" dirty="0"/>
              <a:t>-arachnoid –</a:t>
            </a:r>
            <a:r>
              <a:rPr lang="en-US" sz="2400" i="1" dirty="0" err="1"/>
              <a:t>leptomeningitis</a:t>
            </a:r>
            <a:endParaRPr lang="en-US" sz="2400" i="1" dirty="0"/>
          </a:p>
          <a:p>
            <a:pPr lvl="1" eaLnBrk="1" hangingPunct="1">
              <a:buFont typeface="Arial" charset="0"/>
              <a:buNone/>
            </a:pPr>
            <a:r>
              <a:rPr lang="en-US" sz="2400" i="1" dirty="0">
                <a:solidFill>
                  <a:srgbClr val="00B050"/>
                </a:solidFill>
              </a:rPr>
              <a:t>By convention “meningitis” means </a:t>
            </a:r>
            <a:r>
              <a:rPr lang="en-US" sz="2400" i="1" dirty="0" err="1">
                <a:solidFill>
                  <a:srgbClr val="00B050"/>
                </a:solidFill>
              </a:rPr>
              <a:t>leptomeningitis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</a:p>
          <a:p>
            <a:pPr eaLnBrk="1" hangingPunct="1"/>
            <a:endParaRPr lang="en-US" sz="2400" dirty="0"/>
          </a:p>
          <a:p>
            <a:pPr eaLnBrk="1" hangingPunct="1">
              <a:buFont typeface="Arial" charset="0"/>
              <a:buNone/>
            </a:pPr>
            <a:endParaRPr lang="en-US" sz="2400" dirty="0"/>
          </a:p>
        </p:txBody>
      </p:sp>
      <p:pic>
        <p:nvPicPr>
          <p:cNvPr id="6148" name="Picture 3" descr="ns.jpg"/>
          <p:cNvPicPr>
            <a:picLocks noChangeAspect="1"/>
          </p:cNvPicPr>
          <p:nvPr/>
        </p:nvPicPr>
        <p:blipFill>
          <a:blip r:embed="rId2"/>
          <a:srcRect l="16434" t="1064" r="1393" b="22330"/>
          <a:stretch>
            <a:fillRect/>
          </a:stretch>
        </p:blipFill>
        <p:spPr bwMode="auto">
          <a:xfrm>
            <a:off x="4398206" y="2979252"/>
            <a:ext cx="3185463" cy="3424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785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485900" y="1063231"/>
            <a:ext cx="6172200" cy="65127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solidFill>
                  <a:srgbClr val="00B050"/>
                </a:solidFill>
              </a:rPr>
              <a:t>Meningitis (</a:t>
            </a:r>
            <a:r>
              <a:rPr lang="en-US" i="1" smtClean="0">
                <a:solidFill>
                  <a:srgbClr val="00B050"/>
                </a:solidFill>
              </a:rPr>
              <a:t>leptomeningitis</a:t>
            </a:r>
            <a:r>
              <a:rPr lang="en-US" smtClean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314450" y="1771650"/>
            <a:ext cx="6686550" cy="4229100"/>
          </a:xfrm>
        </p:spPr>
        <p:txBody>
          <a:bodyPr>
            <a:normAutofit/>
          </a:bodyPr>
          <a:lstStyle/>
          <a:p>
            <a:pPr marL="385736" indent="-385736">
              <a:buFont typeface="+mj-lt"/>
              <a:buAutoNum type="arabicPeriod"/>
              <a:defRPr/>
            </a:pPr>
            <a:r>
              <a:rPr lang="en-US" sz="2400" dirty="0"/>
              <a:t>Acute bacterial meningitis</a:t>
            </a:r>
          </a:p>
          <a:p>
            <a:pPr marL="385736" indent="-385736">
              <a:buFont typeface="+mj-lt"/>
              <a:buAutoNum type="arabicPeriod"/>
              <a:defRPr/>
            </a:pPr>
            <a:r>
              <a:rPr lang="en-US" sz="2400" dirty="0"/>
              <a:t>Chronic meningitis caused by tuberculosis and fungi</a:t>
            </a:r>
          </a:p>
          <a:p>
            <a:pPr marL="385736" indent="-385736">
              <a:buFont typeface="+mj-lt"/>
              <a:buAutoNum type="arabicPeriod"/>
              <a:defRPr/>
            </a:pPr>
            <a:r>
              <a:rPr lang="en-US" sz="2400" dirty="0"/>
              <a:t>Asceptic meningitis/ viral meningitis</a:t>
            </a:r>
          </a:p>
          <a:p>
            <a:pPr eaLnBrk="1" hangingPunct="1">
              <a:buFont typeface="Arial" charset="0"/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r>
              <a:rPr lang="en-US" sz="2400" dirty="0"/>
              <a:t>Infrequently meningitis may caused by </a:t>
            </a:r>
          </a:p>
          <a:p>
            <a:pPr lvl="1" eaLnBrk="1" hangingPunct="1">
              <a:defRPr/>
            </a:pPr>
            <a:r>
              <a:rPr lang="en-US" sz="2400" dirty="0"/>
              <a:t>Chemicals	-chemical meningitis</a:t>
            </a:r>
          </a:p>
          <a:p>
            <a:pPr lvl="1" eaLnBrk="1" hangingPunct="1">
              <a:defRPr/>
            </a:pPr>
            <a:r>
              <a:rPr lang="en-US" sz="2400" dirty="0"/>
              <a:t>Malignant cell infiltration -</a:t>
            </a:r>
            <a:r>
              <a:rPr lang="en-US" sz="2400" dirty="0" err="1"/>
              <a:t>carcinomatous</a:t>
            </a:r>
            <a:r>
              <a:rPr lang="en-US" sz="2400" dirty="0"/>
              <a:t> meningitis</a:t>
            </a:r>
          </a:p>
        </p:txBody>
      </p:sp>
    </p:spTree>
    <p:extLst>
      <p:ext uri="{BB962C8B-B14F-4D97-AF65-F5344CB8AC3E}">
        <p14:creationId xmlns:p14="http://schemas.microsoft.com/office/powerpoint/2010/main" val="154139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2859</TotalTime>
  <Words>801</Words>
  <Application>Microsoft Office PowerPoint</Application>
  <PresentationFormat>On-screen Show (4:3)</PresentationFormat>
  <Paragraphs>223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Pathology of CNS infections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Infections of the CNS</vt:lpstr>
      <vt:lpstr>Meningitis</vt:lpstr>
      <vt:lpstr>Meningitis (leptomeningitis)</vt:lpstr>
      <vt:lpstr>Acute bacterial meningitis </vt:lpstr>
      <vt:lpstr>Commonest  organisms</vt:lpstr>
      <vt:lpstr>Acute bacterial meningitis - Macroscopy </vt:lpstr>
      <vt:lpstr>PowerPoint Presentation</vt:lpstr>
      <vt:lpstr>PowerPoint Presentation</vt:lpstr>
      <vt:lpstr>Acute bacterial meningitis - Microscopy </vt:lpstr>
      <vt:lpstr>Viral/ aseptic meningitis </vt:lpstr>
      <vt:lpstr>Viral/ septic meningitis </vt:lpstr>
      <vt:lpstr>Chronic meningitis. Tuberculous meningitis</vt:lpstr>
      <vt:lpstr>Tuberculous meningitis -macroscopy</vt:lpstr>
      <vt:lpstr>PowerPoint Presentation</vt:lpstr>
      <vt:lpstr>Tuberculoma</vt:lpstr>
      <vt:lpstr>PowerPoint Presentation</vt:lpstr>
      <vt:lpstr> Fungal meningitis </vt:lpstr>
      <vt:lpstr>Fungal meningitis</vt:lpstr>
      <vt:lpstr>Complications?</vt:lpstr>
      <vt:lpstr>CSF findings in different types meningitis</vt:lpstr>
      <vt:lpstr>Encephalitis </vt:lpstr>
      <vt:lpstr>Viral encephalitis</vt:lpstr>
      <vt:lpstr>Viral encephalitis </vt:lpstr>
      <vt:lpstr>PowerPoint Presentation</vt:lpstr>
      <vt:lpstr> Brain abscess </vt:lpstr>
      <vt:lpstr>Brain abscess- morphology</vt:lpstr>
      <vt:lpstr>PowerPoint Presentation</vt:lpstr>
      <vt:lpstr>Summary </vt:lpstr>
      <vt:lpstr>Read on…………….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Pathogenesis of CNS infections</dc:title>
  <dc:creator>Admin</dc:creator>
  <cp:lastModifiedBy>12074</cp:lastModifiedBy>
  <cp:revision>28</cp:revision>
  <dcterms:created xsi:type="dcterms:W3CDTF">2016-01-16T17:19:15Z</dcterms:created>
  <dcterms:modified xsi:type="dcterms:W3CDTF">2016-01-19T10:39:01Z</dcterms:modified>
</cp:coreProperties>
</file>