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1"/>
  </p:handoutMasterIdLst>
  <p:sldIdLst>
    <p:sldId id="256" r:id="rId2"/>
    <p:sldId id="258" r:id="rId3"/>
    <p:sldId id="260" r:id="rId4"/>
    <p:sldId id="259" r:id="rId5"/>
    <p:sldId id="275" r:id="rId6"/>
    <p:sldId id="276" r:id="rId7"/>
    <p:sldId id="278" r:id="rId8"/>
    <p:sldId id="261" r:id="rId9"/>
    <p:sldId id="262" r:id="rId10"/>
    <p:sldId id="266" r:id="rId11"/>
    <p:sldId id="268" r:id="rId12"/>
    <p:sldId id="267" r:id="rId13"/>
    <p:sldId id="280" r:id="rId14"/>
    <p:sldId id="281" r:id="rId15"/>
    <p:sldId id="263" r:id="rId16"/>
    <p:sldId id="264" r:id="rId17"/>
    <p:sldId id="265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>
      <p:cViewPr varScale="1">
        <p:scale>
          <a:sx n="69" d="100"/>
          <a:sy n="69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37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90CB4CF-13AD-4360-A348-68EDA227BF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123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59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5160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838200"/>
            <a:ext cx="8229600" cy="1828800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1F243D-CD43-4AB8-A5B0-7D78E4EB35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EA26D-DF4D-4EE5-8061-83A1BCF0F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3563" y="0"/>
            <a:ext cx="223043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250" y="0"/>
            <a:ext cx="6538913" cy="6858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A5ECD-7726-4378-9160-B0AF224D9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6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6B9B1-ADBE-4C22-A924-7EED1B9F6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73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85959-283F-4C73-A3AC-A53CB0D0A2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18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343400" cy="563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4343400" cy="563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6298E-51DB-4E21-A6A5-50047D4D8C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5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79A0B-B2F2-478A-A78A-4A61E91BE0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44566-0289-4569-BB25-C620AEE0C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53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06BFC-55E5-4D8C-8200-83F161BC6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1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CE1D6-C365-4072-88CA-8F38F1EF7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87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BC0CA-2CC3-4922-929C-E57859080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9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35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136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3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2225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83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40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7E45744-E9A9-4799-884C-24E9FD89EC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66"/>
        </a:buClr>
        <a:buSzPct val="11000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eorgia" panose="02040502050405020303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705600" cy="2133600"/>
          </a:xfrm>
        </p:spPr>
        <p:txBody>
          <a:bodyPr/>
          <a:lstStyle/>
          <a:p>
            <a:r>
              <a:rPr lang="en-US" altLang="en-US" sz="4000" b="1" dirty="0" err="1"/>
              <a:t>Sachith</a:t>
            </a:r>
            <a:r>
              <a:rPr lang="en-US" altLang="en-US" sz="4000" b="1" dirty="0"/>
              <a:t> </a:t>
            </a:r>
            <a:r>
              <a:rPr lang="en-US" altLang="en-US" sz="4000" b="1" dirty="0" err="1"/>
              <a:t>Mettananda</a:t>
            </a:r>
            <a:endParaRPr lang="en-US" altLang="en-US" sz="4000" b="1" dirty="0"/>
          </a:p>
          <a:p>
            <a:r>
              <a:rPr lang="en-US" altLang="en-US" sz="2400" b="1" dirty="0"/>
              <a:t>Department of </a:t>
            </a:r>
            <a:r>
              <a:rPr lang="en-US" altLang="en-US" sz="2400" b="1" dirty="0" err="1"/>
              <a:t>Paediatrics</a:t>
            </a:r>
            <a:endParaRPr lang="en-US" altLang="en-US" sz="2400" b="1" dirty="0"/>
          </a:p>
          <a:p>
            <a:r>
              <a:rPr lang="en-US" altLang="en-US" sz="2400" b="1" dirty="0" smtClean="0"/>
              <a:t>2016</a:t>
            </a:r>
            <a:endParaRPr lang="en-US" altLang="en-US" sz="2400" b="1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33400" y="10668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1pPr>
            <a:lvl2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2pPr>
            <a:lvl3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3pPr>
            <a:lvl4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4pPr>
            <a:lvl5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Congenital abnormalities in the spinal cord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Myelomeningocele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Incidence 1:4000</a:t>
            </a:r>
          </a:p>
          <a:p>
            <a:endParaRPr lang="en-US" altLang="en-US" dirty="0"/>
          </a:p>
          <a:p>
            <a:r>
              <a:rPr lang="en-US" altLang="en-US" dirty="0"/>
              <a:t>Clinical features</a:t>
            </a:r>
          </a:p>
          <a:p>
            <a:pPr lvl="1"/>
            <a:r>
              <a:rPr lang="en-US" altLang="en-US" dirty="0"/>
              <a:t>Anywhere along </a:t>
            </a:r>
            <a:r>
              <a:rPr lang="en-US" altLang="en-US" dirty="0" err="1" smtClean="0"/>
              <a:t>neuraxis</a:t>
            </a:r>
            <a:r>
              <a:rPr lang="en-US" altLang="en-US" dirty="0" smtClean="0"/>
              <a:t> – </a:t>
            </a:r>
            <a:r>
              <a:rPr lang="en-US" altLang="en-US" sz="2800" dirty="0" smtClean="0"/>
              <a:t>75% lumbosacral</a:t>
            </a:r>
            <a:endParaRPr lang="en-US" altLang="en-US" sz="2800" dirty="0"/>
          </a:p>
          <a:p>
            <a:pPr lvl="1"/>
            <a:r>
              <a:rPr lang="en-US" altLang="en-US" dirty="0"/>
              <a:t>Cystic structure covered by a thin layer of </a:t>
            </a:r>
            <a:r>
              <a:rPr lang="en-US" altLang="en-US" dirty="0" smtClean="0"/>
              <a:t>partially epithelialized </a:t>
            </a:r>
            <a:r>
              <a:rPr lang="en-US" altLang="en-US" dirty="0" smtClean="0"/>
              <a:t>tissue</a:t>
            </a:r>
          </a:p>
          <a:p>
            <a:pPr lvl="1"/>
            <a:r>
              <a:rPr lang="en-US" altLang="en-US" dirty="0" smtClean="0"/>
              <a:t>Effects depend on the level of the lesion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Myelomeningocele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Associated lesions</a:t>
            </a:r>
            <a:endParaRPr lang="en-US" altLang="en-US" dirty="0"/>
          </a:p>
          <a:p>
            <a:pPr lvl="1"/>
            <a:r>
              <a:rPr lang="en-US" altLang="en-US" dirty="0"/>
              <a:t>Lower limb </a:t>
            </a:r>
            <a:r>
              <a:rPr lang="en-US" altLang="en-US" dirty="0" smtClean="0"/>
              <a:t>flaccid paralysis</a:t>
            </a:r>
            <a:endParaRPr lang="en-US" altLang="en-US" dirty="0"/>
          </a:p>
          <a:p>
            <a:pPr lvl="1"/>
            <a:r>
              <a:rPr lang="en-US" altLang="en-US" dirty="0"/>
              <a:t>Sensory </a:t>
            </a:r>
            <a:r>
              <a:rPr lang="en-US" altLang="en-US" dirty="0" smtClean="0"/>
              <a:t>deficits</a:t>
            </a:r>
            <a:endParaRPr lang="en-US" altLang="en-US" dirty="0"/>
          </a:p>
          <a:p>
            <a:pPr lvl="1"/>
            <a:r>
              <a:rPr lang="en-US" altLang="en-US" dirty="0" smtClean="0"/>
              <a:t>Bladder </a:t>
            </a:r>
            <a:r>
              <a:rPr lang="en-US" altLang="en-US" dirty="0"/>
              <a:t>incontinence / retention</a:t>
            </a:r>
          </a:p>
          <a:p>
            <a:pPr lvl="1"/>
            <a:r>
              <a:rPr lang="en-US" altLang="en-US" dirty="0"/>
              <a:t>Bowel </a:t>
            </a:r>
            <a:r>
              <a:rPr lang="en-US" altLang="en-US" dirty="0" smtClean="0"/>
              <a:t>dysfunction – incontinence/ </a:t>
            </a:r>
            <a:r>
              <a:rPr lang="en-US" altLang="en-US" dirty="0" err="1" smtClean="0"/>
              <a:t>faecal</a:t>
            </a:r>
            <a:r>
              <a:rPr lang="en-US" altLang="en-US" dirty="0" smtClean="0"/>
              <a:t> impaction</a:t>
            </a:r>
            <a:endParaRPr lang="en-US" altLang="en-US" dirty="0"/>
          </a:p>
          <a:p>
            <a:pPr lvl="1"/>
            <a:r>
              <a:rPr lang="en-US" altLang="en-US" dirty="0" smtClean="0"/>
              <a:t>Skeletal deformities </a:t>
            </a:r>
            <a:r>
              <a:rPr lang="en-US" altLang="en-US" dirty="0"/>
              <a:t>– club foot, </a:t>
            </a:r>
            <a:r>
              <a:rPr lang="en-US" altLang="en-US" dirty="0" smtClean="0"/>
              <a:t>ankle/knee contractures, subluxation </a:t>
            </a:r>
            <a:r>
              <a:rPr lang="en-US" altLang="en-US" dirty="0"/>
              <a:t>of hip</a:t>
            </a:r>
          </a:p>
          <a:p>
            <a:pPr lvl="1"/>
            <a:r>
              <a:rPr lang="en-US" altLang="en-US" dirty="0"/>
              <a:t>Hydrocephalus - type II Chiari malformation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Management</a:t>
            </a:r>
            <a:endParaRPr lang="en-US" altLang="en-US" dirty="0"/>
          </a:p>
          <a:p>
            <a:pPr lvl="1"/>
            <a:r>
              <a:rPr lang="en-US" altLang="en-US" dirty="0"/>
              <a:t>Multidisciplinary team</a:t>
            </a:r>
          </a:p>
          <a:p>
            <a:pPr lvl="1"/>
            <a:r>
              <a:rPr lang="en-US" altLang="en-US" dirty="0" smtClean="0"/>
              <a:t>Surgery- </a:t>
            </a:r>
          </a:p>
          <a:p>
            <a:pPr lvl="2"/>
            <a:r>
              <a:rPr lang="en-US" altLang="en-US" dirty="0" smtClean="0"/>
              <a:t>Surgery of myelomeningocele -within days</a:t>
            </a:r>
          </a:p>
          <a:p>
            <a:pPr lvl="2"/>
            <a:r>
              <a:rPr lang="en-US" altLang="en-US" dirty="0" smtClean="0"/>
              <a:t>Operative procedures for club foot/ hips</a:t>
            </a:r>
            <a:endParaRPr lang="en-US" altLang="en-US" dirty="0"/>
          </a:p>
          <a:p>
            <a:pPr lvl="1"/>
            <a:r>
              <a:rPr lang="en-US" altLang="en-US" dirty="0" smtClean="0"/>
              <a:t>Neurogenic bladder</a:t>
            </a:r>
          </a:p>
          <a:p>
            <a:pPr lvl="2"/>
            <a:r>
              <a:rPr lang="en-US" altLang="en-US" dirty="0" smtClean="0"/>
              <a:t>CISC – to minimize residual volume</a:t>
            </a:r>
          </a:p>
          <a:p>
            <a:pPr lvl="2"/>
            <a:r>
              <a:rPr lang="en-US" altLang="en-US" dirty="0" smtClean="0"/>
              <a:t>Prevention of UTI – prophylactic antibiotics</a:t>
            </a:r>
          </a:p>
          <a:p>
            <a:pPr lvl="2"/>
            <a:r>
              <a:rPr lang="en-US" altLang="en-US" dirty="0" smtClean="0"/>
              <a:t>Regular assessment of renal function</a:t>
            </a:r>
          </a:p>
          <a:p>
            <a:pPr lvl="2"/>
            <a:r>
              <a:rPr lang="en-US" altLang="en-US" dirty="0" smtClean="0"/>
              <a:t>Artificial urinary sphincter</a:t>
            </a:r>
          </a:p>
          <a:p>
            <a:pPr lvl="2"/>
            <a:endParaRPr lang="en-US" alt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Myelomeningocele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Management</a:t>
            </a:r>
            <a:endParaRPr lang="en-US" altLang="en-US" dirty="0"/>
          </a:p>
          <a:p>
            <a:pPr lvl="1"/>
            <a:r>
              <a:rPr lang="en-US" altLang="en-US" dirty="0" smtClean="0"/>
              <a:t>Bowel dysfunction</a:t>
            </a:r>
          </a:p>
          <a:p>
            <a:pPr lvl="2"/>
            <a:r>
              <a:rPr lang="en-US" altLang="en-US" dirty="0" smtClean="0"/>
              <a:t>bowel-training with a regimen of timed enemas or suppositories </a:t>
            </a:r>
          </a:p>
          <a:p>
            <a:pPr lvl="1"/>
            <a:r>
              <a:rPr lang="en-US" altLang="en-US" dirty="0" smtClean="0"/>
              <a:t>Physiotherapy</a:t>
            </a:r>
          </a:p>
          <a:p>
            <a:pPr lvl="2"/>
            <a:r>
              <a:rPr lang="en-US" altLang="en-US" dirty="0" smtClean="0"/>
              <a:t>Aim – functional ambulation</a:t>
            </a:r>
          </a:p>
          <a:p>
            <a:pPr lvl="1"/>
            <a:r>
              <a:rPr lang="en-US" altLang="en-US" dirty="0" smtClean="0"/>
              <a:t>Parental counselling</a:t>
            </a:r>
          </a:p>
          <a:p>
            <a:pPr lvl="2"/>
            <a:r>
              <a:rPr lang="en-US" altLang="en-US" dirty="0" smtClean="0"/>
              <a:t>facts</a:t>
            </a:r>
            <a:r>
              <a:rPr lang="en-US" altLang="en-US" dirty="0"/>
              <a:t>, </a:t>
            </a:r>
            <a:r>
              <a:rPr lang="en-US" altLang="en-US" dirty="0" smtClean="0"/>
              <a:t>prognostic information, management </a:t>
            </a:r>
            <a:r>
              <a:rPr lang="en-US" altLang="en-US" dirty="0"/>
              <a:t>strategies and </a:t>
            </a:r>
            <a:r>
              <a:rPr lang="en-US" altLang="en-US" dirty="0" smtClean="0"/>
              <a:t>timelines</a:t>
            </a:r>
          </a:p>
          <a:p>
            <a:pPr lvl="2"/>
            <a:r>
              <a:rPr lang="en-US" altLang="en-US" dirty="0"/>
              <a:t>discussions with other parents of children with NTDs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Myelomeningocele</a:t>
            </a:r>
          </a:p>
        </p:txBody>
      </p:sp>
    </p:spTree>
    <p:extLst>
      <p:ext uri="{BB962C8B-B14F-4D97-AF65-F5344CB8AC3E}">
        <p14:creationId xmlns:p14="http://schemas.microsoft.com/office/powerpoint/2010/main" val="210656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Prognosis</a:t>
            </a:r>
            <a:endParaRPr lang="en-US" altLang="en-US" dirty="0"/>
          </a:p>
          <a:p>
            <a:pPr lvl="1"/>
            <a:r>
              <a:rPr lang="en-US" altLang="en-US" dirty="0" smtClean="0"/>
              <a:t>Mortality rate 10%-15%</a:t>
            </a:r>
            <a:endParaRPr lang="en-US" altLang="en-US" dirty="0"/>
          </a:p>
          <a:p>
            <a:pPr lvl="1"/>
            <a:r>
              <a:rPr lang="en-US" altLang="en-US" dirty="0" smtClean="0"/>
              <a:t>Majority of survivors have normal intelligence</a:t>
            </a:r>
          </a:p>
          <a:p>
            <a:pPr lvl="1"/>
            <a:r>
              <a:rPr lang="en-US" altLang="en-US" dirty="0" smtClean="0"/>
              <a:t>Renal dysfunction is an important determinant of mortality</a:t>
            </a:r>
          </a:p>
          <a:p>
            <a:pPr lvl="2"/>
            <a:endParaRPr lang="en-US" altLang="en-US" dirty="0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Myelomeningocele</a:t>
            </a:r>
          </a:p>
        </p:txBody>
      </p:sp>
    </p:spTree>
    <p:extLst>
      <p:ext uri="{BB962C8B-B14F-4D97-AF65-F5344CB8AC3E}">
        <p14:creationId xmlns:p14="http://schemas.microsoft.com/office/powerpoint/2010/main" val="168653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Meningocele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Meninges herniate through a defect in posterior vertibral arches</a:t>
            </a:r>
          </a:p>
          <a:p>
            <a:endParaRPr lang="en-US" altLang="en-US"/>
          </a:p>
          <a:p>
            <a:r>
              <a:rPr lang="en-US" altLang="en-US"/>
              <a:t>Spinal cord is usually normal</a:t>
            </a:r>
          </a:p>
          <a:p>
            <a:endParaRPr lang="en-US" altLang="en-US"/>
          </a:p>
          <a:p>
            <a:r>
              <a:rPr lang="en-US" altLang="en-US"/>
              <a:t>Presentation </a:t>
            </a:r>
          </a:p>
          <a:p>
            <a:pPr lvl="1"/>
            <a:r>
              <a:rPr lang="en-US" altLang="en-US"/>
              <a:t>Fluctuant midline mass with translumination but well covered by skin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Meningocele</a:t>
            </a:r>
            <a:r>
              <a:rPr lang="en-US" altLang="en-US" dirty="0"/>
              <a:t> (cont.)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Some are neurologically normal</a:t>
            </a:r>
          </a:p>
          <a:p>
            <a:pPr>
              <a:buFontTx/>
              <a:buNone/>
            </a:pPr>
            <a:r>
              <a:rPr lang="en-US" altLang="en-US" dirty="0"/>
              <a:t>	Others….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Investigations</a:t>
            </a:r>
          </a:p>
          <a:p>
            <a:pPr lvl="1"/>
            <a:r>
              <a:rPr lang="en-US" altLang="en-US" dirty="0"/>
              <a:t>X-ray</a:t>
            </a:r>
          </a:p>
          <a:p>
            <a:pPr lvl="1"/>
            <a:r>
              <a:rPr lang="en-US" altLang="en-US" dirty="0"/>
              <a:t>USS</a:t>
            </a:r>
          </a:p>
          <a:p>
            <a:pPr lvl="1"/>
            <a:r>
              <a:rPr lang="en-US" altLang="en-US" dirty="0" smtClean="0"/>
              <a:t>MRI -  to determine the extent of neural tissue involvement (if any) and associated anomalies</a:t>
            </a: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Treatment</a:t>
            </a:r>
          </a:p>
          <a:p>
            <a:pPr lvl="1"/>
            <a:r>
              <a:rPr lang="en-US" altLang="en-US" dirty="0" smtClean="0"/>
              <a:t>Surgery –not urgent</a:t>
            </a:r>
            <a:endParaRPr lang="en-US" altLang="en-US" dirty="0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Meningocele (cont.)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Antenatal diagnosis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Maternal serum </a:t>
            </a:r>
            <a:r>
              <a:rPr lang="en-US" altLang="en-US" dirty="0" smtClean="0"/>
              <a:t>alpha-</a:t>
            </a:r>
            <a:r>
              <a:rPr lang="en-US" altLang="en-US" dirty="0" err="1" smtClean="0"/>
              <a:t>foeto</a:t>
            </a:r>
            <a:r>
              <a:rPr lang="en-US" altLang="en-US" dirty="0" smtClean="0"/>
              <a:t> </a:t>
            </a:r>
            <a:r>
              <a:rPr lang="en-US" altLang="en-US" dirty="0" smtClean="0"/>
              <a:t>proteins</a:t>
            </a:r>
            <a:endParaRPr lang="en-US" altLang="en-US" dirty="0"/>
          </a:p>
          <a:p>
            <a:r>
              <a:rPr lang="en-US" altLang="en-US" dirty="0" err="1" smtClean="0"/>
              <a:t>Foetal</a:t>
            </a:r>
            <a:r>
              <a:rPr lang="en-US" altLang="en-US" dirty="0" smtClean="0"/>
              <a:t> </a:t>
            </a:r>
            <a:r>
              <a:rPr lang="en-US" altLang="en-US" dirty="0"/>
              <a:t>ultrasound scan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Prevention of NTB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Maternal </a:t>
            </a:r>
            <a:r>
              <a:rPr lang="en-US" altLang="en-US" dirty="0" err="1" smtClean="0"/>
              <a:t>periconceptional</a:t>
            </a:r>
            <a:r>
              <a:rPr lang="en-US" altLang="en-US" dirty="0" smtClean="0"/>
              <a:t> use of folic acid supplementation </a:t>
            </a:r>
          </a:p>
          <a:p>
            <a:pPr lvl="1"/>
            <a:r>
              <a:rPr lang="en-US" altLang="en-US" dirty="0" smtClean="0"/>
              <a:t>Reduces the incidence of NTDs in pregnancies at risk by at least 50%. </a:t>
            </a:r>
            <a:endParaRPr lang="en-US" altLang="en-US" dirty="0"/>
          </a:p>
          <a:p>
            <a:pPr lvl="1"/>
            <a:r>
              <a:rPr lang="en-US" altLang="en-US" dirty="0" smtClean="0"/>
              <a:t>should be initiated before conception and continued until at least the 12th week of gestation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Is due </a:t>
            </a:r>
            <a:r>
              <a:rPr lang="en-US" altLang="en-US" dirty="0"/>
              <a:t>to failure of closure of neural tube between 3</a:t>
            </a:r>
            <a:r>
              <a:rPr lang="en-US" altLang="en-US" baseline="30000" dirty="0"/>
              <a:t>rd</a:t>
            </a:r>
            <a:r>
              <a:rPr lang="en-US" altLang="en-US" dirty="0"/>
              <a:t> and 4</a:t>
            </a:r>
            <a:r>
              <a:rPr lang="en-US" altLang="en-US" baseline="30000" dirty="0"/>
              <a:t>th</a:t>
            </a:r>
            <a:r>
              <a:rPr lang="en-US" altLang="en-US" dirty="0"/>
              <a:t> week of </a:t>
            </a:r>
            <a:r>
              <a:rPr lang="en-US" altLang="en-US" dirty="0" smtClean="0"/>
              <a:t>embryonic development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Aeitiology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Multifactorial</a:t>
            </a:r>
          </a:p>
          <a:p>
            <a:pPr lvl="1"/>
            <a:r>
              <a:rPr lang="en-US" altLang="en-US" dirty="0" smtClean="0"/>
              <a:t>Genetic determinants</a:t>
            </a:r>
            <a:endParaRPr lang="en-US" altLang="en-US" dirty="0"/>
          </a:p>
          <a:p>
            <a:pPr lvl="1"/>
            <a:r>
              <a:rPr lang="en-US" altLang="en-US" dirty="0" smtClean="0"/>
              <a:t>Environmental</a:t>
            </a:r>
            <a:endParaRPr lang="en-US" altLang="en-US" dirty="0"/>
          </a:p>
          <a:p>
            <a:pPr lvl="2"/>
            <a:r>
              <a:rPr lang="en-US" altLang="en-US" dirty="0"/>
              <a:t>Folate deficiency in </a:t>
            </a:r>
            <a:r>
              <a:rPr lang="en-US" altLang="en-US" dirty="0" smtClean="0"/>
              <a:t>pregnancy</a:t>
            </a:r>
            <a:endParaRPr lang="en-US" altLang="en-US" dirty="0"/>
          </a:p>
          <a:p>
            <a:pPr lvl="2"/>
            <a:r>
              <a:rPr lang="en-US" altLang="en-US" dirty="0" smtClean="0"/>
              <a:t>Drugs (</a:t>
            </a:r>
            <a:r>
              <a:rPr lang="en-US" altLang="en-US" dirty="0" err="1" smtClean="0"/>
              <a:t>eg</a:t>
            </a:r>
            <a:r>
              <a:rPr lang="en-US" altLang="en-US" dirty="0" smtClean="0"/>
              <a:t>: valproate)</a:t>
            </a:r>
          </a:p>
          <a:p>
            <a:pPr lvl="2"/>
            <a:r>
              <a:rPr lang="en-US" altLang="en-US" dirty="0" smtClean="0"/>
              <a:t>Hyperthermia</a:t>
            </a:r>
          </a:p>
          <a:p>
            <a:pPr lvl="2"/>
            <a:r>
              <a:rPr lang="en-US" altLang="en-US" dirty="0" smtClean="0"/>
              <a:t>Maternal obesity/ diabetes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Spina</a:t>
            </a:r>
            <a:r>
              <a:rPr lang="en-US" altLang="en-US" dirty="0"/>
              <a:t> bifida </a:t>
            </a:r>
            <a:r>
              <a:rPr lang="en-US" altLang="en-US" dirty="0" err="1"/>
              <a:t>occulta</a:t>
            </a:r>
            <a:endParaRPr lang="en-US" altLang="en-US" dirty="0"/>
          </a:p>
          <a:p>
            <a:r>
              <a:rPr lang="en-US" altLang="en-US" dirty="0" err="1"/>
              <a:t>Meningocele</a:t>
            </a:r>
            <a:endParaRPr lang="en-US" altLang="en-US" dirty="0"/>
          </a:p>
          <a:p>
            <a:r>
              <a:rPr lang="en-US" altLang="en-US" dirty="0" smtClean="0"/>
              <a:t>Myelomeningocele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https://s-media-cache-ak0.pinimg.com/736x/99/4f/e5/994fe58899c0301c35af3b4777bf79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9" y="1143000"/>
            <a:ext cx="821708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78316" y="303312"/>
            <a:ext cx="1799787" cy="707886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4">
                    <a:lumMod val="10000"/>
                  </a:schemeClr>
                </a:solidFill>
              </a:rPr>
              <a:t>Spina</a:t>
            </a:r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</a:rPr>
              <a:t> bifida </a:t>
            </a:r>
            <a:r>
              <a:rPr lang="en-US" sz="2000" b="1" dirty="0" err="1" smtClean="0">
                <a:solidFill>
                  <a:schemeClr val="accent4">
                    <a:lumMod val="10000"/>
                  </a:schemeClr>
                </a:solidFill>
              </a:rPr>
              <a:t>occulta</a:t>
            </a:r>
            <a:endParaRPr lang="en-US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1585" y="457200"/>
            <a:ext cx="2694706" cy="40011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</a:rPr>
              <a:t>Myelomeningocele</a:t>
            </a:r>
            <a:endParaRPr lang="en-US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0" y="457200"/>
            <a:ext cx="2004792" cy="40011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4">
                    <a:lumMod val="10000"/>
                  </a:schemeClr>
                </a:solidFill>
              </a:rPr>
              <a:t>Meningocele</a:t>
            </a:r>
            <a:endParaRPr lang="en-US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88984" y="1614488"/>
            <a:ext cx="4286250" cy="2886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2625436" cy="185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87355" y="2033059"/>
            <a:ext cx="5113867" cy="2876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036743"/>
            <a:ext cx="2443046" cy="2513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965" y="380056"/>
            <a:ext cx="2694706" cy="40011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4">
                    <a:lumMod val="10000"/>
                  </a:schemeClr>
                </a:solidFill>
              </a:rPr>
              <a:t>Spina</a:t>
            </a:r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</a:rPr>
              <a:t> bifida </a:t>
            </a:r>
            <a:r>
              <a:rPr lang="en-US" sz="2000" b="1" dirty="0" err="1" smtClean="0">
                <a:solidFill>
                  <a:schemeClr val="accent4">
                    <a:lumMod val="10000"/>
                  </a:schemeClr>
                </a:solidFill>
              </a:rPr>
              <a:t>occulta</a:t>
            </a:r>
            <a:endParaRPr lang="en-US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05537" y="380056"/>
            <a:ext cx="2694706" cy="40011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>
                    <a:lumMod val="10000"/>
                  </a:schemeClr>
                </a:solidFill>
              </a:rPr>
              <a:t>Myelomeningocele</a:t>
            </a:r>
            <a:endParaRPr lang="en-US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9360" y="380056"/>
            <a:ext cx="2694706" cy="40011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4">
                    <a:lumMod val="10000"/>
                  </a:schemeClr>
                </a:solidFill>
              </a:rPr>
              <a:t>Meningocele</a:t>
            </a:r>
            <a:endParaRPr lang="en-US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9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of spinal cord abnormalities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detected during newborn examination</a:t>
            </a:r>
            <a:endParaRPr lang="en-US" dirty="0"/>
          </a:p>
        </p:txBody>
      </p:sp>
      <p:pic>
        <p:nvPicPr>
          <p:cNvPr id="126978" name="Picture 2" descr="http://resources3.news.com.au/images/2012/07/19/1226430/444535-baby-sp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30099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89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Spina bifida occulta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Effects</a:t>
            </a:r>
          </a:p>
          <a:p>
            <a:pPr lvl="1"/>
            <a:r>
              <a:rPr lang="en-US" altLang="en-US" dirty="0" smtClean="0"/>
              <a:t>Usually asymptomatic</a:t>
            </a:r>
            <a:endParaRPr lang="en-US" altLang="en-US" dirty="0"/>
          </a:p>
          <a:p>
            <a:r>
              <a:rPr lang="en-US" altLang="en-US" dirty="0" smtClean="0"/>
              <a:t>Cutaneous manifestation</a:t>
            </a:r>
          </a:p>
          <a:p>
            <a:pPr lvl="1"/>
            <a:r>
              <a:rPr lang="en-US" altLang="en-US" dirty="0" smtClean="0"/>
              <a:t>Pit</a:t>
            </a:r>
          </a:p>
          <a:p>
            <a:pPr lvl="1"/>
            <a:r>
              <a:rPr lang="en-US" altLang="en-US" dirty="0" smtClean="0"/>
              <a:t>Lump</a:t>
            </a:r>
          </a:p>
          <a:p>
            <a:pPr lvl="1"/>
            <a:r>
              <a:rPr lang="en-US" altLang="en-US" dirty="0" smtClean="0"/>
              <a:t>Dermal sinus</a:t>
            </a:r>
          </a:p>
          <a:p>
            <a:pPr lvl="1"/>
            <a:r>
              <a:rPr lang="en-US" altLang="en-US" dirty="0" smtClean="0"/>
              <a:t>Hemangioma</a:t>
            </a:r>
          </a:p>
          <a:p>
            <a:pPr lvl="1"/>
            <a:r>
              <a:rPr lang="en-US" altLang="en-US" dirty="0" err="1" smtClean="0"/>
              <a:t>Discolouration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Hairy patch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Diagnosis</a:t>
            </a:r>
          </a:p>
          <a:p>
            <a:pPr lvl="1"/>
            <a:r>
              <a:rPr lang="en-US" altLang="en-US" dirty="0" smtClean="0"/>
              <a:t>X ray - defect in closure of the posterior vertebral arches and laminae, typically involving L5 and S1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Spina bifida occulta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375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Bookman Old Style</vt:lpstr>
      <vt:lpstr>Georgia</vt:lpstr>
      <vt:lpstr>Wingdings</vt:lpstr>
      <vt:lpstr>Beam</vt:lpstr>
      <vt:lpstr>PowerPoint Presentation</vt:lpstr>
      <vt:lpstr>PowerPoint Presentation</vt:lpstr>
      <vt:lpstr>Aeitiology</vt:lpstr>
      <vt:lpstr>PowerPoint Presentation</vt:lpstr>
      <vt:lpstr>PowerPoint Presentation</vt:lpstr>
      <vt:lpstr>PowerPoint Presentation</vt:lpstr>
      <vt:lpstr>Presentation of spinal cord abnormalities</vt:lpstr>
      <vt:lpstr>Spina bifida occulta</vt:lpstr>
      <vt:lpstr>Spina bifida occulta (cont.)</vt:lpstr>
      <vt:lpstr>Myelomeningocele</vt:lpstr>
      <vt:lpstr>Myelomeningocele</vt:lpstr>
      <vt:lpstr>Myelomeningocele</vt:lpstr>
      <vt:lpstr>Myelomeningocele</vt:lpstr>
      <vt:lpstr>Myelomeningocele</vt:lpstr>
      <vt:lpstr>Meningocele</vt:lpstr>
      <vt:lpstr>Meningocele (cont.)</vt:lpstr>
      <vt:lpstr>Meningocele (cont.)</vt:lpstr>
      <vt:lpstr>Antenatal diagnosis</vt:lpstr>
      <vt:lpstr>Prevention of NTB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Alpha</dc:creator>
  <cp:lastModifiedBy>Admin</cp:lastModifiedBy>
  <cp:revision>153</cp:revision>
  <dcterms:created xsi:type="dcterms:W3CDTF">2007-11-27T06:13:08Z</dcterms:created>
  <dcterms:modified xsi:type="dcterms:W3CDTF">2016-03-17T17:01:32Z</dcterms:modified>
</cp:coreProperties>
</file>