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68" r:id="rId7"/>
    <p:sldId id="259" r:id="rId8"/>
    <p:sldId id="265" r:id="rId9"/>
    <p:sldId id="276" r:id="rId10"/>
    <p:sldId id="269" r:id="rId11"/>
    <p:sldId id="270" r:id="rId12"/>
    <p:sldId id="271" r:id="rId13"/>
    <p:sldId id="272" r:id="rId14"/>
    <p:sldId id="274" r:id="rId15"/>
    <p:sldId id="273" r:id="rId16"/>
    <p:sldId id="260" r:id="rId17"/>
    <p:sldId id="262" r:id="rId18"/>
    <p:sldId id="261" r:id="rId19"/>
    <p:sldId id="263" r:id="rId20"/>
    <p:sldId id="264" r:id="rId21"/>
    <p:sldId id="277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20258-99B7-4D05-BA2B-B5513230B4B8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22313C-53F0-4263-ACA2-53C67E411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6FC86-6066-4F75-BC64-8EDF45FC05D8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7742-5103-4C9B-810E-3303B965F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4E0E-273F-43FF-BFFB-02D2F5102681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03CDF-2E05-420E-B769-ED7875990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B8471-EB56-4299-8A73-F3AF1BEBEC10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E6EC4-080E-4727-ABF6-706D3BDAE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F44F-EC9E-4931-B044-BBBFC42E116B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9CCF3-3916-4F58-B432-7843127BC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EB9C2-E54A-4702-A95C-972D17DD945B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7F43-9382-44D7-A3B7-C64BB3857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E1482-9926-4C46-91BE-856BFFD0504F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91893-E9A6-4B6B-9160-EFF7BDBD1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0B84D-FA84-4DA8-93C5-ABDA0B937D19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B582C-79A8-49FC-92B6-027EA69A5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81283-453D-4ACD-9A08-1B76115460E1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8667-AADD-4A96-95C1-952D6CCEC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7974F-12B8-4863-95DC-20234AF21EA8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0F504-04CD-4A53-911B-54EBB7E70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A83AE-64BB-4246-A855-4C261D3FBB0E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83FAA-561E-4EF3-AE52-62FD7FC8B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DC5CBA-DE94-4362-AAF8-D117FAFBDE75}" type="datetimeFigureOut">
              <a:rPr lang="en-US"/>
              <a:pPr>
                <a:defRPr/>
              </a:pPr>
              <a:t>1/1/2002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152765F-7456-409D-A0C4-043400075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6" r:id="rId2"/>
    <p:sldLayoutId id="2147483714" r:id="rId3"/>
    <p:sldLayoutId id="2147483707" r:id="rId4"/>
    <p:sldLayoutId id="2147483708" r:id="rId5"/>
    <p:sldLayoutId id="2147483709" r:id="rId6"/>
    <p:sldLayoutId id="2147483710" r:id="rId7"/>
    <p:sldLayoutId id="2147483715" r:id="rId8"/>
    <p:sldLayoutId id="2147483716" r:id="rId9"/>
    <p:sldLayoutId id="2147483711" r:id="rId10"/>
    <p:sldLayoutId id="21474837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F6CEAD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B58B80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B58B80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 Priyantha Perera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mtClean="0"/>
              <a:t>Poliomyelitis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Non paralytic or pre-paralytic stage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stage is seen after the minor illness</a:t>
            </a:r>
          </a:p>
          <a:p>
            <a:pPr eaLnBrk="1" hangingPunct="1"/>
            <a:r>
              <a:rPr lang="en-US" smtClean="0"/>
              <a:t>Mimic a aseptic (Viral) meningitis</a:t>
            </a:r>
          </a:p>
          <a:p>
            <a:pPr eaLnBrk="1" hangingPunct="1"/>
            <a:r>
              <a:rPr lang="en-US" smtClean="0"/>
              <a:t>In some children disease stops at this stage while in others it progresses to paralytic stage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Paralytic poliomyelitis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Spinal Paralysis</a:t>
            </a:r>
          </a:p>
          <a:p>
            <a:pPr eaLnBrk="1" hangingPunct="1"/>
            <a:r>
              <a:rPr lang="en-US" smtClean="0"/>
              <a:t>Bulbar pliomyelitis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Spinal polio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Mainly affects spinal cord</a:t>
            </a:r>
          </a:p>
          <a:p>
            <a:pPr eaLnBrk="1" hangingPunct="1"/>
            <a:r>
              <a:rPr lang="en-US" smtClean="0"/>
              <a:t>Cervical and lumbar-sacral areas mainly involved</a:t>
            </a:r>
          </a:p>
          <a:p>
            <a:pPr eaLnBrk="1" hangingPunct="1"/>
            <a:r>
              <a:rPr lang="en-US" smtClean="0"/>
              <a:t>Involvement is asymmetrical and patchy</a:t>
            </a:r>
          </a:p>
          <a:p>
            <a:pPr eaLnBrk="1" hangingPunct="1"/>
            <a:r>
              <a:rPr lang="en-US" smtClean="0"/>
              <a:t>Muscles innervated by involved neurons undergo paralysis </a:t>
            </a:r>
          </a:p>
          <a:p>
            <a:pPr eaLnBrk="1" hangingPunct="1"/>
            <a:r>
              <a:rPr lang="en-US" smtClean="0"/>
              <a:t>Features of lower motor neuron  lesions will be present</a:t>
            </a:r>
          </a:p>
          <a:p>
            <a:pPr lvl="1" eaLnBrk="1" hangingPunct="1"/>
            <a:r>
              <a:rPr lang="en-US" smtClean="0"/>
              <a:t>Facsiculations</a:t>
            </a:r>
          </a:p>
          <a:p>
            <a:pPr lvl="1" eaLnBrk="1" hangingPunct="1"/>
            <a:r>
              <a:rPr lang="en-US" smtClean="0"/>
              <a:t>Fibrilations</a:t>
            </a:r>
          </a:p>
          <a:p>
            <a:pPr lvl="1" eaLnBrk="1" hangingPunct="1"/>
            <a:r>
              <a:rPr lang="en-US" smtClean="0"/>
              <a:t>Areflexia</a:t>
            </a:r>
          </a:p>
          <a:p>
            <a:pPr lvl="1" eaLnBrk="1" hangingPunct="1"/>
            <a:r>
              <a:rPr lang="en-US" smtClean="0"/>
              <a:t>wsating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Spinal polio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neurons recover resulting in improvement in muscle function during first four weeks</a:t>
            </a:r>
          </a:p>
          <a:p>
            <a:pPr eaLnBrk="1" hangingPunct="1"/>
            <a:r>
              <a:rPr lang="en-US" smtClean="0"/>
              <a:t>Improvement thereafter is very slow mainly through hypertrophy of surviving muscles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Bulbar polio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in crainial nerve palsies</a:t>
            </a:r>
          </a:p>
          <a:p>
            <a:pPr eaLnBrk="1" hangingPunct="1"/>
            <a:r>
              <a:rPr lang="en-US" smtClean="0"/>
              <a:t>Can involve respiratory center and circulatory centers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Clinical features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Acute onset asymmetrical LMN (Flaccid) paralysis</a:t>
            </a:r>
          </a:p>
          <a:p>
            <a:pPr eaLnBrk="1" hangingPunct="1"/>
            <a:r>
              <a:rPr lang="en-US" smtClean="0"/>
              <a:t>Involvement of respiratory muscles will cause respiratory failure</a:t>
            </a:r>
          </a:p>
          <a:p>
            <a:pPr eaLnBrk="1" hangingPunct="1"/>
            <a:r>
              <a:rPr lang="en-US" smtClean="0"/>
              <a:t>Involvement of cranial nerves will cause bulbar palsy, with difficulty swallowing, aspiration, laryngeal involvement, external ocular palsies.</a:t>
            </a:r>
          </a:p>
          <a:p>
            <a:pPr eaLnBrk="1" hangingPunct="1"/>
            <a:r>
              <a:rPr lang="en-US" smtClean="0"/>
              <a:t>Involvement of circulatory center will cause changes in pulse  rhythm and blood pressure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Gullian barre syndrome</a:t>
            </a:r>
          </a:p>
          <a:p>
            <a:pPr eaLnBrk="1" hangingPunct="1"/>
            <a:r>
              <a:rPr lang="en-US" smtClean="0"/>
              <a:t>Transverse myelitis</a:t>
            </a:r>
          </a:p>
          <a:p>
            <a:pPr eaLnBrk="1" hangingPunct="1"/>
            <a:r>
              <a:rPr lang="en-US" smtClean="0"/>
              <a:t>Botulism</a:t>
            </a:r>
          </a:p>
          <a:p>
            <a:pPr eaLnBrk="1" hangingPunct="1"/>
            <a:r>
              <a:rPr lang="en-US" smtClean="0"/>
              <a:t>Myasthenia gravis</a:t>
            </a:r>
          </a:p>
          <a:p>
            <a:pPr eaLnBrk="1" hangingPunct="1"/>
            <a:r>
              <a:rPr lang="en-US" smtClean="0"/>
              <a:t>Other vireses like ECHO, Coxsakie and entero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Diagnosis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Clinical</a:t>
            </a:r>
          </a:p>
          <a:p>
            <a:pPr eaLnBrk="1" hangingPunct="1"/>
            <a:r>
              <a:rPr lang="en-US" smtClean="0"/>
              <a:t>Nerve conduction studies</a:t>
            </a:r>
          </a:p>
          <a:p>
            <a:pPr eaLnBrk="1" hangingPunct="1"/>
            <a:r>
              <a:rPr lang="en-US" smtClean="0"/>
              <a:t>EMG</a:t>
            </a:r>
          </a:p>
          <a:p>
            <a:pPr eaLnBrk="1" hangingPunct="1"/>
            <a:r>
              <a:rPr lang="en-US" smtClean="0"/>
              <a:t>Viral isolation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Send 2 stool samples for viral isolation</a:t>
            </a:r>
          </a:p>
          <a:p>
            <a:pPr eaLnBrk="1" hangingPunct="1"/>
            <a:r>
              <a:rPr lang="en-US" smtClean="0"/>
              <a:t>Notification</a:t>
            </a:r>
          </a:p>
          <a:p>
            <a:pPr eaLnBrk="1" hangingPunct="1"/>
            <a:r>
              <a:rPr lang="en-US" smtClean="0"/>
              <a:t>Monitor respiratory functions for impending respiratory failure</a:t>
            </a:r>
          </a:p>
          <a:p>
            <a:pPr eaLnBrk="1" hangingPunct="1"/>
            <a:r>
              <a:rPr lang="en-US" smtClean="0"/>
              <a:t>Anticipate respiratory failure /risk of aspiration and ventilate if necessary</a:t>
            </a:r>
          </a:p>
          <a:p>
            <a:pPr eaLnBrk="1" hangingPunct="1"/>
            <a:r>
              <a:rPr lang="en-US" smtClean="0"/>
              <a:t>Bed rest</a:t>
            </a:r>
          </a:p>
          <a:p>
            <a:pPr eaLnBrk="1" hangingPunct="1"/>
            <a:r>
              <a:rPr lang="en-US" smtClean="0"/>
              <a:t>Avoid IM injections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Hydration and nutrition</a:t>
            </a:r>
          </a:p>
          <a:p>
            <a:pPr eaLnBrk="1" hangingPunct="1"/>
            <a:r>
              <a:rPr lang="en-US" smtClean="0"/>
              <a:t>Monitor BP, Pulse</a:t>
            </a:r>
          </a:p>
          <a:p>
            <a:pPr eaLnBrk="1" hangingPunct="1"/>
            <a:r>
              <a:rPr lang="en-US" smtClean="0"/>
              <a:t>Start physiotherapy one fever settle</a:t>
            </a:r>
          </a:p>
          <a:p>
            <a:pPr eaLnBrk="1" hangingPunct="1"/>
            <a:r>
              <a:rPr lang="en-US" smtClean="0"/>
              <a:t>Rehabilitation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Epidemiology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Man is main reservoir</a:t>
            </a:r>
          </a:p>
          <a:p>
            <a:pPr eaLnBrk="1" hangingPunct="1"/>
            <a:r>
              <a:rPr lang="en-US" dirty="0" smtClean="0"/>
              <a:t>Occurred as epidemics</a:t>
            </a:r>
          </a:p>
          <a:p>
            <a:pPr eaLnBrk="1" hangingPunct="1"/>
            <a:r>
              <a:rPr lang="en-US" dirty="0" smtClean="0"/>
              <a:t>Not common now due to vaccination</a:t>
            </a:r>
          </a:p>
          <a:p>
            <a:pPr eaLnBrk="1" hangingPunct="1"/>
            <a:r>
              <a:rPr lang="en-US" dirty="0" smtClean="0"/>
              <a:t>Infections are </a:t>
            </a:r>
            <a:r>
              <a:rPr lang="en-US" dirty="0" smtClean="0"/>
              <a:t>limited </a:t>
            </a:r>
            <a:r>
              <a:rPr lang="en-US" dirty="0" smtClean="0"/>
              <a:t>to </a:t>
            </a:r>
            <a:r>
              <a:rPr lang="en-US" dirty="0" err="1" smtClean="0"/>
              <a:t>Afganistan</a:t>
            </a:r>
            <a:r>
              <a:rPr lang="en-US" dirty="0" smtClean="0"/>
              <a:t>, Nigeria and Pakistan</a:t>
            </a:r>
            <a:endParaRPr lang="en-US" dirty="0" smtClean="0"/>
          </a:p>
          <a:p>
            <a:pPr eaLnBrk="1" hangingPunct="1"/>
            <a:r>
              <a:rPr lang="en-US" dirty="0" smtClean="0"/>
              <a:t>Spreads by direct contact via infected persons through pharyngeal secretion and </a:t>
            </a:r>
            <a:r>
              <a:rPr lang="en-US" dirty="0" smtClean="0"/>
              <a:t>feces</a:t>
            </a:r>
          </a:p>
          <a:p>
            <a:pPr eaLnBrk="1" hangingPunct="1"/>
            <a:r>
              <a:rPr lang="en-US" dirty="0" smtClean="0"/>
              <a:t>Last case from Sri Lanka in 1993, but not declared Polio free till 4014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Vaccination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Live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Killed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dirty="0" smtClean="0"/>
              <a:t>ow b-OPV is given instead of t OPV- type 2 removed</a:t>
            </a:r>
          </a:p>
          <a:p>
            <a:r>
              <a:rPr lang="en-US" dirty="0" smtClean="0"/>
              <a:t>2 doses of IPV given ID to cover type 2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Vaccination Associated poliomyelitis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Occurs in one in million doses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Diagnostic criteria include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onset of paralysis within 4 – 40 days of vaccination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Isolation of vaccine strain of polio from stools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Paralysis lasting over 60 days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No other cause for paralysis 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Epidemiology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Oral- Oral </a:t>
            </a:r>
            <a:r>
              <a:rPr lang="en-US" dirty="0" smtClean="0"/>
              <a:t>and fecal- oral</a:t>
            </a:r>
            <a:r>
              <a:rPr lang="en-US" dirty="0" smtClean="0"/>
              <a:t> transmission </a:t>
            </a:r>
            <a:endParaRPr lang="en-US" dirty="0" smtClean="0"/>
          </a:p>
          <a:p>
            <a:pPr eaLnBrk="1" hangingPunct="1"/>
            <a:r>
              <a:rPr lang="en-US" dirty="0" smtClean="0"/>
              <a:t>Host factors like age, pregnancy, physical activity, IM injections, immunodeficiency increase the risk of paralysis</a:t>
            </a:r>
          </a:p>
          <a:p>
            <a:pPr eaLnBrk="1" hangingPunct="1"/>
            <a:r>
              <a:rPr lang="en-US" dirty="0" smtClean="0"/>
              <a:t>Recent tonsillectomy increase the risk of bulbar poliomyelitis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tiology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Caused by a RNA viruses</a:t>
            </a:r>
          </a:p>
          <a:p>
            <a:pPr eaLnBrk="1" hangingPunct="1"/>
            <a:r>
              <a:rPr lang="en-US" dirty="0" smtClean="0"/>
              <a:t>3 different strains with minimal antigenic overlap</a:t>
            </a:r>
          </a:p>
          <a:p>
            <a:pPr eaLnBrk="1" hangingPunct="1"/>
            <a:r>
              <a:rPr lang="en-US" dirty="0" smtClean="0"/>
              <a:t>Type 1 cause major epidemics and cause more paralysis and type 2 cause sporadic cases with less paralysis. Type 3 </a:t>
            </a:r>
            <a:r>
              <a:rPr lang="en-US" dirty="0" smtClean="0"/>
              <a:t>intermediate</a:t>
            </a:r>
          </a:p>
          <a:p>
            <a:pPr eaLnBrk="1" hangingPunct="1"/>
            <a:r>
              <a:rPr lang="en-US" dirty="0" smtClean="0"/>
              <a:t>Worldwide type 2 has not caused Polio since 1999</a:t>
            </a:r>
            <a:endParaRPr lang="en-US" dirty="0" smtClean="0"/>
          </a:p>
          <a:p>
            <a:pPr eaLnBrk="1" hangingPunct="1"/>
            <a:r>
              <a:rPr lang="en-US" dirty="0" smtClean="0"/>
              <a:t>Last case </a:t>
            </a:r>
            <a:r>
              <a:rPr lang="en-US" dirty="0" smtClean="0"/>
              <a:t>due to </a:t>
            </a:r>
            <a:r>
              <a:rPr lang="en-US" dirty="0" smtClean="0"/>
              <a:t>type3 was reported in 2012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pathogenesis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Virus multiply in tonsillo- pharyngeal tissues and intestinal wall</a:t>
            </a:r>
          </a:p>
          <a:p>
            <a:pPr eaLnBrk="1" hangingPunct="1"/>
            <a:r>
              <a:rPr lang="en-US" smtClean="0"/>
              <a:t>Virus rapidly disappear from pharyngeal secretions</a:t>
            </a:r>
          </a:p>
          <a:p>
            <a:pPr eaLnBrk="1" hangingPunct="1"/>
            <a:r>
              <a:rPr lang="en-US" smtClean="0"/>
              <a:t>But continue to excrete in feces for weeks and months</a:t>
            </a:r>
          </a:p>
          <a:p>
            <a:pPr eaLnBrk="1" hangingPunct="1"/>
            <a:r>
              <a:rPr lang="en-US" smtClean="0"/>
              <a:t>Enter regional LN, and then to blood</a:t>
            </a:r>
          </a:p>
          <a:p>
            <a:pPr eaLnBrk="1" hangingPunct="1"/>
            <a:r>
              <a:rPr lang="en-US" smtClean="0"/>
              <a:t>The mode of entry to CNS is not clear</a:t>
            </a:r>
          </a:p>
          <a:p>
            <a:pPr eaLnBrk="1" hangingPunct="1"/>
            <a:r>
              <a:rPr lang="en-US" smtClean="0"/>
              <a:t>Cause direct cytopathic effect on neurons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Pathogenesis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Anterior horn cells of the spinal cord is mainly affected but posterior and intermediate columns may also involved</a:t>
            </a:r>
          </a:p>
          <a:p>
            <a:pPr eaLnBrk="1" hangingPunct="1"/>
            <a:r>
              <a:rPr lang="en-US" smtClean="0"/>
              <a:t>Motor and pre-motor areas, cranial nerve nuclei in brain stem are also involved</a:t>
            </a:r>
          </a:p>
          <a:p>
            <a:pPr eaLnBrk="1" hangingPunct="1"/>
            <a:r>
              <a:rPr lang="en-US" smtClean="0"/>
              <a:t>In some cases lesions are concentrated around medulla with minimal cord involvement (bulbar poliomyelitis)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Clinical features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Highly infectious</a:t>
            </a:r>
          </a:p>
          <a:p>
            <a:pPr eaLnBrk="1" hangingPunct="1"/>
            <a:r>
              <a:rPr lang="en-US" smtClean="0"/>
              <a:t>I P 1 – 3 Weeks</a:t>
            </a:r>
          </a:p>
          <a:p>
            <a:pPr eaLnBrk="1" hangingPunct="1"/>
            <a:r>
              <a:rPr lang="en-US" smtClean="0"/>
              <a:t>Depending on host immunity and virulence of virus infection will result in either</a:t>
            </a:r>
          </a:p>
          <a:p>
            <a:pPr lvl="1" eaLnBrk="1" hangingPunct="1"/>
            <a:r>
              <a:rPr lang="en-US" smtClean="0"/>
              <a:t>Minor illness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or</a:t>
            </a:r>
          </a:p>
          <a:p>
            <a:pPr lvl="1" eaLnBrk="1" hangingPunct="1"/>
            <a:r>
              <a:rPr lang="en-US" smtClean="0"/>
              <a:t>Major illness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 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Minor illness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May mimic a viral fever or viral gastro-enteritis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illness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 paralytic or pre-paralytic stage</a:t>
            </a:r>
          </a:p>
          <a:p>
            <a:pPr eaLnBrk="1" hangingPunct="1"/>
            <a:r>
              <a:rPr lang="en-US" smtClean="0"/>
              <a:t>Paralytic poliomyelitis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209</TotalTime>
  <Words>594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Franklin Gothic Book</vt:lpstr>
      <vt:lpstr>Perpetua</vt:lpstr>
      <vt:lpstr>Wingdings 2</vt:lpstr>
      <vt:lpstr>Calibri</vt:lpstr>
      <vt:lpstr>Equity</vt:lpstr>
      <vt:lpstr>Poliomyelitis</vt:lpstr>
      <vt:lpstr>Epidemiology</vt:lpstr>
      <vt:lpstr>Epidemiology</vt:lpstr>
      <vt:lpstr>Etiology </vt:lpstr>
      <vt:lpstr>pathogenesis</vt:lpstr>
      <vt:lpstr>Pathogenesis</vt:lpstr>
      <vt:lpstr>Clinical features</vt:lpstr>
      <vt:lpstr>Minor illness</vt:lpstr>
      <vt:lpstr>Major illness</vt:lpstr>
      <vt:lpstr>Non paralytic or pre-paralytic stage </vt:lpstr>
      <vt:lpstr>Paralytic poliomyelitis </vt:lpstr>
      <vt:lpstr>Spinal polio</vt:lpstr>
      <vt:lpstr>Spinal polio</vt:lpstr>
      <vt:lpstr>Bulbar polio</vt:lpstr>
      <vt:lpstr>Clinical features</vt:lpstr>
      <vt:lpstr>DD</vt:lpstr>
      <vt:lpstr>Diagnosis</vt:lpstr>
      <vt:lpstr>Management</vt:lpstr>
      <vt:lpstr>Management</vt:lpstr>
      <vt:lpstr>Prevention</vt:lpstr>
      <vt:lpstr>Recent changes</vt:lpstr>
      <vt:lpstr>Vaccination Associated poliomyelitis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Polio</dc:title>
  <dc:creator>hp</dc:creator>
  <cp:lastModifiedBy>hp</cp:lastModifiedBy>
  <cp:revision>26</cp:revision>
  <dcterms:created xsi:type="dcterms:W3CDTF">2011-11-18T08:09:47Z</dcterms:created>
  <dcterms:modified xsi:type="dcterms:W3CDTF">2001-12-31T18:49:48Z</dcterms:modified>
</cp:coreProperties>
</file>