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80" r:id="rId5"/>
    <p:sldId id="268" r:id="rId6"/>
    <p:sldId id="267" r:id="rId7"/>
    <p:sldId id="258" r:id="rId8"/>
    <p:sldId id="259" r:id="rId9"/>
    <p:sldId id="260" r:id="rId10"/>
    <p:sldId id="261" r:id="rId11"/>
    <p:sldId id="270" r:id="rId12"/>
    <p:sldId id="269" r:id="rId13"/>
    <p:sldId id="277" r:id="rId14"/>
    <p:sldId id="272" r:id="rId15"/>
    <p:sldId id="274" r:id="rId16"/>
    <p:sldId id="273" r:id="rId17"/>
    <p:sldId id="275" r:id="rId18"/>
    <p:sldId id="278" r:id="rId19"/>
    <p:sldId id="279" r:id="rId20"/>
    <p:sldId id="276" r:id="rId21"/>
    <p:sldId id="262" r:id="rId22"/>
    <p:sldId id="263" r:id="rId23"/>
    <p:sldId id="264" r:id="rId24"/>
    <p:sldId id="265" r:id="rId25"/>
    <p:sldId id="26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D0744-AEB1-451A-81C5-B36C43386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2EAA4-AC2A-4ACB-85B7-61ADB597F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635E-83E3-4497-AE60-09E3515B1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C4454-DC4A-4302-9578-05986C1C4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30D6B-E094-4946-85E3-26104BE0E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76970-8661-49E5-9886-E9E9B41E22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2A59C-02F8-435C-A477-50436BD3B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A456C-3745-488F-AACC-AFBFFBDE9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6E037-41F8-47B4-B3CF-821F14A93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EDD60-E455-49A5-B697-F38113923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F99CB-8B82-4EB5-AEBA-6D9CEA9ED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0BB3E1F-51B6-4C93-BE4B-20C5591BA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Rabies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 Priyantha Perera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Clinical features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Spasms in throat become violent patient will look fearful</a:t>
            </a:r>
          </a:p>
          <a:p>
            <a:pPr eaLnBrk="1" hangingPunct="1"/>
            <a:r>
              <a:rPr lang="en-US" smtClean="0"/>
              <a:t>Cranial nerve palsies occur </a:t>
            </a:r>
          </a:p>
          <a:p>
            <a:pPr eaLnBrk="1" hangingPunct="1"/>
            <a:r>
              <a:rPr lang="en-US" smtClean="0"/>
              <a:t>Death occurs by respiratory failure or cardiac arrest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Diagnosis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Viral isolation from saliva, CSF</a:t>
            </a:r>
          </a:p>
          <a:p>
            <a:pPr eaLnBrk="1" hangingPunct="1"/>
            <a:r>
              <a:rPr lang="en-US" dirty="0" smtClean="0"/>
              <a:t>Serology</a:t>
            </a:r>
          </a:p>
          <a:p>
            <a:pPr eaLnBrk="1" hangingPunct="1"/>
            <a:r>
              <a:rPr lang="en-US" dirty="0" smtClean="0"/>
              <a:t>Demonstrating </a:t>
            </a:r>
            <a:r>
              <a:rPr lang="en-US" dirty="0" err="1" smtClean="0"/>
              <a:t>Negri</a:t>
            </a:r>
            <a:r>
              <a:rPr lang="en-US" dirty="0" smtClean="0"/>
              <a:t> bodies in brain of suspected animal</a:t>
            </a:r>
          </a:p>
          <a:p>
            <a:pPr eaLnBrk="1" hangingPunct="1"/>
            <a:r>
              <a:rPr lang="en-US" dirty="0" smtClean="0"/>
              <a:t>Postmortem brain biopsy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management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Mainly symptomatic </a:t>
            </a:r>
          </a:p>
          <a:p>
            <a:pPr eaLnBrk="1" hangingPunct="1"/>
            <a:r>
              <a:rPr lang="en-US" smtClean="0"/>
              <a:t>No specific treatment</a:t>
            </a:r>
          </a:p>
          <a:p>
            <a:pPr eaLnBrk="1" hangingPunct="1"/>
            <a:r>
              <a:rPr lang="en-US" smtClean="0"/>
              <a:t>Prevention  of better than NO CURE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Differential diagnosis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Tetanus</a:t>
            </a:r>
          </a:p>
          <a:p>
            <a:r>
              <a:rPr lang="en-US" smtClean="0"/>
              <a:t>Encephalitis</a:t>
            </a:r>
          </a:p>
          <a:p>
            <a:r>
              <a:rPr lang="en-US" smtClean="0"/>
              <a:t>Hysteria</a:t>
            </a:r>
          </a:p>
          <a:p>
            <a:r>
              <a:rPr lang="en-US" smtClean="0"/>
              <a:t>Bulbar polio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Prevention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Wash the wound thoroughly with soap and water</a:t>
            </a:r>
          </a:p>
          <a:p>
            <a:pPr eaLnBrk="1" hangingPunct="1"/>
            <a:r>
              <a:rPr lang="en-US" dirty="0" smtClean="0"/>
              <a:t>After soap is washed off apply 0.1% or          40- 70 % Isopropyl alcohol or tincture of Iodine</a:t>
            </a:r>
          </a:p>
          <a:p>
            <a:pPr eaLnBrk="1" hangingPunct="1"/>
            <a:r>
              <a:rPr lang="en-US" dirty="0" smtClean="0"/>
              <a:t>In cases of major exposure give both ARS and ARV</a:t>
            </a:r>
          </a:p>
          <a:p>
            <a:pPr eaLnBrk="1" hangingPunct="1"/>
            <a:r>
              <a:rPr lang="en-US" dirty="0" smtClean="0"/>
              <a:t>For minor exposures only ARV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Prevention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DO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NOT SUTURE THE WOUND UNTILL ARS IS INFILTRATED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Human and equine</a:t>
            </a:r>
          </a:p>
          <a:p>
            <a:pPr eaLnBrk="1" hangingPunct="1"/>
            <a:r>
              <a:rPr lang="en-US" dirty="0" smtClean="0"/>
              <a:t>Human </a:t>
            </a:r>
            <a:r>
              <a:rPr lang="en-US" dirty="0" smtClean="0"/>
              <a:t>20 </a:t>
            </a:r>
            <a:r>
              <a:rPr lang="en-US" dirty="0" smtClean="0"/>
              <a:t>IU/Kg, Equine </a:t>
            </a:r>
            <a:r>
              <a:rPr lang="en-US" dirty="0" smtClean="0"/>
              <a:t>40 </a:t>
            </a:r>
            <a:r>
              <a:rPr lang="en-US" dirty="0" smtClean="0"/>
              <a:t>IU/Kg</a:t>
            </a:r>
          </a:p>
          <a:p>
            <a:pPr eaLnBrk="1" hangingPunct="1"/>
            <a:r>
              <a:rPr lang="en-US" dirty="0" smtClean="0"/>
              <a:t>No ST for human ARS</a:t>
            </a:r>
          </a:p>
          <a:p>
            <a:pPr eaLnBrk="1" hangingPunct="1"/>
            <a:r>
              <a:rPr lang="en-US" dirty="0" smtClean="0"/>
              <a:t>Infiltrate as much as possible beneath and around the wound and remaining ARS given IM, remotely as possible from ARV site, preferably in </a:t>
            </a:r>
            <a:r>
              <a:rPr lang="en-US" dirty="0" err="1" smtClean="0"/>
              <a:t>gluteal</a:t>
            </a:r>
            <a:r>
              <a:rPr lang="en-US" dirty="0" smtClean="0"/>
              <a:t> muscle</a:t>
            </a:r>
          </a:p>
          <a:p>
            <a:pPr eaLnBrk="1" hangingPunct="1"/>
            <a:r>
              <a:rPr lang="en-US" dirty="0" smtClean="0"/>
              <a:t>Should be given within 7 days of commencing ARV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ARV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Goat brain – not used now</a:t>
            </a:r>
          </a:p>
          <a:p>
            <a:pPr eaLnBrk="1" hangingPunct="1"/>
            <a:r>
              <a:rPr lang="en-US" dirty="0" smtClean="0"/>
              <a:t>Chick embryo- mostly used in government hospitals</a:t>
            </a:r>
          </a:p>
          <a:p>
            <a:pPr eaLnBrk="1" hangingPunct="1"/>
            <a:r>
              <a:rPr lang="en-US" dirty="0" smtClean="0"/>
              <a:t>Vero cell</a:t>
            </a:r>
          </a:p>
          <a:p>
            <a:pPr eaLnBrk="1" hangingPunct="1"/>
            <a:r>
              <a:rPr lang="en-US" dirty="0" smtClean="0"/>
              <a:t>Human diploid cell.</a:t>
            </a:r>
          </a:p>
          <a:p>
            <a:pPr eaLnBrk="1" hangingPunct="1"/>
            <a:r>
              <a:rPr lang="en-US" dirty="0" smtClean="0"/>
              <a:t>Given ID or </a:t>
            </a:r>
            <a:r>
              <a:rPr lang="en-US" dirty="0" err="1" smtClean="0"/>
              <a:t>Im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ARV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given IM dose is 1 ml</a:t>
            </a:r>
          </a:p>
          <a:p>
            <a:r>
              <a:rPr lang="en-US" dirty="0" smtClean="0"/>
              <a:t>If given ID dose 0.1 ml/site</a:t>
            </a:r>
          </a:p>
          <a:p>
            <a:r>
              <a:rPr lang="en-US" dirty="0" smtClean="0"/>
              <a:t>According to manufacturer ARV is given on day 0, 3, 7, 14, 30. In government hospitals only 0, 3, 7 and 30 given</a:t>
            </a:r>
          </a:p>
          <a:p>
            <a:r>
              <a:rPr lang="en-US" dirty="0" smtClean="0"/>
              <a:t>If animal is alive can omit day 30 dose</a:t>
            </a:r>
          </a:p>
          <a:p>
            <a:r>
              <a:rPr lang="en-US" dirty="0" smtClean="0"/>
              <a:t>IM given to deltoids in older children, for small children </a:t>
            </a:r>
            <a:r>
              <a:rPr lang="en-US" dirty="0" err="1" smtClean="0"/>
              <a:t>antero</a:t>
            </a:r>
            <a:r>
              <a:rPr lang="en-US" dirty="0" smtClean="0"/>
              <a:t>-lateral thigh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ARV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Intradermaly is usually two sites in upper arm</a:t>
            </a:r>
          </a:p>
          <a:p>
            <a:r>
              <a:rPr lang="en-US" dirty="0" smtClean="0"/>
              <a:t>Four site schedule which includes legs are used in late presentations and when patient is having reactions to equine ARS and human ARs is not available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Epidemiology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Most feared </a:t>
            </a:r>
            <a:r>
              <a:rPr lang="en-US" dirty="0" err="1" smtClean="0"/>
              <a:t>zoonosis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Transmitted by mammals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NZ, Australia, UK are free from rabies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 Sri Lanka dog bites is the commonest cause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Still a public health concern in Sri Lanka due to increased stray dog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Being an island we have good chance to eradicate rabies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 exposure vaccination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 recommended for travelers to endemic areas</a:t>
            </a:r>
          </a:p>
          <a:p>
            <a:pPr eaLnBrk="1" hangingPunct="1"/>
            <a:r>
              <a:rPr lang="en-US" smtClean="0"/>
              <a:t>Given to people who work with animals and lab staff involved in handling virus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9459" name="Picture 4" descr="rabie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67000" y="2338388"/>
            <a:ext cx="3810000" cy="3048000"/>
          </a:xfrm>
          <a:noFill/>
        </p:spPr>
      </p:pic>
      <p:pic>
        <p:nvPicPr>
          <p:cNvPr id="19460" name="Picture 4" descr="rab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362200"/>
            <a:ext cx="3810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3" name="Picture 4" descr="rabies-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67000" y="2338388"/>
            <a:ext cx="3810000" cy="3048000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7" name="Picture 4" descr="Rabies_Vaccine_for_Human_Us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95600" y="2133600"/>
            <a:ext cx="3429000" cy="3429000"/>
          </a:xfrm>
          <a:noFill/>
        </p:spPr>
      </p:pic>
      <p:pic>
        <p:nvPicPr>
          <p:cNvPr id="21508" name="Picture 4" descr="Rabies_Vaccine_for_Human_U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286000"/>
            <a:ext cx="3429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 descr="Rabies_Vaccine_for_Human_U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438400"/>
            <a:ext cx="3429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2531" name="Picture 4" descr="rabiespu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46138" y="1600200"/>
            <a:ext cx="7450137" cy="4525963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3555" name="Picture 4" descr="z_page-14-Rabies0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90800" y="2057400"/>
            <a:ext cx="3660775" cy="3709988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Pathogenesis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Following an infective bite virus get attached to exposed nerves </a:t>
            </a:r>
          </a:p>
          <a:p>
            <a:pPr eaLnBrk="1" hangingPunct="1"/>
            <a:r>
              <a:rPr lang="en-US" dirty="0" err="1" smtClean="0"/>
              <a:t>Anterograde</a:t>
            </a:r>
            <a:r>
              <a:rPr lang="en-US" dirty="0" smtClean="0"/>
              <a:t> migration of virus towards brain</a:t>
            </a:r>
          </a:p>
          <a:p>
            <a:pPr eaLnBrk="1" hangingPunct="1"/>
            <a:r>
              <a:rPr lang="en-US" dirty="0" smtClean="0"/>
              <a:t>Virus multiply in brain and salivary gland</a:t>
            </a:r>
          </a:p>
          <a:p>
            <a:pPr eaLnBrk="1" hangingPunct="1"/>
            <a:r>
              <a:rPr lang="en-US" dirty="0" smtClean="0"/>
              <a:t>Virus cause </a:t>
            </a:r>
            <a:r>
              <a:rPr lang="en-US" dirty="0" err="1" smtClean="0"/>
              <a:t>dirrect</a:t>
            </a:r>
            <a:r>
              <a:rPr lang="en-US" dirty="0" smtClean="0"/>
              <a:t> destruction of neurons</a:t>
            </a:r>
          </a:p>
          <a:p>
            <a:pPr eaLnBrk="1" hangingPunct="1"/>
            <a:r>
              <a:rPr lang="en-US" dirty="0" smtClean="0"/>
              <a:t>Results in intracellular inclusion bodies ( </a:t>
            </a:r>
            <a:r>
              <a:rPr lang="en-US" dirty="0" err="1" smtClean="0"/>
              <a:t>Negri</a:t>
            </a:r>
            <a:r>
              <a:rPr lang="en-US" dirty="0" smtClean="0"/>
              <a:t> bodies).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Exposure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Touching or feeding suspected animals, but clearly no contact with saliva and individuals skin undamaged prior or during contact is category 1</a:t>
            </a:r>
          </a:p>
          <a:p>
            <a:r>
              <a:rPr lang="en-US" dirty="0" smtClean="0"/>
              <a:t>These individuals does not need </a:t>
            </a:r>
            <a:r>
              <a:rPr lang="en-US" dirty="0" err="1" smtClean="0"/>
              <a:t>tratment</a:t>
            </a:r>
            <a:r>
              <a:rPr lang="en-US" dirty="0" smtClean="0"/>
              <a:t>, but if in doubt can be given ARV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Minor exposures (category 2)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Animal has nibbled or licked exposed skin</a:t>
            </a:r>
          </a:p>
          <a:p>
            <a:pPr eaLnBrk="1" hangingPunct="1"/>
            <a:r>
              <a:rPr lang="en-US" dirty="0" smtClean="0"/>
              <a:t>Contact with saliva</a:t>
            </a:r>
          </a:p>
          <a:p>
            <a:pPr eaLnBrk="1" hangingPunct="1"/>
            <a:r>
              <a:rPr lang="en-US" dirty="0" smtClean="0"/>
              <a:t>Superficial non- bleeding scratches ( other than in head, neck, shoulder arms and hands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Major exposures (category 3)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All bites</a:t>
            </a:r>
          </a:p>
          <a:p>
            <a:pPr eaLnBrk="1" hangingPunct="1"/>
            <a:r>
              <a:rPr lang="en-US" dirty="0" smtClean="0"/>
              <a:t>Bleeding scratches</a:t>
            </a:r>
          </a:p>
          <a:p>
            <a:pPr eaLnBrk="1" hangingPunct="1"/>
            <a:r>
              <a:rPr lang="en-US" dirty="0" err="1" smtClean="0"/>
              <a:t>Scraches</a:t>
            </a:r>
            <a:r>
              <a:rPr lang="en-US" dirty="0" smtClean="0"/>
              <a:t> in </a:t>
            </a:r>
            <a:r>
              <a:rPr lang="en-US" dirty="0" err="1" smtClean="0"/>
              <a:t>heade</a:t>
            </a:r>
            <a:r>
              <a:rPr lang="en-US" dirty="0" smtClean="0"/>
              <a:t>, neck, shoulder, arms and hands</a:t>
            </a:r>
          </a:p>
          <a:p>
            <a:pPr eaLnBrk="1" hangingPunct="1"/>
            <a:r>
              <a:rPr lang="en-US" dirty="0" smtClean="0"/>
              <a:t>Mucus membrane contact with saliva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Clinical features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can be as short as 10 days or prolonged as 7 years</a:t>
            </a:r>
          </a:p>
          <a:p>
            <a:pPr eaLnBrk="1" hangingPunct="1"/>
            <a:r>
              <a:rPr lang="en-US" smtClean="0"/>
              <a:t>But usualy 1 – 3 months</a:t>
            </a:r>
          </a:p>
          <a:p>
            <a:pPr eaLnBrk="1" hangingPunct="1"/>
            <a:r>
              <a:rPr lang="en-US" smtClean="0"/>
              <a:t>IP depends on the exposure</a:t>
            </a:r>
          </a:p>
          <a:p>
            <a:pPr eaLnBrk="1" hangingPunct="1"/>
            <a:r>
              <a:rPr lang="en-US" smtClean="0"/>
              <a:t>Major exposures have a shorter IP</a:t>
            </a:r>
          </a:p>
          <a:p>
            <a:pPr eaLnBrk="1" hangingPunct="1"/>
            <a:r>
              <a:rPr lang="en-US" smtClean="0"/>
              <a:t>IP is shorter in children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Clinical features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Prodromal period  lasting 2 – 7 days</a:t>
            </a:r>
          </a:p>
          <a:p>
            <a:pPr eaLnBrk="1" hangingPunct="1"/>
            <a:r>
              <a:rPr lang="en-US" smtClean="0"/>
              <a:t>Indefinite sensory changes may be felt at the bite site</a:t>
            </a:r>
          </a:p>
          <a:p>
            <a:pPr eaLnBrk="1" hangingPunct="1"/>
            <a:r>
              <a:rPr lang="en-US" smtClean="0"/>
              <a:t>Low grade fever, malaise, headache, sore throat may occur at this stage</a:t>
            </a:r>
          </a:p>
          <a:p>
            <a:pPr eaLnBrk="1" hangingPunct="1"/>
            <a:r>
              <a:rPr lang="en-US" smtClean="0"/>
              <a:t>Paresis and paralysis follows </a:t>
            </a:r>
          </a:p>
          <a:p>
            <a:pPr eaLnBrk="1" hangingPunct="1"/>
            <a:r>
              <a:rPr lang="en-US" smtClean="0"/>
              <a:t>Muscle of deglution are involved and swallowing become painful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Clinical Features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Any attempt to swallow will result in painful spasms of muscles of deglutition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This how the term Hydrophobia </a:t>
            </a:r>
            <a:r>
              <a:rPr lang="en-US" dirty="0" smtClean="0"/>
              <a:t>arise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Increasing depression and anxiety become apparent and patient become withdrawn.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Fan sign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Stage of excitement (furious Rabies) will follow with alternative periods of manic and calm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640</Words>
  <Application>Microsoft Office PowerPoint</Application>
  <PresentationFormat>On-screen Show (4:3)</PresentationFormat>
  <Paragraphs>98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Rabies</vt:lpstr>
      <vt:lpstr>Epidemiology</vt:lpstr>
      <vt:lpstr>Pathogenesis</vt:lpstr>
      <vt:lpstr>Exposure category</vt:lpstr>
      <vt:lpstr>Minor exposures (category 2) </vt:lpstr>
      <vt:lpstr>Major exposures (category 3)</vt:lpstr>
      <vt:lpstr>Clinical features</vt:lpstr>
      <vt:lpstr>Clinical features</vt:lpstr>
      <vt:lpstr>Clinical Features</vt:lpstr>
      <vt:lpstr>Clinical features</vt:lpstr>
      <vt:lpstr>Diagnosis</vt:lpstr>
      <vt:lpstr>management</vt:lpstr>
      <vt:lpstr>Differential diagnosis</vt:lpstr>
      <vt:lpstr>Prevention</vt:lpstr>
      <vt:lpstr>Prevention</vt:lpstr>
      <vt:lpstr>ARS</vt:lpstr>
      <vt:lpstr>ARV</vt:lpstr>
      <vt:lpstr>ARV schedule</vt:lpstr>
      <vt:lpstr>ARV schedule</vt:lpstr>
      <vt:lpstr>Pre exposure vaccination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Rabies</dc:title>
  <dc:creator>priyantha</dc:creator>
  <cp:lastModifiedBy>USER</cp:lastModifiedBy>
  <cp:revision>19</cp:revision>
  <dcterms:created xsi:type="dcterms:W3CDTF">2009-08-09T08:24:50Z</dcterms:created>
  <dcterms:modified xsi:type="dcterms:W3CDTF">2018-05-11T08:57:53Z</dcterms:modified>
</cp:coreProperties>
</file>