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32"/>
  </p:notesMasterIdLst>
  <p:sldIdLst>
    <p:sldId id="256" r:id="rId2"/>
    <p:sldId id="282" r:id="rId3"/>
    <p:sldId id="257" r:id="rId4"/>
    <p:sldId id="258" r:id="rId5"/>
    <p:sldId id="259" r:id="rId6"/>
    <p:sldId id="260" r:id="rId7"/>
    <p:sldId id="291" r:id="rId8"/>
    <p:sldId id="292" r:id="rId9"/>
    <p:sldId id="261" r:id="rId10"/>
    <p:sldId id="262" r:id="rId11"/>
    <p:sldId id="263" r:id="rId12"/>
    <p:sldId id="290" r:id="rId13"/>
    <p:sldId id="288" r:id="rId14"/>
    <p:sldId id="289" r:id="rId15"/>
    <p:sldId id="264" r:id="rId16"/>
    <p:sldId id="265" r:id="rId17"/>
    <p:sldId id="266" r:id="rId18"/>
    <p:sldId id="295" r:id="rId19"/>
    <p:sldId id="267" r:id="rId20"/>
    <p:sldId id="268" r:id="rId21"/>
    <p:sldId id="281" r:id="rId22"/>
    <p:sldId id="283" r:id="rId23"/>
    <p:sldId id="285" r:id="rId24"/>
    <p:sldId id="293" r:id="rId25"/>
    <p:sldId id="269" r:id="rId26"/>
    <p:sldId id="270" r:id="rId27"/>
    <p:sldId id="284" r:id="rId28"/>
    <p:sldId id="272" r:id="rId29"/>
    <p:sldId id="280" r:id="rId30"/>
    <p:sldId id="274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8" d="100"/>
          <a:sy n="68" d="100"/>
        </p:scale>
        <p:origin x="16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B225AEBF-E2CF-4531-9E0C-164EE160D9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67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9ECBD1-4CE6-4C4E-8333-F73725CBDD68}" type="slidenum">
              <a:rPr lang="en-US" smtClean="0">
                <a:latin typeface="Times New Roman"/>
              </a:rPr>
              <a:pPr/>
              <a:t>1</a:t>
            </a:fld>
            <a:endParaRPr lang="en-US" smtClean="0">
              <a:latin typeface="Times New Roman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9248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C15F0-A98D-4FF3-9B9C-909B67F5F65F}" type="slidenum">
              <a:rPr lang="en-US" smtClean="0">
                <a:latin typeface="Times New Roman"/>
              </a:rPr>
              <a:pPr/>
              <a:t>15</a:t>
            </a:fld>
            <a:endParaRPr lang="en-US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9668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ACE04-869E-4137-A36B-BA62DD050320}" type="slidenum">
              <a:rPr lang="en-US" smtClean="0">
                <a:latin typeface="Times New Roman"/>
              </a:rPr>
              <a:pPr/>
              <a:t>16</a:t>
            </a:fld>
            <a:endParaRPr lang="en-US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166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F804D8-4747-48BF-896C-966A4C479D77}" type="slidenum">
              <a:rPr lang="en-US" smtClean="0">
                <a:latin typeface="Times New Roman"/>
              </a:rPr>
              <a:pPr/>
              <a:t>17</a:t>
            </a:fld>
            <a:endParaRPr lang="en-US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6410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296941-F268-4715-A6AE-EEDD3936DADD}" type="slidenum">
              <a:rPr lang="en-US" smtClean="0">
                <a:latin typeface="Times New Roman"/>
              </a:rPr>
              <a:pPr/>
              <a:t>19</a:t>
            </a:fld>
            <a:endParaRPr lang="en-US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3254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55B64-CB46-45D6-9AB5-665D09D1D009}" type="slidenum">
              <a:rPr lang="en-US" smtClean="0">
                <a:latin typeface="Times New Roman"/>
              </a:rPr>
              <a:pPr/>
              <a:t>20</a:t>
            </a:fld>
            <a:endParaRPr lang="en-US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5299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E9D97A-01A1-42ED-9919-7F7AC3C2D7EA}" type="slidenum">
              <a:rPr lang="en-US" smtClean="0">
                <a:latin typeface="Times New Roman"/>
              </a:rPr>
              <a:pPr/>
              <a:t>21</a:t>
            </a:fld>
            <a:endParaRPr lang="en-US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2552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7ED97E-E8DC-4CF1-AEBF-6A01D0DC9007}" type="slidenum">
              <a:rPr lang="en-US" smtClean="0">
                <a:latin typeface="Times New Roman"/>
              </a:rPr>
              <a:pPr/>
              <a:t>22</a:t>
            </a:fld>
            <a:endParaRPr lang="en-US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7298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7680EE-B1C4-475A-99B9-622BD1376C5C}" type="slidenum">
              <a:rPr lang="en-US" smtClean="0">
                <a:latin typeface="Times New Roman"/>
              </a:rPr>
              <a:pPr/>
              <a:t>23</a:t>
            </a:fld>
            <a:endParaRPr lang="en-US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1888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037FBE-D738-4D61-853B-56139896995B}" type="slidenum">
              <a:rPr lang="en-US" smtClean="0">
                <a:latin typeface="Times New Roman"/>
              </a:rPr>
              <a:pPr/>
              <a:t>25</a:t>
            </a:fld>
            <a:endParaRPr lang="en-US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9568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0557B-781E-4468-BE34-FBBF0E7F436A}" type="slidenum">
              <a:rPr lang="en-US" smtClean="0">
                <a:latin typeface="Times New Roman"/>
              </a:rPr>
              <a:pPr/>
              <a:t>26</a:t>
            </a:fld>
            <a:endParaRPr lang="en-US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413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59F645-A882-41CE-9D75-B82D8BE4F4E6}" type="slidenum">
              <a:rPr lang="en-US" smtClean="0">
                <a:latin typeface="Times New Roman"/>
              </a:rPr>
              <a:pPr/>
              <a:t>2</a:t>
            </a:fld>
            <a:endParaRPr lang="en-US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7147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D87D80-7230-47D9-8097-6EA020BC4D1F}" type="slidenum">
              <a:rPr lang="en-US" smtClean="0">
                <a:latin typeface="Times New Roman"/>
              </a:rPr>
              <a:pPr/>
              <a:t>27</a:t>
            </a:fld>
            <a:endParaRPr lang="en-US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7507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1AA237-3199-4AB9-A0E5-7C620412ED20}" type="slidenum">
              <a:rPr lang="en-US" smtClean="0">
                <a:latin typeface="Times New Roman"/>
              </a:rPr>
              <a:pPr/>
              <a:t>3</a:t>
            </a:fld>
            <a:endParaRPr lang="en-US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7340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A51EE2-D916-451D-82EE-908B580FFFE7}" type="slidenum">
              <a:rPr lang="en-US" smtClean="0">
                <a:latin typeface="Times New Roman"/>
              </a:rPr>
              <a:pPr/>
              <a:t>4</a:t>
            </a:fld>
            <a:endParaRPr lang="en-US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8058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CF85AA-2350-4626-8C15-58AF245C7433}" type="slidenum">
              <a:rPr lang="en-US" smtClean="0">
                <a:latin typeface="Times New Roman"/>
              </a:rPr>
              <a:pPr/>
              <a:t>5</a:t>
            </a:fld>
            <a:endParaRPr lang="en-US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7434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09E5F7-7AAD-47C7-9A1E-DB968A5BD013}" type="slidenum">
              <a:rPr lang="en-US" smtClean="0">
                <a:latin typeface="Times New Roman"/>
              </a:rPr>
              <a:pPr/>
              <a:t>6</a:t>
            </a:fld>
            <a:endParaRPr lang="en-US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376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39E87A-7A4F-414D-AA0C-4189EC435BF6}" type="slidenum">
              <a:rPr lang="en-US" smtClean="0">
                <a:latin typeface="Times New Roman"/>
              </a:rPr>
              <a:pPr/>
              <a:t>9</a:t>
            </a:fld>
            <a:endParaRPr lang="en-US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7948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03F30-A922-41AC-8BC7-73C859B41187}" type="slidenum">
              <a:rPr lang="en-US" smtClean="0">
                <a:latin typeface="Times New Roman"/>
              </a:rPr>
              <a:pPr/>
              <a:t>10</a:t>
            </a:fld>
            <a:endParaRPr lang="en-US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481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4CAFE0-FCE7-4701-86DF-0242FCA38F39}" type="slidenum">
              <a:rPr lang="en-US" smtClean="0">
                <a:latin typeface="Times New Roman"/>
              </a:rPr>
              <a:pPr/>
              <a:t>11</a:t>
            </a:fld>
            <a:endParaRPr lang="en-US" smtClean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184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8E251B2-89FB-4678-AC2E-AE5CA6D3F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C2E33-8BEA-4ED8-9558-F78D362F5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E6767-D337-4018-A79B-9C8C407B1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90299-891F-4024-8121-F1B2CEEA9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FD80E77-5F70-4445-AA0B-29A811F79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A418F4B-3FB2-4E7C-982B-FECE921B8C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C66B75C-8401-4F58-A4EA-2583F3AFFA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4FDEC-383A-488A-9E19-50E1664E92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3222CDA-C2B1-4B44-B295-5789B6DEA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853A6-C497-4C7F-A40E-87C317E933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4C5E1E26-5297-4114-ABFA-E9043F8D8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3E58B9CA-24EC-4D65-9922-7D8D8EF538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898" r:id="rId2"/>
    <p:sldLayoutId id="2147483903" r:id="rId3"/>
    <p:sldLayoutId id="2147483904" r:id="rId4"/>
    <p:sldLayoutId id="2147483905" r:id="rId5"/>
    <p:sldLayoutId id="2147483899" r:id="rId6"/>
    <p:sldLayoutId id="2147483906" r:id="rId7"/>
    <p:sldLayoutId id="2147483900" r:id="rId8"/>
    <p:sldLayoutId id="2147483907" r:id="rId9"/>
    <p:sldLayoutId id="2147483901" r:id="rId10"/>
    <p:sldLayoutId id="214748390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Anti epileptic drugs</a:t>
            </a:r>
            <a:endParaRPr lang="en-US"/>
          </a:p>
        </p:txBody>
      </p:sp>
      <p:sp>
        <p:nvSpPr>
          <p:cNvPr id="9219" name="Subtitle 4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Carbamazepine - indications for use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Epilepsy</a:t>
            </a:r>
          </a:p>
          <a:p>
            <a:pPr eaLnBrk="1" hangingPunct="1"/>
            <a:r>
              <a:rPr lang="en-US" smtClean="0"/>
              <a:t>Trigeminal neuralgia</a:t>
            </a:r>
          </a:p>
          <a:p>
            <a:pPr eaLnBrk="1" hangingPunct="1"/>
            <a:r>
              <a:rPr lang="en-US" smtClean="0"/>
              <a:t>Post herpetic neuralgia</a:t>
            </a:r>
          </a:p>
          <a:p>
            <a:pPr eaLnBrk="1" hangingPunct="1"/>
            <a:r>
              <a:rPr lang="en-US" smtClean="0"/>
              <a:t>Manic depressive psychoses</a:t>
            </a:r>
          </a:p>
          <a:p>
            <a:pPr eaLnBrk="1" hangingPunct="1"/>
            <a:r>
              <a:rPr lang="en-US" smtClean="0"/>
              <a:t>Painful diabetic neuropathy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Carbamazepine - side effects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Rashes -Stevens-Jhonson syndrome</a:t>
            </a:r>
          </a:p>
          <a:p>
            <a:pPr eaLnBrk="1" hangingPunct="1"/>
            <a:r>
              <a:rPr lang="en-US" smtClean="0"/>
              <a:t>Visual disturbances</a:t>
            </a:r>
          </a:p>
          <a:p>
            <a:pPr eaLnBrk="1" hangingPunct="1"/>
            <a:r>
              <a:rPr lang="en-US" smtClean="0"/>
              <a:t>Leukopenia</a:t>
            </a:r>
          </a:p>
          <a:p>
            <a:pPr eaLnBrk="1" hangingPunct="1"/>
            <a:r>
              <a:rPr lang="en-US" smtClean="0"/>
              <a:t>Drowsiness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Ox carbamazepine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Similar to carbamazepine</a:t>
            </a:r>
          </a:p>
          <a:p>
            <a:r>
              <a:rPr lang="en-US" smtClean="0"/>
              <a:t>Less side effects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1508" name="Picture 2" descr="http://www.epharmapedia.com/img/diseases/12999200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22532" name="AutoShape 2" descr="data:image/jpeg;base64,/9j/4AAQSkZJRgABAQAAAQABAAD/2wCEAAkGBxMTEhUUExQWFhUXGBoYGBgYFxgcGBcXHBgYFxgWHB0cHCggGBolHBUXITEhJSkrLi4uGB8zODMsNygtLiwBCgoKDg0OGxAQGywkICQ0LCwvLCwsLCwsLCwsLCwsLCwsNCwsLCwsLCwsLCwsLCwsLCwsLCwsLCwsLCwsLCwsLP/AABEIALYBFQMBIgACEQEDEQH/xAAcAAACAwEBAQEAAAAAAAAAAAADBAECBQAGBwj/xAA8EAABAwIEAwUHAwMEAgMBAAABAAIRAyEEEjFBUWFxBSKBkaEGEzKxwdHwFEJSI+HxFXKCkmKyQ1TCJP/EABoBAAMBAQEBAAAAAAAAAAAAAAECAwAEBgX/xAAxEQACAgEDAgQEBgIDAQAAAAAAAQIRAwQSITFBBRNRkRQiYXEVMkJSgfChsSPB0Qb/2gAMAwEAAhEDEQA/APM4di0KTVSnTTVNq9MlR5yUiWSjUG3jVWphFoAZz0WJNlAwgogKO5t1bIEtgsEwNOw8kUUG/wAQrBiIAg2Ap+mbwVKOHaRF7GE0xVp2LrG5+yW2Yp+ibz8136FvPzRw88PMq8nhCFswr+hbxPmquwTeJ804FAatuYRJ2EGxPmpGCbYy6/T7J2oBCu1tltzMhNuC5lS7Cnim9OikhDczCf6Y/gU/pymDbio94VrZgDqZ4Kji++Vo3uUyah6pVjpbJ3MoowJzKvAeaEcPVP8AkJ3OFRtTgntmFBg3jb1Cg0KnA+n3TrnxpqSquqc1rZhMYV+4J8vum8LSyg5gbldTBcdT5pms+GwLZrfngg2+hhSpiBsD1iygYhu6eBjTop8B5IWESFQKCQm3U2/xHkFQ0W8FrMKZVNOjL3HgAPr9UTENDQTfl4ojMMQIzH+6LYbAvoSuVnU3cfQLlgWeeolNNCRZimaEkeCapVmn94KqF2NNbwRaXx+CCy+4RmMMg+CDEGipD1OVSWBIYqLolMqnu+a4UysYYaVNAnvdUCmUSmNepSsxdwKkFWbdcWpTEBXC4FTdYIKsdEcTCXqfEB1+YTLSszIoTK5jlaeCo4oBIuVUhWDoUGpKJgVYw09ErTnKOiLjHdw8VLbR0TroAoAVIaVdpVXVOARMVyEm55lRA1Cgm3MquaNljBqRiVd75f0QmO0nirUTMnigwIZa9Q52yo5ys1qUJZpVXvsrJbGPgcSslYQD3ZntHOT4X+cJzEVoFik8EwlxJ4fnyQ8ViZJA0CeuTFv1BXJdknQSuR4DRk16KWLBwWm8SlatNO0NFlaVU6SjZiBI6pPIjUjqEBmh9r5/c4eKIHH+b/NZ+HqWRweaNCNDuZ+1R3ofooGKqD9w/wCoQGvRiZQpChRjH6nKfD+6OzGONw0X5lZzhARqJ7oW2ozQ+MY7+I80VuLd/EeaUFxIMFQHRqk2oA8Ma7+I81cYk8AlQ6dFmdp9qFhyUxLvQKc3GC3SKYsUsstsFybLsT3gYnVH/UgiYK8bUwlV93VXTuAY5pZ2Hr0z3ajo2l0zz5Lh/EcV9GfXXgeertHuf1Q4HyUHEt5+S8QztrE07Ohx3kfUap6l7SHR9MttMyrR1eCXc5Z+GamH6b+x6cV2nj5KDXb+Arz7PaKidZb1Cab2tTIs9pPVdEZQl0f+TkngyR6xZoYis10NneTY6KRiWHcnoD9lm4eqCHGQZ5plr4sIVaJtB3YtnE/9ShnEM4nyKjKOCGWhZJAoIcQzifIqBWbz8kNlOdNE7Qo8lnSMCbVExMGN7J6mxoAAPiksWGkzqQYKhxtCDVgRoFqqQstw6jxVfevGjnBDYE0nkpeqlDjKvGeoC4VnnXL5X+aZRYaCvq5WEneQPl9Enh2FyHWrF5AEQLD6lOUHOYLZTOtkTdBplLKIC5C/Xndvkf7LktMBkU6g4qxIP+ERr1xnUFUMI1KZGx8lQOINwR4FaHvjuqPq8SPNAomxAPjldMNrjkqPxjAAcw+aj9bRP8T4f2S74ruh9kn2YyKgRWOGiz/1dEai3EZgijEUdi/wBPzCDyw9V7h8mf7X7DlRphXwx7o8kq3Fs/m7xaVRmKAnvDLO4I1vrC3mwfde4PIyV+V+xp06gGl0w2qCsqjixsGn/kD9U1TxfIDwTcPoTcGuw4WWkarzuFqAPIf8S3qeIBm4WZ2ng21O8HQ4brl1eB5YUjs8P1C0+XdJcG5Sa17RA6/K3gjt7Oa5hII031vx46Lxn+sVaJh7dP3NJII48loU/aJroh21wvPTxyg6kj2WHPDIrjI2KfZLbjQ3vxGv50UM7BG0eV0iztXNeR56ckaj7QtEXAI1vqZsUvB02/UtiPZsyCW66AqK3sfTN48hCdpe1DDHeHzTR9o2kRO3A9OCZULtvqkecxXsdAmm48xeQOKyj2VUafif5r3+G7apEuzOaQNLXd0nQIE0nFxmeAbcTrc/ZM8ko9GyMtPib+aKPDOwlcSQX8LuulnsxA0qPgazFl7V2DaILhcnSLkdUscGXEhklt9pgeVvBFajL+5+5N6HTv8ASvY8thMXipgOnqLea1cL2/UY4tqNgj16FajqINMtIaMokkm+s+JS3blGnktOaJBgAOGkgbfVWxa/LGXzO0c2fwjBki9qpjGErh7A4fucjOevP9hVy0+7Jtc+IWyIXoISUopnjcuN45uLDmoqlyHKsBKYmQ5Uc+ATwCKWpXEfCeZhEKOwbABJ1N00DIVGUUUwAgwN2AcxcrPPNQsEy3YhjRdw81V+PhuYAhukusD03PgFs4XsrC0iC2kCRJL3kvIA3vZedxtb3tR73DU93gGiwAG2gXDqNZLGvqfT0uiWWX0QB+Iq1N8o5D6q7Ozi65kq1IGRYXWxg8OfDdfHyanJPqz0ODRY48JCNPs5VdgGB17FbtVjWtzEkjlfvbBUeTWyBxDW6NcRYaWngudzZ9XFpIPlrgyX4doAgFwPKIUOyDQF0akCQ3qV7BtA0wWRA4n/AD6ITcIw0jTgNL7gmYkGfGb+aDnIXy8Tqlx/0eWDqTiRJncAGW8Dos7E4sZjTcQxtozAgu4xI2uvYNwADh3ZDQAba8p15q2K7JpNyl9PM11tASZvHhCWUpDQjCEuFf3PKUGUbR3ib/8AHiEw7AGxaCPGxH0WzTwoyN7sBlgN9THgqF234EYTku51SwYsi5ijNGEmSHuEcTf8C7B0ZJBe89DH0WjWpBojigYdhaZ0Ox+ir8RlX6mQ/DNM02ooBiOz2ROZ99JMhJP7EYSTlG35K16lZpIzWB+aco0mEWIPTXw+yR5pS6sm9Ljh0il9jBpdltH7QI38ExTwEiIut0YVuWYJ4jl9RKq2iHDum4OnLlxQtjwhFc0Is7ODQJAAJ3+YKucJlO8iL5pE8Oa0aeHfVgQLCOXU8ErVwT2yNdzvbmsrNwgeRgm0iIAMWM68+ipTwlo4TdvNS9uUQRunqY+EC8mzefAJkJKKB4Wk4ASZg2k7afZaNRrT3h3XG8ie6doG8pTNc3iJFld0mNwI2grUBoT7QwwgR/nhuszE5GXF4O6fxrJNtDz+ayq52uTprsh9ii4Qlhqf9dsgiXC2kSF6Y4Jv/l5rzmIq/wBVjiI+E36x9F6LEdoU2m7h0FyvRaWVYU7PD+J429VJRXcj9ANnFR+hP8kv/rAPwMLutv7oFXteoCBlaOpKMtbijw5E4eGaqStQf88Dr8M4DVVp4af+NzzJ0Udk134kuYKjGVR8DXNOV5/iHTZ3KFjN9qPcvcyoyHF0G8QRYgjXZMtXia/MSloc8W04m6+k/aPzwS9VtTgPP+y8/j/bjI9zCyI3kG+oFlXBe2fvZBZlcI3sfsU0dTjbpMR6XLHlo2H0avAeahNMxEgEHULl0ErY527UFHDknVxygepXlMLSkgxbUx+bL2ftRhyadO0w4npAWbhMMC2Y7xmR4ABeY1+RvL9j1nhmNeSn6k4DCzq09622n0TQpkPytBkbAankN01hKBbe1ongFugM2ALjMWBOmgOy4lkTPrxaiZQBbmtIcyXbQ7+Kz8S2oGMplmRgl7IM2dG8r15wfvGtY9o0uQYGm3K26K2g3uBsAMkAjWOE7JlyuBo6lR7f3+/Q8z2a55a8ua69g+bg6QAd0btPAtLGuYXFzROt5JG82Wu+iZJEAEm0eEoTqgZMTH9tY6ocgea5bomaMM8tEkXIJiN7Irqf9VpJaQAcojQyASOcK2HaL72NvW3kpFMlw2jUmIF/nomqxb5A4qlT93dneJJtMxJtyiFh0sPe9vz5rfDS4uzEagSRxlOhrWZQWtcY2F94HLX0WotDN5arrZ5ltOZv0n+yv7kXjX5rRPZNYG7TExI0vYGdE3/ozmPbm0PC4bvbwTKLLPPBdzBZhNIgybTp4+KM7BFpaXBkncZhEcR4LVf2e8v0IjWBFp104J6h2fMZ2W2O+sQTGnp0RULZOeddbMLs5hlweLHbgP8AKLSw5kAC8eHGOq9SOzxkyxfMSHAiwMkRaNLQqtqUWPIfluBaO8TcGyfZRyvVbm9qMzDEsBIAgi448+UGx6pijRoQJOU3GuuhjpCrjKLGve1jrRYRcE3I6aGUnjaPcBAAc0XOYGRGkRf0jminQF830stjuxm955MAHQjUcQlG4SxdaBaf42vHDbzWfinuM3sDEZuO3MINR72iJMFI33SOqGB8fMaLy2bkQWiYjWIjkhVKgykyBw58vqs0VSCc0Wv15WQH1efhH5wQciiwJyD4pxPDruVkVWd+QCANBuSmnVCTvb5qBUAg7pS3w8UYPbtYVKjA0TlOVwPMSD4HZV7ONIGYcNfTUlbWJwTXEOi7nRI1ty8kxQ7FLRkrFsFuYPB+Fx9SNB4pnJ7eThlBRzNpVYOji2HlbwTZwdOqAy0kTMgHw4KzsI0DISGiRDiJvYTmi7ZusHG9q0aZDTJfMZKcyeF9Iup83wXlKCj8zDdp+xmIu6k9weHB4aWuBkfua4S20Aovtl7LPxgbi2mmyqW+7rtAOV1Zg+IGLZmkeKE72nxdNv8ATZlYO6STLTyjSegXoPZT2kfiRiMPUpBtV9F72D9pqMaXNEbE6+C6IPij5GeOG93Wvv0/vJ8Rr0S1xaRBBgjmERmIAbly979rhr05hb2A9l8Tii6r3WtJJc95gc44pb2h7Ddh4HcLf5NuT1Og6WTqZxPH1roJUO1ajRBLvMhclKb23zKV0LUTXBz/AA2N8n6A9pX5aGaNHAX/APIFv1XljjMrmnSTfkNV6b2neBg6uYgAgNnhLgJXzGn2kWu+LOPhJyktJjprC5vEIXM6fCslYmn6n0N+MaGCHB0i9hr+FaGBxDQGnMDO03B4X0PzXi6fbANPKGQeOxRMPiCCC617fFfyFl8+Ko+u7rg+j4btVrS4OIgctESrjWkl1jIB3PKV5jB4Ko4l2YDm6LedymmYJ4FqrT+259AAmjmrgV4l6m42rIgX8p/NUvVbY8Y42i+qLgqAazcWvrBtO/ioxORt26bztA+xV2m1ZKLW6kLVWADMLaTzBjRUGJktgZgZbJtcxYcYRKRBDgBIiZg8b78yUClULs0aMuBI1BAA5zbzRaRaK9ScCDM2JvE7lkG3OCqDGzUzZTIMnX66aapyhhwLk8XEjQEyLbxr5JLAUsrokXgkWsBOvp5oq0w2uWPsxL8wi1g43m3GFY4p+cNBzXEQLRrblyR8Jh2gSHEFzS0acv8ACCyiGEjMASADIJvoCDrFwmslavoaWJxwYJGUnW+wiI5mfnyWcztskOytOYfDFxJiAb3lOnD95kBlwZLpkj6SCgHBhry6YH7ZFpkkAfdD5hYeWlygFHEYtz82QgC0Gw22nWyv2rTPdLmy+0WtM7p79ZlqXc2CAInV1jN7HqrYytmAkjXeLj6XGqauGHe9ye1JfQ8z+nyMzHckb2MfJIurkNMyTsZ0vc6XWriKsWtxA1i86nTVZ7nDMJkxYaAnXeL3I8kjR3Rk65RnOqnLlkQ6JPreVQYYCxdm5zYKlRpMgeWqGynqCk3cF4w5tkYtoBjhqR9ZQROxv0TXuW8Pspba8eC3cvDhCzGluviofTB5o7t1UN04oj2WDbXtpB4Hit7s4URkDocHCJg94zBDptAhpssRlXKbnLBsdgeJWlgnUnUyHOJIAIH7QJMlt9dLbSkbOLUUzSd2H/RLs2YQ7MBcFnG+sEfhXzF7TWqZ3N91lm5cGkQAIiCBsJ5Er3lfH0HUC8zkDQxlzc3JkAiTeLheO7SpYcnM3+nIMtDyQfDQFVxrk+XqG2uWa3sr28zDNMhtUZYcx8GQTPdlsgz4Fejw/thhaT6WXBMpOqObLgGw0OIBMhszBPBeMwopOp2IztjLP7r3H904aTXMdJ0ILQdBF5nXWdFRto5PLjLlnsvab2B97ULsO5jAbljs0NP/AIgAiDwXyf2m7D93ULXOLi0kEsEhxBju8Qvrnt1jXtFN9NxHvaV4JEiQRpr8S+Qdpdo1abshENixtfx4BLJK+AYtzj8zPHVmwdI5Fcnu1MBUaQ5xa4VLtcx2Zp4idiOC5UT4JuPJ9z9q6IdhHg/yZ4w4L5zRY4PkAWEgHS59LBfSPa4//wA2UTL3gdBck+QPmF4umwZyYgRYdLI6zmYfDI/8V/ULQpvLrGCdToAtVmHygyc2WJ8d/VJ4BxHDXfgtuiwTobDb0k7hcOxH2oSSXJ36V2jRM2zagqWYRwvm/OQW/wBn4C4BMC2lwDG3FNYilSbI+IjebwIsfNXWCPVo53na4AdnPcGwZ4A7GxgRx0QsbUb+47j8hDxGKbTgT/uAH33SJr5s2bUzyWk1W0EIO9wAV3NzgH+nnMX0E312Cn9SXshmWC3h3iGnMfla6TdVAJjV0zw53Sj6hpm0jhHO31UWjuXW6NJmKMwDPEcbShVpBDyfjkjpokMPjCIn4wZvztHoqVSRB2+S18nVCKY/+scSIJsbDxtbir1e1HCSDJAtM2t6bFZOIrtc6RYQPMDbxS9UNhwvLtbnhB+nkhboosKfVDnZXbxqNku7zbOgxafUFap7YqkCD3YgEzb/AG8ddea8hgQGWiIgdfFaDMUA2dPHXqjGToeeCN9DSPaBLoJcI0J4nYeKI3GOJu7rBWQMVaRf6rm4sSJOo8kd1GeJeh6RsvflbeTA6aD0VMVSLTExBcI4R9bpGl2l7sQ0wYF26g8CSguxec3PeJ1JvJ1RuyEcUrvsaVRrQbEXAJ06x6pWoGzJi2iRrYk5iCQCOHGAIt80r7zSbkaG0326QhaKxxGrnG2iqeMjxSDaw1EqK2JaLymsbYMU3yJ4+iIHC0/5SdHFtjVDq4xoM6gAnhsUEFquWE7YrBj7nu8ZidoCXHtEym0Fpa2QQTMuI8dPBIYV/wCrrNa52Vrbu0gNnQcSVvdr9m4eqw954fs8A5tI3IGWLXXdh0Tyxcjy2v8AFliy+WlZg4jH02uJpAOFS4ql0GSIc0je4kFYL8XTNQh5de2Z5zNaeYF3fmqcHs1iRMjuGQCwxaeBs4HhKpjOwalQNJD3OaIOWmAeU969t0Ph5x6pnO9VCfKaGabmu0dTk2/ovEFsfxcO6eiKzFe7c5oHvI/dqI0sI1Q8P2FXpNORj3A6tc0AjnMpIdlYwyQxzmncTA6cUssU/R+xo54fuXufQ/anEud2dgKrWusHMkTIiAP/AFK+a4vFe+eG1BkYJjNab+pXvu0XOHZVGiZzscHSCS8TnzS3UGHbTzheKxXY9Mtn3hDomC2OoM6lLLG4vlBhkUlwytJ1NrA2mQRmJuTaQ0f/AJXKf0GFaB/UxLSbnusg9FKQofUPaWuD7tvCT8gPkViOa5zm5yYA7otAG/qVue1BDajRa7B/7FYGKxMAHb7q2Z3NsGiVYIoI1veiOPhe3yWvRr5QRv5m3FYdXHtygXmBlPXpxUVsYZbPdzWbO8c+qjtR2RnT5PR/6o8CZgaDKLR02Uu7SEflze6842s4XLT1NpUOfUNmxz1J9BZMsGV9Ey/xGlXMpL+B/E48NBmT42SOF7Qu65cDG5slMTRrQZa4g6mD9lTCB2XKRc2GqR4MidtFI63TU4xkmazcScrS25BcPPfmhOxIDoAsOcmOukJanQq6Bp6kQfW4Ufo6g3aOJmZHDRPHT5JdIshLWYYOnJEUcQCYkakjxMxKgtJcWzJOhlXw+FLQQbibW0/Pqm2YOmZsRI4/cWWWiyvsdGPxXTwj39hA4sshpDZB0ImUKtVJJi7jw16LWPYtIXzyTxcSfDggv7OYTpwTfA5O9DrxrTPmN/6MzHOzANBMiIEWJ3SNXFMHcM5uI/IXpGdm0nHvUWu8SbeJ/IXP7Iw//wBYDnmI+RTrw9+v+/8Aw5ZeNvpGP+Uedw/arWg2JOl+GkIOMryWlnovUD2dwzv/AIz5zr4olP2eoxAFuBZP1R/D5+oMfj0YSuSsw24wZMsXFyfpqgVsUWgnaeK9CexAD3WA/wDCEYYbKO9TsOLR9lvw+XdjQ8egl+W/5PKU8TDdYEzrc6SuqY4cZ6aaaWXs6fZ9M3DWeQU1MBwDY5WTLw5+okv/AKJN0o19zwp7SjT00CsMRNzdexd2YDP0SdLBEEggdOP3TLw/6k5eNTk+32PInEskXN9pkzyCPW7PxNTuhhbOmaxI6ajyXsW9lNJkANI0IaDy4IrcFUYLE9REqmPQRT+ZnPqPHMk4uKpGX2D2E6hTux2c/ERE9AZsOi1aTGM2BeY1E5fPU6clzK1RmryetwtXCY5r7PA+i+kltjSXB5nLbk5Sd2Z1dhcZNzxJuge65x+cAvQswNE3j1MeUwiVOzqcfg8LIeYkT3I8sW/yfI/iQfvdFbjiONtLCPLZatbAt/bI8UlieznaiCqJpiOSfUj9UCLArhWB+JrfJIjMw6eCh2IOsD1TUhGvQbdg2HVo8lyUdiXch+dVy20Hz+oj2ni6lWs5wPdjK3mANfqhGlVIAHzTdGi/+MdY+qZbh3bln/dg+q55aTC+p3R8RzQSUWqRk0MC50CocoB2BJ89lpsbTYDkaJ/k673Hx0WlQpU2jvVGzvEuPoI9Uy3EUW3ABPF0E+AFgtDBjx/kRDNrsuX8/sYxwea7jPT7rTwmUNg5I8j5rsXiTXHu6QLp+KLADh6JnDdkZRJbJG239yqtruc8pya+Z/wVe6BYgAcCgOGaXA9futVtKNlwwrXGHSDFku4WMqYsHlzQCbepUNpDYQmDRNMhs223HTkUTTZvr90L9A7mhN1M7utwASOIwUXA15XW7Tqtm7R4J6hlPwx4EA+l0kpV2L4s8ovg8qzBOMd0nwP2WhhsLs5pJ2aLDxK2K3vP21D0J+qUqV6gs+SOe/iEFJseedyOdTIEWbyAEdOZ8UrUhoO6ZDxHdMcil6lV06N9EYkE7ZnuoTePKFQtcLTHkFq+/dFyfM/IKjqhd8V+WvzTHSs77iLQY1Pn/dEa2dUamzgiMZYo2I8hmUWBjy3Y3CaNK/DopxVPMOYuOqNh35m/niFhp5W1yQ2nOv2KHUws7SmM5CZwzmu+yDdEvMkuhivoObz+ao2rz816c4YFKVuzWnaPkUFkQ/neqMhwtePJANMbHwIC0j2a5nwkhUfSeNWtd1aJ9E6kDehZsxa3Sfui0cQ793qo95Ghy8jN/UqfeA6yCOG/ODqiJKVj2doEkgngEJ1TMbBLsPCfIooru/BCWqJMrVwoOo+6y8T2e5t23Wkax2v6qpzb+pTptC20YvUEdNFC06tFpOoXKlm3mWDS4uJ5AfdVcx37BbnAPzRcP2e+Jaw+d11Wm5vxCI4m/SyP8gU+eBR4cNQJ/wBxR8HhKlU91oDR+4mGjxP0TOFwDnkEtgcNJ6ytGs7KIJ8NunNTkr4THeeui5FaeBbTOYOJfrmFh4DWOZ1WlhO0jo43StKoSb2HBS5zTt4oOPZib3LqbHvg7TVUqDY9FmUqhGn+ER9UnUpNlCsfc4RldBB53Qx/GYO08EgVDKxNijsG7Gm2oNC4nkD9AUN7RMtkFLMqEEWTLMc5vDy+yVxa6GT9Q9LFOGpzddVb9Q1wkA35yPLQjmkH4pxM5QTz9YIuEfCCk4Ze8w7AmQOh+6Rxp9CySq7K1mt6Dl/dAAvaeqfp4BpPxkjwRzhmAw0eKbelwKnXJnsonclTUbCf/TAmAbpSvTPBZStgcmBpESiualqTk0whM0DcDdHJL4c5XkbO+f58loAgrOxTMpnh3hzCy9AqQ62mNZQ6lCDIlWp1RZFBS8oG46hjiPiWhTrAjisyrSlBY4t0KVwUgb6N3L4j5IZohI0cbxTtPEBym4yQ6kmVfg2nUJKv2Qw6SFqFyo4rKUkNweYxVF9I8W8Y/CF1PGMPxSPCR5rfqgGxEhZNbswT3THJXjNPqI2u5DcQw6H1XGo3aErV7MQX4Fw3I8U9L1Jvb6jrnHkuWb+lf/Irk1IWl6gu0Me8jI0loO4181PZ+GAgmXO4uMx04LlyZwV2FzccSSH62KIFgEg6tHU7rlyaKRCLsdwryAiOqBcuStchT5KNJV3DmpXIMLkzmzGyg0yDIK5cgHcyaTXP0j1WjhuzN3G28G65cpZJNdCkepd7Kewd6JR2tuXquXIxEbLhu4V21jouXLdQWEbioOVupsXb9BwR67xABEyuXJGlaHUmIY3Dlh1kRInWOCnD12kwQZ8Fy5NHmPJSS6jzAzgfkg474COH91y5IuojfBkNJDWkHYSnaGIMBQuV2uANjDK14UVWLlyn0BYAmESlXhcuTNCWaNKrKu565cudrkum6AvMlWr0hYbrlyIVymLVqkCSPJJ1MUzgfIfdcuVoKyTBGuzgfIfdcuXJ6BR//9k="/>
          <p:cNvSpPr>
            <a:spLocks noChangeAspect="1" noChangeArrowheads="1"/>
          </p:cNvSpPr>
          <p:nvPr/>
        </p:nvSpPr>
        <p:spPr bwMode="auto">
          <a:xfrm>
            <a:off x="187325" y="-1825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AutoShape 4" descr="data:image/jpeg;base64,/9j/4AAQSkZJRgABAQAAAQABAAD/2wCEAAkGBxMTEhUUExQWFhUXGBoYGBgYFxgcGBcXHBgYFxgWHB0cHCggGBolHBUXITEhJSkrLi4uGB8zODMsNygtLiwBCgoKDg0OGxAQGywkICQ0LCwvLCwsLCwsLCwsLCwsLCwsNCwsLCwsLCwsLCwsLCwsLCwsLCwsLCwsLCwsLCwsLP/AABEIALYBFQMBIgACEQEDEQH/xAAcAAACAwEBAQEAAAAAAAAAAAADBAECBQAGBwj/xAA8EAABAwIEAwUHAwMEAgMBAAABAAIRAyEEEjFBUWFxBSKBkaEGEzKxwdHwFEJSI+HxFXKCkmKyQ1TCJP/EABoBAAMBAQEBAAAAAAAAAAAAAAECAwAEBgX/xAAxEQACAgEDAgQEBgIDAQAAAAAAAQIRAwQSITFBBRNRkRQiYXEVMkJSgfChsSPB0Qb/2gAMAwEAAhEDEQA/APM4di0KTVSnTTVNq9MlR5yUiWSjUG3jVWphFoAZz0WJNlAwgogKO5t1bIEtgsEwNOw8kUUG/wAQrBiIAg2Ap+mbwVKOHaRF7GE0xVp2LrG5+yW2Yp+ibz8136FvPzRw88PMq8nhCFswr+hbxPmquwTeJ804FAatuYRJ2EGxPmpGCbYy6/T7J2oBCu1tltzMhNuC5lS7Cnim9OikhDczCf6Y/gU/pymDbio94VrZgDqZ4Kji++Vo3uUyah6pVjpbJ3MoowJzKvAeaEcPVP8AkJ3OFRtTgntmFBg3jb1Cg0KnA+n3TrnxpqSquqc1rZhMYV+4J8vum8LSyg5gbldTBcdT5pms+GwLZrfngg2+hhSpiBsD1iygYhu6eBjTop8B5IWESFQKCQm3U2/xHkFQ0W8FrMKZVNOjL3HgAPr9UTENDQTfl4ojMMQIzH+6LYbAvoSuVnU3cfQLlgWeeolNNCRZimaEkeCapVmn94KqF2NNbwRaXx+CCy+4RmMMg+CDEGipD1OVSWBIYqLolMqnu+a4UysYYaVNAnvdUCmUSmNepSsxdwKkFWbdcWpTEBXC4FTdYIKsdEcTCXqfEB1+YTLSszIoTK5jlaeCo4oBIuVUhWDoUGpKJgVYw09ErTnKOiLjHdw8VLbR0TroAoAVIaVdpVXVOARMVyEm55lRA1Cgm3MquaNljBqRiVd75f0QmO0nirUTMnigwIZa9Q52yo5ys1qUJZpVXvsrJbGPgcSslYQD3ZntHOT4X+cJzEVoFik8EwlxJ4fnyQ8ViZJA0CeuTFv1BXJdknQSuR4DRk16KWLBwWm8SlatNO0NFlaVU6SjZiBI6pPIjUjqEBmh9r5/c4eKIHH+b/NZ+HqWRweaNCNDuZ+1R3ofooGKqD9w/wCoQGvRiZQpChRjH6nKfD+6OzGONw0X5lZzhARqJ7oW2ozQ+MY7+I80VuLd/EeaUFxIMFQHRqk2oA8Ma7+I81cYk8AlQ6dFmdp9qFhyUxLvQKc3GC3SKYsUsstsFybLsT3gYnVH/UgiYK8bUwlV93VXTuAY5pZ2Hr0z3ajo2l0zz5Lh/EcV9GfXXgeertHuf1Q4HyUHEt5+S8QztrE07Ohx3kfUap6l7SHR9MttMyrR1eCXc5Z+GamH6b+x6cV2nj5KDXb+Arz7PaKidZb1Cab2tTIs9pPVdEZQl0f+TkngyR6xZoYis10NneTY6KRiWHcnoD9lm4eqCHGQZ5plr4sIVaJtB3YtnE/9ShnEM4nyKjKOCGWhZJAoIcQzifIqBWbz8kNlOdNE7Qo8lnSMCbVExMGN7J6mxoAAPiksWGkzqQYKhxtCDVgRoFqqQstw6jxVfevGjnBDYE0nkpeqlDjKvGeoC4VnnXL5X+aZRYaCvq5WEneQPl9Enh2FyHWrF5AEQLD6lOUHOYLZTOtkTdBplLKIC5C/Xndvkf7LktMBkU6g4qxIP+ERr1xnUFUMI1KZGx8lQOINwR4FaHvjuqPq8SPNAomxAPjldMNrjkqPxjAAcw+aj9bRP8T4f2S74ruh9kn2YyKgRWOGiz/1dEai3EZgijEUdi/wBPzCDyw9V7h8mf7X7DlRphXwx7o8kq3Fs/m7xaVRmKAnvDLO4I1vrC3mwfde4PIyV+V+xp06gGl0w2qCsqjixsGn/kD9U1TxfIDwTcPoTcGuw4WWkarzuFqAPIf8S3qeIBm4WZ2ng21O8HQ4brl1eB5YUjs8P1C0+XdJcG5Sa17RA6/K3gjt7Oa5hII031vx46Lxn+sVaJh7dP3NJII48loU/aJroh21wvPTxyg6kj2WHPDIrjI2KfZLbjQ3vxGv50UM7BG0eV0iztXNeR56ckaj7QtEXAI1vqZsUvB02/UtiPZsyCW66AqK3sfTN48hCdpe1DDHeHzTR9o2kRO3A9OCZULtvqkecxXsdAmm48xeQOKyj2VUafif5r3+G7apEuzOaQNLXd0nQIE0nFxmeAbcTrc/ZM8ko9GyMtPib+aKPDOwlcSQX8LuulnsxA0qPgazFl7V2DaILhcnSLkdUscGXEhklt9pgeVvBFajL+5+5N6HTv8ASvY8thMXipgOnqLea1cL2/UY4tqNgj16FajqINMtIaMokkm+s+JS3blGnktOaJBgAOGkgbfVWxa/LGXzO0c2fwjBki9qpjGErh7A4fucjOevP9hVy0+7Jtc+IWyIXoISUopnjcuN45uLDmoqlyHKsBKYmQ5Uc+ATwCKWpXEfCeZhEKOwbABJ1N00DIVGUUUwAgwN2AcxcrPPNQsEy3YhjRdw81V+PhuYAhukusD03PgFs4XsrC0iC2kCRJL3kvIA3vZedxtb3tR73DU93gGiwAG2gXDqNZLGvqfT0uiWWX0QB+Iq1N8o5D6q7Ozi65kq1IGRYXWxg8OfDdfHyanJPqz0ODRY48JCNPs5VdgGB17FbtVjWtzEkjlfvbBUeTWyBxDW6NcRYaWngudzZ9XFpIPlrgyX4doAgFwPKIUOyDQF0akCQ3qV7BtA0wWRA4n/AD6ITcIw0jTgNL7gmYkGfGb+aDnIXy8Tqlx/0eWDqTiRJncAGW8Dos7E4sZjTcQxtozAgu4xI2uvYNwADh3ZDQAba8p15q2K7JpNyl9PM11tASZvHhCWUpDQjCEuFf3PKUGUbR3ib/8AHiEw7AGxaCPGxH0WzTwoyN7sBlgN9THgqF234EYTku51SwYsi5ijNGEmSHuEcTf8C7B0ZJBe89DH0WjWpBojigYdhaZ0Ox+ir8RlX6mQ/DNM02ooBiOz2ROZ99JMhJP7EYSTlG35K16lZpIzWB+aco0mEWIPTXw+yR5pS6sm9Ljh0il9jBpdltH7QI38ExTwEiIut0YVuWYJ4jl9RKq2iHDum4OnLlxQtjwhFc0Is7ODQJAAJ3+YKucJlO8iL5pE8Oa0aeHfVgQLCOXU8ErVwT2yNdzvbmsrNwgeRgm0iIAMWM68+ipTwlo4TdvNS9uUQRunqY+EC8mzefAJkJKKB4Wk4ASZg2k7afZaNRrT3h3XG8ie6doG8pTNc3iJFld0mNwI2grUBoT7QwwgR/nhuszE5GXF4O6fxrJNtDz+ayq52uTprsh9ii4Qlhqf9dsgiXC2kSF6Y4Jv/l5rzmIq/wBVjiI+E36x9F6LEdoU2m7h0FyvRaWVYU7PD+J429VJRXcj9ANnFR+hP8kv/rAPwMLutv7oFXteoCBlaOpKMtbijw5E4eGaqStQf88Dr8M4DVVp4af+NzzJ0Udk134kuYKjGVR8DXNOV5/iHTZ3KFjN9qPcvcyoyHF0G8QRYgjXZMtXia/MSloc8W04m6+k/aPzwS9VtTgPP+y8/j/bjI9zCyI3kG+oFlXBe2fvZBZlcI3sfsU0dTjbpMR6XLHlo2H0avAeahNMxEgEHULl0ErY527UFHDknVxygepXlMLSkgxbUx+bL2ftRhyadO0w4npAWbhMMC2Y7xmR4ABeY1+RvL9j1nhmNeSn6k4DCzq09622n0TQpkPytBkbAankN01hKBbe1ongFugM2ALjMWBOmgOy4lkTPrxaiZQBbmtIcyXbQ7+Kz8S2oGMplmRgl7IM2dG8r15wfvGtY9o0uQYGm3K26K2g3uBsAMkAjWOE7JlyuBo6lR7f3+/Q8z2a55a8ua69g+bg6QAd0btPAtLGuYXFzROt5JG82Wu+iZJEAEm0eEoTqgZMTH9tY6ocgea5bomaMM8tEkXIJiN7Irqf9VpJaQAcojQyASOcK2HaL72NvW3kpFMlw2jUmIF/nomqxb5A4qlT93dneJJtMxJtyiFh0sPe9vz5rfDS4uzEagSRxlOhrWZQWtcY2F94HLX0WotDN5arrZ5ltOZv0n+yv7kXjX5rRPZNYG7TExI0vYGdE3/ozmPbm0PC4bvbwTKLLPPBdzBZhNIgybTp4+KM7BFpaXBkncZhEcR4LVf2e8v0IjWBFp104J6h2fMZ2W2O+sQTGnp0RULZOeddbMLs5hlweLHbgP8AKLSw5kAC8eHGOq9SOzxkyxfMSHAiwMkRaNLQqtqUWPIfluBaO8TcGyfZRyvVbm9qMzDEsBIAgi448+UGx6pijRoQJOU3GuuhjpCrjKLGve1jrRYRcE3I6aGUnjaPcBAAc0XOYGRGkRf0jminQF830stjuxm955MAHQjUcQlG4SxdaBaf42vHDbzWfinuM3sDEZuO3MINR72iJMFI33SOqGB8fMaLy2bkQWiYjWIjkhVKgykyBw58vqs0VSCc0Wv15WQH1efhH5wQciiwJyD4pxPDruVkVWd+QCANBuSmnVCTvb5qBUAg7pS3w8UYPbtYVKjA0TlOVwPMSD4HZV7ONIGYcNfTUlbWJwTXEOi7nRI1ty8kxQ7FLRkrFsFuYPB+Fx9SNB4pnJ7eThlBRzNpVYOji2HlbwTZwdOqAy0kTMgHw4KzsI0DISGiRDiJvYTmi7ZusHG9q0aZDTJfMZKcyeF9Iup83wXlKCj8zDdp+xmIu6k9weHB4aWuBkfua4S20Aovtl7LPxgbi2mmyqW+7rtAOV1Zg+IGLZmkeKE72nxdNv8ATZlYO6STLTyjSegXoPZT2kfiRiMPUpBtV9F72D9pqMaXNEbE6+C6IPij5GeOG93Wvv0/vJ8Rr0S1xaRBBgjmERmIAbly979rhr05hb2A9l8Tii6r3WtJJc95gc44pb2h7Ddh4HcLf5NuT1Og6WTqZxPH1roJUO1ajRBLvMhclKb23zKV0LUTXBz/AA2N8n6A9pX5aGaNHAX/APIFv1XljjMrmnSTfkNV6b2neBg6uYgAgNnhLgJXzGn2kWu+LOPhJyktJjprC5vEIXM6fCslYmn6n0N+MaGCHB0i9hr+FaGBxDQGnMDO03B4X0PzXi6fbANPKGQeOxRMPiCCC617fFfyFl8+Ko+u7rg+j4btVrS4OIgctESrjWkl1jIB3PKV5jB4Ko4l2YDm6LedymmYJ4FqrT+259AAmjmrgV4l6m42rIgX8p/NUvVbY8Y42i+qLgqAazcWvrBtO/ioxORt26bztA+xV2m1ZKLW6kLVWADMLaTzBjRUGJktgZgZbJtcxYcYRKRBDgBIiZg8b78yUClULs0aMuBI1BAA5zbzRaRaK9ScCDM2JvE7lkG3OCqDGzUzZTIMnX66aapyhhwLk8XEjQEyLbxr5JLAUsrokXgkWsBOvp5oq0w2uWPsxL8wi1g43m3GFY4p+cNBzXEQLRrblyR8Jh2gSHEFzS0acv8ACCyiGEjMASADIJvoCDrFwmslavoaWJxwYJGUnW+wiI5mfnyWcztskOytOYfDFxJiAb3lOnD95kBlwZLpkj6SCgHBhry6YH7ZFpkkAfdD5hYeWlygFHEYtz82QgC0Gw22nWyv2rTPdLmy+0WtM7p79ZlqXc2CAInV1jN7HqrYytmAkjXeLj6XGqauGHe9ye1JfQ8z+nyMzHckb2MfJIurkNMyTsZ0vc6XWriKsWtxA1i86nTVZ7nDMJkxYaAnXeL3I8kjR3Rk65RnOqnLlkQ6JPreVQYYCxdm5zYKlRpMgeWqGynqCk3cF4w5tkYtoBjhqR9ZQROxv0TXuW8Pspba8eC3cvDhCzGluviofTB5o7t1UN04oj2WDbXtpB4Hit7s4URkDocHCJg94zBDptAhpssRlXKbnLBsdgeJWlgnUnUyHOJIAIH7QJMlt9dLbSkbOLUUzSd2H/RLs2YQ7MBcFnG+sEfhXzF7TWqZ3N91lm5cGkQAIiCBsJ5Er3lfH0HUC8zkDQxlzc3JkAiTeLheO7SpYcnM3+nIMtDyQfDQFVxrk+XqG2uWa3sr28zDNMhtUZYcx8GQTPdlsgz4Fejw/thhaT6WXBMpOqObLgGw0OIBMhszBPBeMwopOp2IztjLP7r3H904aTXMdJ0ILQdBF5nXWdFRto5PLjLlnsvab2B97ULsO5jAbljs0NP/AIgAiDwXyf2m7D93ULXOLi0kEsEhxBju8Qvrnt1jXtFN9NxHvaV4JEiQRpr8S+Qdpdo1abshENixtfx4BLJK+AYtzj8zPHVmwdI5Fcnu1MBUaQ5xa4VLtcx2Zp4idiOC5UT4JuPJ9z9q6IdhHg/yZ4w4L5zRY4PkAWEgHS59LBfSPa4//wA2UTL3gdBck+QPmF4umwZyYgRYdLI6zmYfDI/8V/ULQpvLrGCdToAtVmHygyc2WJ8d/VJ4BxHDXfgtuiwTobDb0k7hcOxH2oSSXJ36V2jRM2zagqWYRwvm/OQW/wBn4C4BMC2lwDG3FNYilSbI+IjebwIsfNXWCPVo53na4AdnPcGwZ4A7GxgRx0QsbUb+47j8hDxGKbTgT/uAH33SJr5s2bUzyWk1W0EIO9wAV3NzgH+nnMX0E312Cn9SXshmWC3h3iGnMfla6TdVAJjV0zw53Sj6hpm0jhHO31UWjuXW6NJmKMwDPEcbShVpBDyfjkjpokMPjCIn4wZvztHoqVSRB2+S18nVCKY/+scSIJsbDxtbir1e1HCSDJAtM2t6bFZOIrtc6RYQPMDbxS9UNhwvLtbnhB+nkhboosKfVDnZXbxqNku7zbOgxafUFap7YqkCD3YgEzb/AG8ddea8hgQGWiIgdfFaDMUA2dPHXqjGToeeCN9DSPaBLoJcI0J4nYeKI3GOJu7rBWQMVaRf6rm4sSJOo8kd1GeJeh6RsvflbeTA6aD0VMVSLTExBcI4R9bpGl2l7sQ0wYF26g8CSguxec3PeJ1JvJ1RuyEcUrvsaVRrQbEXAJ06x6pWoGzJi2iRrYk5iCQCOHGAIt80r7zSbkaG0326QhaKxxGrnG2iqeMjxSDaw1EqK2JaLymsbYMU3yJ4+iIHC0/5SdHFtjVDq4xoM6gAnhsUEFquWE7YrBj7nu8ZidoCXHtEym0Fpa2QQTMuI8dPBIYV/wCrrNa52Vrbu0gNnQcSVvdr9m4eqw954fs8A5tI3IGWLXXdh0Tyxcjy2v8AFliy+WlZg4jH02uJpAOFS4ql0GSIc0je4kFYL8XTNQh5de2Z5zNaeYF3fmqcHs1iRMjuGQCwxaeBs4HhKpjOwalQNJD3OaIOWmAeU969t0Ph5x6pnO9VCfKaGabmu0dTk2/ovEFsfxcO6eiKzFe7c5oHvI/dqI0sI1Q8P2FXpNORj3A6tc0AjnMpIdlYwyQxzmncTA6cUssU/R+xo54fuXufQ/anEud2dgKrWusHMkTIiAP/AFK+a4vFe+eG1BkYJjNab+pXvu0XOHZVGiZzscHSCS8TnzS3UGHbTzheKxXY9Mtn3hDomC2OoM6lLLG4vlBhkUlwytJ1NrA2mQRmJuTaQ0f/AJXKf0GFaB/UxLSbnusg9FKQofUPaWuD7tvCT8gPkViOa5zm5yYA7otAG/qVue1BDajRa7B/7FYGKxMAHb7q2Z3NsGiVYIoI1veiOPhe3yWvRr5QRv5m3FYdXHtygXmBlPXpxUVsYZbPdzWbO8c+qjtR2RnT5PR/6o8CZgaDKLR02Uu7SEflze6842s4XLT1NpUOfUNmxz1J9BZMsGV9Ey/xGlXMpL+B/E48NBmT42SOF7Qu65cDG5slMTRrQZa4g6mD9lTCB2XKRc2GqR4MidtFI63TU4xkmazcScrS25BcPPfmhOxIDoAsOcmOukJanQq6Bp6kQfW4Ufo6g3aOJmZHDRPHT5JdIshLWYYOnJEUcQCYkakjxMxKgtJcWzJOhlXw+FLQQbibW0/Pqm2YOmZsRI4/cWWWiyvsdGPxXTwj39hA4sshpDZB0ImUKtVJJi7jw16LWPYtIXzyTxcSfDggv7OYTpwTfA5O9DrxrTPmN/6MzHOzANBMiIEWJ3SNXFMHcM5uI/IXpGdm0nHvUWu8SbeJ/IXP7Iw//wBYDnmI+RTrw9+v+/8Aw5ZeNvpGP+Uedw/arWg2JOl+GkIOMryWlnovUD2dwzv/AIz5zr4olP2eoxAFuBZP1R/D5+oMfj0YSuSsw24wZMsXFyfpqgVsUWgnaeK9CexAD3WA/wDCEYYbKO9TsOLR9lvw+XdjQ8egl+W/5PKU8TDdYEzrc6SuqY4cZ6aaaWXs6fZ9M3DWeQU1MBwDY5WTLw5+okv/AKJN0o19zwp7SjT00CsMRNzdexd2YDP0SdLBEEggdOP3TLw/6k5eNTk+32PInEskXN9pkzyCPW7PxNTuhhbOmaxI6ajyXsW9lNJkANI0IaDy4IrcFUYLE9REqmPQRT+ZnPqPHMk4uKpGX2D2E6hTux2c/ERE9AZsOi1aTGM2BeY1E5fPU6clzK1RmryetwtXCY5r7PA+i+kltjSXB5nLbk5Sd2Z1dhcZNzxJuge65x+cAvQswNE3j1MeUwiVOzqcfg8LIeYkT3I8sW/yfI/iQfvdFbjiONtLCPLZatbAt/bI8UlieznaiCqJpiOSfUj9UCLArhWB+JrfJIjMw6eCh2IOsD1TUhGvQbdg2HVo8lyUdiXch+dVy20Hz+oj2ni6lWs5wPdjK3mANfqhGlVIAHzTdGi/+MdY+qZbh3bln/dg+q55aTC+p3R8RzQSUWqRk0MC50CocoB2BJ89lpsbTYDkaJ/k673Hx0WlQpU2jvVGzvEuPoI9Uy3EUW3ABPF0E+AFgtDBjx/kRDNrsuX8/sYxwea7jPT7rTwmUNg5I8j5rsXiTXHu6QLp+KLADh6JnDdkZRJbJG239yqtruc8pya+Z/wVe6BYgAcCgOGaXA9futVtKNlwwrXGHSDFku4WMqYsHlzQCbepUNpDYQmDRNMhs223HTkUTTZvr90L9A7mhN1M7utwASOIwUXA15XW7Tqtm7R4J6hlPwx4EA+l0kpV2L4s8ovg8qzBOMd0nwP2WhhsLs5pJ2aLDxK2K3vP21D0J+qUqV6gs+SOe/iEFJseedyOdTIEWbyAEdOZ8UrUhoO6ZDxHdMcil6lV06N9EYkE7ZnuoTePKFQtcLTHkFq+/dFyfM/IKjqhd8V+WvzTHSs77iLQY1Pn/dEa2dUamzgiMZYo2I8hmUWBjy3Y3CaNK/DopxVPMOYuOqNh35m/niFhp5W1yQ2nOv2KHUws7SmM5CZwzmu+yDdEvMkuhivoObz+ao2rz816c4YFKVuzWnaPkUFkQ/neqMhwtePJANMbHwIC0j2a5nwkhUfSeNWtd1aJ9E6kDehZsxa3Sfui0cQ793qo95Ghy8jN/UqfeA6yCOG/ODqiJKVj2doEkgngEJ1TMbBLsPCfIooru/BCWqJMrVwoOo+6y8T2e5t23Wkax2v6qpzb+pTptC20YvUEdNFC06tFpOoXKlm3mWDS4uJ5AfdVcx37BbnAPzRcP2e+Jaw+d11Wm5vxCI4m/SyP8gU+eBR4cNQJ/wBxR8HhKlU91oDR+4mGjxP0TOFwDnkEtgcNJ6ytGs7KIJ8NunNTkr4THeeui5FaeBbTOYOJfrmFh4DWOZ1WlhO0jo43StKoSb2HBS5zTt4oOPZib3LqbHvg7TVUqDY9FmUqhGn+ER9UnUpNlCsfc4RldBB53Qx/GYO08EgVDKxNijsG7Gm2oNC4nkD9AUN7RMtkFLMqEEWTLMc5vDy+yVxa6GT9Q9LFOGpzddVb9Q1wkA35yPLQjmkH4pxM5QTz9YIuEfCCk4Ze8w7AmQOh+6Rxp9CySq7K1mt6Dl/dAAvaeqfp4BpPxkjwRzhmAw0eKbelwKnXJnsonclTUbCf/TAmAbpSvTPBZStgcmBpESiualqTk0whM0DcDdHJL4c5XkbO+f58loAgrOxTMpnh3hzCy9AqQ62mNZQ6lCDIlWp1RZFBS8oG46hjiPiWhTrAjisyrSlBY4t0KVwUgb6N3L4j5IZohI0cbxTtPEBym4yQ6kmVfg2nUJKv2Qw6SFqFyo4rKUkNweYxVF9I8W8Y/CF1PGMPxSPCR5rfqgGxEhZNbswT3THJXjNPqI2u5DcQw6H1XGo3aErV7MQX4Fw3I8U9L1Jvb6jrnHkuWb+lf/Irk1IWl6gu0Me8jI0loO4181PZ+GAgmXO4uMx04LlyZwV2FzccSSH62KIFgEg6tHU7rlyaKRCLsdwryAiOqBcuStchT5KNJV3DmpXIMLkzmzGyg0yDIK5cgHcyaTXP0j1WjhuzN3G28G65cpZJNdCkepd7Kewd6JR2tuXquXIxEbLhu4V21jouXLdQWEbioOVupsXb9BwR67xABEyuXJGlaHUmIY3Dlh1kRInWOCnD12kwQZ8Fy5NHmPJSS6jzAzgfkg474COH91y5IuojfBkNJDWkHYSnaGIMBQuV2uANjDK14UVWLlyn0BYAmESlXhcuTNCWaNKrKu565cudrkum6AvMlWr0hYbrlyIVymLVqkCSPJJ1MUzgfIfdcuVoKyTBGuzgfIfdcuXJ6BR//9k="/>
          <p:cNvSpPr>
            <a:spLocks noChangeAspect="1" noChangeArrowheads="1"/>
          </p:cNvSpPr>
          <p:nvPr/>
        </p:nvSpPr>
        <p:spPr bwMode="auto">
          <a:xfrm>
            <a:off x="187325" y="-1825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4" name="AutoShape 6" descr="data:image/jpeg;base64,/9j/4AAQSkZJRgABAQAAAQABAAD/2wCEAAkGBxMTEhUUExQWFhUXGBoYGBgYFxgcGBcXHBgYFxgWHB0cHCggGBolHBUXITEhJSkrLi4uGB8zODMsNygtLiwBCgoKDg0OGxAQGywkICQ0LCwvLCwsLCwsLCwsLCwsLCwsNCwsLCwsLCwsLCwsLCwsLCwsLCwsLCwsLCwsLCwsLP/AABEIALYBFQMBIgACEQEDEQH/xAAcAAACAwEBAQEAAAAAAAAAAAADBAECBQAGBwj/xAA8EAABAwIEAwUHAwMEAgMBAAABAAIRAyEEEjFBUWFxBSKBkaEGEzKxwdHwFEJSI+HxFXKCkmKyQ1TCJP/EABoBAAMBAQEBAAAAAAAAAAAAAAECAwAEBgX/xAAxEQACAgEDAgQEBgIDAQAAAAAAAQIRAwQSITFBBRNRkRQiYXEVMkJSgfChsSPB0Qb/2gAMAwEAAhEDEQA/APM4di0KTVSnTTVNq9MlR5yUiWSjUG3jVWphFoAZz0WJNlAwgogKO5t1bIEtgsEwNOw8kUUG/wAQrBiIAg2Ap+mbwVKOHaRF7GE0xVp2LrG5+yW2Yp+ibz8136FvPzRw88PMq8nhCFswr+hbxPmquwTeJ804FAatuYRJ2EGxPmpGCbYy6/T7J2oBCu1tltzMhNuC5lS7Cnim9OikhDczCf6Y/gU/pymDbio94VrZgDqZ4Kji++Vo3uUyah6pVjpbJ3MoowJzKvAeaEcPVP8AkJ3OFRtTgntmFBg3jb1Cg0KnA+n3TrnxpqSquqc1rZhMYV+4J8vum8LSyg5gbldTBcdT5pms+GwLZrfngg2+hhSpiBsD1iygYhu6eBjTop8B5IWESFQKCQm3U2/xHkFQ0W8FrMKZVNOjL3HgAPr9UTENDQTfl4ojMMQIzH+6LYbAvoSuVnU3cfQLlgWeeolNNCRZimaEkeCapVmn94KqF2NNbwRaXx+CCy+4RmMMg+CDEGipD1OVSWBIYqLolMqnu+a4UysYYaVNAnvdUCmUSmNepSsxdwKkFWbdcWpTEBXC4FTdYIKsdEcTCXqfEB1+YTLSszIoTK5jlaeCo4oBIuVUhWDoUGpKJgVYw09ErTnKOiLjHdw8VLbR0TroAoAVIaVdpVXVOARMVyEm55lRA1Cgm3MquaNljBqRiVd75f0QmO0nirUTMnigwIZa9Q52yo5ys1qUJZpVXvsrJbGPgcSslYQD3ZntHOT4X+cJzEVoFik8EwlxJ4fnyQ8ViZJA0CeuTFv1BXJdknQSuR4DRk16KWLBwWm8SlatNO0NFlaVU6SjZiBI6pPIjUjqEBmh9r5/c4eKIHH+b/NZ+HqWRweaNCNDuZ+1R3ofooGKqD9w/wCoQGvRiZQpChRjH6nKfD+6OzGONw0X5lZzhARqJ7oW2ozQ+MY7+I80VuLd/EeaUFxIMFQHRqk2oA8Ma7+I81cYk8AlQ6dFmdp9qFhyUxLvQKc3GC3SKYsUsstsFybLsT3gYnVH/UgiYK8bUwlV93VXTuAY5pZ2Hr0z3ajo2l0zz5Lh/EcV9GfXXgeertHuf1Q4HyUHEt5+S8QztrE07Ohx3kfUap6l7SHR9MttMyrR1eCXc5Z+GamH6b+x6cV2nj5KDXb+Arz7PaKidZb1Cab2tTIs9pPVdEZQl0f+TkngyR6xZoYis10NneTY6KRiWHcnoD9lm4eqCHGQZ5plr4sIVaJtB3YtnE/9ShnEM4nyKjKOCGWhZJAoIcQzifIqBWbz8kNlOdNE7Qo8lnSMCbVExMGN7J6mxoAAPiksWGkzqQYKhxtCDVgRoFqqQstw6jxVfevGjnBDYE0nkpeqlDjKvGeoC4VnnXL5X+aZRYaCvq5WEneQPl9Enh2FyHWrF5AEQLD6lOUHOYLZTOtkTdBplLKIC5C/Xndvkf7LktMBkU6g4qxIP+ERr1xnUFUMI1KZGx8lQOINwR4FaHvjuqPq8SPNAomxAPjldMNrjkqPxjAAcw+aj9bRP8T4f2S74ruh9kn2YyKgRWOGiz/1dEai3EZgijEUdi/wBPzCDyw9V7h8mf7X7DlRphXwx7o8kq3Fs/m7xaVRmKAnvDLO4I1vrC3mwfde4PIyV+V+xp06gGl0w2qCsqjixsGn/kD9U1TxfIDwTcPoTcGuw4WWkarzuFqAPIf8S3qeIBm4WZ2ng21O8HQ4brl1eB5YUjs8P1C0+XdJcG5Sa17RA6/K3gjt7Oa5hII031vx46Lxn+sVaJh7dP3NJII48loU/aJroh21wvPTxyg6kj2WHPDIrjI2KfZLbjQ3vxGv50UM7BG0eV0iztXNeR56ckaj7QtEXAI1vqZsUvB02/UtiPZsyCW66AqK3sfTN48hCdpe1DDHeHzTR9o2kRO3A9OCZULtvqkecxXsdAmm48xeQOKyj2VUafif5r3+G7apEuzOaQNLXd0nQIE0nFxmeAbcTrc/ZM8ko9GyMtPib+aKPDOwlcSQX8LuulnsxA0qPgazFl7V2DaILhcnSLkdUscGXEhklt9pgeVvBFajL+5+5N6HTv8ASvY8thMXipgOnqLea1cL2/UY4tqNgj16FajqINMtIaMokkm+s+JS3blGnktOaJBgAOGkgbfVWxa/LGXzO0c2fwjBki9qpjGErh7A4fucjOevP9hVy0+7Jtc+IWyIXoISUopnjcuN45uLDmoqlyHKsBKYmQ5Uc+ATwCKWpXEfCeZhEKOwbABJ1N00DIVGUUUwAgwN2AcxcrPPNQsEy3YhjRdw81V+PhuYAhukusD03PgFs4XsrC0iC2kCRJL3kvIA3vZedxtb3tR73DU93gGiwAG2gXDqNZLGvqfT0uiWWX0QB+Iq1N8o5D6q7Ozi65kq1IGRYXWxg8OfDdfHyanJPqz0ODRY48JCNPs5VdgGB17FbtVjWtzEkjlfvbBUeTWyBxDW6NcRYaWngudzZ9XFpIPlrgyX4doAgFwPKIUOyDQF0akCQ3qV7BtA0wWRA4n/AD6ITcIw0jTgNL7gmYkGfGb+aDnIXy8Tqlx/0eWDqTiRJncAGW8Dos7E4sZjTcQxtozAgu4xI2uvYNwADh3ZDQAba8p15q2K7JpNyl9PM11tASZvHhCWUpDQjCEuFf3PKUGUbR3ib/8AHiEw7AGxaCPGxH0WzTwoyN7sBlgN9THgqF234EYTku51SwYsi5ijNGEmSHuEcTf8C7B0ZJBe89DH0WjWpBojigYdhaZ0Ox+ir8RlX6mQ/DNM02ooBiOz2ROZ99JMhJP7EYSTlG35K16lZpIzWB+aco0mEWIPTXw+yR5pS6sm9Ljh0il9jBpdltH7QI38ExTwEiIut0YVuWYJ4jl9RKq2iHDum4OnLlxQtjwhFc0Is7ODQJAAJ3+YKucJlO8iL5pE8Oa0aeHfVgQLCOXU8ErVwT2yNdzvbmsrNwgeRgm0iIAMWM68+ipTwlo4TdvNS9uUQRunqY+EC8mzefAJkJKKB4Wk4ASZg2k7afZaNRrT3h3XG8ie6doG8pTNc3iJFld0mNwI2grUBoT7QwwgR/nhuszE5GXF4O6fxrJNtDz+ayq52uTprsh9ii4Qlhqf9dsgiXC2kSF6Y4Jv/l5rzmIq/wBVjiI+E36x9F6LEdoU2m7h0FyvRaWVYU7PD+J429VJRXcj9ANnFR+hP8kv/rAPwMLutv7oFXteoCBlaOpKMtbijw5E4eGaqStQf88Dr8M4DVVp4af+NzzJ0Udk134kuYKjGVR8DXNOV5/iHTZ3KFjN9qPcvcyoyHF0G8QRYgjXZMtXia/MSloc8W04m6+k/aPzwS9VtTgPP+y8/j/bjI9zCyI3kG+oFlXBe2fvZBZlcI3sfsU0dTjbpMR6XLHlo2H0avAeahNMxEgEHULl0ErY527UFHDknVxygepXlMLSkgxbUx+bL2ftRhyadO0w4npAWbhMMC2Y7xmR4ABeY1+RvL9j1nhmNeSn6k4DCzq09622n0TQpkPytBkbAankN01hKBbe1ongFugM2ALjMWBOmgOy4lkTPrxaiZQBbmtIcyXbQ7+Kz8S2oGMplmRgl7IM2dG8r15wfvGtY9o0uQYGm3K26K2g3uBsAMkAjWOE7JlyuBo6lR7f3+/Q8z2a55a8ua69g+bg6QAd0btPAtLGuYXFzROt5JG82Wu+iZJEAEm0eEoTqgZMTH9tY6ocgea5bomaMM8tEkXIJiN7Irqf9VpJaQAcojQyASOcK2HaL72NvW3kpFMlw2jUmIF/nomqxb5A4qlT93dneJJtMxJtyiFh0sPe9vz5rfDS4uzEagSRxlOhrWZQWtcY2F94HLX0WotDN5arrZ5ltOZv0n+yv7kXjX5rRPZNYG7TExI0vYGdE3/ozmPbm0PC4bvbwTKLLPPBdzBZhNIgybTp4+KM7BFpaXBkncZhEcR4LVf2e8v0IjWBFp104J6h2fMZ2W2O+sQTGnp0RULZOeddbMLs5hlweLHbgP8AKLSw5kAC8eHGOq9SOzxkyxfMSHAiwMkRaNLQqtqUWPIfluBaO8TcGyfZRyvVbm9qMzDEsBIAgi448+UGx6pijRoQJOU3GuuhjpCrjKLGve1jrRYRcE3I6aGUnjaPcBAAc0XOYGRGkRf0jminQF830stjuxm955MAHQjUcQlG4SxdaBaf42vHDbzWfinuM3sDEZuO3MINR72iJMFI33SOqGB8fMaLy2bkQWiYjWIjkhVKgykyBw58vqs0VSCc0Wv15WQH1efhH5wQciiwJyD4pxPDruVkVWd+QCANBuSmnVCTvb5qBUAg7pS3w8UYPbtYVKjA0TlOVwPMSD4HZV7ONIGYcNfTUlbWJwTXEOi7nRI1ty8kxQ7FLRkrFsFuYPB+Fx9SNB4pnJ7eThlBRzNpVYOji2HlbwTZwdOqAy0kTMgHw4KzsI0DISGiRDiJvYTmi7ZusHG9q0aZDTJfMZKcyeF9Iup83wXlKCj8zDdp+xmIu6k9weHB4aWuBkfua4S20Aovtl7LPxgbi2mmyqW+7rtAOV1Zg+IGLZmkeKE72nxdNv8ATZlYO6STLTyjSegXoPZT2kfiRiMPUpBtV9F72D9pqMaXNEbE6+C6IPij5GeOG93Wvv0/vJ8Rr0S1xaRBBgjmERmIAbly979rhr05hb2A9l8Tii6r3WtJJc95gc44pb2h7Ddh4HcLf5NuT1Og6WTqZxPH1roJUO1ajRBLvMhclKb23zKV0LUTXBz/AA2N8n6A9pX5aGaNHAX/APIFv1XljjMrmnSTfkNV6b2neBg6uYgAgNnhLgJXzGn2kWu+LOPhJyktJjprC5vEIXM6fCslYmn6n0N+MaGCHB0i9hr+FaGBxDQGnMDO03B4X0PzXi6fbANPKGQeOxRMPiCCC617fFfyFl8+Ko+u7rg+j4btVrS4OIgctESrjWkl1jIB3PKV5jB4Ko4l2YDm6LedymmYJ4FqrT+259AAmjmrgV4l6m42rIgX8p/NUvVbY8Y42i+qLgqAazcWvrBtO/ioxORt26bztA+xV2m1ZKLW6kLVWADMLaTzBjRUGJktgZgZbJtcxYcYRKRBDgBIiZg8b78yUClULs0aMuBI1BAA5zbzRaRaK9ScCDM2JvE7lkG3OCqDGzUzZTIMnX66aapyhhwLk8XEjQEyLbxr5JLAUsrokXgkWsBOvp5oq0w2uWPsxL8wi1g43m3GFY4p+cNBzXEQLRrblyR8Jh2gSHEFzS0acv8ACCyiGEjMASADIJvoCDrFwmslavoaWJxwYJGUnW+wiI5mfnyWcztskOytOYfDFxJiAb3lOnD95kBlwZLpkj6SCgHBhry6YH7ZFpkkAfdD5hYeWlygFHEYtz82QgC0Gw22nWyv2rTPdLmy+0WtM7p79ZlqXc2CAInV1jN7HqrYytmAkjXeLj6XGqauGHe9ye1JfQ8z+nyMzHckb2MfJIurkNMyTsZ0vc6XWriKsWtxA1i86nTVZ7nDMJkxYaAnXeL3I8kjR3Rk65RnOqnLlkQ6JPreVQYYCxdm5zYKlRpMgeWqGynqCk3cF4w5tkYtoBjhqR9ZQROxv0TXuW8Pspba8eC3cvDhCzGluviofTB5o7t1UN04oj2WDbXtpB4Hit7s4URkDocHCJg94zBDptAhpssRlXKbnLBsdgeJWlgnUnUyHOJIAIH7QJMlt9dLbSkbOLUUzSd2H/RLs2YQ7MBcFnG+sEfhXzF7TWqZ3N91lm5cGkQAIiCBsJ5Er3lfH0HUC8zkDQxlzc3JkAiTeLheO7SpYcnM3+nIMtDyQfDQFVxrk+XqG2uWa3sr28zDNMhtUZYcx8GQTPdlsgz4Fejw/thhaT6WXBMpOqObLgGw0OIBMhszBPBeMwopOp2IztjLP7r3H904aTXMdJ0ILQdBF5nXWdFRto5PLjLlnsvab2B97ULsO5jAbljs0NP/AIgAiDwXyf2m7D93ULXOLi0kEsEhxBju8Qvrnt1jXtFN9NxHvaV4JEiQRpr8S+Qdpdo1abshENixtfx4BLJK+AYtzj8zPHVmwdI5Fcnu1MBUaQ5xa4VLtcx2Zp4idiOC5UT4JuPJ9z9q6IdhHg/yZ4w4L5zRY4PkAWEgHS59LBfSPa4//wA2UTL3gdBck+QPmF4umwZyYgRYdLI6zmYfDI/8V/ULQpvLrGCdToAtVmHygyc2WJ8d/VJ4BxHDXfgtuiwTobDb0k7hcOxH2oSSXJ36V2jRM2zagqWYRwvm/OQW/wBn4C4BMC2lwDG3FNYilSbI+IjebwIsfNXWCPVo53na4AdnPcGwZ4A7GxgRx0QsbUb+47j8hDxGKbTgT/uAH33SJr5s2bUzyWk1W0EIO9wAV3NzgH+nnMX0E312Cn9SXshmWC3h3iGnMfla6TdVAJjV0zw53Sj6hpm0jhHO31UWjuXW6NJmKMwDPEcbShVpBDyfjkjpokMPjCIn4wZvztHoqVSRB2+S18nVCKY/+scSIJsbDxtbir1e1HCSDJAtM2t6bFZOIrtc6RYQPMDbxS9UNhwvLtbnhB+nkhboosKfVDnZXbxqNku7zbOgxafUFap7YqkCD3YgEzb/AG8ddea8hgQGWiIgdfFaDMUA2dPHXqjGToeeCN9DSPaBLoJcI0J4nYeKI3GOJu7rBWQMVaRf6rm4sSJOo8kd1GeJeh6RsvflbeTA6aD0VMVSLTExBcI4R9bpGl2l7sQ0wYF26g8CSguxec3PeJ1JvJ1RuyEcUrvsaVRrQbEXAJ06x6pWoGzJi2iRrYk5iCQCOHGAIt80r7zSbkaG0326QhaKxxGrnG2iqeMjxSDaw1EqK2JaLymsbYMU3yJ4+iIHC0/5SdHFtjVDq4xoM6gAnhsUEFquWE7YrBj7nu8ZidoCXHtEym0Fpa2QQTMuI8dPBIYV/wCrrNa52Vrbu0gNnQcSVvdr9m4eqw954fs8A5tI3IGWLXXdh0Tyxcjy2v8AFliy+WlZg4jH02uJpAOFS4ql0GSIc0je4kFYL8XTNQh5de2Z5zNaeYF3fmqcHs1iRMjuGQCwxaeBs4HhKpjOwalQNJD3OaIOWmAeU969t0Ph5x6pnO9VCfKaGabmu0dTk2/ovEFsfxcO6eiKzFe7c5oHvI/dqI0sI1Q8P2FXpNORj3A6tc0AjnMpIdlYwyQxzmncTA6cUssU/R+xo54fuXufQ/anEud2dgKrWusHMkTIiAP/AFK+a4vFe+eG1BkYJjNab+pXvu0XOHZVGiZzscHSCS8TnzS3UGHbTzheKxXY9Mtn3hDomC2OoM6lLLG4vlBhkUlwytJ1NrA2mQRmJuTaQ0f/AJXKf0GFaB/UxLSbnusg9FKQofUPaWuD7tvCT8gPkViOa5zm5yYA7otAG/qVue1BDajRa7B/7FYGKxMAHb7q2Z3NsGiVYIoI1veiOPhe3yWvRr5QRv5m3FYdXHtygXmBlPXpxUVsYZbPdzWbO8c+qjtR2RnT5PR/6o8CZgaDKLR02Uu7SEflze6842s4XLT1NpUOfUNmxz1J9BZMsGV9Ey/xGlXMpL+B/E48NBmT42SOF7Qu65cDG5slMTRrQZa4g6mD9lTCB2XKRc2GqR4MidtFI63TU4xkmazcScrS25BcPPfmhOxIDoAsOcmOukJanQq6Bp6kQfW4Ufo6g3aOJmZHDRPHT5JdIshLWYYOnJEUcQCYkakjxMxKgtJcWzJOhlXw+FLQQbibW0/Pqm2YOmZsRI4/cWWWiyvsdGPxXTwj39hA4sshpDZB0ImUKtVJJi7jw16LWPYtIXzyTxcSfDggv7OYTpwTfA5O9DrxrTPmN/6MzHOzANBMiIEWJ3SNXFMHcM5uI/IXpGdm0nHvUWu8SbeJ/IXP7Iw//wBYDnmI+RTrw9+v+/8Aw5ZeNvpGP+Uedw/arWg2JOl+GkIOMryWlnovUD2dwzv/AIz5zr4olP2eoxAFuBZP1R/D5+oMfj0YSuSsw24wZMsXFyfpqgVsUWgnaeK9CexAD3WA/wDCEYYbKO9TsOLR9lvw+XdjQ8egl+W/5PKU8TDdYEzrc6SuqY4cZ6aaaWXs6fZ9M3DWeQU1MBwDY5WTLw5+okv/AKJN0o19zwp7SjT00CsMRNzdexd2YDP0SdLBEEggdOP3TLw/6k5eNTk+32PInEskXN9pkzyCPW7PxNTuhhbOmaxI6ajyXsW9lNJkANI0IaDy4IrcFUYLE9REqmPQRT+ZnPqPHMk4uKpGX2D2E6hTux2c/ERE9AZsOi1aTGM2BeY1E5fPU6clzK1RmryetwtXCY5r7PA+i+kltjSXB5nLbk5Sd2Z1dhcZNzxJuge65x+cAvQswNE3j1MeUwiVOzqcfg8LIeYkT3I8sW/yfI/iQfvdFbjiONtLCPLZatbAt/bI8UlieznaiCqJpiOSfUj9UCLArhWB+JrfJIjMw6eCh2IOsD1TUhGvQbdg2HVo8lyUdiXch+dVy20Hz+oj2ni6lWs5wPdjK3mANfqhGlVIAHzTdGi/+MdY+qZbh3bln/dg+q55aTC+p3R8RzQSUWqRk0MC50CocoB2BJ89lpsbTYDkaJ/k673Hx0WlQpU2jvVGzvEuPoI9Uy3EUW3ABPF0E+AFgtDBjx/kRDNrsuX8/sYxwea7jPT7rTwmUNg5I8j5rsXiTXHu6QLp+KLADh6JnDdkZRJbJG239yqtruc8pya+Z/wVe6BYgAcCgOGaXA9futVtKNlwwrXGHSDFku4WMqYsHlzQCbepUNpDYQmDRNMhs223HTkUTTZvr90L9A7mhN1M7utwASOIwUXA15XW7Tqtm7R4J6hlPwx4EA+l0kpV2L4s8ovg8qzBOMd0nwP2WhhsLs5pJ2aLDxK2K3vP21D0J+qUqV6gs+SOe/iEFJseedyOdTIEWbyAEdOZ8UrUhoO6ZDxHdMcil6lV06N9EYkE7ZnuoTePKFQtcLTHkFq+/dFyfM/IKjqhd8V+WvzTHSs77iLQY1Pn/dEa2dUamzgiMZYo2I8hmUWBjy3Y3CaNK/DopxVPMOYuOqNh35m/niFhp5W1yQ2nOv2KHUws7SmM5CZwzmu+yDdEvMkuhivoObz+ao2rz816c4YFKVuzWnaPkUFkQ/neqMhwtePJANMbHwIC0j2a5nwkhUfSeNWtd1aJ9E6kDehZsxa3Sfui0cQ793qo95Ghy8jN/UqfeA6yCOG/ODqiJKVj2doEkgngEJ1TMbBLsPCfIooru/BCWqJMrVwoOo+6y8T2e5t23Wkax2v6qpzb+pTptC20YvUEdNFC06tFpOoXKlm3mWDS4uJ5AfdVcx37BbnAPzRcP2e+Jaw+d11Wm5vxCI4m/SyP8gU+eBR4cNQJ/wBxR8HhKlU91oDR+4mGjxP0TOFwDnkEtgcNJ6ytGs7KIJ8NunNTkr4THeeui5FaeBbTOYOJfrmFh4DWOZ1WlhO0jo43StKoSb2HBS5zTt4oOPZib3LqbHvg7TVUqDY9FmUqhGn+ER9UnUpNlCsfc4RldBB53Qx/GYO08EgVDKxNijsG7Gm2oNC4nkD9AUN7RMtkFLMqEEWTLMc5vDy+yVxa6GT9Q9LFOGpzddVb9Q1wkA35yPLQjmkH4pxM5QTz9YIuEfCCk4Ze8w7AmQOh+6Rxp9CySq7K1mt6Dl/dAAvaeqfp4BpPxkjwRzhmAw0eKbelwKnXJnsonclTUbCf/TAmAbpSvTPBZStgcmBpESiualqTk0whM0DcDdHJL4c5XkbO+f58loAgrOxTMpnh3hzCy9AqQ62mNZQ6lCDIlWp1RZFBS8oG46hjiPiWhTrAjisyrSlBY4t0KVwUgb6N3L4j5IZohI0cbxTtPEBym4yQ6kmVfg2nUJKv2Qw6SFqFyo4rKUkNweYxVF9I8W8Y/CF1PGMPxSPCR5rfqgGxEhZNbswT3THJXjNPqI2u5DcQw6H1XGo3aErV7MQX4Fw3I8U9L1Jvb6jrnHkuWb+lf/Irk1IWl6gu0Me8jI0loO4181PZ+GAgmXO4uMx04LlyZwV2FzccSSH62KIFgEg6tHU7rlyaKRCLsdwryAiOqBcuStchT5KNJV3DmpXIMLkzmzGyg0yDIK5cgHcyaTXP0j1WjhuzN3G28G65cpZJNdCkepd7Kewd6JR2tuXquXIxEbLhu4V21jouXLdQWEbioOVupsXb9BwR67xABEyuXJGlaHUmIY3Dlh1kRInWOCnD12kwQZ8Fy5NHmPJSS6jzAzgfkg474COH91y5IuojfBkNJDWkHYSnaGIMBQuV2uANjDK14UVWLlyn0BYAmESlXhcuTNCWaNKrKu565cudrkum6AvMlWr0hYbrlyIVymLVqkCSPJJ1MUzgfIfdcuVoKyTBGuzgfIfdcuXJ6BR//9k="/>
          <p:cNvSpPr>
            <a:spLocks noChangeAspect="1" noChangeArrowheads="1"/>
          </p:cNvSpPr>
          <p:nvPr/>
        </p:nvSpPr>
        <p:spPr bwMode="auto">
          <a:xfrm>
            <a:off x="187325" y="-1825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AutoShape 8" descr="data:image/jpeg;base64,/9j/4AAQSkZJRgABAQAAAQABAAD/2wCEAAkGBxMTEhUUExQWFhUXGBoYGBgYFxgcGBcXHBgYFxgWHB0cHCggGBolHBUXITEhJSkrLi4uGB8zODMsNygtLiwBCgoKDg0OGxAQGywkICQ0LCwvLCwsLCwsLCwsLCwsLCwsNCwsLCwsLCwsLCwsLCwsLCwsLCwsLCwsLCwsLCwsLP/AABEIALYBFQMBIgACEQEDEQH/xAAcAAACAwEBAQEAAAAAAAAAAAADBAECBQAGBwj/xAA8EAABAwIEAwUHAwMEAgMBAAABAAIRAyEEEjFBUWFxBSKBkaEGEzKxwdHwFEJSI+HxFXKCkmKyQ1TCJP/EABoBAAMBAQEBAAAAAAAAAAAAAAECAwAEBgX/xAAxEQACAgEDAgQEBgIDAQAAAAAAAQIRAwQSITFBBRNRkRQiYXEVMkJSgfChsSPB0Qb/2gAMAwEAAhEDEQA/APM4di0KTVSnTTVNq9MlR5yUiWSjUG3jVWphFoAZz0WJNlAwgogKO5t1bIEtgsEwNOw8kUUG/wAQrBiIAg2Ap+mbwVKOHaRF7GE0xVp2LrG5+yW2Yp+ibz8136FvPzRw88PMq8nhCFswr+hbxPmquwTeJ804FAatuYRJ2EGxPmpGCbYy6/T7J2oBCu1tltzMhNuC5lS7Cnim9OikhDczCf6Y/gU/pymDbio94VrZgDqZ4Kji++Vo3uUyah6pVjpbJ3MoowJzKvAeaEcPVP8AkJ3OFRtTgntmFBg3jb1Cg0KnA+n3TrnxpqSquqc1rZhMYV+4J8vum8LSyg5gbldTBcdT5pms+GwLZrfngg2+hhSpiBsD1iygYhu6eBjTop8B5IWESFQKCQm3U2/xHkFQ0W8FrMKZVNOjL3HgAPr9UTENDQTfl4ojMMQIzH+6LYbAvoSuVnU3cfQLlgWeeolNNCRZimaEkeCapVmn94KqF2NNbwRaXx+CCy+4RmMMg+CDEGipD1OVSWBIYqLolMqnu+a4UysYYaVNAnvdUCmUSmNepSsxdwKkFWbdcWpTEBXC4FTdYIKsdEcTCXqfEB1+YTLSszIoTK5jlaeCo4oBIuVUhWDoUGpKJgVYw09ErTnKOiLjHdw8VLbR0TroAoAVIaVdpVXVOARMVyEm55lRA1Cgm3MquaNljBqRiVd75f0QmO0nirUTMnigwIZa9Q52yo5ys1qUJZpVXvsrJbGPgcSslYQD3ZntHOT4X+cJzEVoFik8EwlxJ4fnyQ8ViZJA0CeuTFv1BXJdknQSuR4DRk16KWLBwWm8SlatNO0NFlaVU6SjZiBI6pPIjUjqEBmh9r5/c4eKIHH+b/NZ+HqWRweaNCNDuZ+1R3ofooGKqD9w/wCoQGvRiZQpChRjH6nKfD+6OzGONw0X5lZzhARqJ7oW2ozQ+MY7+I80VuLd/EeaUFxIMFQHRqk2oA8Ma7+I81cYk8AlQ6dFmdp9qFhyUxLvQKc3GC3SKYsUsstsFybLsT3gYnVH/UgiYK8bUwlV93VXTuAY5pZ2Hr0z3ajo2l0zz5Lh/EcV9GfXXgeertHuf1Q4HyUHEt5+S8QztrE07Ohx3kfUap6l7SHR9MttMyrR1eCXc5Z+GamH6b+x6cV2nj5KDXb+Arz7PaKidZb1Cab2tTIs9pPVdEZQl0f+TkngyR6xZoYis10NneTY6KRiWHcnoD9lm4eqCHGQZ5plr4sIVaJtB3YtnE/9ShnEM4nyKjKOCGWhZJAoIcQzifIqBWbz8kNlOdNE7Qo8lnSMCbVExMGN7J6mxoAAPiksWGkzqQYKhxtCDVgRoFqqQstw6jxVfevGjnBDYE0nkpeqlDjKvGeoC4VnnXL5X+aZRYaCvq5WEneQPl9Enh2FyHWrF5AEQLD6lOUHOYLZTOtkTdBplLKIC5C/Xndvkf7LktMBkU6g4qxIP+ERr1xnUFUMI1KZGx8lQOINwR4FaHvjuqPq8SPNAomxAPjldMNrjkqPxjAAcw+aj9bRP8T4f2S74ruh9kn2YyKgRWOGiz/1dEai3EZgijEUdi/wBPzCDyw9V7h8mf7X7DlRphXwx7o8kq3Fs/m7xaVRmKAnvDLO4I1vrC3mwfde4PIyV+V+xp06gGl0w2qCsqjixsGn/kD9U1TxfIDwTcPoTcGuw4WWkarzuFqAPIf8S3qeIBm4WZ2ng21O8HQ4brl1eB5YUjs8P1C0+XdJcG5Sa17RA6/K3gjt7Oa5hII031vx46Lxn+sVaJh7dP3NJII48loU/aJroh21wvPTxyg6kj2WHPDIrjI2KfZLbjQ3vxGv50UM7BG0eV0iztXNeR56ckaj7QtEXAI1vqZsUvB02/UtiPZsyCW66AqK3sfTN48hCdpe1DDHeHzTR9o2kRO3A9OCZULtvqkecxXsdAmm48xeQOKyj2VUafif5r3+G7apEuzOaQNLXd0nQIE0nFxmeAbcTrc/ZM8ko9GyMtPib+aKPDOwlcSQX8LuulnsxA0qPgazFl7V2DaILhcnSLkdUscGXEhklt9pgeVvBFajL+5+5N6HTv8ASvY8thMXipgOnqLea1cL2/UY4tqNgj16FajqINMtIaMokkm+s+JS3blGnktOaJBgAOGkgbfVWxa/LGXzO0c2fwjBki9qpjGErh7A4fucjOevP9hVy0+7Jtc+IWyIXoISUopnjcuN45uLDmoqlyHKsBKYmQ5Uc+ATwCKWpXEfCeZhEKOwbABJ1N00DIVGUUUwAgwN2AcxcrPPNQsEy3YhjRdw81V+PhuYAhukusD03PgFs4XsrC0iC2kCRJL3kvIA3vZedxtb3tR73DU93gGiwAG2gXDqNZLGvqfT0uiWWX0QB+Iq1N8o5D6q7Ozi65kq1IGRYXWxg8OfDdfHyanJPqz0ODRY48JCNPs5VdgGB17FbtVjWtzEkjlfvbBUeTWyBxDW6NcRYaWngudzZ9XFpIPlrgyX4doAgFwPKIUOyDQF0akCQ3qV7BtA0wWRA4n/AD6ITcIw0jTgNL7gmYkGfGb+aDnIXy8Tqlx/0eWDqTiRJncAGW8Dos7E4sZjTcQxtozAgu4xI2uvYNwADh3ZDQAba8p15q2K7JpNyl9PM11tASZvHhCWUpDQjCEuFf3PKUGUbR3ib/8AHiEw7AGxaCPGxH0WzTwoyN7sBlgN9THgqF234EYTku51SwYsi5ijNGEmSHuEcTf8C7B0ZJBe89DH0WjWpBojigYdhaZ0Ox+ir8RlX6mQ/DNM02ooBiOz2ROZ99JMhJP7EYSTlG35K16lZpIzWB+aco0mEWIPTXw+yR5pS6sm9Ljh0il9jBpdltH7QI38ExTwEiIut0YVuWYJ4jl9RKq2iHDum4OnLlxQtjwhFc0Is7ODQJAAJ3+YKucJlO8iL5pE8Oa0aeHfVgQLCOXU8ErVwT2yNdzvbmsrNwgeRgm0iIAMWM68+ipTwlo4TdvNS9uUQRunqY+EC8mzefAJkJKKB4Wk4ASZg2k7afZaNRrT3h3XG8ie6doG8pTNc3iJFld0mNwI2grUBoT7QwwgR/nhuszE5GXF4O6fxrJNtDz+ayq52uTprsh9ii4Qlhqf9dsgiXC2kSF6Y4Jv/l5rzmIq/wBVjiI+E36x9F6LEdoU2m7h0FyvRaWVYU7PD+J429VJRXcj9ANnFR+hP8kv/rAPwMLutv7oFXteoCBlaOpKMtbijw5E4eGaqStQf88Dr8M4DVVp4af+NzzJ0Udk134kuYKjGVR8DXNOV5/iHTZ3KFjN9qPcvcyoyHF0G8QRYgjXZMtXia/MSloc8W04m6+k/aPzwS9VtTgPP+y8/j/bjI9zCyI3kG+oFlXBe2fvZBZlcI3sfsU0dTjbpMR6XLHlo2H0avAeahNMxEgEHULl0ErY527UFHDknVxygepXlMLSkgxbUx+bL2ftRhyadO0w4npAWbhMMC2Y7xmR4ABeY1+RvL9j1nhmNeSn6k4DCzq09622n0TQpkPytBkbAankN01hKBbe1ongFugM2ALjMWBOmgOy4lkTPrxaiZQBbmtIcyXbQ7+Kz8S2oGMplmRgl7IM2dG8r15wfvGtY9o0uQYGm3K26K2g3uBsAMkAjWOE7JlyuBo6lR7f3+/Q8z2a55a8ua69g+bg6QAd0btPAtLGuYXFzROt5JG82Wu+iZJEAEm0eEoTqgZMTH9tY6ocgea5bomaMM8tEkXIJiN7Irqf9VpJaQAcojQyASOcK2HaL72NvW3kpFMlw2jUmIF/nomqxb5A4qlT93dneJJtMxJtyiFh0sPe9vz5rfDS4uzEagSRxlOhrWZQWtcY2F94HLX0WotDN5arrZ5ltOZv0n+yv7kXjX5rRPZNYG7TExI0vYGdE3/ozmPbm0PC4bvbwTKLLPPBdzBZhNIgybTp4+KM7BFpaXBkncZhEcR4LVf2e8v0IjWBFp104J6h2fMZ2W2O+sQTGnp0RULZOeddbMLs5hlweLHbgP8AKLSw5kAC8eHGOq9SOzxkyxfMSHAiwMkRaNLQqtqUWPIfluBaO8TcGyfZRyvVbm9qMzDEsBIAgi448+UGx6pijRoQJOU3GuuhjpCrjKLGve1jrRYRcE3I6aGUnjaPcBAAc0XOYGRGkRf0jminQF830stjuxm955MAHQjUcQlG4SxdaBaf42vHDbzWfinuM3sDEZuO3MINR72iJMFI33SOqGB8fMaLy2bkQWiYjWIjkhVKgykyBw58vqs0VSCc0Wv15WQH1efhH5wQciiwJyD4pxPDruVkVWd+QCANBuSmnVCTvb5qBUAg7pS3w8UYPbtYVKjA0TlOVwPMSD4HZV7ONIGYcNfTUlbWJwTXEOi7nRI1ty8kxQ7FLRkrFsFuYPB+Fx9SNB4pnJ7eThlBRzNpVYOji2HlbwTZwdOqAy0kTMgHw4KzsI0DISGiRDiJvYTmi7ZusHG9q0aZDTJfMZKcyeF9Iup83wXlKCj8zDdp+xmIu6k9weHB4aWuBkfua4S20Aovtl7LPxgbi2mmyqW+7rtAOV1Zg+IGLZmkeKE72nxdNv8ATZlYO6STLTyjSegXoPZT2kfiRiMPUpBtV9F72D9pqMaXNEbE6+C6IPij5GeOG93Wvv0/vJ8Rr0S1xaRBBgjmERmIAbly979rhr05hb2A9l8Tii6r3WtJJc95gc44pb2h7Ddh4HcLf5NuT1Og6WTqZxPH1roJUO1ajRBLvMhclKb23zKV0LUTXBz/AA2N8n6A9pX5aGaNHAX/APIFv1XljjMrmnSTfkNV6b2neBg6uYgAgNnhLgJXzGn2kWu+LOPhJyktJjprC5vEIXM6fCslYmn6n0N+MaGCHB0i9hr+FaGBxDQGnMDO03B4X0PzXi6fbANPKGQeOxRMPiCCC617fFfyFl8+Ko+u7rg+j4btVrS4OIgctESrjWkl1jIB3PKV5jB4Ko4l2YDm6LedymmYJ4FqrT+259AAmjmrgV4l6m42rIgX8p/NUvVbY8Y42i+qLgqAazcWvrBtO/ioxORt26bztA+xV2m1ZKLW6kLVWADMLaTzBjRUGJktgZgZbJtcxYcYRKRBDgBIiZg8b78yUClULs0aMuBI1BAA5zbzRaRaK9ScCDM2JvE7lkG3OCqDGzUzZTIMnX66aapyhhwLk8XEjQEyLbxr5JLAUsrokXgkWsBOvp5oq0w2uWPsxL8wi1g43m3GFY4p+cNBzXEQLRrblyR8Jh2gSHEFzS0acv8ACCyiGEjMASADIJvoCDrFwmslavoaWJxwYJGUnW+wiI5mfnyWcztskOytOYfDFxJiAb3lOnD95kBlwZLpkj6SCgHBhry6YH7ZFpkkAfdD5hYeWlygFHEYtz82QgC0Gw22nWyv2rTPdLmy+0WtM7p79ZlqXc2CAInV1jN7HqrYytmAkjXeLj6XGqauGHe9ye1JfQ8z+nyMzHckb2MfJIurkNMyTsZ0vc6XWriKsWtxA1i86nTVZ7nDMJkxYaAnXeL3I8kjR3Rk65RnOqnLlkQ6JPreVQYYCxdm5zYKlRpMgeWqGynqCk3cF4w5tkYtoBjhqR9ZQROxv0TXuW8Pspba8eC3cvDhCzGluviofTB5o7t1UN04oj2WDbXtpB4Hit7s4URkDocHCJg94zBDptAhpssRlXKbnLBsdgeJWlgnUnUyHOJIAIH7QJMlt9dLbSkbOLUUzSd2H/RLs2YQ7MBcFnG+sEfhXzF7TWqZ3N91lm5cGkQAIiCBsJ5Er3lfH0HUC8zkDQxlzc3JkAiTeLheO7SpYcnM3+nIMtDyQfDQFVxrk+XqG2uWa3sr28zDNMhtUZYcx8GQTPdlsgz4Fejw/thhaT6WXBMpOqObLgGw0OIBMhszBPBeMwopOp2IztjLP7r3H904aTXMdJ0ILQdBF5nXWdFRto5PLjLlnsvab2B97ULsO5jAbljs0NP/AIgAiDwXyf2m7D93ULXOLi0kEsEhxBju8Qvrnt1jXtFN9NxHvaV4JEiQRpr8S+Qdpdo1abshENixtfx4BLJK+AYtzj8zPHVmwdI5Fcnu1MBUaQ5xa4VLtcx2Zp4idiOC5UT4JuPJ9z9q6IdhHg/yZ4w4L5zRY4PkAWEgHS59LBfSPa4//wA2UTL3gdBck+QPmF4umwZyYgRYdLI6zmYfDI/8V/ULQpvLrGCdToAtVmHygyc2WJ8d/VJ4BxHDXfgtuiwTobDb0k7hcOxH2oSSXJ36V2jRM2zagqWYRwvm/OQW/wBn4C4BMC2lwDG3FNYilSbI+IjebwIsfNXWCPVo53na4AdnPcGwZ4A7GxgRx0QsbUb+47j8hDxGKbTgT/uAH33SJr5s2bUzyWk1W0EIO9wAV3NzgH+nnMX0E312Cn9SXshmWC3h3iGnMfla6TdVAJjV0zw53Sj6hpm0jhHO31UWjuXW6NJmKMwDPEcbShVpBDyfjkjpokMPjCIn4wZvztHoqVSRB2+S18nVCKY/+scSIJsbDxtbir1e1HCSDJAtM2t6bFZOIrtc6RYQPMDbxS9UNhwvLtbnhB+nkhboosKfVDnZXbxqNku7zbOgxafUFap7YqkCD3YgEzb/AG8ddea8hgQGWiIgdfFaDMUA2dPHXqjGToeeCN9DSPaBLoJcI0J4nYeKI3GOJu7rBWQMVaRf6rm4sSJOo8kd1GeJeh6RsvflbeTA6aD0VMVSLTExBcI4R9bpGl2l7sQ0wYF26g8CSguxec3PeJ1JvJ1RuyEcUrvsaVRrQbEXAJ06x6pWoGzJi2iRrYk5iCQCOHGAIt80r7zSbkaG0326QhaKxxGrnG2iqeMjxSDaw1EqK2JaLymsbYMU3yJ4+iIHC0/5SdHFtjVDq4xoM6gAnhsUEFquWE7YrBj7nu8ZidoCXHtEym0Fpa2QQTMuI8dPBIYV/wCrrNa52Vrbu0gNnQcSVvdr9m4eqw954fs8A5tI3IGWLXXdh0Tyxcjy2v8AFliy+WlZg4jH02uJpAOFS4ql0GSIc0je4kFYL8XTNQh5de2Z5zNaeYF3fmqcHs1iRMjuGQCwxaeBs4HhKpjOwalQNJD3OaIOWmAeU969t0Ph5x6pnO9VCfKaGabmu0dTk2/ovEFsfxcO6eiKzFe7c5oHvI/dqI0sI1Q8P2FXpNORj3A6tc0AjnMpIdlYwyQxzmncTA6cUssU/R+xo54fuXufQ/anEud2dgKrWusHMkTIiAP/AFK+a4vFe+eG1BkYJjNab+pXvu0XOHZVGiZzscHSCS8TnzS3UGHbTzheKxXY9Mtn3hDomC2OoM6lLLG4vlBhkUlwytJ1NrA2mQRmJuTaQ0f/AJXKf0GFaB/UxLSbnusg9FKQofUPaWuD7tvCT8gPkViOa5zm5yYA7otAG/qVue1BDajRa7B/7FYGKxMAHb7q2Z3NsGiVYIoI1veiOPhe3yWvRr5QRv5m3FYdXHtygXmBlPXpxUVsYZbPdzWbO8c+qjtR2RnT5PR/6o8CZgaDKLR02Uu7SEflze6842s4XLT1NpUOfUNmxz1J9BZMsGV9Ey/xGlXMpL+B/E48NBmT42SOF7Qu65cDG5slMTRrQZa4g6mD9lTCB2XKRc2GqR4MidtFI63TU4xkmazcScrS25BcPPfmhOxIDoAsOcmOukJanQq6Bp6kQfW4Ufo6g3aOJmZHDRPHT5JdIshLWYYOnJEUcQCYkakjxMxKgtJcWzJOhlXw+FLQQbibW0/Pqm2YOmZsRI4/cWWWiyvsdGPxXTwj39hA4sshpDZB0ImUKtVJJi7jw16LWPYtIXzyTxcSfDggv7OYTpwTfA5O9DrxrTPmN/6MzHOzANBMiIEWJ3SNXFMHcM5uI/IXpGdm0nHvUWu8SbeJ/IXP7Iw//wBYDnmI+RTrw9+v+/8Aw5ZeNvpGP+Uedw/arWg2JOl+GkIOMryWlnovUD2dwzv/AIz5zr4olP2eoxAFuBZP1R/D5+oMfj0YSuSsw24wZMsXFyfpqgVsUWgnaeK9CexAD3WA/wDCEYYbKO9TsOLR9lvw+XdjQ8egl+W/5PKU8TDdYEzrc6SuqY4cZ6aaaWXs6fZ9M3DWeQU1MBwDY5WTLw5+okv/AKJN0o19zwp7SjT00CsMRNzdexd2YDP0SdLBEEggdOP3TLw/6k5eNTk+32PInEskXN9pkzyCPW7PxNTuhhbOmaxI6ajyXsW9lNJkANI0IaDy4IrcFUYLE9REqmPQRT+ZnPqPHMk4uKpGX2D2E6hTux2c/ERE9AZsOi1aTGM2BeY1E5fPU6clzK1RmryetwtXCY5r7PA+i+kltjSXB5nLbk5Sd2Z1dhcZNzxJuge65x+cAvQswNE3j1MeUwiVOzqcfg8LIeYkT3I8sW/yfI/iQfvdFbjiONtLCPLZatbAt/bI8UlieznaiCqJpiOSfUj9UCLArhWB+JrfJIjMw6eCh2IOsD1TUhGvQbdg2HVo8lyUdiXch+dVy20Hz+oj2ni6lWs5wPdjK3mANfqhGlVIAHzTdGi/+MdY+qZbh3bln/dg+q55aTC+p3R8RzQSUWqRk0MC50CocoB2BJ89lpsbTYDkaJ/k673Hx0WlQpU2jvVGzvEuPoI9Uy3EUW3ABPF0E+AFgtDBjx/kRDNrsuX8/sYxwea7jPT7rTwmUNg5I8j5rsXiTXHu6QLp+KLADh6JnDdkZRJbJG239yqtruc8pya+Z/wVe6BYgAcCgOGaXA9futVtKNlwwrXGHSDFku4WMqYsHlzQCbepUNpDYQmDRNMhs223HTkUTTZvr90L9A7mhN1M7utwASOIwUXA15XW7Tqtm7R4J6hlPwx4EA+l0kpV2L4s8ovg8qzBOMd0nwP2WhhsLs5pJ2aLDxK2K3vP21D0J+qUqV6gs+SOe/iEFJseedyOdTIEWbyAEdOZ8UrUhoO6ZDxHdMcil6lV06N9EYkE7ZnuoTePKFQtcLTHkFq+/dFyfM/IKjqhd8V+WvzTHSs77iLQY1Pn/dEa2dUamzgiMZYo2I8hmUWBjy3Y3CaNK/DopxVPMOYuOqNh35m/niFhp5W1yQ2nOv2KHUws7SmM5CZwzmu+yDdEvMkuhivoObz+ao2rz816c4YFKVuzWnaPkUFkQ/neqMhwtePJANMbHwIC0j2a5nwkhUfSeNWtd1aJ9E6kDehZsxa3Sfui0cQ793qo95Ghy8jN/UqfeA6yCOG/ODqiJKVj2doEkgngEJ1TMbBLsPCfIooru/BCWqJMrVwoOo+6y8T2e5t23Wkax2v6qpzb+pTptC20YvUEdNFC06tFpOoXKlm3mWDS4uJ5AfdVcx37BbnAPzRcP2e+Jaw+d11Wm5vxCI4m/SyP8gU+eBR4cNQJ/wBxR8HhKlU91oDR+4mGjxP0TOFwDnkEtgcNJ6ytGs7KIJ8NunNTkr4THeeui5FaeBbTOYOJfrmFh4DWOZ1WlhO0jo43StKoSb2HBS5zTt4oOPZib3LqbHvg7TVUqDY9FmUqhGn+ER9UnUpNlCsfc4RldBB53Qx/GYO08EgVDKxNijsG7Gm2oNC4nkD9AUN7RMtkFLMqEEWTLMc5vDy+yVxa6GT9Q9LFOGpzddVb9Q1wkA35yPLQjmkH4pxM5QTz9YIuEfCCk4Ze8w7AmQOh+6Rxp9CySq7K1mt6Dl/dAAvaeqfp4BpPxkjwRzhmAw0eKbelwKnXJnsonclTUbCf/TAmAbpSvTPBZStgcmBpESiualqTk0whM0DcDdHJL4c5XkbO+f58loAgrOxTMpnh3hzCy9AqQ62mNZQ6lCDIlWp1RZFBS8oG46hjiPiWhTrAjisyrSlBY4t0KVwUgb6N3L4j5IZohI0cbxTtPEBym4yQ6kmVfg2nUJKv2Qw6SFqFyo4rKUkNweYxVF9I8W8Y/CF1PGMPxSPCR5rfqgGxEhZNbswT3THJXjNPqI2u5DcQw6H1XGo3aErV7MQX4Fw3I8U9L1Jvb6jrnHkuWb+lf/Irk1IWl6gu0Me8jI0loO4181PZ+GAgmXO4uMx04LlyZwV2FzccSSH62KIFgEg6tHU7rlyaKRCLsdwryAiOqBcuStchT5KNJV3DmpXIMLkzmzGyg0yDIK5cgHcyaTXP0j1WjhuzN3G28G65cpZJNdCkepd7Kewd6JR2tuXquXIxEbLhu4V21jouXLdQWEbioOVupsXb9BwR67xABEyuXJGlaHUmIY3Dlh1kRInWOCnD12kwQZ8Fy5NHmPJSS6jzAzgfkg474COH91y5IuojfBkNJDWkHYSnaGIMBQuV2uANjDK14UVWLlyn0BYAmESlXhcuTNCWaNKrKu565cudrkum6AvMlWr0hYbrlyIVymLVqkCSPJJ1MUzgfIfdcuVoKyTBGuzgfIfdcuXJ6BR//9k="/>
          <p:cNvSpPr>
            <a:spLocks noChangeAspect="1" noChangeArrowheads="1"/>
          </p:cNvSpPr>
          <p:nvPr/>
        </p:nvSpPr>
        <p:spPr bwMode="auto">
          <a:xfrm>
            <a:off x="187325" y="-3524250"/>
            <a:ext cx="595312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2536" name="Picture 10" descr="http://cf067b.medialib.glogster.com/media/4e/4e8201904e6a2e5d7bd180cfa839e2890bbb0bebb5c169ef3f92584033cfdb43/sjs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Sodium valproate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Inhibits GABA transaminase which breaks down GABA</a:t>
            </a:r>
          </a:p>
          <a:p>
            <a:pPr eaLnBrk="1" hangingPunct="1"/>
            <a:r>
              <a:rPr lang="en-US" smtClean="0"/>
              <a:t>Well absorbed</a:t>
            </a:r>
          </a:p>
          <a:p>
            <a:pPr eaLnBrk="1" hangingPunct="1"/>
            <a:r>
              <a:rPr lang="en-US" smtClean="0"/>
              <a:t>Highly protein bound</a:t>
            </a:r>
          </a:p>
          <a:p>
            <a:pPr eaLnBrk="1" hangingPunct="1"/>
            <a:r>
              <a:rPr lang="en-US" smtClean="0"/>
              <a:t>Mostly metabolised in the liver t1/2 12hrs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 Sodium valproate-indications for use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Grandmal epilepsy</a:t>
            </a:r>
          </a:p>
          <a:p>
            <a:pPr eaLnBrk="1" hangingPunct="1"/>
            <a:r>
              <a:rPr lang="en-US" smtClean="0"/>
              <a:t>Myoclonic epilepsy</a:t>
            </a:r>
          </a:p>
          <a:p>
            <a:pPr eaLnBrk="1" hangingPunct="1"/>
            <a:r>
              <a:rPr lang="en-US" smtClean="0"/>
              <a:t>Absence seizures(petit mal)</a:t>
            </a:r>
          </a:p>
          <a:p>
            <a:pPr eaLnBrk="1" hangingPunct="1"/>
            <a:r>
              <a:rPr lang="en-US" smtClean="0"/>
              <a:t>Temporal lobe epilepsy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Sodium valproate- adverse effects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Gastrointestinal disturbances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thrombocytopenia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hair loss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impaired liver function tests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neural tube defects if prescribed in early pregnancy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drug interactions- inhibits the metabolism of other antiepileptics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7652" name="Picture 2" descr="http://www.curlambassadors.ca/wp-content/uploads/2015/06/mens-curly-hair-salon-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Lamotrigine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used in grandmal epilepsy and partial epilepsy not responding to other medication</a:t>
            </a:r>
          </a:p>
          <a:p>
            <a:pPr eaLnBrk="1" hangingPunct="1"/>
            <a:r>
              <a:rPr lang="en-US" smtClean="0"/>
              <a:t>commonly causes a skin rash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Mechanisms of action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Membrane stabilization</a:t>
            </a:r>
          </a:p>
          <a:p>
            <a:pPr eaLnBrk="1" hangingPunct="1"/>
            <a:r>
              <a:rPr lang="en-US" smtClean="0"/>
              <a:t>Interferes with transmission of seizure activity through inhibitory neurotransmitter GABA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Benzodiazepines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Clonazepam and clobazam</a:t>
            </a:r>
          </a:p>
          <a:p>
            <a:pPr eaLnBrk="1" hangingPunct="1"/>
            <a:r>
              <a:rPr lang="en-US" smtClean="0"/>
              <a:t>Myoclonic epilepsy and other resistent forms of epilepsies</a:t>
            </a:r>
          </a:p>
          <a:p>
            <a:pPr eaLnBrk="1" hangingPunct="1"/>
            <a:r>
              <a:rPr lang="en-US" smtClean="0"/>
              <a:t>Others too sedating for the routine use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Ethosuximide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lvl="1" eaLnBrk="1" hangingPunct="1"/>
            <a:r>
              <a:rPr lang="en-US" smtClean="0"/>
              <a:t>Used in absence seizures</a:t>
            </a:r>
          </a:p>
          <a:p>
            <a:pPr eaLnBrk="1" hangingPunct="1"/>
            <a:r>
              <a:rPr lang="en-US" smtClean="0"/>
              <a:t>Side effects include gastric upset and eosinophilia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Paraldehyde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Used in status epilepticus</a:t>
            </a:r>
          </a:p>
          <a:p>
            <a:pPr eaLnBrk="1" hangingPunct="1"/>
            <a:r>
              <a:rPr lang="en-US" smtClean="0"/>
              <a:t>Given I.V or I.M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Newer antiepileptics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Vigabatrin</a:t>
            </a:r>
          </a:p>
          <a:p>
            <a:pPr eaLnBrk="1" hangingPunct="1"/>
            <a:r>
              <a:rPr lang="en-US" smtClean="0"/>
              <a:t>Topiramate-Also used in migraine</a:t>
            </a:r>
          </a:p>
          <a:p>
            <a:pPr eaLnBrk="1" hangingPunct="1"/>
            <a:r>
              <a:rPr lang="en-US" smtClean="0"/>
              <a:t>Gabapentine-Also used in neuropatheic pain/Fibromyalgia</a:t>
            </a:r>
          </a:p>
          <a:p>
            <a:pPr eaLnBrk="1" hangingPunct="1"/>
            <a:r>
              <a:rPr lang="en-US" smtClean="0"/>
              <a:t>Levetiracetam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Levetiracetam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mtClean="0"/>
              <a:t>Used in partial epilepsy in children and adults</a:t>
            </a:r>
          </a:p>
          <a:p>
            <a:r>
              <a:rPr lang="en-US" smtClean="0"/>
              <a:t>Generalized tonic clonic seizures</a:t>
            </a:r>
          </a:p>
          <a:p>
            <a:r>
              <a:rPr lang="en-US" smtClean="0"/>
              <a:t>Myoclonic seizures</a:t>
            </a:r>
          </a:p>
          <a:p>
            <a:r>
              <a:rPr lang="en-US" smtClean="0"/>
              <a:t>Juvenile myoclonic epilepsy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General principles of therapy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When to initiate therapy- controversial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single commonly used relatively non toxic drug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monotherapy preferred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one drug fails to completely control the fits -substitute of add another drug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abrupt withdrawal can precipitate status epilepticus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 most its possible to tail off drugs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Dosage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start with one third of the maintenance dose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increase weekly  to reach the maintenance dose in 3 to 4 weeks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If fits continue dose should be adjusted upwards until the fits cease or adverse effects appear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2 equal daily doses preferable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Pregnancy and epilepsy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800" smtClean="0"/>
              <a:t>children born to mothers  on therapy show increased rate of malformations at birth</a:t>
            </a:r>
          </a:p>
          <a:p>
            <a:pPr eaLnBrk="1" hangingPunct="1"/>
            <a:r>
              <a:rPr lang="en-US" sz="2800" smtClean="0"/>
              <a:t>withdrawl of antiepileptics even more dangerous</a:t>
            </a:r>
          </a:p>
          <a:p>
            <a:pPr eaLnBrk="1" hangingPunct="1"/>
            <a:r>
              <a:rPr lang="en-US" sz="2800" smtClean="0"/>
              <a:t>carbamazepine is preferred during pregnancy.</a:t>
            </a:r>
          </a:p>
          <a:p>
            <a:pPr eaLnBrk="1" hangingPunct="1"/>
            <a:r>
              <a:rPr lang="en-US" sz="2800" smtClean="0"/>
              <a:t>Folic acid is administered to reduce neural tube defects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Epilepsy in children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Treated like in adults</a:t>
            </a:r>
          </a:p>
          <a:p>
            <a:pPr eaLnBrk="1" hangingPunct="1"/>
            <a:r>
              <a:rPr lang="en-US" smtClean="0"/>
              <a:t>side effects more problamatic</a:t>
            </a:r>
          </a:p>
          <a:p>
            <a:pPr eaLnBrk="1" hangingPunct="1"/>
            <a:r>
              <a:rPr lang="en-US" smtClean="0"/>
              <a:t>Febrile convulsions managed with prophylactic diazepam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Status epilepticus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Continous fits or recurrent fits</a:t>
            </a:r>
            <a:br>
              <a:rPr lang="en-US" smtClean="0"/>
            </a:br>
            <a:r>
              <a:rPr lang="en-US" smtClean="0"/>
              <a:t>without regaining conciouness in between attacks</a:t>
            </a:r>
          </a:p>
          <a:p>
            <a:pPr eaLnBrk="1" hangingPunct="1"/>
            <a:r>
              <a:rPr lang="en-US" smtClean="0"/>
              <a:t>Lorazepam I.v, Clonazepam I.V</a:t>
            </a:r>
          </a:p>
          <a:p>
            <a:pPr eaLnBrk="1" hangingPunct="1"/>
            <a:r>
              <a:rPr lang="en-US" smtClean="0"/>
              <a:t>Diazepam I.V</a:t>
            </a:r>
          </a:p>
          <a:p>
            <a:pPr eaLnBrk="1" hangingPunct="1"/>
            <a:r>
              <a:rPr lang="en-US" smtClean="0"/>
              <a:t>Phenytoin I.V</a:t>
            </a:r>
          </a:p>
          <a:p>
            <a:pPr eaLnBrk="1" hangingPunct="1"/>
            <a:r>
              <a:rPr lang="en-US" smtClean="0"/>
              <a:t>Paralysis and ventilation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Phenobarbitone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enhances GABA function</a:t>
            </a:r>
          </a:p>
          <a:p>
            <a:pPr eaLnBrk="1" hangingPunct="1"/>
            <a:r>
              <a:rPr lang="en-US" smtClean="0"/>
              <a:t>Used in tonic clonic epilepsy</a:t>
            </a:r>
          </a:p>
          <a:p>
            <a:pPr eaLnBrk="1" hangingPunct="1"/>
            <a:r>
              <a:rPr lang="en-US" smtClean="0"/>
              <a:t>Used in the prophylaxis of febrile convulsions.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Drugs of choice in epileptic seizures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Gnand mal epilepsy (Tonic clonic)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sodium valproate,carbamazepine,phenytoin sodium,lamotrigene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Petit mal epilepsy(absence seizures)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Ethosuximide, sodium valproate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Partial seizures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carbamazepine,sodium valporate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Myoclonic epilepsy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clonazepam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sodium valproate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Hydantoins: phenytoin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Membrane stabilizer</a:t>
            </a:r>
          </a:p>
          <a:p>
            <a:pPr eaLnBrk="1" hangingPunct="1"/>
            <a:r>
              <a:rPr lang="en-US" smtClean="0"/>
              <a:t>Prevents the initiation and the spread of repetitive neuronal discharges</a:t>
            </a:r>
          </a:p>
          <a:p>
            <a:pPr eaLnBrk="1" hangingPunct="1"/>
            <a:r>
              <a:rPr lang="en-US" smtClean="0"/>
              <a:t>Well absorbed orally</a:t>
            </a:r>
          </a:p>
          <a:p>
            <a:pPr eaLnBrk="1" hangingPunct="1"/>
            <a:r>
              <a:rPr lang="en-US" smtClean="0"/>
              <a:t>90% bound to plasma albumin</a:t>
            </a:r>
          </a:p>
          <a:p>
            <a:pPr eaLnBrk="1" hangingPunct="1"/>
            <a:r>
              <a:rPr lang="en-US" smtClean="0"/>
              <a:t>Shows saturation kinetics</a:t>
            </a:r>
          </a:p>
          <a:p>
            <a:pPr eaLnBrk="1" hangingPunct="1"/>
            <a:r>
              <a:rPr lang="en-US" smtClean="0"/>
              <a:t>Is a potent hepatic enzyme inducer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Indications for use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Grand mal epilepsy</a:t>
            </a:r>
          </a:p>
          <a:p>
            <a:pPr eaLnBrk="1" hangingPunct="1"/>
            <a:r>
              <a:rPr lang="en-US" smtClean="0"/>
              <a:t>Partial seizures</a:t>
            </a:r>
          </a:p>
          <a:p>
            <a:pPr eaLnBrk="1" hangingPunct="1"/>
            <a:r>
              <a:rPr lang="en-US" smtClean="0"/>
              <a:t>Cardiac arrhythmias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Adverse effects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Impairment of cognitive function</a:t>
            </a:r>
          </a:p>
          <a:p>
            <a:pPr eaLnBrk="1" hangingPunct="1"/>
            <a:r>
              <a:rPr lang="en-US" smtClean="0"/>
              <a:t>sedation</a:t>
            </a:r>
          </a:p>
          <a:p>
            <a:pPr eaLnBrk="1" hangingPunct="1"/>
            <a:r>
              <a:rPr lang="en-US" smtClean="0"/>
              <a:t>Cerebellar ataxia</a:t>
            </a:r>
          </a:p>
          <a:p>
            <a:pPr eaLnBrk="1" hangingPunct="1"/>
            <a:r>
              <a:rPr lang="en-US" smtClean="0"/>
              <a:t>Gum hypertrophy</a:t>
            </a:r>
          </a:p>
          <a:p>
            <a:pPr eaLnBrk="1" hangingPunct="1"/>
            <a:r>
              <a:rPr lang="en-US" smtClean="0"/>
              <a:t>Hirsutism</a:t>
            </a:r>
          </a:p>
          <a:p>
            <a:pPr eaLnBrk="1" hangingPunct="1"/>
            <a:r>
              <a:rPr lang="en-US" smtClean="0"/>
              <a:t>Coarsening of facial features</a:t>
            </a:r>
          </a:p>
          <a:p>
            <a:pPr eaLnBrk="1" hangingPunct="1"/>
            <a:r>
              <a:rPr lang="en-US" smtClean="0"/>
              <a:t>Anaemia, osteomalacia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15364" name="AutoShape 2" descr="data:image/jpeg;base64,/9j/4AAQSkZJRgABAQAAAQABAAD/2wCEAAkGBhQSEBQUEhQUFRQWFBQSFBgUFBUUFBQUFBQVFBQUFBQXHCYeFxkjGRQUHy8gIycpLCwsFR4xNTAqNSYsLCkBCQoKDgwOGg8PGikcHxwsKSkpKSkpKSksKSkpKSwpKSkpKSkpNSksKSwpLCwpKSkpLCkpKSksKSwpKSkpKSkpKf/AABEIALoBEAMBIgACEQEDEQH/xAAcAAACAgMBAQAAAAAAAAAAAAAEBQMGAQIHAAj/xABNEAABAwICBgUEDggEBgMAAAABAAIDBBEhMQUGEhNBUQciYZHScYGj0RQyQ1NjgoOToaKxwsPiFzNCUmKEksEV0+HwFjREcnPxI2Sy/8QAGgEAAwEBAQEAAAAAAAAAAAAAAAECAwUEBv/EADIRAAIBAQQHCAEEAwAAAAAAAAABAhEDBBIhBRQVMZGy0RM0QVFSYWJxgSIkgrEyQpL/2gAMAwEAAhEDEQA/ALRrxru6gdEBCZt6ZPdNjZ2Nj+F177fZklNN0oSOzpbfLk/hplr3o8SPhJHtTL9Ox6kmi0a0DJfLXDR9hb2CnNVbr4vzfudiOGmaGf6QnWxg9KfAsx9ITj7gfnT4EiqKXrWW0dLZevZV29L4y6mmGPkO39ITh7h6U+BDjpNN7bg/OnwJW+muckLUUNvKjZV29L4y6ipDyLPD0gud7j6U+BT/APHDrfqvSHwqsUkIuAcERUgYgd4Rsm7el8ZdRNR8h5/x273n0p8K8zXsn3L0p8KQMgWpjxyT2VdfS+Muofp8i1jW8+9+k/Ksu1ut+x9f/RVOSbktGzc0loq6+l/9S6iwoth1z/gP9f5Vg65/Bn5z8qqjnr22nsq6+l8ZdQwItLtdT72fnPyqCXX8j3L0p8KrbnoeSO6NlXX0vjLqWoItX6Qj716U+FDzdJhb7hf5Y+BVjdKB0N8wp2XdvS+MupXZx8i4s6Sr+4+lPgUg6Qj7z6X8iom5IUzXK9lXX0vi+pm4Iuv6Qz7yfnfyrB6RT7yfnfyKluK0JcjZV19L4y6iwIuZ6ST7z6U+BYb0mX9x9L+RUsxkZqExckbKuvpfGXUeBF6d0lke4H538i83pM+BPzv5FRSTxUUrUbKuvpfGXUWAvVT0olgvuL/LW+4hIemEuH/LEfL3/DVJbHtYEqIaO2XXGXJGyrr6Xxl1HhR0SPpWv7gfnvyIlvSRfKH0p8C562lByFlJExzcjcI2VdfS+MuosKOgfpFNv1PpT4FBL0nEe4emPgVMa42yQ8wPJGyrr6Xxl1BRRcJOl+2dP6c/5asWpuufs8yWj3e73fum3fbLv4Rb2n0rjVRHcq/9DcdjU/IfbKvDf7hYWNg52aaap4vzXuOVmkqlq1rzZ5X/AHUpaQAm+tWbPj/dVannOQXt0U/2sft8zM1GpiTMrDc1DEbm11I44LpGm4y4oeZ6le/sQU81zYJphSppvDtYIlryoIobKXJCZTRNvbKPbuVq1hJRjKbDNDElQDe1ahiLMYWzYuxTQqoIYitxEiNhYPlVUCpAI1ljeAWskhWImXYXlwFjbZv1j2hTUuniZMOCEkzyRp9oHbQNyRa/WHbZDvKAQPJHxWGRqcrTasmSzAhCwYgtjIoJZlRBsWY5rBYFC2TmphbyoA0dGoXRo4NwWJIcFIIVOZis7xSzxFDSNwTqU41JBUhbNkul+8xRlO25SrUlxoEgrzo1s+O2K1Y64KY0CT0wOSuvRRFsuqPkftlVNeVdui44z/I/bIubpXusvx/aFJ/pY61vOMflf91ViziTbJWnWxtyz4/3UiCWiu6x+3zMUXkCCKy9tZqWRyGBXRZaVTABxKFEBvdH2wUbEilkQtiKyG4okBZZGmkDZhgsti5StjxxUb+NgqoZVGWhtAyVF9gANGBJOSc1ujaSlj67tuW2AGV1UYtISR32HubfA2NrjtS+pq3E4knzp1oiHZylLfkN6rSDCMG2PO6CZUYpDJWdaxNkZTsLrWxUKVT0qzUUMJjdDuiWocQbHhmrXqTRQzSFsguQNoDnbO6aVXmKc+zjUq2IbiM8fNkoH3XQdK6F2mSMp2tIY4XBxkBGPVP7vYqTJAeKTg0KztVNVBAbrQo32PYXIQtU6yaG2mRufZCTTLSaeyFdMqIaJmy4pxI0EksbsiwyJcBhiSTkqxLMTi3IcVYtB6ZewG2ZbsuBxDmnmChNEtOlTIfZExi7S4EYcOKEdxP0BZjcR7UZYk+tIqlUbSO5hLqvJE1E98SgZ5MChjSFc8vWCaUrjgkkuLvOrBSU3VBOaUN5dpuD82oQMIJtkpw89yHdUWKozRFVq5dE77mo+R/FVIqpbq6dEZ61T8h+KuVpTu0vxzIJf4lk1sfYs+P91Vp9SE814veO3wn3FS3TEZo0V3WP2+Zjs41SGjZLqVsYSuCVF+yF0jRodUehzLG8i/V4/wBkivYp1oTWR1OSAAWuI2hxw5JdpqqY+Z74wQ1xvY2FueAVZUyMIuWJpkbHKdj0DHOFsZ+RU1NGqjVlYwQuBadu+DuzkjtXKWOzpJnsYzLE9Y9rQqu+XBDSz4ZqsVCXYtqidBrpaoj2yIrloOBP7Q5pJVVWeSHnrrYA+VCmEvNhcrOUqm0Y4d4vfVkyYDMptTVpbbO/Yj6XVS4G1e/MZhZq9EuhNnDyEi1woimadpCX6TzHl2OaOo6h0brtNj2YFC02AU5lFv72xWyMnnkO5dPyvO1tWcRYkYEgYY2SqaQ3vdRsf2qRlW1gva77gi+LR2FpzVVqYqOHcjapiexrS7DaG0Mcbc7cEjq5kTWVxeSXG/8AvlwSeR5ccckmawjkQyvLvIk1TI7bs05p84YFQ6G0SXSlxGGQuooxymoxbZLomgvEQ7Ennmt4acsKtdNQWGXnQ+l9X3AB7cQ7Hl5cFWF0PFC3TbTFO8wULp+1QTzFhsQhH1QPq4qanrjmFTzXQtVUgBRNZK72rbDmQpIdGOceuU3UTnFA2jZzvmuFrtdfEXGHMK1ufcXNgTc4YZ9iQ09KInkW86Zb+4TiOSxZoxPJZBySIibEIYiyZSiB1FRiug9EBG1U2+A/FXNq6QX866F0Ly3dVdm4/GXL0o/2svxzIm0VIln10lAdHfjvB9LFTKuMert8qtmvxxi+V+4qhT9Z44hTox0u0ft/2yYZRqRRvsi2EWzRLtG3cLNzv/opXaIw5eVdFTTB2sUB78BefICLYf3Kn0lq3O1u02zh2DEHkq/FTymQMcXDHj9ipyohq0jJVQftEGwub8OSKmontaHFpseQunFHooWGHb2pv7GNrDL7O1Cg/E8srzR5HP561owx7kufXG52QfKfUujTaIY/No7rIKq1MZsbY43FgeXNN2be40jfI+JTtFaGfKb/APpXPROrTWDaOJ+xFaAogGWtkSFZG0Vow4HO+HkWsLNUPHb3tyyQrZRgf7xQml9Fb0Y3vmDe+J5p5sKORirCjzxtWnVHN62kfEbOHqPkQ4qAui11MDhmLccQq7pPQbHZNseYFlDh5HSs72n/AJIrprLKKSquta2kdGTcG3NAmW6h5HsTjLNEksyDM915wJwAJKmp9CSPOWyPpSSbKc4xWZFRROlfbgM1eNEaMAAsMUHovRTYwAArDTO2cRmt4Qoce8W2N5bjzqe2a0kaS3ZvgEa5+2SXHrIeUDie5WkeSpV9P6Na5pNsuKS6E0K1/Wtex43xVr0oLscOBBTHVyljbTcAQBbynPzrN2dZno7dxhQTuogBa1kDLRqwz24IB0FytZwM1NiGsocO3mk5kLTYq5TUl8MFT9a37pmGfBZThQ9thbuLzMurcMEJLU4Wuk1FpFzzskgHmnrNDOIxcPMssL3Ht7ezpWomqpiTYLpPQa3rVflp/wAZUoaLAdZdH6JoQ11Tb4D8Vc3SipdZfjmRlO1Uxh0in9V8r9xItCRjZB45J70jMcRGWgm284Ze0VE0DpJ0U+xK4WebNxyPJTotVu0ft8zIlL9FDotJBkcMOalqaUXxCnoGtsL44G45clh83A5XXUwUOfiqZhdZhae45JBpWNrXtebAbQvwzNk5nkABucBjcrjWvGn5aufdwB5jYbDZBO04ccFrSqoTCu87XT0owIUpZZJNVtYA6ljMnVfsAPa9pDgRhhdH/wCKsGJcLdpVUMswrYU7GtLSHYHh2oejrWy+0G15LlEy0zsg1xsL8MlSEB0kYBcMhe6dMLTB2h30FVl9RK1/VjBbjtdbreUABYdp0g22Cb9qNw8LY7DsVDPKEm/xh7vc7edSiRxzsEh4KbyeoqEtqJhzt5Tb7VppLRzpRZ007RyY4MH0BUnTmozDi2aa98dt+1hxQXFDzSFZFY7T2Dn1h61UavS0LQete18QMD5EWOjGEuIMkuGZu0/2U36I4iMKh4xtiGlJpM2jauIJorWCmDLmRoP8WBRZ12pG/t3/AO1pKXV/RK5p6lQ1w/iaW/YSkNbqDUx3sGvtj1Tj3FWlRGTnJupcR0iUo/aefIwrcdJtN8J/T/quUyMIJBFiMwc1syMnIE+ZBNTqz+k2m4CX+ketaO6SoSMGSeey5cWOHA9yw2YhLMtKK3nQq/X1rmOAa4HhdaaL6Sw1obIx3xTceVUB011qHE5IoEnE6eeken/j/pW7NeoHDql39JXLNgqeKrcwWCpJPezP8HSKjWthGBd3Koab0kZncbBK453H9pbSvdwx7VEos9dnKKQPIS03GBT2h1ye1uy5gd23sq8XXOKIpoxdG5GaWOWQ6drOSb7GPlXSehHSDpX1hItb2Pbz771LlTqbBdQ6CY7Gr/l/xlydLJarL8cyPUoUzHvSlp+OmbFtk3eZdkAXJ2di/wD+guO1FLVVcwdHFJn1MCAMcCScl2DpI0QJ6qh2vasNQ4jgf1PqR9MxrQLWHmsnoimqx/lzMwtN4n0RUVrIWiRjC8DEbz6ckh0xrPXlxbGwNIwNmg4+UqyaQr9p5bGbi+Y480Buef8Aqug2jezu2LNksGkiYmb0na2RtA8TbHBERVDLdXZHkACV1VNtDNAElnFS5sp3XyZbmy5KIvG0Lqt0WmHbWyRfkmb5nGxy2exCtGzB3eVS+6s6SY0lrrAHEcALKwVwDY3uYATs2w43XJBpZ7SCMwbpkdepXsc3C5w9qBbyWWitPBmeqzruJ9J6wmJr42Bu07N2ZA5BVF1U/a2ts37clPICTjmoZIrKJOp07OwjFUoNdH6aFwHAYfSnMdUDkM1TXx2xRNHpUtNnJxl5nmtrt4xLfJNZuPLndINIvwPepH6SFs0q0hVvLTsjFXKWR5oWTruLAJGbAc14JIbtXJLr2xUlNMz9okY+YKm0usIZ1JG7J7U1j00xwuCs1NA7GVRrWVgtYduJ5Kv12lLO6o2iOXrUk0zn4DBv0lRbuyeNm1nd/FlU0lq0Z5jI6zNo4jNYfol0TbRuFvJZWh7EJNEirPUrKHkUuple09cJZOQeCt9fSB1wQqpXUxY4juTi295jbWSSqgAhWrVvRIsHO4qsWxVu0XISwDIDkFrU8ULNy3DGu0Uw42Hck8+imEcEbPf953elVTM8HO6lyPTGwkKX02y+3arBT0wsEkmJJum2jq6+BzU4jSNnhNp9DtPBBTaM2clYmOBQtUy3kQy4pCWGQjA4rqnQg+5q/wCX/GXNJ4LG66V0Hts6r/l/xlytKv8Aay/HMipLIuGtzgHxX+EtzzYq5X6SJ6jcOabdIEzmuh2eO9x+bVTpjd2J7SstF11aP2+ZlWVipfqY3jjDW4Gx7AoZMFJGmdBoQztOw5m2P2HGxI5g5LqmspKKqxNJTOAxBH+7pPW3OAT3SsMrXlsl9oYHHll9CXw0vEpPyLi1SpDo2htiU0IsLBRsamtLokl4bIHNvcNwzds7QF00ZSaE0oWtLTG5NifVzTWrpI9y1zC7bvZzTbDtw4XROiIYxDK9zrOFgG8TzToS7RUqhdo+sEUrXlocBe4PIi3eoK6lLXYtLQ7rNv8AunJTzwN2doO44jiOXlUVTVOfbbJOyABfkMggvxqgUxIY0Yc65yTJlOHte4G2y3aIPHGwaO1Y0ZSCR4YSRcG1htG+drJPMKgwjDclrI1FRw3da4BxzNhhmFtIGuItcG3Wubi/Z2KhYqbhLW6PbI0hw9YSmj0QYZL7Ti1WbZBwxv8AaoKiHZzHHzKKDyD6GCJ0L3OfsvFthtvbXzxQ+wLDt+hDmcOeS1oaDjYZZKeKUcVRFKGWwDjfJAytARzZrIOVtykNCirGZVd0pECrPWw4KuVbLmyVaGijiQlpILuHHFWqBuy0KvMaWOunVJV7TQMMMcse9aqVTzqzwKhPK3ig5oLplsXCjkgsMUGiEs1HZDbq2ITmQYIVkN1Aqm9HXXFjmjXPDmpPJAWm4RFJP1iE0/ATSWZvM22C6P0JjrVX8v8AbMuc1osAui9CLsar+X/GXN0r3WX45kTLcWfXmK7ouzefaxVltJirdrc25j+U+1qQMhUaK7tH7fMzaynSB6GLBTR1BieHNGI4HL6FIxtgtJYSRcEZ27e5dMKp7zTSj2PLXM2rkXdtG/X427EuOBRZgwywQ0sagcUkqBrNIRtgLNkbxzhdxANm8LHhiia/TLpXbcYDRFa13XOIAJsc8VX5m9yxE0O5jkiodnHeWjSVU2OljjZ1nPbtOc0ixN7kEZ5pCDcLMxJAvwFh5kPvSDcJtkRhhNm54rEpUsZzwzWjmoTLqRtGClo6h0btppsRgD5cD9q0e2wGPmWkR+1USkMqKq3Z2xsucQ5pa5tw0HC/lQTziVo9xGa8HXQKiWZoRxQtViizgoJggKgkZU0J86GljPBepXWzUmngFSOWhWXFeLLpogGmjBvdKauhHJPX0/al9SwXTZUWVaeDFGUVORkjpaYEqenpk0ipSqYiOCkeLiy2fEo3CydTzsVzGxK9SC+S1rTmt9Eswv3JxVWKWSNaiLApbRPtImta+10mov1iP9hp5B2lJrADiuidBZxq/wCX/GXLtIy3eum9AxxrP5b8dc3SvdZ/jmREnlQu+txxj+P9rUjiN0/1rZcs+P8AdSaOFZ6K7rH7fMzaFMKPCSxRb4Bgb4EZBaCG4JIWrLrqCZFLEhzELI7dlQPZZKglIDljbsgWxHHn5kMaTkjZM1DtIoaoGDeC0khsiizG4WC0HMqWBDGbBRGN3kRQtktnkIVCWBvBK1gLR7a+X0qaRyDe037E2yo+4WZdvZZ1RjYG1szmSpXQhpIBuBhfnZA7CIJwQiWZkIKFkapLLzoLpkkDY7rbchTtistnBMqoOyKyk2ws7u5XpIUVJeYJUTXwCWzRYp3FR3WktEE6CUqCOODkEWIbBGOpwOChcExN1BZELO1HvCDnOCQiv6TdZT6Ik6iD0i+5UminG1voTi8wnuNtIOQFAzElTaWnxspqGOzAje6irkLazNdX6DIreyu32P8AjLlNa+8mC630KOxquz2P+MudpXuk/wCPMiG0XbWNly34/wB1LaeNNdPDFvxv7JYFnorusfuX9spbiVxsFEIceBW5dhdaRuxXUAnhi6j8vOcUM+K4UjnjmsE2QIWyw81A6nRs6hCk2iwXYwQ8maPc1QPiHFS1U0TB9lDzy2RhFs0u0lMLJbilmwKSv6xbfEKSGquUjqb73a5jgjqO4dipTbZtaWaSqPI2IkQ4IVr7Lf2YrrQ8rVTbZC2cUMZsVPGE0yaETish61maodoc8VSGENcsPk7VCZLBDPqBmhk0GEFQvTyINk4UMtYniIcSeSoQckyFlrxfmgqquICKlKLJanSGNghqiUht1rovZN3O5qHS9aMgl4D8RRVTYo2jNmYDFCUFPtvucrpzK22SVMhugnraM5nEoF1a5o2bpvVSKKHRgfmFUWzKcG1kJWzY34rr3QJISau//wBf8ZUI6ttzOC6b0MwNYakN+Av6VeDS3dJfx5kYxhJZtl40zTPc5uw29i6+IGduZQTdHyfu/S31q0ujFzgO5Y3Y5DuXEsLxebvDs4YaKu9PzfuCtlTcVc6Ok/d+lvrUbtGS3wZ9ZvrVs3Y5DuXt2OQ7lttC9/Dg+odsvIqZ0ZIf2Ppb61pLoqXg36zfWrfuxyHcvbsch3I2he/hwfUfbLyKS/Q02HU+s31r0mhJrYM+s31q7bsch3L27HIdyNfvfw4PqPt/Yon+E1I9zv8AGZ4luzQkxzZ9ZnrV43Y5DuXt2OQ7ktevfw4PqPWPYoFRoCc3tH9ZnrSKs1UrXHCG4/74vEuubsch3L27HIdyNevfw4PqUr3TwOOM1GrDnFs/Hj/s5Tt1IrNku2BtAjq7bdo9oN7d5XXN2OQ7l7djkO5LXb38OD6lu+t5UOWs1aq7fqT85H4lgarVXvP14/Eup7sch3L27HIdyevXv4cH1M9a9jlB1VrPeSfjxeJSQ6s1gzh+vH4l1PdjkO5e3Y5DuQr9e16OD6hrPscmqtWq0+1gPzkXjQceqFeB+p9JF412XdjkO5e3Y5DuRr17+HB9Q1r2ONDVHSHGH0kXjUbdSK7axhNv/JF412ndjkO5e3Y5DuS129/Dg+oa17HHjqVWcIiPlIvEoJtRa05Reki8a7RuxyHcvbsch3I169/Dg+oaz7HE26hVvGH0kXjUMnR/XG//AMF/lIfGu5bsch3L27HIdyevXv4cH1DWfY4Ezo50gL2gtf4WHxoaXov0g44w+lh8a+ht2OQ7l7djkO5PX738OD6id4r4HA6To60gwW9j+lh8akf0f6QP/T+lh8a7xuxyHcvbsch3J7Qvfw4S6kdsj56d0a6Rv/y/pYP8xGwagaQb/wBOfnYfGu8bsch3L27HIdye0b58OEuo+2XkcGl1D0kcNxYf+WHxq8dGerc9IZt/HsF+6t1mOvs7y/tSbe2Heug7sch3LLYxcYDPksLe83m8Q7OeGjpuT8/sHbKlKH//2Q=="/>
          <p:cNvSpPr>
            <a:spLocks noChangeAspect="1" noChangeArrowheads="1"/>
          </p:cNvSpPr>
          <p:nvPr/>
        </p:nvSpPr>
        <p:spPr bwMode="auto">
          <a:xfrm>
            <a:off x="187325" y="-1825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5" name="AutoShape 4" descr="data:image/jpeg;base64,/9j/4AAQSkZJRgABAQAAAQABAAD/2wCEAAkGBhQSEBQUEhQUFRQWFBQSFBgUFBUUFBQUFBQVFBQUFBQXHCYeFxkjGRQUHy8gIycpLCwsFR4xNTAqNSYsLCkBCQoKDgwOGg8PGikcHxwsKSkpKSkpKSksKSkpKSwpKSkpKSkpNSksKSwpLCwpKSkpLCkpKSksKSwpKSkpKSkpKf/AABEIALoBEAMBIgACEQEDEQH/xAAcAAACAgMBAQAAAAAAAAAAAAAEBQMGAQIHAAj/xABNEAABAwICBgUEDggEBgMAAAABAAIDBBEhMQUGEhNBUQciYZHScYGj0RQyQ1NjgoOToaKxwsPiFzNCUmKEksEV0+HwFjREcnPxI2Sy/8QAGgEAAwEBAQEAAAAAAAAAAAAAAAECAwUEBv/EADIRAAIBAQQHCAEEAwAAAAAAAAABAhEDBBIhBRQVMZGy0RM0QVFSYWJxgSIkgrEyQpL/2gAMAwEAAhEDEQA/ALRrxru6gdEBCZt6ZPdNjZ2Nj+F177fZklNN0oSOzpbfLk/hplr3o8SPhJHtTL9Ox6kmi0a0DJfLXDR9hb2CnNVbr4vzfudiOGmaGf6QnWxg9KfAsx9ITj7gfnT4EiqKXrWW0dLZevZV29L4y6mmGPkO39ITh7h6U+BDjpNN7bg/OnwJW+muckLUUNvKjZV29L4y6ipDyLPD0gud7j6U+BT/APHDrfqvSHwqsUkIuAcERUgYgd4Rsm7el8ZdRNR8h5/x273n0p8K8zXsn3L0p8KQMgWpjxyT2VdfS+Muofp8i1jW8+9+k/Ksu1ut+x9f/RVOSbktGzc0loq6+l/9S6iwoth1z/gP9f5Vg65/Bn5z8qqjnr22nsq6+l8ZdQwItLtdT72fnPyqCXX8j3L0p8KrbnoeSO6NlXX0vjLqWoItX6Qj716U+FDzdJhb7hf5Y+BVjdKB0N8wp2XdvS+MupXZx8i4s6Sr+4+lPgUg6Qj7z6X8iom5IUzXK9lXX0vi+pm4Iuv6Qz7yfnfyrB6RT7yfnfyKluK0JcjZV19L4y6iwIuZ6ST7z6U+BYb0mX9x9L+RUsxkZqExckbKuvpfGXUeBF6d0lke4H538i83pM+BPzv5FRSTxUUrUbKuvpfGXUWAvVT0olgvuL/LW+4hIemEuH/LEfL3/DVJbHtYEqIaO2XXGXJGyrr6Xxl1HhR0SPpWv7gfnvyIlvSRfKH0p8C562lByFlJExzcjcI2VdfS+MuosKOgfpFNv1PpT4FBL0nEe4emPgVMa42yQ8wPJGyrr6Xxl1BRRcJOl+2dP6c/5asWpuufs8yWj3e73fum3fbLv4Rb2n0rjVRHcq/9DcdjU/IfbKvDf7hYWNg52aaap4vzXuOVmkqlq1rzZ5X/AHUpaQAm+tWbPj/dVannOQXt0U/2sft8zM1GpiTMrDc1DEbm11I44LpGm4y4oeZ6le/sQU81zYJphSppvDtYIlryoIobKXJCZTRNvbKPbuVq1hJRjKbDNDElQDe1ahiLMYWzYuxTQqoIYitxEiNhYPlVUCpAI1ljeAWskhWImXYXlwFjbZv1j2hTUuniZMOCEkzyRp9oHbQNyRa/WHbZDvKAQPJHxWGRqcrTasmSzAhCwYgtjIoJZlRBsWY5rBYFC2TmphbyoA0dGoXRo4NwWJIcFIIVOZis7xSzxFDSNwTqU41JBUhbNkul+8xRlO25SrUlxoEgrzo1s+O2K1Y64KY0CT0wOSuvRRFsuqPkftlVNeVdui44z/I/bIubpXusvx/aFJ/pY61vOMflf91ViziTbJWnWxtyz4/3UiCWiu6x+3zMUXkCCKy9tZqWRyGBXRZaVTABxKFEBvdH2wUbEilkQtiKyG4okBZZGmkDZhgsti5StjxxUb+NgqoZVGWhtAyVF9gANGBJOSc1ujaSlj67tuW2AGV1UYtISR32HubfA2NrjtS+pq3E4knzp1oiHZylLfkN6rSDCMG2PO6CZUYpDJWdaxNkZTsLrWxUKVT0qzUUMJjdDuiWocQbHhmrXqTRQzSFsguQNoDnbO6aVXmKc+zjUq2IbiM8fNkoH3XQdK6F2mSMp2tIY4XBxkBGPVP7vYqTJAeKTg0KztVNVBAbrQo32PYXIQtU6yaG2mRufZCTTLSaeyFdMqIaJmy4pxI0EksbsiwyJcBhiSTkqxLMTi3IcVYtB6ZewG2ZbsuBxDmnmChNEtOlTIfZExi7S4EYcOKEdxP0BZjcR7UZYk+tIqlUbSO5hLqvJE1E98SgZ5MChjSFc8vWCaUrjgkkuLvOrBSU3VBOaUN5dpuD82oQMIJtkpw89yHdUWKozRFVq5dE77mo+R/FVIqpbq6dEZ61T8h+KuVpTu0vxzIJf4lk1sfYs+P91Vp9SE814veO3wn3FS3TEZo0V3WP2+Zjs41SGjZLqVsYSuCVF+yF0jRodUehzLG8i/V4/wBkivYp1oTWR1OSAAWuI2hxw5JdpqqY+Z74wQ1xvY2FueAVZUyMIuWJpkbHKdj0DHOFsZ+RU1NGqjVlYwQuBadu+DuzkjtXKWOzpJnsYzLE9Y9rQqu+XBDSz4ZqsVCXYtqidBrpaoj2yIrloOBP7Q5pJVVWeSHnrrYA+VCmEvNhcrOUqm0Y4d4vfVkyYDMptTVpbbO/Yj6XVS4G1e/MZhZq9EuhNnDyEi1woimadpCX6TzHl2OaOo6h0brtNj2YFC02AU5lFv72xWyMnnkO5dPyvO1tWcRYkYEgYY2SqaQ3vdRsf2qRlW1gva77gi+LR2FpzVVqYqOHcjapiexrS7DaG0Mcbc7cEjq5kTWVxeSXG/8AvlwSeR5ccckmawjkQyvLvIk1TI7bs05p84YFQ6G0SXSlxGGQuooxymoxbZLomgvEQ7Ennmt4acsKtdNQWGXnQ+l9X3AB7cQ7Hl5cFWF0PFC3TbTFO8wULp+1QTzFhsQhH1QPq4qanrjmFTzXQtVUgBRNZK72rbDmQpIdGOceuU3UTnFA2jZzvmuFrtdfEXGHMK1ufcXNgTc4YZ9iQ09KInkW86Zb+4TiOSxZoxPJZBySIibEIYiyZSiB1FRiug9EBG1U2+A/FXNq6QX866F0Ly3dVdm4/GXL0o/2svxzIm0VIln10lAdHfjvB9LFTKuMert8qtmvxxi+V+4qhT9Z44hTox0u0ft/2yYZRqRRvsi2EWzRLtG3cLNzv/opXaIw5eVdFTTB2sUB78BefICLYf3Kn0lq3O1u02zh2DEHkq/FTymQMcXDHj9ipyohq0jJVQftEGwub8OSKmontaHFpseQunFHooWGHb2pv7GNrDL7O1Cg/E8srzR5HP561owx7kufXG52QfKfUujTaIY/No7rIKq1MZsbY43FgeXNN2be40jfI+JTtFaGfKb/APpXPROrTWDaOJ+xFaAogGWtkSFZG0Vow4HO+HkWsLNUPHb3tyyQrZRgf7xQml9Fb0Y3vmDe+J5p5sKORirCjzxtWnVHN62kfEbOHqPkQ4qAui11MDhmLccQq7pPQbHZNseYFlDh5HSs72n/AJIrprLKKSquta2kdGTcG3NAmW6h5HsTjLNEksyDM915wJwAJKmp9CSPOWyPpSSbKc4xWZFRROlfbgM1eNEaMAAsMUHovRTYwAArDTO2cRmt4Qoce8W2N5bjzqe2a0kaS3ZvgEa5+2SXHrIeUDie5WkeSpV9P6Na5pNsuKS6E0K1/Wtex43xVr0oLscOBBTHVyljbTcAQBbynPzrN2dZno7dxhQTuogBa1kDLRqwz24IB0FytZwM1NiGsocO3mk5kLTYq5TUl8MFT9a37pmGfBZThQ9thbuLzMurcMEJLU4Wuk1FpFzzskgHmnrNDOIxcPMssL3Ht7ezpWomqpiTYLpPQa3rVflp/wAZUoaLAdZdH6JoQ11Tb4D8Vc3SipdZfjmRlO1Uxh0in9V8r9xItCRjZB45J70jMcRGWgm284Ze0VE0DpJ0U+xK4WebNxyPJTotVu0ft8zIlL9FDotJBkcMOalqaUXxCnoGtsL44G45clh83A5XXUwUOfiqZhdZhae45JBpWNrXtebAbQvwzNk5nkABucBjcrjWvGn5aufdwB5jYbDZBO04ccFrSqoTCu87XT0owIUpZZJNVtYA6ljMnVfsAPa9pDgRhhdH/wCKsGJcLdpVUMswrYU7GtLSHYHh2oejrWy+0G15LlEy0zsg1xsL8MlSEB0kYBcMhe6dMLTB2h30FVl9RK1/VjBbjtdbreUABYdp0g22Cb9qNw8LY7DsVDPKEm/xh7vc7edSiRxzsEh4KbyeoqEtqJhzt5Tb7VppLRzpRZ007RyY4MH0BUnTmozDi2aa98dt+1hxQXFDzSFZFY7T2Dn1h61UavS0LQete18QMD5EWOjGEuIMkuGZu0/2U36I4iMKh4xtiGlJpM2jauIJorWCmDLmRoP8WBRZ12pG/t3/AO1pKXV/RK5p6lQ1w/iaW/YSkNbqDUx3sGvtj1Tj3FWlRGTnJupcR0iUo/aefIwrcdJtN8J/T/quUyMIJBFiMwc1syMnIE+ZBNTqz+k2m4CX+ketaO6SoSMGSeey5cWOHA9yw2YhLMtKK3nQq/X1rmOAa4HhdaaL6Sw1obIx3xTceVUB011qHE5IoEnE6eeken/j/pW7NeoHDql39JXLNgqeKrcwWCpJPezP8HSKjWthGBd3Koab0kZncbBK453H9pbSvdwx7VEos9dnKKQPIS03GBT2h1ye1uy5gd23sq8XXOKIpoxdG5GaWOWQ6drOSb7GPlXSehHSDpX1hItb2Pbz771LlTqbBdQ6CY7Gr/l/xlydLJarL8cyPUoUzHvSlp+OmbFtk3eZdkAXJ2di/wD+guO1FLVVcwdHFJn1MCAMcCScl2DpI0QJ6qh2vasNQ4jgf1PqR9MxrQLWHmsnoimqx/lzMwtN4n0RUVrIWiRjC8DEbz6ckh0xrPXlxbGwNIwNmg4+UqyaQr9p5bGbi+Y480Buef8Aqug2jezu2LNksGkiYmb0na2RtA8TbHBERVDLdXZHkACV1VNtDNAElnFS5sp3XyZbmy5KIvG0Lqt0WmHbWyRfkmb5nGxy2exCtGzB3eVS+6s6SY0lrrAHEcALKwVwDY3uYATs2w43XJBpZ7SCMwbpkdepXsc3C5w9qBbyWWitPBmeqzruJ9J6wmJr42Bu07N2ZA5BVF1U/a2ts37clPICTjmoZIrKJOp07OwjFUoNdH6aFwHAYfSnMdUDkM1TXx2xRNHpUtNnJxl5nmtrt4xLfJNZuPLndINIvwPepH6SFs0q0hVvLTsjFXKWR5oWTruLAJGbAc14JIbtXJLr2xUlNMz9okY+YKm0usIZ1JG7J7U1j00xwuCs1NA7GVRrWVgtYduJ5Kv12lLO6o2iOXrUk0zn4DBv0lRbuyeNm1nd/FlU0lq0Z5jI6zNo4jNYfol0TbRuFvJZWh7EJNEirPUrKHkUuple09cJZOQeCt9fSB1wQqpXUxY4juTi295jbWSSqgAhWrVvRIsHO4qsWxVu0XISwDIDkFrU8ULNy3DGu0Uw42Hck8+imEcEbPf953elVTM8HO6lyPTGwkKX02y+3arBT0wsEkmJJum2jq6+BzU4jSNnhNp9DtPBBTaM2clYmOBQtUy3kQy4pCWGQjA4rqnQg+5q/wCX/GXNJ4LG66V0Hts6r/l/xlytKv8Aay/HMipLIuGtzgHxX+EtzzYq5X6SJ6jcOabdIEzmuh2eO9x+bVTpjd2J7SstF11aP2+ZlWVipfqY3jjDW4Gx7AoZMFJGmdBoQztOw5m2P2HGxI5g5LqmspKKqxNJTOAxBH+7pPW3OAT3SsMrXlsl9oYHHll9CXw0vEpPyLi1SpDo2htiU0IsLBRsamtLokl4bIHNvcNwzds7QF00ZSaE0oWtLTG5NifVzTWrpI9y1zC7bvZzTbDtw4XROiIYxDK9zrOFgG8TzToS7RUqhdo+sEUrXlocBe4PIi3eoK6lLXYtLQ7rNv8AunJTzwN2doO44jiOXlUVTVOfbbJOyABfkMggvxqgUxIY0Yc65yTJlOHte4G2y3aIPHGwaO1Y0ZSCR4YSRcG1htG+drJPMKgwjDclrI1FRw3da4BxzNhhmFtIGuItcG3Wubi/Z2KhYqbhLW6PbI0hw9YSmj0QYZL7Ti1WbZBwxv8AaoKiHZzHHzKKDyD6GCJ0L3OfsvFthtvbXzxQ+wLDt+hDmcOeS1oaDjYZZKeKUcVRFKGWwDjfJAytARzZrIOVtykNCirGZVd0pECrPWw4KuVbLmyVaGijiQlpILuHHFWqBuy0KvMaWOunVJV7TQMMMcse9aqVTzqzwKhPK3ig5oLplsXCjkgsMUGiEs1HZDbq2ITmQYIVkN1Aqm9HXXFjmjXPDmpPJAWm4RFJP1iE0/ATSWZvM22C6P0JjrVX8v8AbMuc1osAui9CLsar+X/GXN0r3WX45kTLcWfXmK7ouzefaxVltJirdrc25j+U+1qQMhUaK7tH7fMzaynSB6GLBTR1BieHNGI4HL6FIxtgtJYSRcEZ27e5dMKp7zTSj2PLXM2rkXdtG/X427EuOBRZgwywQ0sagcUkqBrNIRtgLNkbxzhdxANm8LHhiia/TLpXbcYDRFa13XOIAJsc8VX5m9yxE0O5jkiodnHeWjSVU2OljjZ1nPbtOc0ixN7kEZ5pCDcLMxJAvwFh5kPvSDcJtkRhhNm54rEpUsZzwzWjmoTLqRtGClo6h0btppsRgD5cD9q0e2wGPmWkR+1USkMqKq3Z2xsucQ5pa5tw0HC/lQTziVo9xGa8HXQKiWZoRxQtViizgoJggKgkZU0J86GljPBepXWzUmngFSOWhWXFeLLpogGmjBvdKauhHJPX0/al9SwXTZUWVaeDFGUVORkjpaYEqenpk0ipSqYiOCkeLiy2fEo3CydTzsVzGxK9SC+S1rTmt9Eswv3JxVWKWSNaiLApbRPtImta+10mov1iP9hp5B2lJrADiuidBZxq/wCX/GXLtIy3eum9AxxrP5b8dc3SvdZ/jmREnlQu+txxj+P9rUjiN0/1rZcs+P8AdSaOFZ6K7rH7fMzaFMKPCSxRb4Bgb4EZBaCG4JIWrLrqCZFLEhzELI7dlQPZZKglIDljbsgWxHHn5kMaTkjZM1DtIoaoGDeC0khsiizG4WC0HMqWBDGbBRGN3kRQtktnkIVCWBvBK1gLR7a+X0qaRyDe037E2yo+4WZdvZZ1RjYG1szmSpXQhpIBuBhfnZA7CIJwQiWZkIKFkapLLzoLpkkDY7rbchTtistnBMqoOyKyk2ws7u5XpIUVJeYJUTXwCWzRYp3FR3WktEE6CUqCOODkEWIbBGOpwOChcExN1BZELO1HvCDnOCQiv6TdZT6Ik6iD0i+5UminG1voTi8wnuNtIOQFAzElTaWnxspqGOzAje6irkLazNdX6DIreyu32P8AjLlNa+8mC630KOxquz2P+MudpXuk/wCPMiG0XbWNly34/wB1LaeNNdPDFvxv7JYFnorusfuX9spbiVxsFEIceBW5dhdaRuxXUAnhi6j8vOcUM+K4UjnjmsE2QIWyw81A6nRs6hCk2iwXYwQ8maPc1QPiHFS1U0TB9lDzy2RhFs0u0lMLJbilmwKSv6xbfEKSGquUjqb73a5jgjqO4dipTbZtaWaSqPI2IkQ4IVr7Lf2YrrQ8rVTbZC2cUMZsVPGE0yaETish61maodoc8VSGENcsPk7VCZLBDPqBmhk0GEFQvTyINk4UMtYniIcSeSoQckyFlrxfmgqquICKlKLJanSGNghqiUht1rovZN3O5qHS9aMgl4D8RRVTYo2jNmYDFCUFPtvucrpzK22SVMhugnraM5nEoF1a5o2bpvVSKKHRgfmFUWzKcG1kJWzY34rr3QJISau//wBf8ZUI6ttzOC6b0MwNYakN+Av6VeDS3dJfx5kYxhJZtl40zTPc5uw29i6+IGduZQTdHyfu/S31q0ujFzgO5Y3Y5DuXEsLxebvDs4YaKu9PzfuCtlTcVc6Ok/d+lvrUbtGS3wZ9ZvrVs3Y5DuXt2OQ7lttC9/Dg+odsvIqZ0ZIf2Ppb61pLoqXg36zfWrfuxyHcvbsch3I2he/hwfUfbLyKS/Q02HU+s31r0mhJrYM+s31q7bsch3L27HIdyNfvfw4PqPt/Yon+E1I9zv8AGZ4luzQkxzZ9ZnrV43Y5DuXt2OQ7ktevfw4PqPWPYoFRoCc3tH9ZnrSKs1UrXHCG4/74vEuubsch3L27HIdyNevfw4PqUr3TwOOM1GrDnFs/Hj/s5Tt1IrNku2BtAjq7bdo9oN7d5XXN2OQ7l7djkO5LXb38OD6lu+t5UOWs1aq7fqT85H4lgarVXvP14/Eup7sch3L27HIdyevXv4cH1M9a9jlB1VrPeSfjxeJSQ6s1gzh+vH4l1PdjkO5e3Y5DuQr9e16OD6hrPscmqtWq0+1gPzkXjQceqFeB+p9JF412XdjkO5e3Y5DuRr17+HB9Q1r2ONDVHSHGH0kXjUbdSK7axhNv/JF412ndjkO5e3Y5DuS129/Dg+oa17HHjqVWcIiPlIvEoJtRa05Reki8a7RuxyHcvbsch3I169/Dg+oaz7HE26hVvGH0kXjUMnR/XG//AMF/lIfGu5bsch3L27HIdyevXv4cH1DWfY4Ezo50gL2gtf4WHxoaXov0g44w+lh8a+ht2OQ7l7djkO5PX738OD6id4r4HA6To60gwW9j+lh8akf0f6QP/T+lh8a7xuxyHcvbsch3J7Qvfw4S6kdsj56d0a6Rv/y/pYP8xGwagaQb/wBOfnYfGu8bsch3L27HIdye0b58OEuo+2XkcGl1D0kcNxYf+WHxq8dGerc9IZt/HsF+6t1mOvs7y/tSbe2Heug7sch3LLYxcYDPksLe83m8Q7OeGjpuT8/sHbKlKH//2Q=="/>
          <p:cNvSpPr>
            <a:spLocks noChangeAspect="1" noChangeArrowheads="1"/>
          </p:cNvSpPr>
          <p:nvPr/>
        </p:nvSpPr>
        <p:spPr bwMode="auto">
          <a:xfrm>
            <a:off x="187325" y="-1825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5366" name="Picture 6" descr="http://www.intelligentdental.com/wp-content/uploads/2012/03/hypertrophy-due-to-cyclospori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16388" name="Picture 2" descr="https://encrypted-tbn0.gstatic.com/images?q=tbn:ANd9GcTKPJMH5fMovNrGbTgxIw_B9g7WZ51xk1TqtSqCnKeMTNrDta6u3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Carbamazepine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Membrane stabilizer</a:t>
            </a:r>
          </a:p>
          <a:p>
            <a:pPr eaLnBrk="1" hangingPunct="1"/>
            <a:r>
              <a:rPr lang="en-US" smtClean="0"/>
              <a:t>Related to tricyclic antidepressants</a:t>
            </a:r>
          </a:p>
          <a:p>
            <a:pPr eaLnBrk="1" hangingPunct="1"/>
            <a:r>
              <a:rPr lang="en-US" smtClean="0"/>
              <a:t>Extensively metabolized</a:t>
            </a:r>
          </a:p>
          <a:p>
            <a:pPr eaLnBrk="1" hangingPunct="1"/>
            <a:r>
              <a:rPr lang="en-US" smtClean="0"/>
              <a:t>t1/2 36 hrs  on chronic dosage</a:t>
            </a:r>
          </a:p>
          <a:p>
            <a:pPr eaLnBrk="1" hangingPunct="1"/>
            <a:r>
              <a:rPr lang="en-US" smtClean="0"/>
              <a:t>Induces its own metabolism</a:t>
            </a:r>
          </a:p>
          <a:p>
            <a:pPr eaLnBrk="1" hangingPunct="1"/>
            <a:r>
              <a:rPr lang="en-US" smtClean="0"/>
              <a:t>Starting dose is 100mg daily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438</TotalTime>
  <Words>517</Words>
  <Application>Microsoft Office PowerPoint</Application>
  <PresentationFormat>On-screen Show (4:3)</PresentationFormat>
  <Paragraphs>146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Tahoma</vt:lpstr>
      <vt:lpstr>Times New Roman</vt:lpstr>
      <vt:lpstr>Tw Cen MT</vt:lpstr>
      <vt:lpstr>Wingdings</vt:lpstr>
      <vt:lpstr>Wingdings 2</vt:lpstr>
      <vt:lpstr>Median</vt:lpstr>
      <vt:lpstr>Anti epileptic drugs</vt:lpstr>
      <vt:lpstr>Mechanisms of action</vt:lpstr>
      <vt:lpstr>Phenobarbitone</vt:lpstr>
      <vt:lpstr>Hydantoins: phenytoin</vt:lpstr>
      <vt:lpstr>Indications for use</vt:lpstr>
      <vt:lpstr>Adverse effects</vt:lpstr>
      <vt:lpstr>PowerPoint Presentation</vt:lpstr>
      <vt:lpstr>PowerPoint Presentation</vt:lpstr>
      <vt:lpstr>Carbamazepine</vt:lpstr>
      <vt:lpstr>Carbamazepine - indications for use</vt:lpstr>
      <vt:lpstr>Carbamazepine - side effects</vt:lpstr>
      <vt:lpstr>Ox carbamazepine</vt:lpstr>
      <vt:lpstr>PowerPoint Presentation</vt:lpstr>
      <vt:lpstr>PowerPoint Presentation</vt:lpstr>
      <vt:lpstr>Sodium valproate</vt:lpstr>
      <vt:lpstr> Sodium valproate-indications for use</vt:lpstr>
      <vt:lpstr>Sodium valproate- adverse effects</vt:lpstr>
      <vt:lpstr>PowerPoint Presentation</vt:lpstr>
      <vt:lpstr>Lamotrigine</vt:lpstr>
      <vt:lpstr>Benzodiazepines</vt:lpstr>
      <vt:lpstr>Ethosuximide</vt:lpstr>
      <vt:lpstr>Paraldehyde</vt:lpstr>
      <vt:lpstr>Newer antiepileptics</vt:lpstr>
      <vt:lpstr>Levetiracetam</vt:lpstr>
      <vt:lpstr>General principles of therapy</vt:lpstr>
      <vt:lpstr>Dosage</vt:lpstr>
      <vt:lpstr>Pregnancy and epilepsy</vt:lpstr>
      <vt:lpstr>Epilepsy in children</vt:lpstr>
      <vt:lpstr>Status epilepticus</vt:lpstr>
      <vt:lpstr>Drugs of choice in epileptic seizures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 epileptic drugs</dc:title>
  <dc:creator>.</dc:creator>
  <cp:lastModifiedBy>12074</cp:lastModifiedBy>
  <cp:revision>32</cp:revision>
  <dcterms:created xsi:type="dcterms:W3CDTF">2002-10-07T08:41:37Z</dcterms:created>
  <dcterms:modified xsi:type="dcterms:W3CDTF">2016-01-28T11:04:57Z</dcterms:modified>
</cp:coreProperties>
</file>