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4" r:id="rId8"/>
    <p:sldId id="263" r:id="rId9"/>
    <p:sldId id="267" r:id="rId10"/>
    <p:sldId id="266" r:id="rId11"/>
    <p:sldId id="262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94" r:id="rId24"/>
    <p:sldId id="280" r:id="rId25"/>
    <p:sldId id="281" r:id="rId26"/>
    <p:sldId id="282" r:id="rId27"/>
    <p:sldId id="283" r:id="rId28"/>
    <p:sldId id="284" r:id="rId29"/>
    <p:sldId id="295" r:id="rId30"/>
    <p:sldId id="296" r:id="rId31"/>
    <p:sldId id="286" r:id="rId32"/>
    <p:sldId id="285" r:id="rId33"/>
    <p:sldId id="287" r:id="rId34"/>
    <p:sldId id="288" r:id="rId35"/>
    <p:sldId id="289" r:id="rId36"/>
    <p:sldId id="290" r:id="rId37"/>
    <p:sldId id="291" r:id="rId38"/>
    <p:sldId id="292" r:id="rId39"/>
    <p:sldId id="297" r:id="rId40"/>
    <p:sldId id="2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506B15C-62F7-41DF-8112-92A3AD31401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C38E689-A3B4-4B18-82C9-C7ED9165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7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B15C-62F7-41DF-8112-92A3AD31401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E689-A3B4-4B18-82C9-C7ED9165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5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B15C-62F7-41DF-8112-92A3AD31401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E689-A3B4-4B18-82C9-C7ED9165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0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B15C-62F7-41DF-8112-92A3AD31401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E689-A3B4-4B18-82C9-C7ED9165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B15C-62F7-41DF-8112-92A3AD31401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E689-A3B4-4B18-82C9-C7ED9165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10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B15C-62F7-41DF-8112-92A3AD31401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E689-A3B4-4B18-82C9-C7ED9165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15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B15C-62F7-41DF-8112-92A3AD31401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E689-A3B4-4B18-82C9-C7ED9165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30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506B15C-62F7-41DF-8112-92A3AD31401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E689-A3B4-4B18-82C9-C7ED9165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92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506B15C-62F7-41DF-8112-92A3AD31401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E689-A3B4-4B18-82C9-C7ED9165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5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B15C-62F7-41DF-8112-92A3AD31401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E689-A3B4-4B18-82C9-C7ED9165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5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B15C-62F7-41DF-8112-92A3AD31401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E689-A3B4-4B18-82C9-C7ED9165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9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B15C-62F7-41DF-8112-92A3AD31401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E689-A3B4-4B18-82C9-C7ED9165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B15C-62F7-41DF-8112-92A3AD31401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E689-A3B4-4B18-82C9-C7ED9165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4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B15C-62F7-41DF-8112-92A3AD31401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E689-A3B4-4B18-82C9-C7ED9165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B15C-62F7-41DF-8112-92A3AD31401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E689-A3B4-4B18-82C9-C7ED9165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2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B15C-62F7-41DF-8112-92A3AD31401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E689-A3B4-4B18-82C9-C7ED9165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5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B15C-62F7-41DF-8112-92A3AD31401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E689-A3B4-4B18-82C9-C7ED9165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7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506B15C-62F7-41DF-8112-92A3AD314016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C38E689-A3B4-4B18-82C9-C7ED91656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9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295" y="2389780"/>
            <a:ext cx="9144000" cy="23876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latin typeface="+mn-lt"/>
              </a:rPr>
              <a:t>DRUGS USED 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IN 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MOVEMENT DISOEDERS</a:t>
            </a:r>
            <a:endParaRPr lang="en-US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1708" y="5409391"/>
            <a:ext cx="8825658" cy="8614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8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 smtClean="0"/>
              <a:t>Drug induced parkinsonism</a:t>
            </a:r>
            <a:br>
              <a:rPr lang="en-US" sz="2400" b="1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	</a:t>
            </a:r>
            <a:r>
              <a:rPr lang="en-US" sz="2000" dirty="0" smtClean="0"/>
              <a:t>Dopamine receptor antagonism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4" y="2403382"/>
            <a:ext cx="12062615" cy="418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4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of 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486" y="1825624"/>
            <a:ext cx="10352314" cy="4342947"/>
          </a:xfrm>
        </p:spPr>
        <p:txBody>
          <a:bodyPr>
            <a:noAutofit/>
          </a:bodyPr>
          <a:lstStyle/>
          <a:p>
            <a:endParaRPr lang="en-US" sz="2600" dirty="0" smtClean="0"/>
          </a:p>
          <a:p>
            <a:r>
              <a:rPr lang="en-US" sz="2600" dirty="0" smtClean="0"/>
              <a:t>Symptomatic control</a:t>
            </a:r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 smtClean="0"/>
              <a:t>Cure :</a:t>
            </a:r>
          </a:p>
          <a:p>
            <a:pPr marL="457200" lvl="1" indent="0">
              <a:buNone/>
            </a:pPr>
            <a:r>
              <a:rPr lang="en-US" sz="2600" dirty="0" smtClean="0"/>
              <a:t>	stop or slow down neuronal degeneration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9" y="2740222"/>
            <a:ext cx="7315201" cy="326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4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59484"/>
            <a:ext cx="10515600" cy="1325563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Dopaminergic drugs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3248" y="1399561"/>
            <a:ext cx="10515600" cy="551329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703852"/>
              </p:ext>
            </p:extLst>
          </p:nvPr>
        </p:nvGraphicFramePr>
        <p:xfrm>
          <a:off x="403411" y="2377440"/>
          <a:ext cx="11672048" cy="4144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4384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Dopamine replacement</a:t>
                      </a:r>
                    </a:p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            Levodopa</a:t>
                      </a:r>
                    </a:p>
                    <a:p>
                      <a:pPr lvl="1">
                        <a:lnSpc>
                          <a:spcPct val="150000"/>
                        </a:lnSpc>
                      </a:pPr>
                      <a:endParaRPr lang="en-US" sz="2000" dirty="0" smtClean="0"/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Dopamine receptor agonist</a:t>
                      </a:r>
                    </a:p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           Bromocriptine</a:t>
                      </a:r>
                    </a:p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           </a:t>
                      </a:r>
                      <a:r>
                        <a:rPr lang="en-US" sz="2000" dirty="0" err="1" smtClean="0"/>
                        <a:t>Pergolide</a:t>
                      </a:r>
                      <a:endParaRPr lang="en-US" sz="2000" dirty="0" smtClean="0"/>
                    </a:p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           </a:t>
                      </a:r>
                      <a:r>
                        <a:rPr lang="en-US" sz="2000" dirty="0" err="1" smtClean="0"/>
                        <a:t>Carbegoline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Inhibition of dopamine metabolism</a:t>
                      </a:r>
                    </a:p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        MAO inhibitors - </a:t>
                      </a:r>
                      <a:r>
                        <a:rPr lang="en-US" sz="2000" dirty="0" err="1" smtClean="0"/>
                        <a:t>Selegiline</a:t>
                      </a:r>
                      <a:endParaRPr lang="en-US" sz="2000" dirty="0" smtClean="0"/>
                    </a:p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        COMT inhibitors – </a:t>
                      </a:r>
                      <a:r>
                        <a:rPr lang="en-US" sz="2000" dirty="0" err="1" smtClean="0"/>
                        <a:t>Entacapone</a:t>
                      </a:r>
                      <a:endParaRPr lang="en-US" sz="2000" dirty="0" smtClean="0"/>
                    </a:p>
                    <a:p>
                      <a:pPr lvl="1">
                        <a:lnSpc>
                          <a:spcPct val="150000"/>
                        </a:lnSpc>
                      </a:pPr>
                      <a:endParaRPr lang="en-US" sz="2000" dirty="0" smtClean="0"/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Increased synthesis &amp; release of dopamine</a:t>
                      </a:r>
                    </a:p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        Amantadine</a:t>
                      </a:r>
                    </a:p>
                    <a:p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99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Anti cholinergic </a:t>
            </a:r>
            <a:r>
              <a:rPr lang="en-US" dirty="0" smtClean="0"/>
              <a:t>drugs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9030" y="2547180"/>
            <a:ext cx="10515600" cy="4351338"/>
          </a:xfrm>
        </p:spPr>
        <p:txBody>
          <a:bodyPr>
            <a:normAutofit/>
          </a:bodyPr>
          <a:lstStyle/>
          <a:p>
            <a:r>
              <a:rPr lang="en-US" sz="2600" dirty="0" err="1" smtClean="0"/>
              <a:t>Benzhexol</a:t>
            </a:r>
            <a:endParaRPr lang="en-US" sz="2600" dirty="0" smtClean="0"/>
          </a:p>
          <a:p>
            <a:r>
              <a:rPr lang="en-US" sz="2600" dirty="0" err="1" smtClean="0"/>
              <a:t>Benzotropine</a:t>
            </a:r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7034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889"/>
            <a:ext cx="10515600" cy="1325563"/>
          </a:xfrm>
        </p:spPr>
        <p:txBody>
          <a:bodyPr/>
          <a:lstStyle/>
          <a:p>
            <a:r>
              <a:rPr lang="en-US" dirty="0" smtClean="0"/>
              <a:t>Neuroprotective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5435" y="2649738"/>
            <a:ext cx="10515600" cy="4351338"/>
          </a:xfrm>
        </p:spPr>
        <p:txBody>
          <a:bodyPr>
            <a:normAutofit/>
          </a:bodyPr>
          <a:lstStyle/>
          <a:p>
            <a:r>
              <a:rPr lang="en-US" sz="2600" dirty="0" err="1" smtClean="0"/>
              <a:t>Selegiline</a:t>
            </a:r>
            <a:r>
              <a:rPr lang="en-US" sz="2600" dirty="0" smtClean="0"/>
              <a:t> ?</a:t>
            </a:r>
          </a:p>
          <a:p>
            <a:r>
              <a:rPr lang="en-US" sz="2600" dirty="0" err="1" smtClean="0"/>
              <a:t>Ropinirole</a:t>
            </a:r>
            <a:r>
              <a:rPr lang="en-US" sz="2600" dirty="0" smtClean="0"/>
              <a:t> ?</a:t>
            </a:r>
          </a:p>
          <a:p>
            <a:r>
              <a:rPr lang="en-US" sz="2600" dirty="0" err="1" smtClean="0"/>
              <a:t>Pergolide</a:t>
            </a:r>
            <a:r>
              <a:rPr lang="en-US" sz="2600" dirty="0" smtClean="0"/>
              <a:t> ?</a:t>
            </a:r>
          </a:p>
          <a:p>
            <a:r>
              <a:rPr lang="en-US" sz="2600" dirty="0" err="1" smtClean="0"/>
              <a:t>Riluzole</a:t>
            </a:r>
            <a:r>
              <a:rPr lang="en-US" sz="2600" dirty="0" smtClean="0"/>
              <a:t> ?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350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Levodopa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1</a:t>
            </a:r>
            <a:r>
              <a:rPr lang="en-US" sz="2600" baseline="30000" dirty="0" smtClean="0"/>
              <a:t>st</a:t>
            </a:r>
            <a:r>
              <a:rPr lang="en-US" sz="2600" dirty="0" smtClean="0"/>
              <a:t> line therapy</a:t>
            </a:r>
          </a:p>
          <a:p>
            <a:r>
              <a:rPr lang="en-US" sz="2600" dirty="0" smtClean="0"/>
              <a:t>The most effective drug for symptomatic control</a:t>
            </a:r>
          </a:p>
          <a:p>
            <a:r>
              <a:rPr lang="en-US" sz="2600" dirty="0" smtClean="0"/>
              <a:t>A precursor of dopamine</a:t>
            </a:r>
          </a:p>
          <a:p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695" y="4149451"/>
            <a:ext cx="7310718" cy="219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dopamine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8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dopamine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Extensively metabolized in gut, liver and blood by COMT and MAO</a:t>
            </a:r>
          </a:p>
          <a:p>
            <a:endParaRPr lang="en-US" sz="2600" dirty="0"/>
          </a:p>
          <a:p>
            <a:r>
              <a:rPr lang="en-US" sz="2600" dirty="0" smtClean="0"/>
              <a:t>Not lipid soluble : Poor CNS penetration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0286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543" y="2365948"/>
            <a:ext cx="10515600" cy="5476128"/>
          </a:xfrm>
        </p:spPr>
        <p:txBody>
          <a:bodyPr>
            <a:noAutofit/>
          </a:bodyPr>
          <a:lstStyle/>
          <a:p>
            <a:r>
              <a:rPr lang="en-US" sz="2600" dirty="0" smtClean="0"/>
              <a:t>Dopamine </a:t>
            </a:r>
          </a:p>
          <a:p>
            <a:endParaRPr lang="en-US" sz="2600" dirty="0" smtClean="0"/>
          </a:p>
          <a:p>
            <a:pPr lvl="1"/>
            <a:endParaRPr lang="en-US" sz="2600" dirty="0" smtClean="0"/>
          </a:p>
          <a:p>
            <a:pPr lvl="1"/>
            <a:endParaRPr lang="en-US" sz="2600" dirty="0"/>
          </a:p>
          <a:p>
            <a:pPr marL="457200" lvl="1" indent="0">
              <a:buNone/>
            </a:pPr>
            <a:endParaRPr lang="en-US" sz="2600" dirty="0" smtClean="0"/>
          </a:p>
          <a:p>
            <a:pPr lvl="1"/>
            <a:endParaRPr lang="en-US" sz="2600" dirty="0"/>
          </a:p>
          <a:p>
            <a:pPr lvl="1"/>
            <a:r>
              <a:rPr lang="en-US" sz="2600" dirty="0" smtClean="0"/>
              <a:t>Brain : Therapeutic effect</a:t>
            </a:r>
          </a:p>
          <a:p>
            <a:pPr lvl="1"/>
            <a:r>
              <a:rPr lang="en-US" sz="2600" dirty="0" smtClean="0"/>
              <a:t>Periphery : Adverse effect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782" y="2801377"/>
            <a:ext cx="7310718" cy="219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33158"/>
            <a:ext cx="10058400" cy="6731307"/>
          </a:xfrm>
        </p:spPr>
      </p:pic>
    </p:spTree>
    <p:extLst>
      <p:ext uri="{BB962C8B-B14F-4D97-AF65-F5344CB8AC3E}">
        <p14:creationId xmlns:p14="http://schemas.microsoft.com/office/powerpoint/2010/main" val="196225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4" y="762853"/>
            <a:ext cx="10654553" cy="609514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600" dirty="0" smtClean="0"/>
              <a:t>Parkinson disease</a:t>
            </a:r>
          </a:p>
          <a:p>
            <a:endParaRPr lang="en-US" sz="2600" dirty="0" smtClean="0"/>
          </a:p>
          <a:p>
            <a:r>
              <a:rPr lang="en-US" sz="2600" dirty="0" smtClean="0"/>
              <a:t>Other</a:t>
            </a:r>
          </a:p>
          <a:p>
            <a:pPr lvl="1"/>
            <a:r>
              <a:rPr lang="en-US" sz="2600" dirty="0" smtClean="0"/>
              <a:t>Benign essential tremor</a:t>
            </a:r>
          </a:p>
          <a:p>
            <a:pPr lvl="1"/>
            <a:r>
              <a:rPr lang="en-US" sz="2600" dirty="0" smtClean="0"/>
              <a:t>Chorea</a:t>
            </a:r>
          </a:p>
          <a:p>
            <a:pPr lvl="1"/>
            <a:r>
              <a:rPr lang="en-US" sz="2600" dirty="0" err="1" smtClean="0"/>
              <a:t>Hemiballism</a:t>
            </a:r>
            <a:endParaRPr lang="en-US" sz="2600" dirty="0" smtClean="0"/>
          </a:p>
          <a:p>
            <a:pPr lvl="1"/>
            <a:r>
              <a:rPr lang="en-US" sz="2600" dirty="0" smtClean="0"/>
              <a:t>Tics</a:t>
            </a:r>
          </a:p>
          <a:p>
            <a:pPr lvl="1"/>
            <a:r>
              <a:rPr lang="en-US" sz="2600" dirty="0" smtClean="0"/>
              <a:t>Dystonia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6788" y="1089212"/>
            <a:ext cx="7247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DRUGS USED IN MOVEMENT DISOEDERS</a:t>
            </a:r>
            <a:endParaRPr lang="en-US" sz="3000" dirty="0">
              <a:solidFill>
                <a:schemeClr val="bg1"/>
              </a:solidFill>
            </a:endParaRP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79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282" y="536841"/>
            <a:ext cx="10515600" cy="6027458"/>
          </a:xfrm>
        </p:spPr>
        <p:txBody>
          <a:bodyPr>
            <a:noAutofit/>
          </a:bodyPr>
          <a:lstStyle/>
          <a:p>
            <a:r>
              <a:rPr lang="en-US" sz="2600" dirty="0" err="1" smtClean="0">
                <a:solidFill>
                  <a:schemeClr val="bg1"/>
                </a:solidFill>
              </a:rPr>
              <a:t>Dopa</a:t>
            </a:r>
            <a:r>
              <a:rPr lang="en-US" sz="2600" dirty="0" smtClean="0">
                <a:solidFill>
                  <a:schemeClr val="bg1"/>
                </a:solidFill>
              </a:rPr>
              <a:t> decarboxylase inhibitors</a:t>
            </a:r>
          </a:p>
          <a:p>
            <a:pPr lvl="1"/>
            <a:r>
              <a:rPr lang="en-US" sz="2600" dirty="0" smtClean="0">
                <a:solidFill>
                  <a:schemeClr val="bg1"/>
                </a:solidFill>
              </a:rPr>
              <a:t>Carbidopa</a:t>
            </a:r>
            <a:endParaRPr lang="en-US" sz="2600" dirty="0">
              <a:solidFill>
                <a:schemeClr val="bg1"/>
              </a:solidFill>
            </a:endParaRPr>
          </a:p>
          <a:p>
            <a:pPr lvl="1"/>
            <a:r>
              <a:rPr lang="en-US" sz="2600" dirty="0" err="1" smtClean="0">
                <a:solidFill>
                  <a:schemeClr val="bg1"/>
                </a:solidFill>
              </a:rPr>
              <a:t>Benserazide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 smtClean="0"/>
              <a:t>Carbidopa + Levodopa = Co-</a:t>
            </a:r>
            <a:r>
              <a:rPr lang="en-US" sz="2600" dirty="0" err="1" smtClean="0"/>
              <a:t>careldopa</a:t>
            </a:r>
            <a:r>
              <a:rPr lang="en-US" sz="2600" dirty="0" smtClean="0"/>
              <a:t> (</a:t>
            </a:r>
            <a:r>
              <a:rPr lang="en-US" sz="2600" dirty="0" err="1" smtClean="0"/>
              <a:t>Sinemet</a:t>
            </a:r>
            <a:r>
              <a:rPr lang="en-US" sz="2600" dirty="0" smtClean="0"/>
              <a:t>)</a:t>
            </a:r>
          </a:p>
          <a:p>
            <a:r>
              <a:rPr lang="en-US" sz="2600" dirty="0" err="1" smtClean="0"/>
              <a:t>Beserazide</a:t>
            </a:r>
            <a:r>
              <a:rPr lang="en-US" sz="2600" dirty="0" smtClean="0"/>
              <a:t> + Levodopa = Co-</a:t>
            </a:r>
            <a:r>
              <a:rPr lang="en-US" sz="2600" dirty="0" err="1" smtClean="0"/>
              <a:t>beneldopa</a:t>
            </a:r>
            <a:r>
              <a:rPr lang="en-US" sz="2600" dirty="0" smtClean="0"/>
              <a:t> (</a:t>
            </a:r>
            <a:r>
              <a:rPr lang="en-US" sz="2600" dirty="0" err="1" smtClean="0"/>
              <a:t>Madopar</a:t>
            </a:r>
            <a:r>
              <a:rPr lang="en-US" sz="2600" dirty="0" smtClean="0"/>
              <a:t>)</a:t>
            </a:r>
          </a:p>
          <a:p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 smtClean="0"/>
              <a:t>Do not cross BBB</a:t>
            </a:r>
          </a:p>
          <a:p>
            <a:r>
              <a:rPr lang="en-US" sz="2600" dirty="0" smtClean="0"/>
              <a:t>Reduce peripheral adverse effects</a:t>
            </a:r>
          </a:p>
          <a:p>
            <a:r>
              <a:rPr lang="en-US" sz="2600" dirty="0" smtClean="0"/>
              <a:t>Allow to use lower doses of L-dopa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pPr marL="457200" lvl="1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5190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Levodopa - Adverse effects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689725"/>
              </p:ext>
            </p:extLst>
          </p:nvPr>
        </p:nvGraphicFramePr>
        <p:xfrm>
          <a:off x="986972" y="2204638"/>
          <a:ext cx="10363199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5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92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Central AE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Peripheral AE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78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Confusion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Hallucinations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Delusions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Agitation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Altered bowel habits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Abdominal pain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Nausea,</a:t>
                      </a:r>
                      <a:r>
                        <a:rPr lang="en-US" sz="2000" baseline="0" dirty="0" smtClean="0"/>
                        <a:t> Vomiting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aseline="0" dirty="0" smtClean="0"/>
                        <a:t>Arrhythmias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aseline="0" dirty="0" smtClean="0"/>
                        <a:t>Postural hypotension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aseline="0" dirty="0" smtClean="0"/>
                        <a:t>Polyuria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aseline="0" dirty="0" smtClean="0"/>
                        <a:t>Urinary incontinence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aseline="0" dirty="0" smtClean="0"/>
                        <a:t>Difficulty in micturition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27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1" y="109631"/>
            <a:ext cx="10515600" cy="1325563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Levodopa - Motor complications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9828" y="2156464"/>
            <a:ext cx="10108133" cy="428787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Abnormal involuntary movements</a:t>
            </a:r>
          </a:p>
          <a:p>
            <a:pPr lvl="1">
              <a:lnSpc>
                <a:spcPct val="150000"/>
              </a:lnSpc>
            </a:pPr>
            <a:r>
              <a:rPr lang="en-US" sz="2000" dirty="0" err="1" smtClean="0"/>
              <a:t>Choreoathetoid</a:t>
            </a:r>
            <a:r>
              <a:rPr lang="en-US" sz="2000" dirty="0" smtClean="0"/>
              <a:t> dyskinesia, dystonia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End of dose deterioration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Predictable weaning off of the effect towards the end of a dosage interval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On-off fluctuation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Unpredictable switching between over treatment with dyskinesia (on phase) and under treatment with freezing (off phase)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03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1" y="109631"/>
            <a:ext cx="10515600" cy="1325563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Levodopa - Motor complications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191" y="2316121"/>
            <a:ext cx="10515600" cy="51802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/>
              <a:t>Motor complications related to </a:t>
            </a:r>
          </a:p>
          <a:p>
            <a:pPr>
              <a:lnSpc>
                <a:spcPct val="150000"/>
              </a:lnSpc>
            </a:pPr>
            <a:endParaRPr lang="en-US" sz="2600" dirty="0"/>
          </a:p>
          <a:p>
            <a:pPr lvl="1">
              <a:lnSpc>
                <a:spcPct val="150000"/>
              </a:lnSpc>
            </a:pPr>
            <a:r>
              <a:rPr lang="en-US" sz="2600" dirty="0"/>
              <a:t>Duration of the treatment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Dosage of the drug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Disease severity</a:t>
            </a:r>
          </a:p>
        </p:txBody>
      </p:sp>
    </p:spTree>
    <p:extLst>
      <p:ext uri="{BB962C8B-B14F-4D97-AF65-F5344CB8AC3E}">
        <p14:creationId xmlns:p14="http://schemas.microsoft.com/office/powerpoint/2010/main" val="18594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of motor complications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More frequent dosing</a:t>
            </a:r>
          </a:p>
          <a:p>
            <a:r>
              <a:rPr lang="en-US" sz="2600" dirty="0" smtClean="0"/>
              <a:t>Modified release L-dopa</a:t>
            </a:r>
          </a:p>
          <a:p>
            <a:r>
              <a:rPr lang="en-US" sz="2600" dirty="0" smtClean="0"/>
              <a:t>Adjuvant therapy</a:t>
            </a:r>
          </a:p>
          <a:p>
            <a:pPr lvl="1"/>
            <a:r>
              <a:rPr lang="en-US" sz="2600" dirty="0" smtClean="0"/>
              <a:t>Dopamine agonists</a:t>
            </a:r>
          </a:p>
          <a:p>
            <a:pPr lvl="1"/>
            <a:r>
              <a:rPr lang="en-US" sz="2600" smtClean="0"/>
              <a:t>COMT </a:t>
            </a:r>
            <a:r>
              <a:rPr lang="en-US" sz="2600" dirty="0" smtClean="0"/>
              <a:t>inhibitors</a:t>
            </a:r>
          </a:p>
          <a:p>
            <a:pPr lvl="1"/>
            <a:r>
              <a:rPr lang="en-US" sz="2600" dirty="0" smtClean="0"/>
              <a:t>MAO inhibitors</a:t>
            </a:r>
          </a:p>
          <a:p>
            <a:pPr lvl="1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90943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83" y="0"/>
            <a:ext cx="10515600" cy="1325563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Levodopa…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283" y="1978706"/>
            <a:ext cx="10515600" cy="49920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 smtClean="0"/>
              <a:t>Contraindications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Closed angle glaucoma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smtClean="0"/>
              <a:t>Caution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Psychiatric illness</a:t>
            </a:r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Hx</a:t>
            </a:r>
            <a:r>
              <a:rPr lang="en-US" sz="2200" dirty="0" smtClean="0"/>
              <a:t> of arrhythmia &amp; IHD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smtClean="0"/>
              <a:t>Interactions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Increased effect with MAO inhibitors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Decreased effect with neuroleptics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7919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650" y="13774"/>
            <a:ext cx="10515600" cy="1325563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Dopamine agonists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35" y="1538514"/>
            <a:ext cx="7363293" cy="5154305"/>
          </a:xfrm>
        </p:spPr>
      </p:pic>
    </p:spTree>
    <p:extLst>
      <p:ext uri="{BB962C8B-B14F-4D97-AF65-F5344CB8AC3E}">
        <p14:creationId xmlns:p14="http://schemas.microsoft.com/office/powerpoint/2010/main" val="81775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Dopamine agonists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0861" y="2358346"/>
            <a:ext cx="10515600" cy="49387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Effectiveness : less than L-dopa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Adverse effects : Less dyskinesia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/>
              <a:t>						  : More central AE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Uses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/>
              <a:t>	</a:t>
            </a:r>
            <a:r>
              <a:rPr lang="en-US" sz="2600" dirty="0" smtClean="0"/>
              <a:t>As adjuvant therapy with levodopa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/>
              <a:t>	</a:t>
            </a:r>
            <a:r>
              <a:rPr lang="en-US" sz="2600" dirty="0" smtClean="0"/>
              <a:t>As monotherapy (</a:t>
            </a:r>
            <a:r>
              <a:rPr lang="en-US" sz="2600" dirty="0" err="1" smtClean="0"/>
              <a:t>Ropinirole</a:t>
            </a:r>
            <a:r>
              <a:rPr lang="en-US" sz="2600" dirty="0" smtClean="0"/>
              <a:t>, </a:t>
            </a:r>
            <a:r>
              <a:rPr lang="en-US" sz="2600" dirty="0" err="1" smtClean="0"/>
              <a:t>carbergoline</a:t>
            </a:r>
            <a:r>
              <a:rPr lang="en-US" sz="2600" dirty="0" smtClean="0"/>
              <a:t>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2899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82" y="123077"/>
            <a:ext cx="10515600" cy="1325563"/>
          </a:xfrm>
        </p:spPr>
        <p:txBody>
          <a:bodyPr/>
          <a:lstStyle/>
          <a:p>
            <a:r>
              <a:rPr lang="en-US" dirty="0" err="1" smtClean="0"/>
              <a:t>Selegiline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111" y="2417255"/>
            <a:ext cx="10515600" cy="532116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600" dirty="0" smtClean="0"/>
              <a:t>A selective MAO inhibitor (Type B)</a:t>
            </a:r>
          </a:p>
          <a:p>
            <a:pPr>
              <a:lnSpc>
                <a:spcPct val="160000"/>
              </a:lnSpc>
            </a:pPr>
            <a:r>
              <a:rPr lang="en-US" sz="2600" dirty="0" smtClean="0"/>
              <a:t>Inhibits breakdown of dopamine in corpus striatum</a:t>
            </a:r>
          </a:p>
          <a:p>
            <a:pPr marL="0" indent="0">
              <a:buNone/>
            </a:pPr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48959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Selegiline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124" y="43377"/>
            <a:ext cx="6013243" cy="68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Parkinson Disease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39905" y="175474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sz="45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500" dirty="0" smtClean="0">
                <a:solidFill>
                  <a:srgbClr val="FF0000"/>
                </a:solidFill>
              </a:rPr>
              <a:t>T</a:t>
            </a:r>
            <a:r>
              <a:rPr lang="en-US" sz="2600" dirty="0" smtClean="0"/>
              <a:t>remor</a:t>
            </a:r>
          </a:p>
          <a:p>
            <a:pPr marL="0" indent="0">
              <a:buNone/>
            </a:pPr>
            <a:r>
              <a:rPr lang="en-US" sz="4500" dirty="0" smtClean="0">
                <a:solidFill>
                  <a:srgbClr val="FF0000"/>
                </a:solidFill>
              </a:rPr>
              <a:t>R</a:t>
            </a:r>
            <a:r>
              <a:rPr lang="en-US" sz="2600" dirty="0" smtClean="0"/>
              <a:t>igidity</a:t>
            </a:r>
          </a:p>
          <a:p>
            <a:pPr marL="0" indent="0">
              <a:buNone/>
            </a:pPr>
            <a:r>
              <a:rPr lang="en-US" sz="4500" dirty="0" smtClean="0">
                <a:solidFill>
                  <a:srgbClr val="FF0000"/>
                </a:solidFill>
              </a:rPr>
              <a:t>A</a:t>
            </a:r>
            <a:r>
              <a:rPr lang="en-US" sz="2600" dirty="0" smtClean="0"/>
              <a:t>kinesia</a:t>
            </a:r>
          </a:p>
          <a:p>
            <a:pPr marL="0" indent="0">
              <a:buNone/>
            </a:pPr>
            <a:r>
              <a:rPr lang="en-US" sz="4500" dirty="0" smtClean="0">
                <a:solidFill>
                  <a:srgbClr val="FF0000"/>
                </a:solidFill>
              </a:rPr>
              <a:t>P</a:t>
            </a:r>
            <a:r>
              <a:rPr lang="en-US" sz="2600" dirty="0" smtClean="0"/>
              <a:t>ostural instability</a:t>
            </a:r>
            <a:endParaRPr lang="en-US" sz="2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371" y="0"/>
            <a:ext cx="5663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2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82" y="123077"/>
            <a:ext cx="10515600" cy="1325563"/>
          </a:xfrm>
        </p:spPr>
        <p:txBody>
          <a:bodyPr/>
          <a:lstStyle/>
          <a:p>
            <a:r>
              <a:rPr lang="en-US" dirty="0" err="1" smtClean="0"/>
              <a:t>Selegiline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111" y="2417255"/>
            <a:ext cx="10515600" cy="532116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600" dirty="0" smtClean="0"/>
              <a:t>A selective MAO inhibitor (Type B)</a:t>
            </a:r>
          </a:p>
          <a:p>
            <a:pPr>
              <a:lnSpc>
                <a:spcPct val="160000"/>
              </a:lnSpc>
            </a:pPr>
            <a:r>
              <a:rPr lang="en-US" sz="2600" dirty="0" smtClean="0"/>
              <a:t>Inhibits breakdown of dopamine in corpus striatum</a:t>
            </a:r>
          </a:p>
          <a:p>
            <a:pPr>
              <a:lnSpc>
                <a:spcPct val="160000"/>
              </a:lnSpc>
            </a:pPr>
            <a:r>
              <a:rPr lang="en-US" sz="2600" dirty="0" smtClean="0"/>
              <a:t>Effectiveness : less than L-dopa</a:t>
            </a:r>
          </a:p>
          <a:p>
            <a:pPr>
              <a:lnSpc>
                <a:spcPct val="160000"/>
              </a:lnSpc>
            </a:pPr>
            <a:r>
              <a:rPr lang="en-US" sz="2600" dirty="0" smtClean="0"/>
              <a:t>Adjuvant to </a:t>
            </a:r>
            <a:r>
              <a:rPr lang="en-US" sz="2600" dirty="0"/>
              <a:t>L</a:t>
            </a:r>
            <a:r>
              <a:rPr lang="en-US" sz="2600" dirty="0" smtClean="0"/>
              <a:t>-dopa in end of dose  deterioration</a:t>
            </a:r>
          </a:p>
          <a:p>
            <a:pPr>
              <a:lnSpc>
                <a:spcPct val="160000"/>
              </a:lnSpc>
            </a:pPr>
            <a:r>
              <a:rPr lang="en-US" sz="2600" dirty="0" smtClean="0"/>
              <a:t>Adverse effects :	More central AE</a:t>
            </a:r>
          </a:p>
          <a:p>
            <a:pPr marL="0" indent="0">
              <a:buNone/>
            </a:pPr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76448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Amantadine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An antiviral</a:t>
            </a:r>
          </a:p>
          <a:p>
            <a:r>
              <a:rPr lang="en-US" sz="2600" dirty="0" smtClean="0"/>
              <a:t>Increase synthesis and release of dopamine</a:t>
            </a:r>
          </a:p>
          <a:p>
            <a:r>
              <a:rPr lang="en-US" sz="2600" dirty="0" smtClean="0"/>
              <a:t>Effectiveness   - less than L-dopa 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                   - more than anti cholinergic </a:t>
            </a:r>
          </a:p>
          <a:p>
            <a:pPr marL="0" indent="0">
              <a:buNone/>
            </a:pPr>
            <a:r>
              <a:rPr lang="en-US" sz="2600" dirty="0" smtClean="0"/>
              <a:t>Adverse effects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	    - CNS disturbances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	    - Postural hypotension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	    - Ankle </a:t>
            </a:r>
            <a:r>
              <a:rPr lang="en-US" sz="2600" dirty="0" err="1" smtClean="0"/>
              <a:t>oedema</a:t>
            </a: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1762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06" y="365125"/>
            <a:ext cx="8991600" cy="6478272"/>
          </a:xfrm>
        </p:spPr>
      </p:pic>
      <p:sp>
        <p:nvSpPr>
          <p:cNvPr id="5" name="Rectangle 4"/>
          <p:cNvSpPr/>
          <p:nvPr/>
        </p:nvSpPr>
        <p:spPr>
          <a:xfrm>
            <a:off x="5553635" y="365125"/>
            <a:ext cx="430306" cy="455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 cholinergic drugs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53266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Idiopathic Parkinson disease 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To control tremors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Minimal effect on other symptoms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Rx of choice for drug induced parkinsonism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/>
              <a:t>  (dopamine receptors are already blocked)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304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6079"/>
            <a:ext cx="10515600" cy="1325563"/>
          </a:xfrm>
        </p:spPr>
        <p:txBody>
          <a:bodyPr/>
          <a:lstStyle/>
          <a:p>
            <a:r>
              <a:rPr lang="en-US" dirty="0" smtClean="0"/>
              <a:t>Anti cholinergic drugs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50666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Adverse effects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Central AE’s (confusion, hallucinations)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Dry mouth, constipation, urine retention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Blurred vision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Can precipitate closed angle glaucoma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831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Dyskinesias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00943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Dystonias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132" y="2416402"/>
            <a:ext cx="10515600" cy="47499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Acute drug induced dystonia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Caused by dopamine antagonist</a:t>
            </a:r>
          </a:p>
          <a:p>
            <a:pPr lvl="1">
              <a:lnSpc>
                <a:spcPct val="150000"/>
              </a:lnSpc>
            </a:pPr>
            <a:r>
              <a:rPr lang="en-US" sz="2600" dirty="0" err="1" smtClean="0"/>
              <a:t>Metachlopramide</a:t>
            </a:r>
            <a:r>
              <a:rPr lang="en-US" sz="2600" dirty="0" smtClean="0"/>
              <a:t>, </a:t>
            </a:r>
            <a:r>
              <a:rPr lang="en-US" sz="2600" dirty="0" err="1" smtClean="0"/>
              <a:t>Domperidone</a:t>
            </a:r>
            <a:endParaRPr lang="en-US" sz="2600" dirty="0" smtClean="0"/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Antipsychotics </a:t>
            </a:r>
            <a:r>
              <a:rPr lang="en-US" sz="2600" dirty="0" err="1" smtClean="0"/>
              <a:t>eg</a:t>
            </a:r>
            <a:r>
              <a:rPr lang="en-US" sz="2600" dirty="0" smtClean="0"/>
              <a:t> : haloperidol, </a:t>
            </a:r>
            <a:r>
              <a:rPr lang="en-US" sz="2600" dirty="0" err="1" smtClean="0"/>
              <a:t>chlophromazine</a:t>
            </a:r>
            <a:endParaRPr lang="en-US" sz="2600" dirty="0" smtClean="0"/>
          </a:p>
          <a:p>
            <a:pPr>
              <a:lnSpc>
                <a:spcPct val="150000"/>
              </a:lnSpc>
            </a:pPr>
            <a:r>
              <a:rPr lang="en-US" sz="2600" dirty="0"/>
              <a:t> </a:t>
            </a:r>
            <a:r>
              <a:rPr lang="en-US" sz="2600" dirty="0" smtClean="0"/>
              <a:t>Treatment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600" dirty="0" smtClean="0"/>
              <a:t> </a:t>
            </a:r>
            <a:r>
              <a:rPr lang="en-US" sz="2600" dirty="0" err="1" smtClean="0"/>
              <a:t>Benzhexol</a:t>
            </a:r>
            <a:r>
              <a:rPr lang="en-US" sz="2600" dirty="0" smtClean="0"/>
              <a:t>  /  </a:t>
            </a:r>
            <a:r>
              <a:rPr lang="en-US" sz="2600" dirty="0" err="1" smtClean="0"/>
              <a:t>Benzotropine</a:t>
            </a:r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9776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Benign essential tremor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829" y="250666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/>
              <a:t>Non selective beta blockers </a:t>
            </a:r>
            <a:r>
              <a:rPr lang="en-US" sz="2600" dirty="0" err="1" smtClean="0"/>
              <a:t>eg</a:t>
            </a:r>
            <a:r>
              <a:rPr lang="en-US" sz="2600" dirty="0" smtClean="0"/>
              <a:t> : propranolol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Primidone (an anti epileptic)</a:t>
            </a:r>
          </a:p>
          <a:p>
            <a:pPr>
              <a:lnSpc>
                <a:spcPct val="150000"/>
              </a:lnSpc>
            </a:pPr>
            <a:r>
              <a:rPr lang="en-US" sz="2600" dirty="0" smtClean="0"/>
              <a:t>clonazepam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8959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495" y="548154"/>
            <a:ext cx="10515600" cy="630984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US" sz="2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600" dirty="0" smtClean="0">
                <a:solidFill>
                  <a:schemeClr val="tx1"/>
                </a:solidFill>
              </a:rPr>
              <a:t>Spasmodic torticollis, </a:t>
            </a:r>
            <a:r>
              <a:rPr lang="en-US" sz="2600" dirty="0" err="1" smtClean="0">
                <a:solidFill>
                  <a:schemeClr val="tx1"/>
                </a:solidFill>
              </a:rPr>
              <a:t>hemifacial</a:t>
            </a:r>
            <a:r>
              <a:rPr lang="en-US" sz="2600" dirty="0" smtClean="0">
                <a:solidFill>
                  <a:schemeClr val="tx1"/>
                </a:solidFill>
              </a:rPr>
              <a:t> spasms, </a:t>
            </a:r>
            <a:r>
              <a:rPr lang="en-US" sz="2600" dirty="0" err="1" smtClean="0">
                <a:solidFill>
                  <a:schemeClr val="tx1"/>
                </a:solidFill>
              </a:rPr>
              <a:t>blepharospasms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lang="en-US" sz="2600" dirty="0" smtClean="0">
                <a:solidFill>
                  <a:schemeClr val="tx1"/>
                </a:solidFill>
              </a:rPr>
              <a:t>	</a:t>
            </a:r>
            <a:r>
              <a:rPr lang="en-US" sz="2600" dirty="0" err="1" smtClean="0">
                <a:solidFill>
                  <a:schemeClr val="tx1"/>
                </a:solidFill>
              </a:rPr>
              <a:t>Botulinium</a:t>
            </a:r>
            <a:r>
              <a:rPr lang="en-US" sz="2600" dirty="0" smtClean="0">
                <a:solidFill>
                  <a:schemeClr val="tx1"/>
                </a:solidFill>
              </a:rPr>
              <a:t> toxin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solidFill>
                  <a:schemeClr val="tx1"/>
                </a:solidFill>
              </a:rPr>
              <a:t>Chorea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		</a:t>
            </a:r>
            <a:r>
              <a:rPr lang="en-US" sz="2600" dirty="0" err="1" smtClean="0">
                <a:solidFill>
                  <a:schemeClr val="tx1"/>
                </a:solidFill>
              </a:rPr>
              <a:t>Phenothiazines</a:t>
            </a:r>
            <a:r>
              <a:rPr lang="en-US" sz="2600" dirty="0" smtClean="0">
                <a:solidFill>
                  <a:schemeClr val="tx1"/>
                </a:solidFill>
              </a:rPr>
              <a:t>, </a:t>
            </a:r>
            <a:r>
              <a:rPr lang="en-US" sz="2600" dirty="0" err="1" smtClean="0">
                <a:solidFill>
                  <a:schemeClr val="tx1"/>
                </a:solidFill>
              </a:rPr>
              <a:t>Tetrabenzine</a:t>
            </a:r>
            <a:endParaRPr lang="en-US" sz="2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13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3215"/>
            <a:ext cx="8825659" cy="34163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600" dirty="0" err="1">
                <a:solidFill>
                  <a:schemeClr val="tx1"/>
                </a:solidFill>
              </a:rPr>
              <a:t>Hemibalism</a:t>
            </a:r>
            <a:r>
              <a:rPr lang="en-US" sz="2600" dirty="0">
                <a:solidFill>
                  <a:schemeClr val="tx1"/>
                </a:solidFill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solidFill>
                  <a:schemeClr val="tx1"/>
                </a:solidFill>
              </a:rPr>
              <a:t>		</a:t>
            </a:r>
            <a:r>
              <a:rPr lang="en-US" sz="2600" dirty="0" err="1">
                <a:solidFill>
                  <a:schemeClr val="tx1"/>
                </a:solidFill>
              </a:rPr>
              <a:t>Tetrabenzine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tx1"/>
                </a:solidFill>
              </a:rPr>
              <a:t>Tics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solidFill>
                  <a:schemeClr val="tx1"/>
                </a:solidFill>
              </a:rPr>
              <a:t>		Haloperidol</a:t>
            </a:r>
          </a:p>
          <a:p>
            <a:pPr>
              <a:lnSpc>
                <a:spcPct val="150000"/>
              </a:lnSpc>
            </a:pPr>
            <a:r>
              <a:rPr lang="en-US" sz="2600" dirty="0" err="1">
                <a:solidFill>
                  <a:schemeClr val="tx1"/>
                </a:solidFill>
              </a:rPr>
              <a:t>Spasticty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solidFill>
                  <a:schemeClr val="tx1"/>
                </a:solidFill>
              </a:rPr>
              <a:t>		Baclofen(GABA agonist), Diazepam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981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of 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57829"/>
            <a:ext cx="11580906" cy="500017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600" dirty="0" smtClean="0"/>
              <a:t>Control Symptoms        	Minimize disability	      Improve quality of life</a:t>
            </a:r>
          </a:p>
          <a:p>
            <a:endParaRPr lang="en-US" sz="2600" dirty="0"/>
          </a:p>
          <a:p>
            <a:r>
              <a:rPr lang="en-US" sz="2600" dirty="0" smtClean="0"/>
              <a:t>Very effective initially</a:t>
            </a:r>
          </a:p>
          <a:p>
            <a:endParaRPr lang="en-US" sz="2600" dirty="0" smtClean="0"/>
          </a:p>
          <a:p>
            <a:r>
              <a:rPr lang="en-US" sz="2600" dirty="0" smtClean="0"/>
              <a:t>Long term effectiveness  is limited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34329" y="2896026"/>
            <a:ext cx="48409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744652" y="2928896"/>
            <a:ext cx="48409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299" y="3497942"/>
            <a:ext cx="5424759" cy="303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000" dirty="0" smtClean="0"/>
              <a:t>THANK YOU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Pathophysiology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766" y="2211416"/>
            <a:ext cx="6926728" cy="447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0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Pathophysiology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000" y="2247455"/>
            <a:ext cx="6749143" cy="443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Pathophysiology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870" y="2596347"/>
            <a:ext cx="11414448" cy="36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1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Pathophysiology</a:t>
            </a:r>
          </a:p>
        </p:txBody>
      </p:sp>
      <p:sp>
        <p:nvSpPr>
          <p:cNvPr id="7" name="Rectangle 6"/>
          <p:cNvSpPr/>
          <p:nvPr/>
        </p:nvSpPr>
        <p:spPr>
          <a:xfrm>
            <a:off x="6225987" y="645458"/>
            <a:ext cx="537669" cy="588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7" y="2482476"/>
            <a:ext cx="11924948" cy="453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2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60337"/>
            <a:ext cx="12477044" cy="7018337"/>
          </a:xfrm>
        </p:spPr>
      </p:pic>
    </p:spTree>
    <p:extLst>
      <p:ext uri="{BB962C8B-B14F-4D97-AF65-F5344CB8AC3E}">
        <p14:creationId xmlns:p14="http://schemas.microsoft.com/office/powerpoint/2010/main" val="421794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1544</TotalTime>
  <Words>500</Words>
  <Application>Microsoft Office PowerPoint</Application>
  <PresentationFormat>Widescreen</PresentationFormat>
  <Paragraphs>206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Century Gothic</vt:lpstr>
      <vt:lpstr>Wingdings 3</vt:lpstr>
      <vt:lpstr>Ion Boardroom</vt:lpstr>
      <vt:lpstr>DRUGS USED  IN  MOVEMENT DISOEDERS</vt:lpstr>
      <vt:lpstr>PowerPoint Presentation</vt:lpstr>
      <vt:lpstr>Parkinson Disease</vt:lpstr>
      <vt:lpstr>Aims of treatment</vt:lpstr>
      <vt:lpstr>Pathophysiology</vt:lpstr>
      <vt:lpstr>Pathophysiology</vt:lpstr>
      <vt:lpstr>Pathophysiology</vt:lpstr>
      <vt:lpstr>Pathophysiology</vt:lpstr>
      <vt:lpstr>PowerPoint Presentation</vt:lpstr>
      <vt:lpstr>Drug induced parkinsonism   Dopamine receptor antagonism</vt:lpstr>
      <vt:lpstr>Aims of treatment</vt:lpstr>
      <vt:lpstr> Dopaminergic drugs</vt:lpstr>
      <vt:lpstr>Anti cholinergic drugs</vt:lpstr>
      <vt:lpstr>Neuroprotective agents</vt:lpstr>
      <vt:lpstr>Levodopa </vt:lpstr>
      <vt:lpstr>Why not dopamine ?</vt:lpstr>
      <vt:lpstr>Why not dopamine ?</vt:lpstr>
      <vt:lpstr>PowerPoint Presentation</vt:lpstr>
      <vt:lpstr>PowerPoint Presentation</vt:lpstr>
      <vt:lpstr>PowerPoint Presentation</vt:lpstr>
      <vt:lpstr>Levodopa - Adverse effects</vt:lpstr>
      <vt:lpstr> Levodopa - Motor complications</vt:lpstr>
      <vt:lpstr> Levodopa - Motor complications</vt:lpstr>
      <vt:lpstr>Management of motor complications</vt:lpstr>
      <vt:lpstr> Levodopa…</vt:lpstr>
      <vt:lpstr> Dopamine agonists</vt:lpstr>
      <vt:lpstr>Dopamine agonists</vt:lpstr>
      <vt:lpstr>Selegiline</vt:lpstr>
      <vt:lpstr>Selegiline</vt:lpstr>
      <vt:lpstr>Selegiline</vt:lpstr>
      <vt:lpstr>Amantadine</vt:lpstr>
      <vt:lpstr>PowerPoint Presentation</vt:lpstr>
      <vt:lpstr>Anti cholinergic drugs</vt:lpstr>
      <vt:lpstr>Anti cholinergic drugs</vt:lpstr>
      <vt:lpstr>Dyskinesias </vt:lpstr>
      <vt:lpstr>Dystonias</vt:lpstr>
      <vt:lpstr>Benign essential tremor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DRUGS USED  IN  MOVEMENT DISOEDERS</dc:title>
  <dc:creator>Microsoft account</dc:creator>
  <cp:lastModifiedBy>Soft</cp:lastModifiedBy>
  <cp:revision>43</cp:revision>
  <dcterms:created xsi:type="dcterms:W3CDTF">2018-02-07T23:37:36Z</dcterms:created>
  <dcterms:modified xsi:type="dcterms:W3CDTF">2018-02-09T07:11:49Z</dcterms:modified>
</cp:coreProperties>
</file>