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72" r:id="rId6"/>
    <p:sldId id="259" r:id="rId7"/>
    <p:sldId id="273" r:id="rId8"/>
    <p:sldId id="260" r:id="rId9"/>
    <p:sldId id="275" r:id="rId10"/>
    <p:sldId id="276" r:id="rId11"/>
    <p:sldId id="288" r:id="rId12"/>
    <p:sldId id="286" r:id="rId13"/>
    <p:sldId id="287" r:id="rId14"/>
    <p:sldId id="274" r:id="rId15"/>
    <p:sldId id="261" r:id="rId16"/>
    <p:sldId id="277" r:id="rId17"/>
    <p:sldId id="278" r:id="rId18"/>
    <p:sldId id="279" r:id="rId19"/>
    <p:sldId id="280" r:id="rId20"/>
    <p:sldId id="281" r:id="rId21"/>
    <p:sldId id="283" r:id="rId22"/>
    <p:sldId id="289" r:id="rId23"/>
    <p:sldId id="284" r:id="rId24"/>
    <p:sldId id="285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2B48-4A87-4EE9-9B22-9107F1BEA2A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C628-2021-439A-874D-10E76889E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Acute Postoperative Pain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24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Bhagya</a:t>
            </a:r>
            <a:r>
              <a:rPr lang="en-US" dirty="0" smtClean="0"/>
              <a:t> </a:t>
            </a:r>
            <a:r>
              <a:rPr lang="en-US" dirty="0" err="1" smtClean="0"/>
              <a:t>Gunetilleke</a:t>
            </a:r>
            <a:endParaRPr lang="en-US" dirty="0" smtClean="0"/>
          </a:p>
          <a:p>
            <a:r>
              <a:rPr lang="en-US" dirty="0" smtClean="0"/>
              <a:t>Consultant </a:t>
            </a:r>
            <a:r>
              <a:rPr lang="en-US" dirty="0" err="1" smtClean="0"/>
              <a:t>Anaesthetist</a:t>
            </a:r>
            <a:endParaRPr lang="en-US" dirty="0" smtClean="0"/>
          </a:p>
          <a:p>
            <a:r>
              <a:rPr lang="en-US" dirty="0" smtClean="0"/>
              <a:t>Senior Lecturer</a:t>
            </a:r>
          </a:p>
          <a:p>
            <a:r>
              <a:rPr lang="en-US" dirty="0" smtClean="0"/>
              <a:t>Department of Surgery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proportionate to the stimulus</a:t>
            </a:r>
          </a:p>
          <a:p>
            <a:r>
              <a:rPr lang="en-US" dirty="0" smtClean="0"/>
              <a:t>Varies within &amp; between individuals</a:t>
            </a:r>
          </a:p>
          <a:p>
            <a:r>
              <a:rPr lang="en-US" dirty="0" smtClean="0"/>
              <a:t>Modulated by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   therapeutic interventions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   emotional status of individual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5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 -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981200"/>
            <a:ext cx="4495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Dorsal horn neurons – Cell bodies of 1</a:t>
            </a:r>
            <a:r>
              <a:rPr lang="en-US" baseline="30000" dirty="0" smtClean="0"/>
              <a:t>st</a:t>
            </a:r>
            <a:r>
              <a:rPr lang="en-US" dirty="0" smtClean="0"/>
              <a:t> order neurons</a:t>
            </a:r>
          </a:p>
          <a:p>
            <a:r>
              <a:rPr lang="en-US" dirty="0" smtClean="0"/>
              <a:t>Wide dynamic range(WDR) neurons – </a:t>
            </a:r>
            <a:r>
              <a:rPr lang="en-US" dirty="0" err="1" smtClean="0"/>
              <a:t>Rexed</a:t>
            </a:r>
            <a:r>
              <a:rPr lang="en-US" dirty="0" smtClean="0"/>
              <a:t> layer 3,4 &amp; 5 also respond to light touch</a:t>
            </a:r>
          </a:p>
          <a:p>
            <a:r>
              <a:rPr lang="en-US" dirty="0" smtClean="0"/>
              <a:t>‘Wind up” &amp; ‘Convergence’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Spinal </a:t>
            </a:r>
            <a:r>
              <a:rPr lang="en-US" dirty="0" smtClean="0"/>
              <a:t>Cord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Spinothalamic tract –  pain fibers</a:t>
            </a:r>
          </a:p>
          <a:p>
            <a:r>
              <a:rPr lang="en-US" dirty="0" err="1"/>
              <a:t>Spinoreticular</a:t>
            </a:r>
            <a:r>
              <a:rPr lang="en-US" dirty="0"/>
              <a:t> tracts- pain fibers modulated by descending impulses</a:t>
            </a:r>
          </a:p>
          <a:p>
            <a:r>
              <a:rPr lang="en-US" dirty="0" err="1"/>
              <a:t>Spinomesencephalic</a:t>
            </a:r>
            <a:r>
              <a:rPr lang="en-US" dirty="0"/>
              <a:t> tract – mediates autonomic responses to pain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YPES OF PAIN FIBRES DULL ACHE,  DIFFUSE    No     1 (slow)     C    SHARP,  PRICKING,WELL LOCALIZED     YES 20 (fast)  A-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1" y="762000"/>
            <a:ext cx="824970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2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Pathophysiology of Pain - Mediators</a:t>
            </a:r>
            <a:endParaRPr lang="en-US" dirty="0"/>
          </a:p>
        </p:txBody>
      </p:sp>
      <p:pic>
        <p:nvPicPr>
          <p:cNvPr id="5122" name="Picture 2" descr="CHEMICAL MEDIATORS INHIBITORY GLYCINE INHIBITORY A.B GABA INHIBITORY 5-HT SEROTONIN INHIBITORY A1 ADENOSINE INHIBITORY Α2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153399" cy="51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Pathophysiology of Pain - Modulation</a:t>
            </a:r>
            <a:endParaRPr lang="en-US" dirty="0"/>
          </a:p>
        </p:txBody>
      </p:sp>
      <p:pic>
        <p:nvPicPr>
          <p:cNvPr id="6146" name="Picture 2" descr="PAIN MODULATION &lt;ul&gt;&lt;li&gt;CAN EITHER INHIBIT OR FACILITATE PAIN &lt;/li&gt;&lt;/ul&gt;&lt;ul&gt;&lt;li&gt;MODULATION CAN BE OF TWO TYPES &lt;/li&gt;&lt;/ul&gt;&lt;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371600"/>
            <a:ext cx="7543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5257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Sensitization of receptors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Histamines, capsaicin, substance P, </a:t>
            </a:r>
            <a:r>
              <a:rPr lang="en-US" sz="1000" dirty="0" err="1" smtClean="0">
                <a:solidFill>
                  <a:schemeClr val="bg1"/>
                </a:solidFill>
              </a:rPr>
              <a:t>bradykinin,prostaglandins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8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PAIN MODULATION &lt;ul&gt;&lt;li&gt;CENTRAL MODULATION &lt;/li&gt;&lt;/ul&gt;&lt;ul&gt;&lt;li&gt;FACILITATION &lt;/li&gt;&lt;/ul&gt;&lt;ul&gt;&lt;li&gt;THREE MECHANISMS ARE RESPONSIB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1" y="457200"/>
            <a:ext cx="764010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5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AIN MODULATION &lt;ul&gt;&lt;li&gt;SEGMENTAL INHIBITION &lt;/li&gt;&lt;/ul&gt;&lt;ul&gt;&lt;li&gt;GATE- CONTROL THEORY ( WALL AND MELZACK 1965 ) &lt;/li&gt;&lt;/ul&gt;&lt;u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1" y="457200"/>
            <a:ext cx="827510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3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85800"/>
            <a:ext cx="7467599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year old man has gangrene of the right foot. He is to undergo a below knee amputation.</a:t>
            </a:r>
          </a:p>
          <a:p>
            <a:r>
              <a:rPr lang="en-US" dirty="0" smtClean="0"/>
              <a:t>How would you manage the pain in the pre/intra/post op periods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762000"/>
            <a:ext cx="7162800" cy="5364163"/>
          </a:xfrm>
          <a:prstGeom prst="rect">
            <a:avLst/>
          </a:prstGeom>
        </p:spPr>
      </p:pic>
      <p:sp>
        <p:nvSpPr>
          <p:cNvPr id="4" name="AutoShape 2" descr="PAIN MODULATION &lt;ul&gt;&lt;li&gt;SUPRASPINAL INHIBITION &lt;/li&gt;&lt;/ul&g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8200"/>
            <a:ext cx="7543799" cy="52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762000"/>
            <a:ext cx="7315200" cy="5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4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381000"/>
            <a:ext cx="7620000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19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74638"/>
            <a:ext cx="7543800" cy="62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variation in response to pain</a:t>
            </a:r>
          </a:p>
          <a:p>
            <a:r>
              <a:rPr lang="en-US" dirty="0" smtClean="0"/>
              <a:t>Expression may be affected by age, intelligence, level of </a:t>
            </a:r>
            <a:r>
              <a:rPr lang="en-US" dirty="0" err="1" smtClean="0"/>
              <a:t>conciousness</a:t>
            </a:r>
            <a:r>
              <a:rPr lang="en-US" dirty="0" smtClean="0"/>
              <a:t>, other factors</a:t>
            </a:r>
          </a:p>
          <a:p>
            <a:r>
              <a:rPr lang="en-US" dirty="0" smtClean="0"/>
              <a:t>Perception of pain varies among medical practitioners </a:t>
            </a:r>
          </a:p>
          <a:p>
            <a:r>
              <a:rPr lang="en-US" dirty="0" smtClean="0"/>
              <a:t>Universally accepted pain ratings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Tools for assessment of pain</a:t>
            </a:r>
          </a:p>
          <a:p>
            <a:pPr>
              <a:buNone/>
            </a:pPr>
            <a:r>
              <a:rPr lang="en-US" dirty="0" smtClean="0"/>
              <a:t>    Visual analogue scale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Pain score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Smiley faces</a:t>
            </a:r>
            <a:endParaRPr lang="en-US" dirty="0"/>
          </a:p>
        </p:txBody>
      </p:sp>
      <p:pic>
        <p:nvPicPr>
          <p:cNvPr id="5" name="il_fi" descr="http://www.shinglespainreliefforpain.com/picts/painscalemenastil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54732"/>
            <a:ext cx="4038600" cy="181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 Analgesic Regime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Anticipate pain</a:t>
            </a:r>
          </a:p>
          <a:p>
            <a:r>
              <a:rPr lang="en-US" dirty="0" smtClean="0"/>
              <a:t>Estimate pain</a:t>
            </a:r>
          </a:p>
          <a:p>
            <a:r>
              <a:rPr lang="en-US" dirty="0" smtClean="0"/>
              <a:t>Multi-modal approach</a:t>
            </a:r>
          </a:p>
          <a:p>
            <a:r>
              <a:rPr lang="en-US" dirty="0" smtClean="0"/>
              <a:t>Individualize treatment according to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Patient perception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Severity of pain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Co-morbidity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Availability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Empathy</a:t>
            </a:r>
          </a:p>
          <a:p>
            <a:r>
              <a:rPr lang="en-US" dirty="0" smtClean="0"/>
              <a:t>Gangrenous foot – Severe pain unless neuropathic</a:t>
            </a:r>
          </a:p>
          <a:p>
            <a:r>
              <a:rPr lang="en-US" dirty="0" smtClean="0"/>
              <a:t>Risk of chronic pain post- </a:t>
            </a:r>
            <a:r>
              <a:rPr lang="en-US" dirty="0" err="1" smtClean="0"/>
              <a:t>ampuation</a:t>
            </a:r>
            <a:endParaRPr lang="en-US" dirty="0" smtClean="0"/>
          </a:p>
          <a:p>
            <a:r>
              <a:rPr lang="en-US" dirty="0" smtClean="0"/>
              <a:t>Affects sleep, feeding, control of diabetes, hypertension, IHD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with patients</a:t>
            </a:r>
          </a:p>
          <a:p>
            <a:r>
              <a:rPr lang="en-US" dirty="0" smtClean="0"/>
              <a:t>Tell the patients relief available </a:t>
            </a:r>
          </a:p>
          <a:p>
            <a:r>
              <a:rPr lang="en-US" dirty="0" smtClean="0"/>
              <a:t>Use assessment tools</a:t>
            </a:r>
          </a:p>
          <a:p>
            <a:r>
              <a:rPr lang="en-US" dirty="0" smtClean="0"/>
              <a:t>Communicate with the rest of the team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Understand</a:t>
            </a:r>
          </a:p>
          <a:p>
            <a:r>
              <a:rPr lang="en-US" dirty="0"/>
              <a:t> </a:t>
            </a:r>
            <a:r>
              <a:rPr lang="en-US" dirty="0" smtClean="0"/>
              <a:t>   Why pain needs to be controlled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Pathophysiology</a:t>
            </a:r>
            <a:r>
              <a:rPr lang="en-US" dirty="0" smtClean="0"/>
              <a:t> of acute pain</a:t>
            </a:r>
          </a:p>
          <a:p>
            <a:r>
              <a:rPr lang="en-US" dirty="0"/>
              <a:t> </a:t>
            </a:r>
            <a:r>
              <a:rPr lang="en-US" dirty="0" smtClean="0"/>
              <a:t>   How to assess acute pain</a:t>
            </a:r>
          </a:p>
          <a:p>
            <a:r>
              <a:rPr lang="en-US" dirty="0"/>
              <a:t> </a:t>
            </a:r>
            <a:r>
              <a:rPr lang="en-US" dirty="0" smtClean="0"/>
              <a:t>   How to plan an analgesic regime</a:t>
            </a:r>
          </a:p>
          <a:p>
            <a:r>
              <a:rPr lang="en-US" dirty="0"/>
              <a:t> </a:t>
            </a:r>
            <a:r>
              <a:rPr lang="en-US" dirty="0" smtClean="0"/>
              <a:t>   How to monitor for adverse effects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Multimodal Approach to Pain Relief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severe pain – immediate, effective control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Eg</a:t>
            </a:r>
            <a:r>
              <a:rPr lang="en-US" dirty="0" smtClean="0"/>
              <a:t>. Intravenous </a:t>
            </a:r>
            <a:r>
              <a:rPr lang="en-US" dirty="0" err="1" smtClean="0"/>
              <a:t>opiods</a:t>
            </a:r>
            <a:r>
              <a:rPr lang="en-US" dirty="0" smtClean="0"/>
              <a:t>, </a:t>
            </a:r>
            <a:r>
              <a:rPr lang="en-US" dirty="0" err="1" smtClean="0"/>
              <a:t>neuraxial</a:t>
            </a:r>
            <a:r>
              <a:rPr lang="en-US" dirty="0" smtClean="0"/>
              <a:t> block (spinal/ epidural), regional local </a:t>
            </a:r>
            <a:r>
              <a:rPr lang="en-US" dirty="0" err="1" smtClean="0"/>
              <a:t>anaesthesia</a:t>
            </a:r>
            <a:endParaRPr lang="en-US" dirty="0" smtClean="0"/>
          </a:p>
          <a:p>
            <a:r>
              <a:rPr lang="en-US" dirty="0" smtClean="0"/>
              <a:t>Combinations of drugs/ route to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Block conduction at different points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Reduce dose related side effects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Individualize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patients perception of severity</a:t>
            </a:r>
          </a:p>
          <a:p>
            <a:r>
              <a:rPr lang="en-US" dirty="0" smtClean="0"/>
              <a:t>Believe the patient!</a:t>
            </a:r>
          </a:p>
          <a:p>
            <a:r>
              <a:rPr lang="en-US" dirty="0" smtClean="0"/>
              <a:t>Control of acute severe pain – Priority</a:t>
            </a:r>
          </a:p>
          <a:p>
            <a:r>
              <a:rPr lang="en-US" dirty="0" err="1" smtClean="0"/>
              <a:t>Comorbidity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Coagulopathy</a:t>
            </a:r>
            <a:r>
              <a:rPr lang="en-US" dirty="0" smtClean="0"/>
              <a:t>- avoid NSAIDs/ intramuscular injections</a:t>
            </a:r>
          </a:p>
          <a:p>
            <a:r>
              <a:rPr lang="en-US" dirty="0" smtClean="0"/>
              <a:t>Allergies/ intolerance to drugs</a:t>
            </a:r>
          </a:p>
          <a:p>
            <a:r>
              <a:rPr lang="en-US" dirty="0" smtClean="0"/>
              <a:t>Availability of– Drugs/ equipment/ skills/ staffing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Anticipated severity of pain- Intensely severe</a:t>
            </a:r>
          </a:p>
          <a:p>
            <a:r>
              <a:rPr lang="en-US" dirty="0" smtClean="0"/>
              <a:t>Estimate of severity – Mild</a:t>
            </a:r>
          </a:p>
          <a:p>
            <a:pPr>
              <a:buNone/>
            </a:pPr>
            <a:r>
              <a:rPr lang="en-US" dirty="0" smtClean="0"/>
              <a:t>                                            Moderate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Severe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Multimodal – IV </a:t>
            </a:r>
            <a:r>
              <a:rPr lang="en-US" dirty="0" err="1" smtClean="0"/>
              <a:t>opioid</a:t>
            </a:r>
            <a:r>
              <a:rPr lang="en-US" dirty="0" smtClean="0"/>
              <a:t>/ </a:t>
            </a:r>
            <a:r>
              <a:rPr lang="en-US" dirty="0" err="1" smtClean="0"/>
              <a:t>neuraxial</a:t>
            </a:r>
            <a:r>
              <a:rPr lang="en-US" dirty="0" smtClean="0"/>
              <a:t> –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spinal/epidural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+/- NSAIDs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+/- </a:t>
            </a:r>
            <a:r>
              <a:rPr lang="en-US" dirty="0" err="1" smtClean="0"/>
              <a:t>Paracetamol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+ Surgery</a:t>
            </a:r>
          </a:p>
          <a:p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4876800" y="2667000"/>
            <a:ext cx="914400" cy="914400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r>
              <a:rPr lang="en-US" dirty="0"/>
              <a:t> </a:t>
            </a:r>
            <a:r>
              <a:rPr lang="en-US" dirty="0" smtClean="0"/>
              <a:t>– Respiratory depression – Monitor respiratory rate, level of sedation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Nausea/ vomiting</a:t>
            </a:r>
          </a:p>
          <a:p>
            <a:r>
              <a:rPr lang="en-US" dirty="0" err="1" smtClean="0"/>
              <a:t>Neuraxial</a:t>
            </a:r>
            <a:r>
              <a:rPr lang="en-US" dirty="0" smtClean="0"/>
              <a:t> local </a:t>
            </a:r>
            <a:r>
              <a:rPr lang="en-US" dirty="0" err="1" smtClean="0"/>
              <a:t>anaesthetics</a:t>
            </a:r>
            <a:r>
              <a:rPr lang="en-US" dirty="0" smtClean="0"/>
              <a:t> – Hypotension, urinary retention, </a:t>
            </a:r>
            <a:r>
              <a:rPr lang="en-US" dirty="0" err="1" smtClean="0"/>
              <a:t>pruritus</a:t>
            </a:r>
            <a:r>
              <a:rPr lang="en-US" dirty="0" smtClean="0"/>
              <a:t>, limb weakness</a:t>
            </a:r>
          </a:p>
          <a:p>
            <a:r>
              <a:rPr lang="en-US" dirty="0" smtClean="0"/>
              <a:t>NSAIDs – Renal function, gastric irritation, </a:t>
            </a:r>
            <a:r>
              <a:rPr lang="en-US" dirty="0" err="1" smtClean="0"/>
              <a:t>bronchospasm</a:t>
            </a:r>
            <a:r>
              <a:rPr lang="en-US" dirty="0" smtClean="0"/>
              <a:t>, platelet dysfunction</a:t>
            </a:r>
          </a:p>
          <a:p>
            <a:r>
              <a:rPr lang="en-US" dirty="0" err="1" smtClean="0"/>
              <a:t>Tramadol</a:t>
            </a:r>
            <a:r>
              <a:rPr lang="en-US" dirty="0" smtClean="0"/>
              <a:t> - Nausea/ vomiting,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Pain is real!</a:t>
            </a:r>
          </a:p>
          <a:p>
            <a:r>
              <a:rPr lang="en-US" dirty="0" smtClean="0"/>
              <a:t>Wide variation in perception &amp; response to pain</a:t>
            </a:r>
          </a:p>
          <a:p>
            <a:r>
              <a:rPr lang="en-US" dirty="0" smtClean="0"/>
              <a:t>Pain affects function of all organ systems</a:t>
            </a:r>
          </a:p>
          <a:p>
            <a:r>
              <a:rPr lang="en-US" dirty="0" smtClean="0"/>
              <a:t>Pain control improves well being &amp; reduces harmful effects</a:t>
            </a:r>
          </a:p>
          <a:p>
            <a:r>
              <a:rPr lang="en-US" dirty="0" smtClean="0"/>
              <a:t>Assess severity &amp; response to analgesics</a:t>
            </a:r>
          </a:p>
          <a:p>
            <a:r>
              <a:rPr lang="en-US" dirty="0" smtClean="0"/>
              <a:t>Acute pain – aggressive treatment</a:t>
            </a:r>
          </a:p>
          <a:p>
            <a:r>
              <a:rPr lang="en-US" dirty="0" smtClean="0"/>
              <a:t>Multimodal </a:t>
            </a:r>
            <a:r>
              <a:rPr lang="en-US" dirty="0" err="1" smtClean="0"/>
              <a:t>analegesic</a:t>
            </a:r>
            <a:r>
              <a:rPr lang="en-US" dirty="0" smtClean="0"/>
              <a:t> regime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762000"/>
            <a:ext cx="7010400" cy="5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Control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Alleviate human suffering</a:t>
            </a:r>
          </a:p>
          <a:p>
            <a:r>
              <a:rPr lang="en-US" dirty="0" smtClean="0"/>
              <a:t>Effects on blood pressure, diabetes, IHD, mood</a:t>
            </a:r>
          </a:p>
          <a:p>
            <a:r>
              <a:rPr lang="en-US" dirty="0" smtClean="0"/>
              <a:t>Facilitate breathing, mobility, human interaction, activities of daily living</a:t>
            </a:r>
          </a:p>
          <a:p>
            <a:r>
              <a:rPr lang="en-US" dirty="0" smtClean="0"/>
              <a:t>But, under-recognized &amp; under-treated</a:t>
            </a:r>
          </a:p>
          <a:p>
            <a:r>
              <a:rPr lang="en-US" dirty="0"/>
              <a:t>Leads to structural &amp; functional changes in the </a:t>
            </a:r>
            <a:r>
              <a:rPr lang="en-US" dirty="0" smtClean="0"/>
              <a:t>CNS – Chronic Pain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Definition – “the </a:t>
            </a:r>
            <a:r>
              <a:rPr lang="en-US" u="sng" dirty="0"/>
              <a:t>normal</a:t>
            </a:r>
            <a:r>
              <a:rPr lang="en-US" dirty="0"/>
              <a:t>, </a:t>
            </a:r>
            <a:r>
              <a:rPr lang="en-US" u="sng" dirty="0"/>
              <a:t>predicted</a:t>
            </a:r>
            <a:r>
              <a:rPr lang="en-US" dirty="0"/>
              <a:t> </a:t>
            </a:r>
            <a:r>
              <a:rPr lang="en-US" u="sng" dirty="0"/>
              <a:t>physiological response to an adverse</a:t>
            </a:r>
            <a:br>
              <a:rPr lang="en-US" u="sng" dirty="0"/>
            </a:br>
            <a:r>
              <a:rPr lang="en-US" u="sng" dirty="0"/>
              <a:t>chemical, thermal or mechanical stimulus… </a:t>
            </a:r>
            <a:r>
              <a:rPr lang="en-US" dirty="0"/>
              <a:t>associated with surgery, trauma and </a:t>
            </a:r>
            <a:r>
              <a:rPr lang="en-US" b="1" dirty="0"/>
              <a:t>acute</a:t>
            </a:r>
            <a:r>
              <a:rPr lang="en-US" dirty="0"/>
              <a:t> illness”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DB </a:t>
            </a:r>
            <a:r>
              <a:rPr lang="en-US" sz="2400" dirty="0" err="1"/>
              <a:t>Carr</a:t>
            </a:r>
            <a:r>
              <a:rPr lang="en-US" sz="2400" dirty="0"/>
              <a:t>, LC Goudas - The Lancet, 1999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Individuals respond differently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&lt;ul&gt;&lt;li&gt;Nociceptive &lt;/li&gt;&lt;/ul&gt;&lt;ul&gt;&lt;li&gt;Neuropathic &lt;/li&gt;&lt;/ul&gt;&lt;ul&gt;&lt;li&gt;Psychogenic &lt;/li&gt;&lt;/ul&gt;CLASSIFICATION OF PAIN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762000"/>
            <a:ext cx="802110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9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Pathophysiology of Pain –I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Pain conduction pathway</a:t>
            </a:r>
          </a:p>
          <a:p>
            <a:endParaRPr lang="en-US" dirty="0"/>
          </a:p>
        </p:txBody>
      </p:sp>
      <p:pic>
        <p:nvPicPr>
          <p:cNvPr id="2050" name="Picture 2" descr="PAIN PATHWA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0"/>
            <a:ext cx="6743700" cy="50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Pain</a:t>
            </a:r>
            <a:endParaRPr lang="en-US" dirty="0"/>
          </a:p>
        </p:txBody>
      </p:sp>
      <p:sp>
        <p:nvSpPr>
          <p:cNvPr id="4" name="AutoShape 2" descr="PHYSIOLOGY OF  NOCICEPTION &lt;ul&gt;&lt;li&gt;1. NOCICEPTORS &lt;/li&gt;&lt;/ul&gt;&lt;ul&gt;&lt;li&gt;CUTANEOUS &lt;/li&gt;&lt;/ul&gt;&lt;ul&gt;&lt;li&gt;DEEP &lt;/li&gt;&lt;/ul&gt;&lt;ul&gt;&lt;li&gt;VIS...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Physical, chemical, thermal stimuli</a:t>
            </a:r>
          </a:p>
          <a:p>
            <a:r>
              <a:rPr lang="en-US" dirty="0" smtClean="0"/>
              <a:t>Nociceptors – Free nerve endings of specialized nerve </a:t>
            </a:r>
            <a:r>
              <a:rPr lang="en-US" dirty="0" err="1" smtClean="0"/>
              <a:t>fibres</a:t>
            </a:r>
            <a:endParaRPr lang="en-US" dirty="0" smtClean="0"/>
          </a:p>
          <a:p>
            <a:r>
              <a:rPr lang="en-US" dirty="0" smtClean="0"/>
              <a:t>Transduce (convert) physical stimulus to electrical stimulus</a:t>
            </a:r>
          </a:p>
          <a:p>
            <a:r>
              <a:rPr lang="en-US" dirty="0" smtClean="0"/>
              <a:t>Na</a:t>
            </a:r>
            <a:r>
              <a:rPr lang="en-US" baseline="30000" dirty="0" smtClean="0"/>
              <a:t>+</a:t>
            </a:r>
            <a:r>
              <a:rPr lang="en-US" dirty="0" smtClean="0"/>
              <a:t> channels, Voltage generated </a:t>
            </a:r>
          </a:p>
          <a:p>
            <a:r>
              <a:rPr lang="en-US" dirty="0" smtClean="0"/>
              <a:t>If threshold is reached, the impulse is propagated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5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644</Words>
  <Application>Microsoft Office PowerPoint</Application>
  <PresentationFormat>On-screen Show (4:3)</PresentationFormat>
  <Paragraphs>127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Acute Postoperative Pain</vt:lpstr>
      <vt:lpstr>Case History</vt:lpstr>
      <vt:lpstr>Objectives</vt:lpstr>
      <vt:lpstr>PowerPoint Presentation</vt:lpstr>
      <vt:lpstr>Why Control Pain?</vt:lpstr>
      <vt:lpstr>Definition of Pain</vt:lpstr>
      <vt:lpstr>PowerPoint Presentation</vt:lpstr>
      <vt:lpstr>Pathophysiology of Pain –I </vt:lpstr>
      <vt:lpstr>Sensing Pain</vt:lpstr>
      <vt:lpstr>Perception of Pain</vt:lpstr>
      <vt:lpstr>Spinal Cord - I</vt:lpstr>
      <vt:lpstr>Spinal Cord - II</vt:lpstr>
      <vt:lpstr>Spinal Cord - III</vt:lpstr>
      <vt:lpstr>PowerPoint Presentation</vt:lpstr>
      <vt:lpstr>Pathophysiology of Pain - Mediators</vt:lpstr>
      <vt:lpstr>Pathophysiology of Pain -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of Pain</vt:lpstr>
      <vt:lpstr>Assessment of Pain</vt:lpstr>
      <vt:lpstr>Planning an Analgesic Regime</vt:lpstr>
      <vt:lpstr>Anticipation</vt:lpstr>
      <vt:lpstr>Estimate Pain</vt:lpstr>
      <vt:lpstr>Multimodal Approach to Pain Relief</vt:lpstr>
      <vt:lpstr>Individualize Treatment</vt:lpstr>
      <vt:lpstr>Case History</vt:lpstr>
      <vt:lpstr>Monitoring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Postoperative Pain</dc:title>
  <dc:creator>Bhagya</dc:creator>
  <cp:lastModifiedBy>Admin</cp:lastModifiedBy>
  <cp:revision>18</cp:revision>
  <dcterms:created xsi:type="dcterms:W3CDTF">2011-11-08T04:15:26Z</dcterms:created>
  <dcterms:modified xsi:type="dcterms:W3CDTF">2018-01-12T07:10:07Z</dcterms:modified>
</cp:coreProperties>
</file>