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59" r:id="rId6"/>
    <p:sldId id="271" r:id="rId7"/>
    <p:sldId id="260" r:id="rId8"/>
    <p:sldId id="272" r:id="rId9"/>
    <p:sldId id="261" r:id="rId10"/>
    <p:sldId id="262" r:id="rId11"/>
    <p:sldId id="273" r:id="rId12"/>
    <p:sldId id="263" r:id="rId13"/>
    <p:sldId id="267" r:id="rId14"/>
    <p:sldId id="268" r:id="rId15"/>
    <p:sldId id="265" r:id="rId16"/>
    <p:sldId id="266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BFE1-DED1-4252-B44E-94E756FC08D2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EAEF-2B08-4E1B-A285-0785AC39AA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BFE1-DED1-4252-B44E-94E756FC08D2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EAEF-2B08-4E1B-A285-0785AC39A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BFE1-DED1-4252-B44E-94E756FC08D2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EAEF-2B08-4E1B-A285-0785AC39A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BFE1-DED1-4252-B44E-94E756FC08D2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EAEF-2B08-4E1B-A285-0785AC39A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BFE1-DED1-4252-B44E-94E756FC08D2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EAEF-2B08-4E1B-A285-0785AC39A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BFE1-DED1-4252-B44E-94E756FC08D2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EAEF-2B08-4E1B-A285-0785AC39A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BFE1-DED1-4252-B44E-94E756FC08D2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EAEF-2B08-4E1B-A285-0785AC39A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BFE1-DED1-4252-B44E-94E756FC08D2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EAEF-2B08-4E1B-A285-0785AC39A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BFE1-DED1-4252-B44E-94E756FC08D2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EAEF-2B08-4E1B-A285-0785AC39A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BFE1-DED1-4252-B44E-94E756FC08D2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EAEF-2B08-4E1B-A285-0785AC39AA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9DCBFE1-DED1-4252-B44E-94E756FC08D2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D21EAEF-2B08-4E1B-A285-0785AC39A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9DCBFE1-DED1-4252-B44E-94E756FC08D2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21EAEF-2B08-4E1B-A285-0785AC39A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lk/imgres?q=trigeminal+neuralgia&amp;hl=en&amp;gbv=2&amp;biw=948&amp;bih=486&amp;tbm=isch&amp;tbnid=vDaHDD4whu6C5M:&amp;imgrefurl=http://www.steadyhealth.com/articles/Trigeminal_Neuralgia__Tips___Advice_a160.html&amp;docid=PMLgm2uRUEbmjM&amp;imgurl=http://www.steadyhealth.com/4540/Image/TRIGEMINAL_NEURALGIA1.jpg&amp;w=300&amp;h=224&amp;ei=z0PFTt3dDcrorQflv8HUCw&amp;zoom=1&amp;iact=hc&amp;vpx=661&amp;vpy=168&amp;dur=1961&amp;hovh=179&amp;hovw=240&amp;tx=178&amp;ty=144&amp;sig=106088517169195936104&amp;page=1&amp;tbnh=115&amp;tbnw=141&amp;start=0&amp;ndsp=12&amp;ved=1t:429,r:11,s: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trialx.com/curetalk/wp-content/blogs.dir/7/files/2011/05/diseases/Complex_Regional_Pain_Syndrome_Type_Ii-2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google.lk/imgres?q=postherpetic+neuralgia&amp;hl=en&amp;gbv=2&amp;biw=948&amp;bih=486&amp;tbm=isch&amp;tbnid=vMPH_z70Obd9fM:&amp;imgrefurl=http://www.healthcentral.com/skin-care/h/can-you-get-shingles-more-than-once-.html&amp;docid=kOLJAMJn5cZ_QM&amp;imgurl=http://www.healthcentral.com/common/images/1/19687_10219_5.jpg&amp;w=400&amp;h=320&amp;ei=4ULFTqGvJ83RrQeU1NT-Cw&amp;zoom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457200"/>
            <a:ext cx="3733800" cy="1673352"/>
          </a:xfrm>
        </p:spPr>
        <p:txBody>
          <a:bodyPr/>
          <a:lstStyle/>
          <a:p>
            <a:r>
              <a:rPr lang="en-US" dirty="0" smtClean="0"/>
              <a:t>Chronic Pain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4953000"/>
            <a:ext cx="3733800" cy="144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Bhagya</a:t>
            </a:r>
            <a:r>
              <a:rPr lang="en-US" dirty="0" smtClean="0"/>
              <a:t> Gunetilleke</a:t>
            </a:r>
          </a:p>
          <a:p>
            <a:r>
              <a:rPr lang="en-US" dirty="0" smtClean="0"/>
              <a:t>Consultant </a:t>
            </a:r>
            <a:r>
              <a:rPr lang="en-US" dirty="0" err="1" smtClean="0"/>
              <a:t>Anaesthetist</a:t>
            </a:r>
            <a:endParaRPr lang="en-US" dirty="0" smtClean="0"/>
          </a:p>
          <a:p>
            <a:r>
              <a:rPr lang="en-US" dirty="0" smtClean="0"/>
              <a:t>Senior Lecturer in Anaesthesia</a:t>
            </a:r>
          </a:p>
          <a:p>
            <a:r>
              <a:rPr lang="en-US" dirty="0" smtClean="0"/>
              <a:t>Department of Surgery</a:t>
            </a:r>
            <a:endParaRPr lang="en-US" dirty="0"/>
          </a:p>
        </p:txBody>
      </p:sp>
      <p:sp>
        <p:nvSpPr>
          <p:cNvPr id="15362" name="AutoShape 2" descr="data:image/jpeg;base64,/9j/4AAQSkZJRgABAQAAAQABAAD/2wBDAAkGBwgHBgkIBwgKCgkLDRYPDQwMDRsUFRAWIB0iIiAdHx8kKDQsJCYxJx8fLT0tMTU3Ojo6Iys/RD84QzQ5Ojf/2wBDAQoKCg0MDRoPDxo3JR8lNzc3Nzc3Nzc3Nzc3Nzc3Nzc3Nzc3Nzc3Nzc3Nzc3Nzc3Nzc3Nzc3Nzc3Nzc3Nzc3Nzf/wAARCACKALwDASIAAhEBAxEB/8QAGwAAAgMBAQEAAAAAAAAAAAAABAUDBgcCAQD/xAA7EAACAQMCAwYEBAUDBAMAAAABAgMABBEFIRIxQRMiUWFxgQYUkaEyscHRI0JScuEVM4IWNLLwQ2KS/8QAGQEAAwEBAQAAAAAAAAAAAAAAAQIDAAQF/8QAIxEAAgICAgIDAQEBAAAAAAAAAAECEQMhEjEEEyJBUWEygf/aAAwDAQACEQMRAD8AoFtGKYwx4oOHuijIm5Vzssg6LAFTiQDG9B8Q23qN5lU7tgedLQboaCXIwKnjfi5ncUnju14O63XHOpkucDnzoOJrGcm4oSRgFwOeaja7AXrQclwCdzyopAYwhkPU42rqVxg8qXQTPK4jiVnZtgFGTTm00rhHaXzZB5Rg86zdGSFUkclwwEUcjkc+FSc12NLv+y42gKqP6mAP0p/JdusfZQtwIOi7CpbK1eQrJIfM5POlc6HWOyvR6ZfMO6qj/lUw0q/RcmNW9Gq+WtuojGUVR574okxRYHEqn2qftHWFmZSWF+h/2H9t6EkMkTFJVKHwYYrUpIYgO6BjqKjm06zuYgrxKwI5EUyyiyxNGZpc4GAT6iumuMj96uF58F2syH5SRopPA95ffNVfU/h7UdO4m4BLGP54snHqOlUUkybi0RRzKxHEcAdAM1PIAAcHek8UrK48OlGRzZxnpTUKTOds5FRcOd+lTqwdefKuioC7cxQsItuItqWup4qc3CnhJxQTRgmmTMcLsKlRsVCvKvmfAz4Vuwnd5epbQsztv0XqaSyam8jccmMZyFzsBXl3Hd6hJxQxF4weFcsBxHwGSMn0q5/CPwlDaIl7q0Kz3LEFIZCAsfsc5PnjambjBWxVjnkdJaKfbxaneOGs7O4dW5MqHh//AEdqYiw16CLjfTbwJ4hOL3wMn7Vq1tJaxoBwQcbE92WIleL+kHfAHjivpr75SUgRxLgHiFsgLY6gHoPM4qTzfw6F4arbMelvrrjWLhbtGYIFK4PETgD67U/0XR764u5Y9QXs+wlMUkcZ4m4h0BGRvn7U9uvhq0ubj/U5zPFcvP8AMcII4RhsgY36AdaedpZac97Ijm6F7P8AMGNTwmNgehB2wR9RQnmVfEisMov5AtrYw2tu5W37JI24Zcf7g559tvvSy+vGmvI7aNi5B7p8B1J8qa39/PfMxd0CMMlEPeH9xpPcwdhIsSpiaTBlIPuF9ts+fpS41y2xpuuicmHtobaFe3ldsZOQo9ANz61bLe4MSgKEUDkoUACgvhfQXaCTU7kDDd2AEdOrfp9aG1m+hsA7SSBQvMDc/akyRk3o9DDLGlseG7Ge8FYeOMEn26VFLcxhGkVhsMlSdwP286zfUPjcqCLKBpD0dzgVW7z4k1S8uFeW4ZApyEi2G350I4JPs0s+NdGlSfEC314lrav/AAs9+QHmPKrJbzKzKdiprLdBukjkW7RAiSjHZgbIw5j05EeRq86bqAeMDiGefOjKHHonfsVlsRFkHdODXzwrIuGXP2oewlWVAQ2TtvmmPAOHxoHNJNMpHxF8KW9zxTWZjiuCSSudn9fOqHMskEzRSKUdNmXwrStda5trmIwyFX48g+HPx5bUo1Ozj12Nzdz2lreISELx8BZR449eoHj1p4zaewOOrRUYZe6CTyouFyy5P1xmuZNJeByklzGGHPKnf361ItrLAhY8LoNy8ZyB69R7irNaI/Z9NHxLQbx97YU0OCMDl5HY0M8YDUtj0KCO6aW6mzrsMhR/MDzpnvSzVpAsXAetUj2Tn0H/AA2kd5HGSwQwMU4ZASrEnORj+4ZG3SrvGzfy8wQjM2+OWCfaqP8ADzGOzgXHME59XP7CrSb6Hsg3F2Ug2yB18D4jwNTyQXLR6OHyJSwxi/oc95o2luZBKAR2aqhVc8t9+f8AmuLiVkt2uVkJeIkcYO4BOOvP/FKxqUTcCjJQSFmI5DIxRd/dRDQLjBXHEO9jnkrSKGwvJqyHUdakWNJLOEvgcHCFOFf36UJYsWkaS5dzI4CvwsQBtvtmkGr31y+nXOLhwRwMpV8YPGB+TGodI16UyLHcqOAL3nGeI1b1Ujz553J7LulxbxyJlVRGdQ7E+f32zS6a7Mly8zEEt3lIOxztST/WYnnjjmdlXtVKsBnHTBHhU08q8fy6kkISpJ5sc70IqSfWizWGWFST+V9fw2ifUbDSoYIZlMgjRUjhTG+B57Un1T4g+ajMFxoVqsLHZmb+IPMYGx881nCarfC6GWMshGAWbc/XrtR0l9q0yK13BJDEdstyPgC2+KnJyT0bhYi1/SoTcTPaY/EeQwG86rM9pIr4KkefStHv7NrjTfmIwXubUDKD+eLqPMruR5ZHhSq0ghu1OCp4hnyNGOR/ZVY1NWivWMjx2c0eTiIpKuOm/Cf/ACU/8af6PqLLIgJG9AXumPBbXTID3ikYUeHFxn/wA96Cgd4uEspXfmRTNchLcGazo17/ABAtWuJw0YI61lmh6io7Ik5x4Vomm3Kukakk55ioNbDN3sRvc6jLfuJELMOLKlB/CG+48PWkCNJZ3FunaLJK0vGwccYGDy36VpJftFYk7NVN+JLBbaZpLaEuXUhj5GtxopmzrK01Gge5tk1W0M0B0yKYMQ0cbCN1x4jGDnwpHFI0TkqSrDr+lHaa6WctrbXcMc0TRySsHzgkHYYH/vKvda097aNLhdOuLNH/ABLJIGXfccPXB5770+KVfFnNOP2CTIhTtY8DlxKvJfMeVBuVLbt9Knt5AX4H/A/cOPPbP6+1BnmQdiNjVWhExWeVJtaPeQU7QcQzik2uwsrJJzGcU8eyc+gjRJwbJAM8ULFX9GJKn0zke1N3cpC5LA8OeRGfLNVGyu5LOftEAZSOF0bkw6j/AD0p/ayw3aZtXD7d6NzwyL7dR5j6U8o7Djy0qJLWdkt3RTklzkH2xtRE19LLC1sxyCwLbYAI5flQyWFx2hkFvMQNyezP7U7ihtb2JIrh1iu4k7sakcbjzHT1P0PKl40M8rapCiQ2qwCO9GVuGCKOLGyniJ+oWhrzSVslEtvMJoz1P4vXalWrS3L38gvI+ykTuCMckUcgPEc9+pJqXTrpiCkjHhO2/I07X2c9/QFcniYqRsdtqsFrcm9tEueLinQBZx59G9G/PNILwKkzdmSVzsa606aeK6V7bAcbEEZBU8wR1HlRpUBOmWZ5RLGrg4I69RVq+HteEkPy8xB2wysMhh6darQit5EVoHNvKeccm6H0bp7/AFrqK3lV1dEUODzWRSD965541JaO7D5Di/kXVbYW8on07ZObQ55f2+Xl9KTapobJxanoaM8LN/HtU5xHqyj+nxHT8vrXVFiQfNTRREcwzhifQDJplZ6/Ak3FbSMkh5ytzYeBHT8/yqKjJdnQ5RfyiJ3nhuFSJWDKueJgchj138OQ9vOo7jRZjbtJYd9TuYT+n7U01LSElJvtJREJ3ltV5Ef1R/qv08Kk0a6BK+JFZSa6BNKcSr2WpmJGifKspxhlwQfCrboGuJJJDHxKDnh5+1ffE+ix6hb/ADVthbsbg42k8j+9UBLyWKUon8ORW5kbg1RRU9nI5uGma2usrHjv+oqO6v0vIzHx4J645VULOb5yITh+e0gH8r9R6dR/imtsioMkk5ouCMpWKr1Y4ZZY4Gd55RwgjnjO4z09qcvc6ZPb30up3N08kXDHGgcsOR8ds586GvrfgIkgiyQM1BY3DWF1am5gSbtrjtWR8BfD7E52FRkqZZbQuQEXCKT/ADA58ueaXGcMxbH4jnfzqxa7bX13bXmpCBDGxMa9mQR2eMEgczjl9aqiklc5zVlLkiFUExKMb1Bf2q3Fu6bZxkVPC+AM7HHKpgm+42I6day0FqyhupRyrDBBr4gHmAfWmWu2ht7viCngffPgfChLeFnlXKnGa6U7VnK1uiSyvJbWVcEtFjDRMe6R4Yovjjs7tLzTTwKTkx/0Hw9KIudEdkDwNnO4UjeorXRdRmJ7K1aQDm2QFHqScfehaZqaLY13per2cT31vGXUbGT/ABSrVpLNouCGKMY5FelB/wCj30Yx/BXy7Qn96gm06/VSViEoAyexYMR/x5/alUaYzk2uhbKhZygIGaYWF1aWqBJLd0cDdwuQfpvQKMA2XUg8sMNxXUsoZcDY+VM1YidMdx6nYk7zqPXahtUWzuo+1jeFpF35gkjwpC/Pfc+NRnnQUEgvI2HRsY/9vby5UVFeunU/WlcchG1Shg1HiZTa6LRpfxBPbSKONiPWrLb3cN7ILiHuTt+IdH/z+dZxGdwadaVdtGyd6pTxr6LwzP7NMt7sNCU5HGDnpVB+M7D5O/F5EMRzfix0b/NO4NRB4eI7jrmu9USLVNPkhc812I6HoalBOMh51KJUdG1SW1lBjYDI3UjIYeBFWyx1a3nA4S0Dn+VssvsRv9R71nkYZJTEAeNGKkYxuDirDpSOrDiYZq8uiEG7L0HMkB7GaNmPPJP7UmlT5XtbiRlnmQ4VW7qDP3P2qazkVdy25oe+twzrI0nEOLl0Nc0uzri9BedRura3RrqNFXib8fAyqdjkY39Kqk8fyk8kBPEUbGRsDTiGbjaTMqjiUqwAGwPTNI9SjYXbcIJHj400BZBMK5JY/ejYxsM0FCwxijIpOlMKdz2qSrwyAMp6YpbJpqW9wjondI9R705Vg3M11CqvP391XvuPEeHucCimwNJnlnapHEsk65yMpET9yfDw8ameVmIBOwGFUDAHoOlSo9qXabU7wWlsD35QnGfQD6+lWu30z4aj7ALa3V20uDmeUoFU9SAB9KPJR7BTZSHcZwSMk4xXXyNw5yun3LnnxLbuw+oFaBdSaPaRtFp7y2jDn8vwRfUhQT70saTjyV1TUm/uuyfzpZZoxLQ8aU9lI1PQn1EET2V5FKBiOfsG4l9cgcQ8jv4VUL3RdVspniuLKUFT+JRkMOhHlWw9kSc/6hcn+4o36V1LYrcwcElyGKZZSYhnHUc/Q0q8j9KS8FVpmGuki7PG6/3KRUZrXLv4at5uQiI8MY/U0qk+D4uMkxDHiADVVnizkn4komcgV6AeYOK0QfB1uf8A4/tXg+CrRzuODptTe2JL0yKFGzqRxA48ae6Wkc5UHY09l+AWwflL0A+EiZH2qK3+DdXtpsgRiIc5Acgei88+VBzi/sZY5R7QSLIKoIzXoZoxjoOVMI7OeKPszZSuV6yE7+w5feouEHKy2mM7bFlP1yfypKX6Vp/hQb986tcEdW+9H2l4EI3GaIu/h/tL2bsHmZ2kYB2AAU5O3DjOOmc+eOlQWvw/dyvhnVRnwJ2p+cWuwZfHy4mua7GMWqEEBDkk4AH5U37KWZWVH7Rk54XA9A3U+VD2PwqI+F3lkZlII6YPpTm8sGeJBFwKRniDHAJPUVKcopaL+Ni5zUZypFfeF4BuCMnLA+NASsTId/vT7UU7qgtxFUALeOP/AH7UgkUcZ2NaLtCZIqMmk7OY3I5UVFJvvSxGJ60XC31p2iYxWUe3Wi7Vj2czct1Hj/Uf0pfH3lx1ou14uymXx4W+mR+ooIIXFHFJfWSTupCXAd4ypwdjhSfUD8qdyamfmrlpFfIkIBAyCP3qvF4wZZ1RzMBxhF5Fs8/1xTr4Fv7pr901G17Jpl4irsrAP5etJKDktnVk9MePr/6V/U9QS8uBcxztGVyC3FjI/Wo4daWE4lnj/vRhj3FQfEPwqU16/FnO64mZ1XOwDd4DHoaAitViPBd244v61H6VuMaoONZFtFqt9Y40DKyuPFTR1jqga6iUljxMFPodv1qmJa2LsezKBs74O9HWFksdykolcLGe0OGPJd/0pOCOh5JUWiHUhyOfejoL6NsZP6VTbeB0wPmJPdiaZQRyHAE7UvBEpZLLR8xFxjcb1600IOQAfWq+IJhykLVy0jR7PkGjRBy2PZFV+9FkMeQXehL3UHtm7PhlKx5AYIdz1Pv+3hSmK/t0u4RLG4/iLvjluKDOrWKtvddk4/r4lplEZSaGEvxLDG2JJeHybavF+IrWUYEyH3oZdXaRf4V7E48pQ3514bq4k/lif1hRv0ocSnt/UFLqtoJu3VIe1zniPXxPOilvIO0/h4KkAjG+xpN8/cwyDEFurePyqA/lUV/qF68kRcvkxjZBjfJ6DyxS1XRp5uf+i3QXEbJsN/ShrqUEGkunJdcHaSl0B6ONzRM0xCEE8qZbOeSVgWoyDB9Kr80h7Q70fqM/MZpM8p4qqkTbPEIxU8LZNAxyUQrbZFOKNYXAFT20yxyh/wCTGGGeY60rt5D1FHQbncbUvQRm0YXYnukY4h1B60J/qkljdQzdm2EkCsQOQzg/TJ+lSwzCNezkyY+YI5r6eI8v/TFPFxxyCMiRAM8SZO3mOY9xRe9hToa6jeRz62l2m3ax8Eo8SNwfpn6ChtUs+MF0XJJ3HSl9pKPlFLnJibDHPgP2qwWoa5jARS5x0Ga55alZ6GBpwplIvg0amVV4uz3cciV8R5ip4rsx2SmKRhJcAHBBysfP7n7Dzqyalp0UOZwomlXcRg90H/7ePoPeqRq1tMkzXSsW424mJ5gn9KvjkpaOfyE4bXQxTUpk2bfzo6DWeHAb86q6XLjuyjNd9oG5U/BHG5/jLrb6suMiTFGrqcUqhWOc1nwnZdsmpVvWAHfI96HqX0b2/pc7lYScrsTyNey6ZHentwQqyEk7Zw3Ufr6elVOPUnBHe29KYWesyRN3WBBGCrDKsPMUvBopHKhq/wAJ2j95p2BPgoqP/pGNf+3vmQ+mPyqaHWLaTAPHEfDAYD3yDRIv7cNjtHY+SY/M0rUv06I5YPtAMfw9q8ZxDqqMi8+0DHA8d81Mbe/7VmnFr3T3Ghc5x0yCPyoo3rSAKMIgOQM7586iknIHefPlmktvQ0nj7JI3lxmZs+9B31yFyAaguLvB50rubksTk00YnO2cXcxbOaWvJ3q7uJcigWk3qyRJsnhfai42pfFRkNZmQwgIo+FgvOlsFMIunpSMZE7vtkcqX3PErpNESsse6sDg/WmCfixQ9wNjWRmS217M0oPasVlXBLb4PQ7/AE96O029mkgMUsrNwNjhJ2+lI4f9o+TmmFrteXXqtTn2WxSaQ+glV1w2MUq1exRDxquY22I9aJh60Ve72Rz/AEn8qTp6Om+UaZSjbRkvDIOIKe4x54oK4sHjJMeWUfWmsn/dD0NdzAbbV0qTPNcEyu94dDX3OmOoKvPhGfSgFqqdkWqPASK7WVh1rg1z41jIKS5ZcHNTLqMitnNLjXJJzzpRlaHMertnHeqVtRZh+L70icnA361IOVDihlNsZPdE82oaSfOdx9aHY7UNMT4mjxQbZLPN50I0gzzqSNVKglQT4kVOirw/hH0pjM//2Q=="/>
          <p:cNvSpPr>
            <a:spLocks noChangeAspect="1" noChangeArrowheads="1"/>
          </p:cNvSpPr>
          <p:nvPr/>
        </p:nvSpPr>
        <p:spPr bwMode="auto">
          <a:xfrm>
            <a:off x="63500" y="-889000"/>
            <a:ext cx="2495550" cy="1828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l_fi" descr="http://www.embodiedwellbeing.com/wp-content/uploads/2011/07/ChronicPai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05000"/>
            <a:ext cx="41052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Trigeminal Neuralgia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Bursts of severe, </a:t>
            </a:r>
            <a:r>
              <a:rPr lang="en-US" dirty="0" err="1" smtClean="0"/>
              <a:t>lancinating</a:t>
            </a:r>
            <a:r>
              <a:rPr lang="en-US" dirty="0" smtClean="0"/>
              <a:t> pain triggered by touch</a:t>
            </a:r>
          </a:p>
          <a:p>
            <a:r>
              <a:rPr lang="en-US" dirty="0" smtClean="0"/>
              <a:t>Usually unilateral &amp; in one division of trigeminal N</a:t>
            </a:r>
          </a:p>
          <a:p>
            <a:r>
              <a:rPr lang="en-US" dirty="0" smtClean="0"/>
              <a:t>Underlying causes- DM, multiple sclerosis, SOL</a:t>
            </a:r>
          </a:p>
          <a:p>
            <a:r>
              <a:rPr lang="en-US" dirty="0" smtClean="0"/>
              <a:t>Rx. </a:t>
            </a:r>
            <a:r>
              <a:rPr lang="en-US" dirty="0" err="1" smtClean="0"/>
              <a:t>Carbamazepine</a:t>
            </a:r>
            <a:r>
              <a:rPr lang="en-US" dirty="0" smtClean="0"/>
              <a:t>, </a:t>
            </a:r>
            <a:r>
              <a:rPr lang="en-US" dirty="0" err="1" smtClean="0"/>
              <a:t>Gabapentin</a:t>
            </a:r>
            <a:r>
              <a:rPr lang="en-US" dirty="0" smtClean="0"/>
              <a:t>, surgical decompression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Trigeminal Neuralgia</a:t>
            </a:r>
            <a:endParaRPr lang="en-US" dirty="0"/>
          </a:p>
        </p:txBody>
      </p:sp>
      <p:pic>
        <p:nvPicPr>
          <p:cNvPr id="4" name="rg_hi" descr="http://t3.gstatic.com/images?q=tbn:ANd9GcT9rzx_xkrTM_AFpi6q4wsgh0W7VVYmJiuUJFZaGJnM8kqAAHo7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286000"/>
            <a:ext cx="5334000" cy="365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Cancer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majority of patients with cancer</a:t>
            </a:r>
          </a:p>
          <a:p>
            <a:r>
              <a:rPr lang="en-US" dirty="0" smtClean="0"/>
              <a:t>‘Whole body pain’, </a:t>
            </a:r>
            <a:r>
              <a:rPr lang="en-US" dirty="0" err="1" smtClean="0"/>
              <a:t>neurogenic</a:t>
            </a:r>
            <a:r>
              <a:rPr lang="en-US" dirty="0" smtClean="0"/>
              <a:t>, depression, malnutrition</a:t>
            </a:r>
          </a:p>
          <a:p>
            <a:r>
              <a:rPr lang="en-US" dirty="0" smtClean="0"/>
              <a:t>Believe the patient, Empathy</a:t>
            </a:r>
          </a:p>
          <a:p>
            <a:r>
              <a:rPr lang="en-US" dirty="0" smtClean="0"/>
              <a:t>Analgesic ladder, by the mouth, by the clock</a:t>
            </a:r>
          </a:p>
          <a:p>
            <a:r>
              <a:rPr lang="en-US" dirty="0" smtClean="0"/>
              <a:t>Additional – Radio/ chemotherapy, Local blocks, </a:t>
            </a:r>
            <a:r>
              <a:rPr lang="en-US" dirty="0" err="1" smtClean="0"/>
              <a:t>Ketamine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Phantom Limb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Limb sensation</a:t>
            </a:r>
          </a:p>
          <a:p>
            <a:r>
              <a:rPr lang="en-US" dirty="0" smtClean="0"/>
              <a:t>Stump pain</a:t>
            </a:r>
          </a:p>
          <a:p>
            <a:r>
              <a:rPr lang="en-US" dirty="0" smtClean="0"/>
              <a:t>Limb pain – pain referred to absent limb</a:t>
            </a:r>
          </a:p>
          <a:p>
            <a:r>
              <a:rPr lang="en-US" dirty="0" smtClean="0"/>
              <a:t>Predisposing factors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Pre amputation pain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Stress, spinal </a:t>
            </a:r>
            <a:r>
              <a:rPr lang="en-US" dirty="0" err="1" smtClean="0"/>
              <a:t>anaesthesia</a:t>
            </a:r>
            <a:r>
              <a:rPr lang="en-US" dirty="0" smtClean="0"/>
              <a:t>, stump pressure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Phantom Limb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Prevention- Difficult to predict occurrence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    Effective analgesia – </a:t>
            </a:r>
            <a:r>
              <a:rPr lang="en-US" dirty="0" err="1" smtClean="0"/>
              <a:t>eg</a:t>
            </a:r>
            <a:r>
              <a:rPr lang="en-US" dirty="0" smtClean="0"/>
              <a:t> Pre- amputation </a:t>
            </a:r>
          </a:p>
          <a:p>
            <a:pPr>
              <a:buNone/>
            </a:pPr>
            <a:r>
              <a:rPr lang="en-US" dirty="0" smtClean="0"/>
              <a:t>           epidural continued intra/ post op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    Good surgical technique      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r>
              <a:rPr lang="en-US" dirty="0" smtClean="0"/>
              <a:t>Treatment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    Medical – </a:t>
            </a:r>
            <a:r>
              <a:rPr lang="en-US" dirty="0" err="1" smtClean="0"/>
              <a:t>Tricyclic</a:t>
            </a:r>
            <a:r>
              <a:rPr lang="en-US" dirty="0" smtClean="0"/>
              <a:t> antidepressants, </a:t>
            </a:r>
            <a:r>
              <a:rPr lang="en-US" dirty="0" err="1" smtClean="0"/>
              <a:t>opioids</a:t>
            </a:r>
            <a:r>
              <a:rPr lang="en-US" dirty="0" smtClean="0"/>
              <a:t>,  </a:t>
            </a:r>
          </a:p>
          <a:p>
            <a:pPr>
              <a:buNone/>
            </a:pPr>
            <a:r>
              <a:rPr lang="en-US" dirty="0" smtClean="0"/>
              <a:t>                             </a:t>
            </a:r>
            <a:r>
              <a:rPr lang="en-US" dirty="0" err="1" smtClean="0"/>
              <a:t>Ketamine</a:t>
            </a:r>
            <a:r>
              <a:rPr lang="en-US" dirty="0" smtClean="0"/>
              <a:t>, oral </a:t>
            </a:r>
            <a:r>
              <a:rPr lang="en-US" dirty="0" err="1" smtClean="0"/>
              <a:t>lignocaine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    Non-medical – TENS, acupuncture, hypnosis              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Assessment –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Site                                  Relief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Sort                                 Aggravation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Severity                          Disability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Onset                              Litigation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Periodicity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Duration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Assessment tools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Short-form McGill Questionnaire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HADS – Hospital Anxiety and Depression Scale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900" dirty="0" smtClean="0"/>
              <a:t>Treatment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Analgescis</a:t>
            </a:r>
            <a:r>
              <a:rPr lang="en-US" dirty="0" smtClean="0"/>
              <a:t> – WHO pain ladder (picture)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Adjuvants</a:t>
            </a:r>
            <a:r>
              <a:rPr lang="en-US" dirty="0" smtClean="0"/>
              <a:t> – TCAs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amitryptilline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Local </a:t>
            </a:r>
            <a:r>
              <a:rPr lang="en-US" dirty="0" err="1" smtClean="0"/>
              <a:t>anaesthesia</a:t>
            </a:r>
            <a:r>
              <a:rPr lang="en-US" dirty="0" smtClean="0"/>
              <a:t> –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Epidural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Blocks –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Sympathetic – </a:t>
            </a:r>
            <a:r>
              <a:rPr lang="en-US" dirty="0" err="1" smtClean="0"/>
              <a:t>Stellate</a:t>
            </a:r>
            <a:r>
              <a:rPr lang="en-US" dirty="0" smtClean="0"/>
              <a:t>,  </a:t>
            </a:r>
            <a:r>
              <a:rPr lang="en-US" dirty="0" err="1" smtClean="0"/>
              <a:t>coeliac</a:t>
            </a:r>
            <a:r>
              <a:rPr lang="en-US" dirty="0" smtClean="0"/>
              <a:t>,    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lumbar sympathetic,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Psychological support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Chronic pain affects 60-70% of adult population</a:t>
            </a:r>
          </a:p>
          <a:p>
            <a:r>
              <a:rPr lang="en-US" dirty="0" smtClean="0"/>
              <a:t>Multi-factorial origin</a:t>
            </a:r>
          </a:p>
          <a:p>
            <a:r>
              <a:rPr lang="en-US" dirty="0" smtClean="0"/>
              <a:t>Assessment - vital</a:t>
            </a:r>
          </a:p>
          <a:p>
            <a:r>
              <a:rPr lang="en-US" dirty="0" smtClean="0"/>
              <a:t>Multi-pronged treatment plan</a:t>
            </a:r>
          </a:p>
          <a:p>
            <a:r>
              <a:rPr lang="en-US" dirty="0" smtClean="0"/>
              <a:t>Response to treatment variable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Unpleasant</a:t>
            </a:r>
          </a:p>
          <a:p>
            <a:r>
              <a:rPr lang="en-US" dirty="0" smtClean="0"/>
              <a:t>Sensory &amp; emotional experience</a:t>
            </a:r>
          </a:p>
          <a:p>
            <a:r>
              <a:rPr lang="en-US" dirty="0" smtClean="0"/>
              <a:t>Associated with actual or potential tissue damage or described in terms of such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IASP- </a:t>
            </a:r>
            <a:r>
              <a:rPr lang="en-US" dirty="0" err="1" smtClean="0"/>
              <a:t>Merskey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Chronic pain – Lasting more than 3 months/ after wound is healed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Allodynia</a:t>
            </a:r>
            <a:r>
              <a:rPr lang="en-US" dirty="0" smtClean="0"/>
              <a:t> – Pain / harmless stimulus</a:t>
            </a:r>
          </a:p>
          <a:p>
            <a:r>
              <a:rPr lang="en-US" dirty="0" err="1" smtClean="0"/>
              <a:t>Hyperaesthesia</a:t>
            </a:r>
            <a:r>
              <a:rPr lang="en-US" dirty="0" smtClean="0"/>
              <a:t> – Increased pain / painful stimulus</a:t>
            </a:r>
          </a:p>
          <a:p>
            <a:r>
              <a:rPr lang="en-US" dirty="0" err="1" smtClean="0"/>
              <a:t>Hyperalgesia</a:t>
            </a:r>
            <a:r>
              <a:rPr lang="en-US" dirty="0" smtClean="0"/>
              <a:t> – Increased pain / </a:t>
            </a:r>
            <a:r>
              <a:rPr lang="en-US" dirty="0" err="1" smtClean="0"/>
              <a:t>suprathreshold</a:t>
            </a:r>
            <a:r>
              <a:rPr lang="en-US" dirty="0" smtClean="0"/>
              <a:t> stimulus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Chronic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err="1" smtClean="0"/>
              <a:t>Multifactorial</a:t>
            </a:r>
            <a:r>
              <a:rPr lang="en-US" sz="3600" dirty="0" smtClean="0"/>
              <a:t> </a:t>
            </a:r>
            <a:r>
              <a:rPr lang="en-US" sz="3600" dirty="0" err="1" smtClean="0"/>
              <a:t>aetiology</a:t>
            </a:r>
            <a:endParaRPr lang="en-US" sz="3600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Nerve damage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Depression</a:t>
            </a:r>
          </a:p>
          <a:p>
            <a:pPr>
              <a:buNone/>
            </a:pPr>
            <a:r>
              <a:rPr lang="en-US" dirty="0" smtClean="0"/>
              <a:t>    Poor sleep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Immobility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Nutritional status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Co-morbidity – </a:t>
            </a:r>
            <a:r>
              <a:rPr lang="en-US" dirty="0" err="1" smtClean="0"/>
              <a:t>eg</a:t>
            </a:r>
            <a:r>
              <a:rPr lang="en-US" dirty="0" smtClean="0"/>
              <a:t> cancer, DM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Potential benefits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1773936"/>
            <a:ext cx="4876800" cy="4623816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il_fi" descr="http://www.pain-medication-rx.com/chronic-pain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438400"/>
            <a:ext cx="33623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 Regional Pain Syndrome (CRPS)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Burning pain, </a:t>
            </a:r>
            <a:r>
              <a:rPr lang="en-US" dirty="0" err="1" smtClean="0"/>
              <a:t>hyperaesthesia</a:t>
            </a:r>
            <a:r>
              <a:rPr lang="en-US" dirty="0" smtClean="0"/>
              <a:t>, vasomotor &amp; dystrophic changes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Oedema</a:t>
            </a:r>
            <a:r>
              <a:rPr lang="en-US" dirty="0" smtClean="0"/>
              <a:t>, hyper/hypothermia, abnormal hair &amp; nail growth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Associated emotional upset</a:t>
            </a:r>
          </a:p>
          <a:p>
            <a:endParaRPr lang="en-US" dirty="0"/>
          </a:p>
          <a:p>
            <a:r>
              <a:rPr lang="en-US" dirty="0" smtClean="0"/>
              <a:t>Type I – No obvious precipitating injury</a:t>
            </a:r>
          </a:p>
          <a:p>
            <a:r>
              <a:rPr lang="en-US" dirty="0" smtClean="0"/>
              <a:t>Type II – Preceding injury </a:t>
            </a:r>
            <a:r>
              <a:rPr lang="en-US" dirty="0" err="1" smtClean="0"/>
              <a:t>eg</a:t>
            </a:r>
            <a:r>
              <a:rPr lang="en-US" dirty="0" smtClean="0"/>
              <a:t>. Sprains, fractures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 Regional Pain Syndrome (CRPS)</a:t>
            </a:r>
            <a:endParaRPr lang="en-US" dirty="0"/>
          </a:p>
        </p:txBody>
      </p:sp>
      <p:pic>
        <p:nvPicPr>
          <p:cNvPr id="4" name="Content Placeholder 3" descr="Complex Regional Pain Syndrome Type Ii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133600"/>
            <a:ext cx="2971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Neurogenic</a:t>
            </a:r>
            <a:r>
              <a:rPr lang="en-US" dirty="0" smtClean="0"/>
              <a:t>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Caused by central or peripheral nerve damage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Post herpetic neuralgia – cell loss in dorsal root ganglion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Pain persists after rash has healed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Commonly V1, T5 &amp; T6 dermatomes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Rx. Acyclovir, sympathetic block, </a:t>
            </a:r>
            <a:r>
              <a:rPr lang="en-US" dirty="0" err="1" smtClean="0"/>
              <a:t>amitryptiline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Post Herpetic Neuralgia</a:t>
            </a:r>
            <a:endParaRPr lang="en-US" dirty="0"/>
          </a:p>
        </p:txBody>
      </p:sp>
      <p:pic>
        <p:nvPicPr>
          <p:cNvPr id="4" name="rg_hi" descr="http://t3.gstatic.com/images?q=tbn:ANd9GcTpitQnvUWebz2HHCCES4DM3t_pEu9UalNi7_WhynHGbJlPq0k4zQ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133600"/>
            <a:ext cx="4038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Myofascial</a:t>
            </a:r>
            <a:r>
              <a:rPr lang="en-US" dirty="0" smtClean="0"/>
              <a:t> Pain – ‘Trigger Point’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Trauma/ stress to intramuscular </a:t>
            </a:r>
            <a:r>
              <a:rPr lang="en-US" dirty="0" err="1" smtClean="0"/>
              <a:t>connectinve</a:t>
            </a:r>
            <a:r>
              <a:rPr lang="en-US" dirty="0" smtClean="0"/>
              <a:t> tissue</a:t>
            </a:r>
          </a:p>
          <a:p>
            <a:pPr>
              <a:buNone/>
            </a:pPr>
            <a:r>
              <a:rPr lang="en-US" dirty="0" smtClean="0"/>
              <a:t>                 Acute ------&gt; Chronic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   Mechanical/ emotional stress, </a:t>
            </a:r>
            <a:endParaRPr lang="en-US" dirty="0"/>
          </a:p>
        </p:txBody>
      </p:sp>
      <p:sp>
        <p:nvSpPr>
          <p:cNvPr id="4" name="Up Arrow 3"/>
          <p:cNvSpPr/>
          <p:nvPr/>
        </p:nvSpPr>
        <p:spPr>
          <a:xfrm>
            <a:off x="3276600" y="3200400"/>
            <a:ext cx="381000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81</TotalTime>
  <Words>487</Words>
  <Application>Microsoft Office PowerPoint</Application>
  <PresentationFormat>On-screen Show (4:3)</PresentationFormat>
  <Paragraphs>105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Chronic Pain </vt:lpstr>
      <vt:lpstr>Pain - Definition</vt:lpstr>
      <vt:lpstr>More Definitions</vt:lpstr>
      <vt:lpstr>Chronic Pain</vt:lpstr>
      <vt:lpstr>Complex Regional Pain Syndrome (CRPS)</vt:lpstr>
      <vt:lpstr>Complex Regional Pain Syndrome (CRPS)</vt:lpstr>
      <vt:lpstr>Neurogenic Pain</vt:lpstr>
      <vt:lpstr>     Post Herpetic Neuralgia</vt:lpstr>
      <vt:lpstr>Myofascial Pain – ‘Trigger Point’ Pain</vt:lpstr>
      <vt:lpstr>Trigeminal Neuralgia</vt:lpstr>
      <vt:lpstr>Trigeminal Neuralgia</vt:lpstr>
      <vt:lpstr>Cancer Pain</vt:lpstr>
      <vt:lpstr>Phantom Limb Complex</vt:lpstr>
      <vt:lpstr>Phantom Limb Complex</vt:lpstr>
      <vt:lpstr>Management</vt:lpstr>
      <vt:lpstr>Management</vt:lpstr>
      <vt:lpstr>Management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Pain</dc:title>
  <dc:creator>Bhagya</dc:creator>
  <cp:lastModifiedBy>Bhagya</cp:lastModifiedBy>
  <cp:revision>10</cp:revision>
  <dcterms:created xsi:type="dcterms:W3CDTF">2011-11-17T10:39:09Z</dcterms:created>
  <dcterms:modified xsi:type="dcterms:W3CDTF">2012-06-25T07:45:20Z</dcterms:modified>
</cp:coreProperties>
</file>