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774" r:id="rId9"/>
  </p:sldMasterIdLst>
  <p:sldIdLst>
    <p:sldId id="257" r:id="rId10"/>
    <p:sldId id="289" r:id="rId11"/>
    <p:sldId id="312" r:id="rId12"/>
    <p:sldId id="313" r:id="rId13"/>
    <p:sldId id="315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94" r:id="rId22"/>
    <p:sldId id="292" r:id="rId23"/>
    <p:sldId id="265" r:id="rId24"/>
    <p:sldId id="298" r:id="rId25"/>
    <p:sldId id="291" r:id="rId26"/>
    <p:sldId id="266" r:id="rId27"/>
    <p:sldId id="293" r:id="rId28"/>
    <p:sldId id="267" r:id="rId29"/>
    <p:sldId id="286" r:id="rId30"/>
    <p:sldId id="297" r:id="rId31"/>
    <p:sldId id="268" r:id="rId32"/>
    <p:sldId id="269" r:id="rId33"/>
    <p:sldId id="270" r:id="rId34"/>
    <p:sldId id="282" r:id="rId35"/>
    <p:sldId id="310" r:id="rId36"/>
    <p:sldId id="271" r:id="rId37"/>
    <p:sldId id="316" r:id="rId38"/>
    <p:sldId id="311" r:id="rId39"/>
    <p:sldId id="323" r:id="rId40"/>
    <p:sldId id="272" r:id="rId41"/>
    <p:sldId id="273" r:id="rId42"/>
    <p:sldId id="274" r:id="rId43"/>
    <p:sldId id="275" r:id="rId44"/>
    <p:sldId id="283" r:id="rId45"/>
    <p:sldId id="284" r:id="rId46"/>
    <p:sldId id="295" r:id="rId47"/>
    <p:sldId id="278" r:id="rId48"/>
    <p:sldId id="279" r:id="rId49"/>
    <p:sldId id="299" r:id="rId50"/>
    <p:sldId id="280" r:id="rId51"/>
    <p:sldId id="281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FF"/>
    <a:srgbClr val="FF66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86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 /><Relationship Id="rId18" Type="http://schemas.openxmlformats.org/officeDocument/2006/relationships/slide" Target="slides/slide9.xml" /><Relationship Id="rId26" Type="http://schemas.openxmlformats.org/officeDocument/2006/relationships/slide" Target="slides/slide17.xml" /><Relationship Id="rId39" Type="http://schemas.openxmlformats.org/officeDocument/2006/relationships/slide" Target="slides/slide30.xml" /><Relationship Id="rId21" Type="http://schemas.openxmlformats.org/officeDocument/2006/relationships/slide" Target="slides/slide12.xml" /><Relationship Id="rId34" Type="http://schemas.openxmlformats.org/officeDocument/2006/relationships/slide" Target="slides/slide25.xml" /><Relationship Id="rId42" Type="http://schemas.openxmlformats.org/officeDocument/2006/relationships/slide" Target="slides/slide33.xml" /><Relationship Id="rId47" Type="http://schemas.openxmlformats.org/officeDocument/2006/relationships/slide" Target="slides/slide38.xml" /><Relationship Id="rId50" Type="http://schemas.openxmlformats.org/officeDocument/2006/relationships/slide" Target="slides/slide41.xml" /><Relationship Id="rId55" Type="http://schemas.openxmlformats.org/officeDocument/2006/relationships/theme" Target="theme/theme1.xml" /><Relationship Id="rId7" Type="http://schemas.openxmlformats.org/officeDocument/2006/relationships/slideMaster" Target="slideMasters/slideMaster7.xml" /><Relationship Id="rId12" Type="http://schemas.openxmlformats.org/officeDocument/2006/relationships/slide" Target="slides/slide3.xml" /><Relationship Id="rId17" Type="http://schemas.openxmlformats.org/officeDocument/2006/relationships/slide" Target="slides/slide8.xml" /><Relationship Id="rId25" Type="http://schemas.openxmlformats.org/officeDocument/2006/relationships/slide" Target="slides/slide16.xml" /><Relationship Id="rId33" Type="http://schemas.openxmlformats.org/officeDocument/2006/relationships/slide" Target="slides/slide24.xml" /><Relationship Id="rId38" Type="http://schemas.openxmlformats.org/officeDocument/2006/relationships/slide" Target="slides/slide29.xml" /><Relationship Id="rId46" Type="http://schemas.openxmlformats.org/officeDocument/2006/relationships/slide" Target="slides/slide37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7.xml" /><Relationship Id="rId20" Type="http://schemas.openxmlformats.org/officeDocument/2006/relationships/slide" Target="slides/slide11.xml" /><Relationship Id="rId29" Type="http://schemas.openxmlformats.org/officeDocument/2006/relationships/slide" Target="slides/slide20.xml" /><Relationship Id="rId41" Type="http://schemas.openxmlformats.org/officeDocument/2006/relationships/slide" Target="slides/slide32.xml" /><Relationship Id="rId54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Master" Target="slideMasters/slideMaster6.xml" /><Relationship Id="rId11" Type="http://schemas.openxmlformats.org/officeDocument/2006/relationships/slide" Target="slides/slide2.xml" /><Relationship Id="rId24" Type="http://schemas.openxmlformats.org/officeDocument/2006/relationships/slide" Target="slides/slide15.xml" /><Relationship Id="rId32" Type="http://schemas.openxmlformats.org/officeDocument/2006/relationships/slide" Target="slides/slide23.xml" /><Relationship Id="rId37" Type="http://schemas.openxmlformats.org/officeDocument/2006/relationships/slide" Target="slides/slide28.xml" /><Relationship Id="rId40" Type="http://schemas.openxmlformats.org/officeDocument/2006/relationships/slide" Target="slides/slide31.xml" /><Relationship Id="rId45" Type="http://schemas.openxmlformats.org/officeDocument/2006/relationships/slide" Target="slides/slide36.xml" /><Relationship Id="rId53" Type="http://schemas.openxmlformats.org/officeDocument/2006/relationships/presProps" Target="presProps.xml" /><Relationship Id="rId5" Type="http://schemas.openxmlformats.org/officeDocument/2006/relationships/slideMaster" Target="slideMasters/slideMaster5.xml" /><Relationship Id="rId15" Type="http://schemas.openxmlformats.org/officeDocument/2006/relationships/slide" Target="slides/slide6.xml" /><Relationship Id="rId23" Type="http://schemas.openxmlformats.org/officeDocument/2006/relationships/slide" Target="slides/slide14.xml" /><Relationship Id="rId28" Type="http://schemas.openxmlformats.org/officeDocument/2006/relationships/slide" Target="slides/slide19.xml" /><Relationship Id="rId36" Type="http://schemas.openxmlformats.org/officeDocument/2006/relationships/slide" Target="slides/slide27.xml" /><Relationship Id="rId49" Type="http://schemas.openxmlformats.org/officeDocument/2006/relationships/slide" Target="slides/slide40.xml" /><Relationship Id="rId10" Type="http://schemas.openxmlformats.org/officeDocument/2006/relationships/slide" Target="slides/slide1.xml" /><Relationship Id="rId19" Type="http://schemas.openxmlformats.org/officeDocument/2006/relationships/slide" Target="slides/slide10.xml" /><Relationship Id="rId31" Type="http://schemas.openxmlformats.org/officeDocument/2006/relationships/slide" Target="slides/slide22.xml" /><Relationship Id="rId44" Type="http://schemas.openxmlformats.org/officeDocument/2006/relationships/slide" Target="slides/slide35.xml" /><Relationship Id="rId52" Type="http://schemas.openxmlformats.org/officeDocument/2006/relationships/slide" Target="slides/slide43.xml" /><Relationship Id="rId4" Type="http://schemas.openxmlformats.org/officeDocument/2006/relationships/slideMaster" Target="slideMasters/slideMaster4.xml" /><Relationship Id="rId9" Type="http://schemas.openxmlformats.org/officeDocument/2006/relationships/slideMaster" Target="slideMasters/slideMaster9.xml" /><Relationship Id="rId14" Type="http://schemas.openxmlformats.org/officeDocument/2006/relationships/slide" Target="slides/slide5.xml" /><Relationship Id="rId22" Type="http://schemas.openxmlformats.org/officeDocument/2006/relationships/slide" Target="slides/slide13.xml" /><Relationship Id="rId27" Type="http://schemas.openxmlformats.org/officeDocument/2006/relationships/slide" Target="slides/slide18.xml" /><Relationship Id="rId30" Type="http://schemas.openxmlformats.org/officeDocument/2006/relationships/slide" Target="slides/slide21.xml" /><Relationship Id="rId35" Type="http://schemas.openxmlformats.org/officeDocument/2006/relationships/slide" Target="slides/slide26.xml" /><Relationship Id="rId43" Type="http://schemas.openxmlformats.org/officeDocument/2006/relationships/slide" Target="slides/slide34.xml" /><Relationship Id="rId48" Type="http://schemas.openxmlformats.org/officeDocument/2006/relationships/slide" Target="slides/slide39.xml" /><Relationship Id="rId56" Type="http://schemas.openxmlformats.org/officeDocument/2006/relationships/tableStyles" Target="tableStyles.xml" /><Relationship Id="rId8" Type="http://schemas.openxmlformats.org/officeDocument/2006/relationships/slideMaster" Target="slideMasters/slideMaster8.xml" /><Relationship Id="rId51" Type="http://schemas.openxmlformats.org/officeDocument/2006/relationships/slide" Target="slides/slide42.xml" /><Relationship Id="rId3" Type="http://schemas.openxmlformats.org/officeDocument/2006/relationships/slideMaster" Target="slideMasters/slideMaster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Master" Target="../slideMasters/slideMaster9.xml" 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Master" Target="../slideMasters/slideMaster9.xml" 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Master" Target="../slideMasters/slideMaster9.xml" 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Master" Target="../slideMasters/slideMaster9.xml" 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Master" Target="../slideMasters/slideMaster9.xml" 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Master" Target="../slideMasters/slideMaster9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 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 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 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 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Master" Target="../slideMasters/slideMaster9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Master" Target="../slideMasters/slideMaster9.xml" 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Master" Target="../slideMasters/slideMaster9.xml" 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Master" Target="../slideMasters/slideMaster9.xml" 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Master" Target="../slideMasters/slideMaster9.xml" 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Master" Target="../slideMasters/slideMaster9.xml" 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Master" Target="../slideMasters/slideMaster9.xml" 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Master" Target="../slideMasters/slideMaster9.xml" 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Master" Target="../slideMasters/slideMaster9.xml" 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Master" Target="../slideMasters/slideMaster9.xml" 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Master" Target="../slideMasters/slideMaster9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4BD4A3E-F557-4EB0-9089-1A153C96BB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7124BB5-4155-4E9B-8140-212A68438F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5715B71-1D98-41B4-8D9C-E748646678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1C857D-AFFB-489A-8D59-6575AA77C8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915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548F5C-2BB6-44D8-999E-1E9338E7D8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7A554D9-12DF-40A3-BDCD-3ED43DCD33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11593E8-CE51-49F5-ADE5-28236F4B24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FCE5ED-05BF-4FC5-870E-270DAAC918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4580578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594E-1C9F-4DF5-BE34-C785FF32799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869362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594E-1C9F-4DF5-BE34-C785FF32799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675619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594E-1C9F-4DF5-BE34-C785FF32799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388995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594E-1C9F-4DF5-BE34-C785FF32799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42013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C48E3-1D0E-46FC-80B7-DC4D5117DBE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3071729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81F38-682A-4636-8860-EEA471512C3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462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274638"/>
            <a:ext cx="21717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627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54A6A1-B3B4-4AC8-8A56-D3304E62EB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0E0B2F-BA6B-40E0-8B92-E7C46E27EA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9C1B6FF-AD53-493A-A916-053E901779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AB3A18-89DA-4AA6-981B-1438D9366F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4561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E0590E8-4308-44FB-8CE8-42C9D7500E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81F9B9-54BC-4FC8-AE45-069718CFEE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6660023-E986-4F17-BBDC-86A0081461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EC044-A9F1-4BCC-8F40-24B9441A3B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4307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09D974-2D49-4004-ADE2-82C1B54474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2CE2762-FC89-4783-B3CF-D4599C904A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8919B03-E083-439E-99EA-F03DC66AF3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A313DC-2931-4E6F-937D-09B7CCFC62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850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85EADF4-DAFC-4A06-B4FA-BDDF33557C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CD2B026-85B0-473F-90AF-F01FD09687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7310EB8-63E6-47C3-AE17-B3834E2C3C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21A1E8-E51A-4C13-8E47-48F5AF0097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7993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438400"/>
            <a:ext cx="4038600" cy="368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4038600" cy="368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3C9FB9-078E-4ACA-95E3-13D0ABE454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17C949-9518-4D79-B417-E2B334E194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B3DA06-63D5-495A-9717-9E5163F7E3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B94D1-D91E-420E-AD9E-BA7B355324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2383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CF4649F-FDD7-4F2C-AF24-03D5D9C404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5019517-1DBA-463F-AFB5-F50C53356A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D45941A-C977-4AA7-98F9-122EB14A5D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7CC319-2EE1-4067-AF03-A066672F4C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94833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5458244-7430-4824-BB50-8999539B19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D2F9E6E-D6B2-40CE-BF7D-E492B3F587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26E4710-5208-48EA-B10E-23AF4DD6FD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02770-BFA5-40C1-B9FE-2F0CC739B0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1868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5769223-E3B3-4CD0-9440-DEB08F02BE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10E4DE2-6135-4585-ABD9-F24D0404AE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EA48CB0-67B4-4756-917E-3E7DA516C5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1B4491-A42A-406A-9268-2F7296174E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3159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3F5652-6268-4753-84F4-6A61447FE1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846BFA-309B-4412-BE92-A50DB2ED81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E539BD-4342-4BDD-9963-959162713C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8773FF-938F-422A-8BCB-0B97FFD7B4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251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1C2FF79-58AC-4251-9EA9-AE75194195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36493E0-0DFB-4145-A10D-684A203D25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52A022-7B33-40D5-B32A-4ABD2C7B29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AADFD3-07AC-4C1E-81E1-6077A03F0B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05332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AE1814-4942-4B1C-B6D1-59E6846543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ADF7CA-EA32-4C13-9AE0-03AEF02AB4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30CFC0-55CC-4E0B-863F-35714064AE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40FB24-70D5-428C-8766-416C1A273A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17887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FEE4455-EB65-4192-954E-4E23EFF1E2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1F7A649-0BEF-4E78-8538-E6EA20B061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2112A0F-69F9-412E-95FB-0548078B71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E300B8-F11A-4C42-AF27-A530667D4C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7518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0600"/>
            <a:ext cx="2057400" cy="5135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0600"/>
            <a:ext cx="6019800" cy="5135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2105215-8CEA-4727-AE9A-B68D2B153B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129C68-3A7B-4E2D-88FB-2050261A74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9EEE8C3-F510-4C32-A47A-3531060200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CFB1D3-E7A1-499E-B64B-7EA349BDE9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5975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A2D7896-6553-4993-ACDD-EDBA955C2C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61FF9E3-3D50-4F40-9288-341A1DB029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A1348D0-32F5-4FA4-8A5A-B958E05C92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38A7F5-EF57-4A1E-A959-562B73CF45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47176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239D44-4B7F-4596-A6B2-818393B3FD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4E37147-60E0-4672-BEB5-71DF0C582F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A36BA0-1BB9-456F-B16B-02DFFAABC8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93064B-60A2-4383-9656-6EEF792D6D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20495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F5E089-1871-4B7D-ABC9-A41DDD0AFC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E58D6F-2678-4BBB-A694-5434929114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33A4B23-8332-4180-A9D3-37FC92AF46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904C83-C06A-4246-926D-7DC0FEAA1A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35419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5FF57F-B152-48A3-9434-FD52B705EF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774828-130F-4505-B883-470A52D6EC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5D57F8-5120-4E45-A227-02DDC60E5F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DABE3C-5DAD-4253-A2FA-A221474630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5628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D9F8867-79ED-4D22-93DD-5D741FBA97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55721D0-C89A-4D98-8D2F-6F81F318B7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1AB0765-3A24-4D47-856A-22AFDA1C25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73A83E-9376-4E6F-8CF9-2CD7A4CB73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8420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9021785-FE47-4864-A820-7451EC32FD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56A1CBF-BDD8-4FEE-8875-44F2A5A89F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2B4C2B7-3878-4982-882F-6B2231B05C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5132DA-7E30-4F54-ADF0-EF88FB2074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5703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1D6390A-ECC2-4D3E-8555-9A460CC07B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4AC4E37-D57E-40ED-AAC7-431005588C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25E9B4A-527C-4B50-871C-D2AA3CE5C6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B0F045-248B-45CE-A360-CD2F33E580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3891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A6FAA1-A5DF-4FB4-829A-71647326D2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A39BB2-D9D7-4FF0-8C61-45F8286ACC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7C1DE32-25CD-45A6-8079-E9D126C839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C66DC6-CA68-4206-AF85-1837658C0D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7866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45FF42-B603-4F58-9239-03B89DAC55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B7A39-83BB-4559-933B-F1F45D253E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CB3B90-91BA-40B4-B80F-2D6EDB2D15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458CE5-D071-4C9B-8FE2-30337B2FFB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711007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52F942-4A88-42DA-9348-CF2CDBA99A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0B8CAD-C459-4AFC-A98A-3CDBFE35CC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D686D-4B10-4B92-8DF4-F89F087650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3DBAD5-25EC-4935-9F8A-832316E3F8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379405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46ADA86-6476-4D8C-97AC-BA74AB0EB3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45FC13C-7401-4DB0-BB1A-AD864AFB1B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A054D6-F4CF-4D72-A2C9-284BE90C8A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DBBE61-8258-4062-B5E5-8C2413D0A6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510749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9119BE1-8B6F-4173-B416-E059FC7605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D2BD880-9A6A-4AF0-B9E5-1923A07263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1256EF-702D-469F-BB94-F7C8383DE2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FCCE03-D8DA-4716-8D8F-9A5FBE43CC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89037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82DDAF3-3D9B-4E3A-B8B1-E72009A040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B0BC069-0970-45AF-89E0-6B5DDB2578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4D2C318-0506-4963-A5BF-5EEF2349D5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22D694-32EC-4322-BE8C-E8DA891169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48409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71636BC-E8BB-4775-A0ED-353967E7C7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4E5A6F1-94E6-43C2-8CAD-A7B7E397A6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17A084D-F423-4307-85B5-109BD1D191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8B9E99-299B-477D-B288-01282B7CA4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86755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C95D0F-D285-463C-80E6-2D072FF195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4800065-070C-4A5B-A0CA-6723146F12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93C270D-CB5C-485B-ACC1-92DF06A482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171AF4-4F92-4BBD-BBF8-421D722C55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24584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9E9595-E4E5-4446-A313-EF14A1EFB1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48108E-02E6-4C81-9450-8B19531880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E7A6C-1562-4BD0-9429-59675E3E5B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AE6E0C-9BEA-4660-A4F4-4BD5B924D9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30171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8AD0D43-F04F-40A9-9D66-9843000351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E44C74D-4664-4072-92F6-9B3A11424D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8F40C5D-D82B-4495-B9CA-69BC170615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28946-04D6-4C73-A202-AA31733F7C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19687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02816EE-B503-4556-8E2A-1E9E5BEC7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A1E64CB-2F8D-45C6-AD48-29BC217819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738633C-0ECE-42B6-8B81-52B0F4BC8E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9A160-997B-4093-9D98-4E0621AB03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419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A1E8B8-7909-4E85-B327-D4FC572069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C0BBEA-F168-40F1-B9A5-66CEA9D15F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039E77-7D49-4B78-9CD5-E4070A5AA9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538D79-6678-473E-A95A-0BA6814A85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5795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357B50-6FE2-4A22-980A-167B24266F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2A2298D-D799-4ECB-81E3-0E2E896945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16CD23D-A61A-4B8E-B92C-6A607B2203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684DB8-5BFB-438A-952C-A57330AE33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050344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904415-F6DF-487B-B5D4-64B167E0F2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413DF0-575B-4FCC-9DD1-741F8D3B24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05B329-89D6-4A6B-8D45-42ACB20AB8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75AF95-3F76-4200-9B80-F80E96D59B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62771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58126B-024E-468B-9BCC-1B04DE6503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B73E73-7481-4E4E-9C46-6CAE553C49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366EF0-34BE-4C8E-B6CB-63305DB09B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868382-A20A-4811-970A-47BEA4FA41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00426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AC5B85-AE8B-4EE6-90E4-97EB310E11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F54FF14-F299-4CB9-9624-22AC13FAF4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B56E59-9C94-4053-9EB5-C9CDD6B34E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59E4D7-05AE-4406-B5F2-DB51787288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60613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274638"/>
            <a:ext cx="21717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627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3858A5F-3F92-472D-B4A1-F02305F96C8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2194E6-7C55-4240-8625-52DB25235B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838AD5E-3B51-4DC6-8B74-C197F7BC48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FA1DAF-3ACE-451D-9815-30548B120A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70485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ED1F7E-9EB7-4E5A-ABBA-701A198DBD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FD5019-6167-42EB-9CB5-0E14FE1946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76794E3-7B86-4D89-BF44-08AA7035BA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7224C7-48EB-47BE-AD81-CAECF5C42F1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99449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008FB3-A3B2-44AF-B165-F51331753D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C63C66F-FD84-45A2-87ED-89B67F9C9C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8729DEF-2AB8-4A28-AAC3-6405BEE827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7FC306-DC6A-4E70-8507-39D96FA748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5865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CE2E59-DBB5-465B-BF22-B9E6490B92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86C427-5A3C-4A47-8B9F-E5D3791F46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86B94F4-5C76-4FCB-ABE8-A8BDB13CC2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10BA74-B4DD-4A43-926F-C9974396F1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37869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438400"/>
            <a:ext cx="4038600" cy="368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4038600" cy="368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83A6F0-751B-46D8-9AD5-DE2D3AAEBA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4C2B6-867C-4D19-B0C1-2153AA95DB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0E334F-4A08-443E-8503-99C2BED0AC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B35770-D07D-413E-AD3A-00A29A5840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7334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F44E95E-942E-4745-A3E3-021C307AE7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1600BFC-9EB7-4276-9A64-93E5D16E5E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A55E4BD-220F-4C5B-9965-4A43D8615C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B5AF6-0341-4AFD-9CB0-61AC9B58574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636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43ED038-A357-43FA-BEA5-B294A00E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85BE9FD-8A9C-4E69-8780-DC6BDB9978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15BFCCD-2D9C-4912-B466-8E42EF0844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4A38CB-3DFC-4879-BBBF-56DD599638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17823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0E43A50-0C47-4FD5-8724-0D5CF40938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ED1CEB7-D86A-4565-8A28-C832C64E1B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A806D16-1F10-4405-8F07-9D2EE933B8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59896B-E35F-46ED-85C3-5C48462121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137138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49BB5685-60C1-48E5-A553-3BC6EBA569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332B2FC-DC18-4559-B720-79D1DEE4F7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13C9E6D-CFBF-48AA-A2C5-3ED69D3519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2ACF45-0C63-4091-92E0-28DC9FB055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15249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AAD90-1737-4B3E-BD60-57300639D9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8D9D03-39A8-471C-975F-4B49ED5911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B17A36-E4FB-496A-9F59-7F846EE391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4BE5C2-5439-4EF4-B167-F226BC1DE9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621141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1B8C65-88E3-4540-860F-615553A791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B78F6A-4340-408C-9659-BBA8481980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9B7962-1B62-4B8B-B246-619FF41545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1257C1-C96A-4D3F-9113-06B75DD3A6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497745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784065-611A-4B88-83AB-56FAD608857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84690FA-CDB6-4599-A77B-BC2A9B7631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525EF3D-7B62-4D6A-A01F-60F824DEBE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F8D5D2-7DAB-49E5-B3BD-EE43512D49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778401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0600"/>
            <a:ext cx="2057400" cy="5135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0600"/>
            <a:ext cx="6019800" cy="5135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F2E2D11-8F4E-48DA-BA43-B094324FED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9112E79-52C5-4F5B-936D-319B1EE881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40DF0F1-0DF8-429B-9CC5-9B33424B94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8DD13-6BAE-4FED-84C8-83DA3F3AB1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65710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D3F05A1-8206-479A-A85B-5DEE7E5A7C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7E42895-AF99-4713-AB52-3F89672C1D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3AC7F81-1F63-449B-9592-1F73E01027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0BC447-28D8-4F49-8454-1BBC38ED90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03374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0F6506-2E46-4A5F-9440-504C9B86D5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54CC3B-B7C7-4A17-AE5A-C697958C8A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4E8347B-F05C-420A-AB94-81FF8E15FF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A91BCC-5A2D-4032-AF93-FD046A1152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17704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93DB41-9DD9-4F18-A133-2F2D161DF6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13A9F0-33C7-4BD5-9810-5BC084BBE5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7D7C2B8-767E-4484-84A3-47C08410C2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0C335B-60D0-4F53-896E-5549E2291A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848692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2B1B4-A5B5-4C27-9CFF-B3C0D0E042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15ACC6-751D-4A89-8DE6-6AE397249F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4DB7C5-D78B-42B3-B055-C53E57492E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91B879-511C-4CF1-A410-7F3A076A9A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192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8ADCCB3-BD50-42EB-A0F6-BA7DBC6CCA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0B96B80-66DB-4610-AF53-6E77F2708E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EA50A94-4335-41E5-9BA3-C998C110B8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4226E7-0AFC-4DE5-9387-F82FB2FA22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41846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596D0C8-F3E4-4B1D-B1FE-5AA947EE3B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92586A7-2812-47E6-934F-A485E8E154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A519375-2B15-4F2D-9A88-206D763446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72C856-2B58-489E-8F4E-70672570E8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349389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381383C-DFD5-4092-A86B-77D78C85EB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F3C803E-346E-49FA-A93C-6E02930797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3475EDD-C09A-4277-84E1-5C7BBF530E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F711F0-18FC-4690-ACC6-425FB63322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814317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AF5DD68-F177-4E2E-87DC-831F22B268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B7EF8D2-6415-4380-B6C3-CA641ED22E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F968353-D3FB-40A2-9689-3BC8FE6E71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E25577-E1C2-4708-B1FD-9A3D552090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591407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81E653-5DD6-4E3F-9E49-9CE7B6975C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2BCAB1-5109-4138-8385-2CAA53110B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3ECDCD-16D4-4166-81F3-DC318B7344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5EC4FC-6A1B-4698-B6AE-14956B2BEE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7349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225AB-3D75-4F92-86F1-0028FF995B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426663-C0CF-4CDA-87C2-9363423620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E58EE6-BA9C-45BD-897A-779108278F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B97F7-4F96-4864-A2A9-3F9180C556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69293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7277A86-4AB6-46C9-8251-82BD603000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DDECF7-0067-4FC1-A1B4-F9578CA84E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6D27921-61FF-40CB-B71E-76A1DFE327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7AFE2C-4663-489B-8BE7-0DAA95AD75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761126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F3A2D86-FD4E-40FA-A677-3D3D8355F9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F619FD9-E4C7-468D-8B5F-F2163CFCFF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4E0EF1D-E50C-45D8-A361-8562741A8E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827395-EA3D-49C6-828E-A399722706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804216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801F56B-9F8B-4CB8-9A3A-5B515DAEE3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BE78A6A-63D9-48B2-87A6-2DD154D4DE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D65782-1ED1-4175-8C3C-3C9BADFB9B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3D3946-40D1-4F79-A03B-8D78B509A9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30754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6A9E22B-2DB0-4A11-B36F-AEAC3EAEFC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DC11D85-AE3E-43BF-BA03-1A19632885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C344CDD-C50F-4CBD-AC91-2E0D1F7C0B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F07365-0BA3-4D03-8A6D-584AE9D4FB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486633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FABD284-098E-410C-8E29-8E45B42E97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76133EB-8647-476B-B7AE-F642AEA0EA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B61766-7A2B-41B5-AE17-BADA68954B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7E7AEB-EAC8-4F89-8873-62756900B4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60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53710B1-3A9E-4C11-BE39-F1F04F324A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808E64A-68A6-4194-9635-11F2E0A189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9C8A295-CF6E-4262-A4E3-35C4E94AD6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93BFAB-B590-43C7-98E7-A530F192A3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055089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17AB49-3145-4ED7-A4B0-9B4845DD64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1D29A2-8299-41D4-A46C-28C795C2FD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445B96-8B3F-4D1F-A6C3-8B2E4178FC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3A4E0C-3F37-455B-AADC-3E6B2B39FA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074815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A0088C1-6CE3-4F89-AB65-54B7A5FD3D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A6E6844-8614-4FE7-A8DC-91451D2EB2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F616188-5BF6-4369-9EEF-A3EB2FF545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0DAFA0-B713-42B3-9A92-D638F9FFBA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544361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E1B17F9-AD37-4131-BB68-4C39A8C039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09BFDED-767A-4845-A1CB-2E88348FB7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FEEF6A0-0DA1-4E4F-B77B-0013288685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EEB6ED-782D-40BA-AF2A-C4A83224C3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526693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E12588D-383F-4B2C-87C7-D7B4E4C31D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340124C-FB01-41FB-AF8C-62F3EBCF76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E77B94D-BB43-49E0-AB39-BD2DA29B6D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E98D35-D1DF-4863-96C2-B9A44D3876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803227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3CE1DC-84C5-409A-963E-01B87130C5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60D63E-80F7-4FDC-9B5D-4BD3B658FB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A8E011-1B07-4F7C-909F-BEE47AD751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7B3258-382A-41BC-AB12-529F099FBA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13871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6BADD0-343F-4DCE-A110-AAF339870B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24DB50-2D27-4EC5-B4F4-59C367FD89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46E1CC-518B-4267-BE80-719C9E8025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EC2AED-4359-431B-BFB3-39880ADC34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165936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58D2204-79A4-46EF-B4F0-9C3CB82556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1FDCF9-C41F-4B3A-8CF6-91A38773DA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3677067-7BA1-4A25-89EB-8ECBA1FE5D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FF773D-1A52-4202-AC94-7871D27A37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26476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274638"/>
            <a:ext cx="21717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627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9B7C355-F046-4475-961D-87ECA2E608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D126EDD-BEA8-49C3-AFD2-B8F2264CB1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1BB0D0C-D9D7-4F39-B2AC-50282E2F5B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5CF411-557C-4E2D-BBBA-AE717332C0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79056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311ACA-7AEF-49EE-BB38-FA78583447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93465F4-8B11-4A37-803E-F60C70F48C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404BA65-B120-4B2C-B0F3-CC00DBE9C8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23950F-18F5-4808-A323-AD72CDBBE8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169127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2A4194E-CC11-41C2-82FE-D8DE4995A1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0A5A1C2-F04A-4DD8-9579-2D0C5C4CD5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3E67F39-A359-4C2E-94A7-516F05423F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14431A-9D4D-4E69-A848-FCD4BFE793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496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332381-B1C5-4EE6-BE3C-B48523B641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B62BA5-C8A2-4DBE-A355-A5B5E34AF3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6A9B8C-73DE-435F-9BE9-382AE4A577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6F206A-26C0-427F-B63B-1BC7B99189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58859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3181F9-8DE7-418C-875B-8B7E64EC75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004FE87-9FDF-4497-A043-2D65FE77E8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ADECD3D-3E15-4765-BE0D-4B79E163E5A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A280F2-B483-433F-A704-AF98DEE555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582347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438400"/>
            <a:ext cx="4038600" cy="368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438400"/>
            <a:ext cx="4038600" cy="3687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4E4DA0-883F-4DCB-84B7-A2DBE97115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36FA6A-C40C-466D-97E1-73A193A80E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687935-4EE1-4C7C-95C1-66907A5F93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2D7B0E-FB78-462C-A298-3732599E7D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436143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74658F2-72C5-42F7-9175-566644610C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E64DD7C-2EB5-4178-8092-E07AD92C6D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211C9E2-FE69-478E-AE58-53A67E4BD8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CDA3D8-C24A-46A8-9E01-9DBB75BE6B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199925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E167803-EEAA-4FA7-9ADA-F021F6C7E6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DB91599-0A0D-47BD-AD10-6EB4611812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E5B0C0-0532-40FA-8A7C-D9927B7704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A12766-77A7-4836-8F7D-B74EB662E0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174170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09DF48D-E8C3-46F8-8E04-59850C823A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3730034-ED58-4393-8A0A-19189961BF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30C3B6C-6AE2-4392-9DC2-DD9E09BE77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CEA0AF-7D76-449F-886C-01D84FA22C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693169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3FDBF5-3105-4B54-8A4D-6B21BB9013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381812-EC93-4FAB-BE9E-4BE4C49468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F51FB5-7AF7-48E7-81E3-8EEE219653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C4F574-156C-4D04-AC60-8E4BE64AAD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727499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08B35B-B4C1-4140-9573-404667A810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BA4BD7-7C3A-4C54-8C5B-9D5E101870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89F87C-76FF-4A5C-B9FC-7B2CB4A52C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FEF824-1EC8-444E-BD0B-FA9D883C0E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7446762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A3D368-842D-4116-84CC-BBA2ED2195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D14C553-74FB-422C-B805-5D7A504118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C9A9E5-F4A3-4419-A1FA-B7BB776229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D7B728-C333-4337-8E2B-BC9AF7409D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50477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90600"/>
            <a:ext cx="2057400" cy="5135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90600"/>
            <a:ext cx="6019800" cy="5135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07109B2-AD85-485C-985F-AE14A1D58D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F8E777-A37C-4B00-B0E1-57E80FC2B6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6C7461C-FB16-44B5-A720-F3BFB09B2A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093A2C-BAA6-428F-A804-7D21CC85C8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440789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0E576EE8-6E31-448B-8752-732B2FDB45F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6403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3FBB32-29D8-40FF-B6A0-8ED3E2CADC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0589E1-2084-4A1E-BF48-F950B992D0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42C2D6-804C-4DD2-80B0-311AADC02C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BC3D94-B5F2-4BE0-B2A1-13DE3BAB02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475839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3B504-C04D-4D59-9764-FA8795EAC36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524589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A67B2-F53D-46A6-A3B8-1D16AA2FD1CB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868414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85FD1-1EF4-41D2-B904-86D525ABAA8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484356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14328-47DF-4689-B023-7DEC106F619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649114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151E2-C4F3-4E3B-9CB9-A5BFBF4E571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82992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F438-60BE-4182-9081-EDE5293CA8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1161621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6ACC2-4B6D-465D-9B2A-9BCAA7FE16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34172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519B-2F75-4C39-B8F6-52F938A229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512810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594E-1C9F-4DF5-BE34-C785FF32799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59367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9594E-1C9F-4DF5-BE34-C785FF32799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167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13" Type="http://schemas.openxmlformats.org/officeDocument/2006/relationships/image" Target="../media/image2.jpeg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 /><Relationship Id="rId13" Type="http://schemas.openxmlformats.org/officeDocument/2006/relationships/image" Target="../media/image3.jpeg" /><Relationship Id="rId3" Type="http://schemas.openxmlformats.org/officeDocument/2006/relationships/slideLayout" Target="../slideLayouts/slideLayout25.xml" /><Relationship Id="rId7" Type="http://schemas.openxmlformats.org/officeDocument/2006/relationships/slideLayout" Target="../slideLayouts/slideLayout29.xml" /><Relationship Id="rId12" Type="http://schemas.openxmlformats.org/officeDocument/2006/relationships/theme" Target="../theme/theme3.xml" /><Relationship Id="rId2" Type="http://schemas.openxmlformats.org/officeDocument/2006/relationships/slideLayout" Target="../slideLayouts/slideLayout24.xml" /><Relationship Id="rId1" Type="http://schemas.openxmlformats.org/officeDocument/2006/relationships/slideLayout" Target="../slideLayouts/slideLayout23.xml" /><Relationship Id="rId6" Type="http://schemas.openxmlformats.org/officeDocument/2006/relationships/slideLayout" Target="../slideLayouts/slideLayout28.xml" /><Relationship Id="rId11" Type="http://schemas.openxmlformats.org/officeDocument/2006/relationships/slideLayout" Target="../slideLayouts/slideLayout33.xml" /><Relationship Id="rId5" Type="http://schemas.openxmlformats.org/officeDocument/2006/relationships/slideLayout" Target="../slideLayouts/slideLayout27.xml" /><Relationship Id="rId10" Type="http://schemas.openxmlformats.org/officeDocument/2006/relationships/slideLayout" Target="../slideLayouts/slideLayout32.xml" /><Relationship Id="rId4" Type="http://schemas.openxmlformats.org/officeDocument/2006/relationships/slideLayout" Target="../slideLayouts/slideLayout26.xml" /><Relationship Id="rId9" Type="http://schemas.openxmlformats.org/officeDocument/2006/relationships/slideLayout" Target="../slideLayouts/slideLayout31.xml" 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 /><Relationship Id="rId13" Type="http://schemas.openxmlformats.org/officeDocument/2006/relationships/image" Target="../media/image4.jpeg" /><Relationship Id="rId3" Type="http://schemas.openxmlformats.org/officeDocument/2006/relationships/slideLayout" Target="../slideLayouts/slideLayout36.xml" /><Relationship Id="rId7" Type="http://schemas.openxmlformats.org/officeDocument/2006/relationships/slideLayout" Target="../slideLayouts/slideLayout40.xml" /><Relationship Id="rId12" Type="http://schemas.openxmlformats.org/officeDocument/2006/relationships/theme" Target="../theme/theme4.xml" /><Relationship Id="rId2" Type="http://schemas.openxmlformats.org/officeDocument/2006/relationships/slideLayout" Target="../slideLayouts/slideLayout35.xml" /><Relationship Id="rId1" Type="http://schemas.openxmlformats.org/officeDocument/2006/relationships/slideLayout" Target="../slideLayouts/slideLayout34.xml" /><Relationship Id="rId6" Type="http://schemas.openxmlformats.org/officeDocument/2006/relationships/slideLayout" Target="../slideLayouts/slideLayout39.xml" /><Relationship Id="rId11" Type="http://schemas.openxmlformats.org/officeDocument/2006/relationships/slideLayout" Target="../slideLayouts/slideLayout44.xml" /><Relationship Id="rId5" Type="http://schemas.openxmlformats.org/officeDocument/2006/relationships/slideLayout" Target="../slideLayouts/slideLayout38.xml" /><Relationship Id="rId10" Type="http://schemas.openxmlformats.org/officeDocument/2006/relationships/slideLayout" Target="../slideLayouts/slideLayout43.xml" /><Relationship Id="rId4" Type="http://schemas.openxmlformats.org/officeDocument/2006/relationships/slideLayout" Target="../slideLayouts/slideLayout37.xml" /><Relationship Id="rId9" Type="http://schemas.openxmlformats.org/officeDocument/2006/relationships/slideLayout" Target="../slideLayouts/slideLayout42.xml" 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 /><Relationship Id="rId13" Type="http://schemas.openxmlformats.org/officeDocument/2006/relationships/image" Target="../media/image5.jpeg" /><Relationship Id="rId3" Type="http://schemas.openxmlformats.org/officeDocument/2006/relationships/slideLayout" Target="../slideLayouts/slideLayout47.xml" /><Relationship Id="rId7" Type="http://schemas.openxmlformats.org/officeDocument/2006/relationships/slideLayout" Target="../slideLayouts/slideLayout51.xml" /><Relationship Id="rId12" Type="http://schemas.openxmlformats.org/officeDocument/2006/relationships/theme" Target="../theme/theme5.xml" /><Relationship Id="rId2" Type="http://schemas.openxmlformats.org/officeDocument/2006/relationships/slideLayout" Target="../slideLayouts/slideLayout46.xml" /><Relationship Id="rId1" Type="http://schemas.openxmlformats.org/officeDocument/2006/relationships/slideLayout" Target="../slideLayouts/slideLayout45.xml" /><Relationship Id="rId6" Type="http://schemas.openxmlformats.org/officeDocument/2006/relationships/slideLayout" Target="../slideLayouts/slideLayout50.xml" /><Relationship Id="rId11" Type="http://schemas.openxmlformats.org/officeDocument/2006/relationships/slideLayout" Target="../slideLayouts/slideLayout55.xml" /><Relationship Id="rId5" Type="http://schemas.openxmlformats.org/officeDocument/2006/relationships/slideLayout" Target="../slideLayouts/slideLayout49.xml" /><Relationship Id="rId10" Type="http://schemas.openxmlformats.org/officeDocument/2006/relationships/slideLayout" Target="../slideLayouts/slideLayout54.xml" /><Relationship Id="rId4" Type="http://schemas.openxmlformats.org/officeDocument/2006/relationships/slideLayout" Target="../slideLayouts/slideLayout48.xml" /><Relationship Id="rId9" Type="http://schemas.openxmlformats.org/officeDocument/2006/relationships/slideLayout" Target="../slideLayouts/slideLayout53.xml" 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 /><Relationship Id="rId13" Type="http://schemas.openxmlformats.org/officeDocument/2006/relationships/image" Target="../media/image6.jpeg" /><Relationship Id="rId3" Type="http://schemas.openxmlformats.org/officeDocument/2006/relationships/slideLayout" Target="../slideLayouts/slideLayout58.xml" /><Relationship Id="rId7" Type="http://schemas.openxmlformats.org/officeDocument/2006/relationships/slideLayout" Target="../slideLayouts/slideLayout62.xml" /><Relationship Id="rId12" Type="http://schemas.openxmlformats.org/officeDocument/2006/relationships/theme" Target="../theme/theme6.xml" /><Relationship Id="rId2" Type="http://schemas.openxmlformats.org/officeDocument/2006/relationships/slideLayout" Target="../slideLayouts/slideLayout57.xml" /><Relationship Id="rId1" Type="http://schemas.openxmlformats.org/officeDocument/2006/relationships/slideLayout" Target="../slideLayouts/slideLayout56.xml" /><Relationship Id="rId6" Type="http://schemas.openxmlformats.org/officeDocument/2006/relationships/slideLayout" Target="../slideLayouts/slideLayout61.xml" /><Relationship Id="rId11" Type="http://schemas.openxmlformats.org/officeDocument/2006/relationships/slideLayout" Target="../slideLayouts/slideLayout66.xml" /><Relationship Id="rId5" Type="http://schemas.openxmlformats.org/officeDocument/2006/relationships/slideLayout" Target="../slideLayouts/slideLayout60.xml" /><Relationship Id="rId10" Type="http://schemas.openxmlformats.org/officeDocument/2006/relationships/slideLayout" Target="../slideLayouts/slideLayout65.xml" /><Relationship Id="rId4" Type="http://schemas.openxmlformats.org/officeDocument/2006/relationships/slideLayout" Target="../slideLayouts/slideLayout59.xml" /><Relationship Id="rId9" Type="http://schemas.openxmlformats.org/officeDocument/2006/relationships/slideLayout" Target="../slideLayouts/slideLayout64.xml" 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 /><Relationship Id="rId13" Type="http://schemas.openxmlformats.org/officeDocument/2006/relationships/image" Target="../media/image7.jpeg" /><Relationship Id="rId3" Type="http://schemas.openxmlformats.org/officeDocument/2006/relationships/slideLayout" Target="../slideLayouts/slideLayout69.xml" /><Relationship Id="rId7" Type="http://schemas.openxmlformats.org/officeDocument/2006/relationships/slideLayout" Target="../slideLayouts/slideLayout73.xml" /><Relationship Id="rId12" Type="http://schemas.openxmlformats.org/officeDocument/2006/relationships/theme" Target="../theme/theme7.xml" /><Relationship Id="rId2" Type="http://schemas.openxmlformats.org/officeDocument/2006/relationships/slideLayout" Target="../slideLayouts/slideLayout68.xml" /><Relationship Id="rId1" Type="http://schemas.openxmlformats.org/officeDocument/2006/relationships/slideLayout" Target="../slideLayouts/slideLayout67.xml" /><Relationship Id="rId6" Type="http://schemas.openxmlformats.org/officeDocument/2006/relationships/slideLayout" Target="../slideLayouts/slideLayout72.xml" /><Relationship Id="rId11" Type="http://schemas.openxmlformats.org/officeDocument/2006/relationships/slideLayout" Target="../slideLayouts/slideLayout77.xml" /><Relationship Id="rId5" Type="http://schemas.openxmlformats.org/officeDocument/2006/relationships/slideLayout" Target="../slideLayouts/slideLayout71.xml" /><Relationship Id="rId10" Type="http://schemas.openxmlformats.org/officeDocument/2006/relationships/slideLayout" Target="../slideLayouts/slideLayout76.xml" /><Relationship Id="rId4" Type="http://schemas.openxmlformats.org/officeDocument/2006/relationships/slideLayout" Target="../slideLayouts/slideLayout70.xml" /><Relationship Id="rId9" Type="http://schemas.openxmlformats.org/officeDocument/2006/relationships/slideLayout" Target="../slideLayouts/slideLayout75.xml" 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 /><Relationship Id="rId13" Type="http://schemas.openxmlformats.org/officeDocument/2006/relationships/image" Target="../media/image8.jpeg" /><Relationship Id="rId3" Type="http://schemas.openxmlformats.org/officeDocument/2006/relationships/slideLayout" Target="../slideLayouts/slideLayout80.xml" /><Relationship Id="rId7" Type="http://schemas.openxmlformats.org/officeDocument/2006/relationships/slideLayout" Target="../slideLayouts/slideLayout84.xml" /><Relationship Id="rId12" Type="http://schemas.openxmlformats.org/officeDocument/2006/relationships/theme" Target="../theme/theme8.xml" /><Relationship Id="rId2" Type="http://schemas.openxmlformats.org/officeDocument/2006/relationships/slideLayout" Target="../slideLayouts/slideLayout79.xml" /><Relationship Id="rId1" Type="http://schemas.openxmlformats.org/officeDocument/2006/relationships/slideLayout" Target="../slideLayouts/slideLayout78.xml" /><Relationship Id="rId6" Type="http://schemas.openxmlformats.org/officeDocument/2006/relationships/slideLayout" Target="../slideLayouts/slideLayout83.xml" /><Relationship Id="rId11" Type="http://schemas.openxmlformats.org/officeDocument/2006/relationships/slideLayout" Target="../slideLayouts/slideLayout88.xml" /><Relationship Id="rId5" Type="http://schemas.openxmlformats.org/officeDocument/2006/relationships/slideLayout" Target="../slideLayouts/slideLayout82.xml" /><Relationship Id="rId10" Type="http://schemas.openxmlformats.org/officeDocument/2006/relationships/slideLayout" Target="../slideLayouts/slideLayout87.xml" /><Relationship Id="rId4" Type="http://schemas.openxmlformats.org/officeDocument/2006/relationships/slideLayout" Target="../slideLayouts/slideLayout81.xml" /><Relationship Id="rId9" Type="http://schemas.openxmlformats.org/officeDocument/2006/relationships/slideLayout" Target="../slideLayouts/slideLayout86.xml" 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 /><Relationship Id="rId13" Type="http://schemas.openxmlformats.org/officeDocument/2006/relationships/slideLayout" Target="../slideLayouts/slideLayout101.xml" /><Relationship Id="rId18" Type="http://schemas.openxmlformats.org/officeDocument/2006/relationships/theme" Target="../theme/theme9.xml" /><Relationship Id="rId3" Type="http://schemas.openxmlformats.org/officeDocument/2006/relationships/slideLayout" Target="../slideLayouts/slideLayout91.xml" /><Relationship Id="rId7" Type="http://schemas.openxmlformats.org/officeDocument/2006/relationships/slideLayout" Target="../slideLayouts/slideLayout95.xml" /><Relationship Id="rId12" Type="http://schemas.openxmlformats.org/officeDocument/2006/relationships/slideLayout" Target="../slideLayouts/slideLayout100.xml" /><Relationship Id="rId17" Type="http://schemas.openxmlformats.org/officeDocument/2006/relationships/slideLayout" Target="../slideLayouts/slideLayout105.xml" /><Relationship Id="rId2" Type="http://schemas.openxmlformats.org/officeDocument/2006/relationships/slideLayout" Target="../slideLayouts/slideLayout90.xml" /><Relationship Id="rId16" Type="http://schemas.openxmlformats.org/officeDocument/2006/relationships/slideLayout" Target="../slideLayouts/slideLayout104.xml" /><Relationship Id="rId1" Type="http://schemas.openxmlformats.org/officeDocument/2006/relationships/slideLayout" Target="../slideLayouts/slideLayout89.xml" /><Relationship Id="rId6" Type="http://schemas.openxmlformats.org/officeDocument/2006/relationships/slideLayout" Target="../slideLayouts/slideLayout94.xml" /><Relationship Id="rId11" Type="http://schemas.openxmlformats.org/officeDocument/2006/relationships/slideLayout" Target="../slideLayouts/slideLayout99.xml" /><Relationship Id="rId5" Type="http://schemas.openxmlformats.org/officeDocument/2006/relationships/slideLayout" Target="../slideLayouts/slideLayout93.xml" /><Relationship Id="rId15" Type="http://schemas.openxmlformats.org/officeDocument/2006/relationships/slideLayout" Target="../slideLayouts/slideLayout103.xml" /><Relationship Id="rId10" Type="http://schemas.openxmlformats.org/officeDocument/2006/relationships/slideLayout" Target="../slideLayouts/slideLayout98.xml" /><Relationship Id="rId4" Type="http://schemas.openxmlformats.org/officeDocument/2006/relationships/slideLayout" Target="../slideLayouts/slideLayout92.xml" /><Relationship Id="rId9" Type="http://schemas.openxmlformats.org/officeDocument/2006/relationships/slideLayout" Target="../slideLayouts/slideLayout97.xml" /><Relationship Id="rId14" Type="http://schemas.openxmlformats.org/officeDocument/2006/relationships/slideLayout" Target="../slideLayouts/slideLayout102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C86A60F-A169-4708-87AB-C990F515B6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74638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389BA6A-BF24-48B7-9D79-97CDB96C4A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8360CFBC-B175-4DE0-96C5-50DF390BD5C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E77B66A6-3FAE-4BD2-9EB7-8C99A196EC5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8F780E02-9781-4836-8A9C-BFD7E915745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B321D5F-263A-486D-BF07-3D23C174E57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B9219DF-A9EC-4E84-9C4F-0FB7CC3424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90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96F5818-4D3D-4296-82B9-5A2E85B69E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438400"/>
            <a:ext cx="8229600" cy="368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68307E0B-BA6F-43B0-8FEF-D032C3A40C0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C3E06403-6A58-427E-8444-82EA4E086D0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654A759D-DC3F-4089-8B45-8CB5C6311F5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ECAE03C-3A3B-460B-B360-B0B5255E7E1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ctr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ctr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ctr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ctr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ctr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ctr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ctr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229B46C-3905-4918-BED3-E3FAF2591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3B3A00E-3EF8-457C-9D28-B25CA8866D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42B44100-D3D5-4D16-91CA-8F11480780B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EACF098F-6F99-425F-8AA8-0A6D80AF8E7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65758F28-A86F-4E90-B54D-941C7AD0023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4486E49-D175-43AA-9107-6600102B921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751AD0D-B455-46A2-BDCE-9CB8AF1E69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74638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5AC12D5-7CA1-4DF1-9622-CFD74223C5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A56D259C-8148-4205-A9DA-3D79DE090BA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D70B84B-3346-4D43-8927-4F915DA5DB7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80A0B316-F172-4367-B0F7-47AEF3E1BAD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76E6B87-7C20-4D9C-8451-642B378E12C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1EB18DC-3C99-4EC9-B553-1A7DFE6CCF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90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3ED045E-7530-4293-B3E8-4A9F80CE68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438400"/>
            <a:ext cx="8229600" cy="368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id="{77AABBFC-D67B-44A8-8CAE-97F607595B4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52CCE57D-EF0A-4B32-832F-B189BF562E8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347FB878-A9C4-4D1B-9316-6B8752AF9AF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EABD7C4-0F0A-446E-85A1-4DA6B928AA3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ctr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ctr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ctr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ctr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ctr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ctr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ctr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C3D560B-E50A-4AE9-B1C7-991EEC94E5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EAE68F89-B8EA-46FB-9FA1-525C1C0643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B49D9832-6029-4C98-BE4F-5B337382EE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0605239B-B587-4EC4-9B06-BD9A3A0FFB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9556D229-7471-4ED8-90B8-1588D976EAD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E5BAFC8-12E4-4AA5-8117-FFCA5B44F35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75458B7-641A-4413-8C7D-54FF64F017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74638"/>
            <a:ext cx="8153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015B416-D5A3-456A-A97C-ADC0EE4657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7EBB926D-111D-4880-981D-3E94CE89BF3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FCF4D323-B57E-4BD5-BDE8-F7BB6156916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A04B4568-CB97-4806-97ED-5984232C6D8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1371C68-BCA7-408A-B69A-5CE4F52155F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9E958AF-A2EE-4C3A-86A1-E64CB5A9C7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906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08A5265-9C90-4F81-BB78-9A0A5FE821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438400"/>
            <a:ext cx="8229600" cy="3687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C0C4F682-3EA2-4A9F-89FF-1F057179FEF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862725EB-1F06-4116-AD9C-9AA3672639B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772C4658-F500-49CB-A399-7B6E447A8F2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0A1AFB3-2D52-4F39-9E97-0206101D8F4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ctr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ctr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ctr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ctr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ctr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ctr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ctr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ctr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ctr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321D5F-263A-486D-BF07-3D23C174E57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5061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  <p:sldLayoutId id="21474837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90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 /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90.xml" /><Relationship Id="rId4" Type="http://schemas.openxmlformats.org/officeDocument/2006/relationships/image" Target="../media/image19.jpeg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 /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90.xml" /><Relationship Id="rId4" Type="http://schemas.openxmlformats.org/officeDocument/2006/relationships/image" Target="../media/image22.jpeg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 /><Relationship Id="rId1" Type="http://schemas.openxmlformats.org/officeDocument/2006/relationships/slideLayout" Target="../slideLayouts/slideLayout90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90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90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90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90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 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 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 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 /><Relationship Id="rId1" Type="http://schemas.openxmlformats.org/officeDocument/2006/relationships/slideLayout" Target="../slideLayouts/slideLayout90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 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 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 /><Relationship Id="rId1" Type="http://schemas.openxmlformats.org/officeDocument/2006/relationships/slideLayout" Target="../slideLayouts/slideLayout90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90.xml" 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 /><Relationship Id="rId2" Type="http://schemas.openxmlformats.org/officeDocument/2006/relationships/image" Target="../media/image29.jpeg" /><Relationship Id="rId1" Type="http://schemas.openxmlformats.org/officeDocument/2006/relationships/slideLayout" Target="../slideLayouts/slideLayout90.xml" 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 /><Relationship Id="rId2" Type="http://schemas.openxmlformats.org/officeDocument/2006/relationships/image" Target="../media/image31.jpeg" /><Relationship Id="rId1" Type="http://schemas.openxmlformats.org/officeDocument/2006/relationships/slideLayout" Target="../slideLayouts/slideLayout90.xml" /><Relationship Id="rId4" Type="http://schemas.openxmlformats.org/officeDocument/2006/relationships/image" Target="../media/image33.jpeg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 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90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90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0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8E24F7E-DE98-4092-9E60-8684D84E249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38200"/>
            <a:ext cx="7772400" cy="2362200"/>
          </a:xfrm>
        </p:spPr>
        <p:txBody>
          <a:bodyPr/>
          <a:lstStyle/>
          <a:p>
            <a:pPr eaLnBrk="1" hangingPunct="1"/>
            <a:r>
              <a:rPr lang="en-US" altLang="en-US" sz="5400">
                <a:solidFill>
                  <a:srgbClr val="FF66FF"/>
                </a:solidFill>
              </a:rPr>
              <a:t>Parathyroid Disorders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904D635-F294-4FBF-B46B-C204494F5C7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92600"/>
            <a:ext cx="6400800" cy="1152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Dr. Dulani </a:t>
            </a:r>
            <a:r>
              <a:rPr lang="en-US" altLang="en-US" sz="2400" dirty="0" err="1"/>
              <a:t>kottahachchi</a:t>
            </a: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CONSULTANT ENDOCRINOLOGIST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C7279FD-2BD3-4409-8E16-917512E10A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solidFill>
                  <a:srgbClr val="FFC000"/>
                </a:solidFill>
              </a:rPr>
              <a:t>Primary Hyperparathyroidism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89A19501-E12B-411D-8B75-0D5503872C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800"/>
              <a:t>Common cause of hypercalcaemia</a:t>
            </a:r>
          </a:p>
          <a:p>
            <a:pPr eaLnBrk="1" hangingPunct="1">
              <a:buFontTx/>
              <a:buNone/>
            </a:pPr>
            <a:endParaRPr lang="en-US" altLang="en-US" sz="2800"/>
          </a:p>
          <a:p>
            <a:pPr eaLnBrk="1" hangingPunct="1"/>
            <a:r>
              <a:rPr lang="en-US" altLang="en-US" sz="2800"/>
              <a:t>Single parathyroid </a:t>
            </a:r>
            <a:r>
              <a:rPr lang="en-US" altLang="en-US" sz="2800">
                <a:solidFill>
                  <a:srgbClr val="FFFF00"/>
                </a:solidFill>
              </a:rPr>
              <a:t>adenoma</a:t>
            </a:r>
            <a:r>
              <a:rPr lang="en-US" altLang="en-US" sz="2800"/>
              <a:t> (&gt;80%)</a:t>
            </a:r>
          </a:p>
          <a:p>
            <a:pPr eaLnBrk="1" hangingPunct="1"/>
            <a:r>
              <a:rPr lang="en-US" altLang="en-US" sz="2800"/>
              <a:t>Diffuse </a:t>
            </a:r>
            <a:r>
              <a:rPr lang="en-US" altLang="en-US" sz="2800">
                <a:solidFill>
                  <a:srgbClr val="FFFF00"/>
                </a:solidFill>
              </a:rPr>
              <a:t>hyperplasia</a:t>
            </a:r>
            <a:r>
              <a:rPr lang="en-US" altLang="en-US" sz="2800"/>
              <a:t> (15-20%)</a:t>
            </a:r>
          </a:p>
          <a:p>
            <a:pPr eaLnBrk="1" hangingPunct="1"/>
            <a:r>
              <a:rPr lang="en-US" altLang="en-US" sz="2400"/>
              <a:t>Rarely – parathyroid carcinoma (&lt;1%)</a:t>
            </a:r>
          </a:p>
          <a:p>
            <a:pPr eaLnBrk="1" hangingPunct="1">
              <a:buFontTx/>
              <a:buNone/>
            </a:pPr>
            <a:endParaRPr lang="en-US" altLang="en-US" sz="2800"/>
          </a:p>
          <a:p>
            <a:pPr eaLnBrk="1" hangingPunct="1"/>
            <a:r>
              <a:rPr lang="en-US" altLang="en-US" sz="2800"/>
              <a:t>Causes </a:t>
            </a:r>
            <a:r>
              <a:rPr lang="en-US" altLang="en-US" sz="2800">
                <a:cs typeface="Arial" panose="020B0604020202020204" pitchFamily="34" charset="0"/>
              </a:rPr>
              <a:t>↑ S. </a:t>
            </a:r>
            <a:r>
              <a:rPr lang="en-US" altLang="en-US" sz="2800"/>
              <a:t>calcium &amp; </a:t>
            </a:r>
            <a:r>
              <a:rPr lang="en-US" altLang="en-US" sz="2800">
                <a:cs typeface="Arial" panose="020B0604020202020204" pitchFamily="34" charset="0"/>
              </a:rPr>
              <a:t>↓ S. phosphate</a:t>
            </a:r>
          </a:p>
          <a:p>
            <a:pPr eaLnBrk="1" hangingPunct="1">
              <a:buFontTx/>
              <a:buNone/>
            </a:pPr>
            <a:r>
              <a:rPr lang="en-US" altLang="en-US" sz="2800">
                <a:cs typeface="Arial" panose="020B0604020202020204" pitchFamily="34" charset="0"/>
              </a:rPr>
              <a:t>	             ↑ 24 hour urinary calcium excretion</a:t>
            </a:r>
            <a:endParaRPr lang="en-US" alt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32FFFFF4-5829-4FBA-B3AB-D89B74A69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solidFill>
                  <a:srgbClr val="FFC000"/>
                </a:solidFill>
              </a:rPr>
              <a:t>Secondary Hyperparathyroidism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7054CBB-BEAE-4AC9-888E-35ECD7E121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800" dirty="0"/>
              <a:t>Physiological compensatory hypertrophy of all parathyroid glands due to persistent </a:t>
            </a:r>
            <a:r>
              <a:rPr lang="en-US" altLang="en-US" sz="2800" dirty="0" err="1"/>
              <a:t>hypocalcaemia</a:t>
            </a:r>
            <a:endParaRPr lang="en-US" altLang="en-US" sz="2800" dirty="0"/>
          </a:p>
          <a:p>
            <a:pPr eaLnBrk="1" hangingPunct="1">
              <a:buFontTx/>
              <a:buNone/>
            </a:pPr>
            <a:endParaRPr lang="en-US" altLang="en-US" sz="2800" dirty="0"/>
          </a:p>
          <a:p>
            <a:pPr eaLnBrk="1" hangingPunct="1"/>
            <a:r>
              <a:rPr lang="en-US" altLang="en-US" sz="2800" dirty="0"/>
              <a:t>Due to –	Vitamin D deficiency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                        Chronic kidney disease (early)</a:t>
            </a:r>
          </a:p>
          <a:p>
            <a:pPr eaLnBrk="1" hangingPunct="1"/>
            <a:endParaRPr lang="en-US" altLang="en-US" sz="1600" dirty="0"/>
          </a:p>
          <a:p>
            <a:pPr eaLnBrk="1" hangingPunct="1"/>
            <a:r>
              <a:rPr lang="en-US" altLang="en-US" sz="2800" dirty="0"/>
              <a:t>When cause of </a:t>
            </a:r>
            <a:r>
              <a:rPr lang="en-US" altLang="en-US" sz="2800" dirty="0" err="1"/>
              <a:t>hypocalcaemia</a:t>
            </a:r>
            <a:r>
              <a:rPr lang="en-US" altLang="en-US" sz="2800" dirty="0"/>
              <a:t> is corrected PTH becomes normal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45FBD25-303C-43B0-B399-52A7E759E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solidFill>
                  <a:srgbClr val="FFC000"/>
                </a:solidFill>
              </a:rPr>
              <a:t>Tertiary Hyperparathyroidism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44118B1B-DB96-4B39-8E39-542522AFBC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16113"/>
            <a:ext cx="8229600" cy="4210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Long standing secondary hyperparathyroidism → autonomous  PTH secretion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	eg. chronic kidney disease (advanced)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 Causes </a:t>
            </a:r>
            <a:r>
              <a:rPr lang="en-US" altLang="en-US" sz="2800">
                <a:cs typeface="Arial" panose="020B0604020202020204" pitchFamily="34" charset="0"/>
              </a:rPr>
              <a:t>↑ s. calcium </a:t>
            </a:r>
            <a:r>
              <a:rPr lang="en-US" altLang="en-US" sz="2800"/>
              <a:t>&amp; </a:t>
            </a:r>
            <a:r>
              <a:rPr lang="en-US" altLang="en-US" sz="2800">
                <a:cs typeface="Arial" panose="020B0604020202020204" pitchFamily="34" charset="0"/>
              </a:rPr>
              <a:t>↑ s. phosphate</a:t>
            </a:r>
            <a:endParaRPr lang="en-US" altLang="en-US" sz="2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FEA8811-8931-47A3-9CD3-29A2E205CC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536" y="249186"/>
            <a:ext cx="7772400" cy="1456267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FFC000"/>
                </a:solidFill>
              </a:rPr>
              <a:t>Causes of </a:t>
            </a:r>
            <a:r>
              <a:rPr lang="en-US" altLang="en-US" sz="4000" dirty="0" err="1">
                <a:solidFill>
                  <a:srgbClr val="FFC000"/>
                </a:solidFill>
              </a:rPr>
              <a:t>Hypercalcaemia</a:t>
            </a:r>
            <a:endParaRPr lang="en-US" altLang="en-US" sz="4000" dirty="0">
              <a:solidFill>
                <a:srgbClr val="FFC000"/>
              </a:solidFill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C2FBDB9-7AF8-48AE-B773-79E0557A3D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43488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2800" dirty="0">
                <a:solidFill>
                  <a:srgbClr val="FFFF00"/>
                </a:solidFill>
              </a:rPr>
              <a:t>Excess PTH</a:t>
            </a:r>
            <a:r>
              <a:rPr lang="en-US" altLang="en-US" sz="2800" dirty="0"/>
              <a:t> – </a:t>
            </a:r>
            <a:r>
              <a:rPr lang="en-US" altLang="en-US" sz="3600" dirty="0"/>
              <a:t>primary, tertiary, ectopic</a:t>
            </a:r>
          </a:p>
          <a:p>
            <a:pPr eaLnBrk="1" hangingPunct="1"/>
            <a:r>
              <a:rPr lang="en-US" altLang="en-US" sz="2800" dirty="0">
                <a:solidFill>
                  <a:srgbClr val="FFFF00"/>
                </a:solidFill>
              </a:rPr>
              <a:t>Malignancy</a:t>
            </a:r>
            <a:r>
              <a:rPr lang="en-US" altLang="en-US" sz="2800" dirty="0"/>
              <a:t> – </a:t>
            </a:r>
            <a:r>
              <a:rPr lang="en-US" altLang="en-US" sz="3600" dirty="0"/>
              <a:t>myeloma, bone secondaries</a:t>
            </a:r>
          </a:p>
          <a:p>
            <a:pPr eaLnBrk="1" hangingPunct="1"/>
            <a:r>
              <a:rPr lang="en-US" altLang="en-US" sz="2800" dirty="0">
                <a:solidFill>
                  <a:srgbClr val="FFFF00"/>
                </a:solidFill>
              </a:rPr>
              <a:t>Excess Vitamin D</a:t>
            </a:r>
            <a:r>
              <a:rPr lang="en-US" altLang="en-US" sz="2800" dirty="0"/>
              <a:t> – </a:t>
            </a:r>
            <a:r>
              <a:rPr lang="en-US" altLang="en-US" sz="3600" dirty="0"/>
              <a:t>oral, granuloma, lymphoma</a:t>
            </a:r>
          </a:p>
          <a:p>
            <a:pPr eaLnBrk="1" hangingPunct="1"/>
            <a:r>
              <a:rPr lang="en-US" altLang="en-US" sz="2800" dirty="0">
                <a:solidFill>
                  <a:srgbClr val="FFFF00"/>
                </a:solidFill>
              </a:rPr>
              <a:t>Excess Calcium</a:t>
            </a:r>
            <a:r>
              <a:rPr lang="en-US" altLang="en-US" sz="2800" dirty="0"/>
              <a:t> - </a:t>
            </a:r>
            <a:r>
              <a:rPr lang="en-US" altLang="en-US" sz="3600" dirty="0"/>
              <a:t>oral</a:t>
            </a:r>
            <a:r>
              <a:rPr lang="en-US" altLang="en-US" sz="2800" dirty="0"/>
              <a:t> </a:t>
            </a:r>
          </a:p>
          <a:p>
            <a:pPr eaLnBrk="1" hangingPunct="1"/>
            <a:r>
              <a:rPr lang="en-US" altLang="en-US" sz="2800" dirty="0">
                <a:solidFill>
                  <a:srgbClr val="FFFF00"/>
                </a:solidFill>
              </a:rPr>
              <a:t>Other endocrine disease</a:t>
            </a:r>
            <a:r>
              <a:rPr lang="en-US" altLang="en-US" sz="2800" dirty="0"/>
              <a:t> </a:t>
            </a:r>
            <a:r>
              <a:rPr lang="en-US" altLang="en-US" sz="4000" dirty="0"/>
              <a:t>(mild) –</a:t>
            </a:r>
            <a:r>
              <a:rPr lang="en-US" altLang="en-US" sz="2800" dirty="0"/>
              <a:t> </a:t>
            </a:r>
            <a:r>
              <a:rPr lang="en-US" altLang="en-US" sz="3600" dirty="0"/>
              <a:t>thyrotoxicosis, Addison’s disease</a:t>
            </a:r>
          </a:p>
          <a:p>
            <a:pPr eaLnBrk="1" hangingPunct="1"/>
            <a:r>
              <a:rPr lang="en-US" altLang="en-US" sz="2800" dirty="0">
                <a:solidFill>
                  <a:srgbClr val="FFFF00"/>
                </a:solidFill>
              </a:rPr>
              <a:t>Drugs</a:t>
            </a:r>
            <a:r>
              <a:rPr lang="en-US" altLang="en-US" sz="2800" dirty="0"/>
              <a:t> – </a:t>
            </a:r>
            <a:r>
              <a:rPr lang="en-US" altLang="en-US" sz="3600" dirty="0"/>
              <a:t>thiazides, Vitamins A &amp; D analogues, Lithium</a:t>
            </a:r>
          </a:p>
          <a:p>
            <a:pPr eaLnBrk="1" hangingPunct="1"/>
            <a:r>
              <a:rPr lang="en-US" altLang="en-US" sz="3600" dirty="0"/>
              <a:t>Long term immobility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99E67347-2661-4C81-8EF4-44C93869B8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solidFill>
                  <a:srgbClr val="FFC000"/>
                </a:solidFill>
              </a:rPr>
              <a:t>Severe hypercalcaemia (&gt; 3 mmol/L)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EE165275-27F7-482B-9555-C1CC098274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	</a:t>
            </a:r>
            <a:r>
              <a:rPr lang="en-US" altLang="en-US" sz="4000" dirty="0"/>
              <a:t>	malignant disease</a:t>
            </a:r>
          </a:p>
          <a:p>
            <a:pPr eaLnBrk="1" hangingPunct="1">
              <a:buFontTx/>
              <a:buNone/>
            </a:pPr>
            <a:r>
              <a:rPr lang="en-US" altLang="en-US" sz="4000" dirty="0"/>
              <a:t>		hyperparathyroidism</a:t>
            </a:r>
          </a:p>
          <a:p>
            <a:pPr eaLnBrk="1" hangingPunct="1">
              <a:buFontTx/>
              <a:buNone/>
            </a:pPr>
            <a:r>
              <a:rPr lang="en-US" altLang="en-US" sz="4000" dirty="0"/>
              <a:t>		advanced CKD</a:t>
            </a:r>
          </a:p>
          <a:p>
            <a:pPr eaLnBrk="1" hangingPunct="1">
              <a:buFontTx/>
              <a:buNone/>
            </a:pPr>
            <a:r>
              <a:rPr lang="en-US" altLang="en-US" sz="4000" dirty="0"/>
              <a:t>		vitamin D toxicity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EC2BDAB-AEBB-4A2F-8581-B482464D0D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3375"/>
            <a:ext cx="7772400" cy="1456267"/>
          </a:xfrm>
        </p:spPr>
        <p:txBody>
          <a:bodyPr/>
          <a:lstStyle/>
          <a:p>
            <a:pPr eaLnBrk="1" hangingPunct="1"/>
            <a:r>
              <a:rPr lang="en-US" altLang="en-US" sz="3600" dirty="0">
                <a:solidFill>
                  <a:srgbClr val="FFC000"/>
                </a:solidFill>
              </a:rPr>
              <a:t>Clinical Features of </a:t>
            </a:r>
            <a:r>
              <a:rPr lang="en-US" altLang="en-US" sz="3600" dirty="0" err="1">
                <a:solidFill>
                  <a:srgbClr val="FFC000"/>
                </a:solidFill>
              </a:rPr>
              <a:t>Hypercalcaemia</a:t>
            </a:r>
            <a:endParaRPr lang="en-US" altLang="en-US" sz="3600" dirty="0">
              <a:solidFill>
                <a:srgbClr val="FFC000"/>
              </a:solidFill>
            </a:endParaRP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7DAC3717-DCD1-47D7-A460-E0BE17A0C4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244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Mild - usually asymptomatic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Tiredness, malaise, dehydration, depression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Renal colic (stones), polyuria, nocturia, haematuria, hypertension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Bone pain, bone cysts &amp; ‘brown tumours’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Abdominal pain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Chondrocalcinosis &amp; ectopic calcification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Corneal calcification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2E68B123-B262-471C-8C92-51B85F07A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C000"/>
                </a:solidFill>
              </a:rPr>
              <a:t>Moans, Groans, Bones, Stones!</a:t>
            </a:r>
          </a:p>
        </p:txBody>
      </p:sp>
      <p:pic>
        <p:nvPicPr>
          <p:cNvPr id="27651" name="Picture 2" descr="C:\Users\Compaq\Desktop\symptoms-for-hypercalcemia-hypercalcemia-causes-and-treatment.jpg">
            <a:extLst>
              <a:ext uri="{FF2B5EF4-FFF2-40B4-BE49-F238E27FC236}">
                <a16:creationId xmlns:a16="http://schemas.microsoft.com/office/drawing/2014/main" id="{558249F0-1E7A-4345-8CFA-8DF5D0739B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690632"/>
            <a:ext cx="3240359" cy="4836358"/>
          </a:xfr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E87C1AB-AE9F-4312-809C-EDAC21B1E0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88912"/>
            <a:ext cx="7772400" cy="1456267"/>
          </a:xfrm>
        </p:spPr>
        <p:txBody>
          <a:bodyPr/>
          <a:lstStyle/>
          <a:p>
            <a:pPr algn="ctr" eaLnBrk="1" hangingPunct="1"/>
            <a:r>
              <a:rPr lang="en-US" altLang="en-US" sz="3600" dirty="0">
                <a:solidFill>
                  <a:srgbClr val="FFC000"/>
                </a:solidFill>
              </a:rPr>
              <a:t>Clinical Features of </a:t>
            </a:r>
            <a:r>
              <a:rPr lang="en-US" altLang="en-US" sz="3600" dirty="0" err="1">
                <a:solidFill>
                  <a:srgbClr val="FFC000"/>
                </a:solidFill>
              </a:rPr>
              <a:t>Hypercalcaemia</a:t>
            </a:r>
            <a:r>
              <a:rPr lang="en-US" altLang="en-US" sz="3600" dirty="0">
                <a:solidFill>
                  <a:srgbClr val="FFC000"/>
                </a:solidFill>
              </a:rPr>
              <a:t>  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B0DC4A72-1173-4C05-95DE-5A1BA8D6A9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507413" cy="525621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/>
              <a:t>Symptoms from underlying cause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/>
            <a:r>
              <a:rPr lang="en-US" altLang="en-US" sz="2400"/>
              <a:t>Malignant disease usually advanced when hypercalcaemia occurs 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/>
            <a:r>
              <a:rPr lang="en-US" altLang="en-US" sz="2400"/>
              <a:t>Common primary tumours - bronchus, breast, myeloma, oesophagus, thyroid, prostate, lymphoma, renal cell carcinoma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/>
            <a:r>
              <a:rPr lang="en-US" altLang="en-US" sz="2400"/>
              <a:t>True 'ectopic PTH secretion' by a tumour is v.rare 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	(PTH-related protein)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8F05ABC-6637-49A3-9AEF-DA73214CCA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solidFill>
                  <a:srgbClr val="FFC000"/>
                </a:solidFill>
              </a:rPr>
              <a:t>Investigations - Biochemistry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EC7565E-D89C-466A-8BE9-C7ADBF866A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89138"/>
            <a:ext cx="8229600" cy="42481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800" dirty="0"/>
              <a:t>Fasting </a:t>
            </a:r>
            <a:r>
              <a:rPr lang="en-US" altLang="en-US" sz="2800" dirty="0">
                <a:solidFill>
                  <a:srgbClr val="FFFF00"/>
                </a:solidFill>
              </a:rPr>
              <a:t>serum calcium &amp; phosphate</a:t>
            </a:r>
            <a:r>
              <a:rPr lang="en-US" altLang="en-US" sz="2800" dirty="0"/>
              <a:t> – several</a:t>
            </a:r>
          </a:p>
          <a:p>
            <a:pPr eaLnBrk="1" hangingPunct="1"/>
            <a:r>
              <a:rPr lang="en-US" altLang="en-US" sz="2800" dirty="0"/>
              <a:t>Serum </a:t>
            </a:r>
            <a:r>
              <a:rPr lang="en-US" altLang="en-US" sz="2800" dirty="0">
                <a:solidFill>
                  <a:srgbClr val="FFFF00"/>
                </a:solidFill>
              </a:rPr>
              <a:t>PTH</a:t>
            </a:r>
          </a:p>
          <a:p>
            <a:pPr eaLnBrk="1" hangingPunct="1">
              <a:buFontTx/>
              <a:buNone/>
            </a:pPr>
            <a:endParaRPr lang="en-US" altLang="en-US" sz="2800" dirty="0"/>
          </a:p>
          <a:p>
            <a:pPr eaLnBrk="1" hangingPunct="1"/>
            <a:r>
              <a:rPr lang="en-US" altLang="en-US" sz="2800" dirty="0"/>
              <a:t>Arterial blood gas - </a:t>
            </a:r>
            <a:r>
              <a:rPr lang="en-US" altLang="en-US" sz="2400" dirty="0" err="1"/>
              <a:t>hyperchloraemic</a:t>
            </a:r>
            <a:r>
              <a:rPr lang="en-US" altLang="en-US" sz="2400" dirty="0"/>
              <a:t> acidosis</a:t>
            </a:r>
            <a:r>
              <a:rPr lang="en-US" altLang="en-US" sz="2800" dirty="0"/>
              <a:t> </a:t>
            </a:r>
          </a:p>
          <a:p>
            <a:pPr eaLnBrk="1" hangingPunct="1"/>
            <a:r>
              <a:rPr lang="en-US" altLang="en-US" sz="2800" dirty="0"/>
              <a:t>Renal functions – </a:t>
            </a:r>
            <a:r>
              <a:rPr lang="en-US" altLang="en-US" sz="2400" dirty="0"/>
              <a:t>usually normal</a:t>
            </a:r>
          </a:p>
          <a:p>
            <a:pPr eaLnBrk="1" hangingPunct="1"/>
            <a:r>
              <a:rPr lang="en-US" altLang="en-US" sz="2800" dirty="0"/>
              <a:t>24 hour urinary calcium</a:t>
            </a:r>
            <a:r>
              <a:rPr lang="en-US" altLang="en-US" sz="2400" dirty="0"/>
              <a:t> – look for </a:t>
            </a:r>
            <a:r>
              <a:rPr lang="en-US" altLang="en-US" sz="2400" dirty="0">
                <a:solidFill>
                  <a:srgbClr val="FFFF00"/>
                </a:solidFill>
              </a:rPr>
              <a:t>hypocalciuric </a:t>
            </a:r>
            <a:r>
              <a:rPr lang="en-US" altLang="en-US" sz="2400" dirty="0" err="1">
                <a:solidFill>
                  <a:srgbClr val="FFFF00"/>
                </a:solidFill>
              </a:rPr>
              <a:t>hypercalcaemia</a:t>
            </a:r>
            <a:endParaRPr lang="en-US" altLang="en-US" sz="2400" dirty="0">
              <a:solidFill>
                <a:srgbClr val="FFFF00"/>
              </a:solidFill>
            </a:endParaRPr>
          </a:p>
          <a:p>
            <a:pPr eaLnBrk="1" hangingPunct="1"/>
            <a:r>
              <a:rPr lang="en-US" altLang="en-US" sz="2800" dirty="0">
                <a:cs typeface="Arial" panose="020B0604020202020204" pitchFamily="34" charset="0"/>
              </a:rPr>
              <a:t>↑ ALP</a:t>
            </a:r>
            <a:r>
              <a:rPr lang="en-US" altLang="en-US" sz="2400" dirty="0">
                <a:cs typeface="Arial" panose="020B0604020202020204" pitchFamily="34" charset="0"/>
              </a:rPr>
              <a:t> – severe parathyroid bone disease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9E293EE7-29EB-4D9B-AAE0-477EF8E884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solidFill>
                  <a:srgbClr val="FFC000"/>
                </a:solidFill>
              </a:rPr>
              <a:t>Differential Diagnosis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CCF4E08B-6572-4ADD-AC2D-31EFD4935B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57375"/>
            <a:ext cx="8229600" cy="4667250"/>
          </a:xfrm>
        </p:spPr>
        <p:txBody>
          <a:bodyPr/>
          <a:lstStyle/>
          <a:p>
            <a:pPr eaLnBrk="1" hangingPunct="1"/>
            <a:r>
              <a:rPr lang="en-US" altLang="en-US" sz="2800"/>
              <a:t>protein electrophoresis - </a:t>
            </a:r>
            <a:r>
              <a:rPr lang="en-US" altLang="en-US" sz="2400"/>
              <a:t>myeloma</a:t>
            </a:r>
            <a:r>
              <a:rPr lang="en-US" altLang="en-US" sz="2800"/>
              <a:t> </a:t>
            </a:r>
          </a:p>
          <a:p>
            <a:pPr eaLnBrk="1" hangingPunct="1"/>
            <a:r>
              <a:rPr lang="en-US" altLang="en-US" sz="2800"/>
              <a:t>serum TSH - </a:t>
            </a:r>
            <a:r>
              <a:rPr lang="en-US" altLang="en-US" sz="2400"/>
              <a:t>hyperthyroidism</a:t>
            </a:r>
            <a:r>
              <a:rPr lang="en-US" altLang="en-US" sz="2800"/>
              <a:t> </a:t>
            </a:r>
          </a:p>
          <a:p>
            <a:pPr eaLnBrk="1" hangingPunct="1"/>
            <a:r>
              <a:rPr lang="en-US" altLang="en-US" sz="2800"/>
              <a:t>0900 h cortisol and/or ACTH test - </a:t>
            </a:r>
            <a:r>
              <a:rPr lang="en-US" altLang="en-US" sz="2400"/>
              <a:t>Addison's disease</a:t>
            </a:r>
            <a:r>
              <a:rPr lang="en-US" altLang="en-US" sz="2800"/>
              <a:t> </a:t>
            </a:r>
          </a:p>
          <a:p>
            <a:pPr eaLnBrk="1" hangingPunct="1"/>
            <a:r>
              <a:rPr lang="en-US" altLang="en-US" sz="2800"/>
              <a:t>serum ACE - </a:t>
            </a:r>
            <a:r>
              <a:rPr lang="en-US" altLang="en-US" sz="2400"/>
              <a:t>sarcoidosis</a:t>
            </a:r>
            <a:r>
              <a:rPr lang="en-US" altLang="en-US" sz="2800"/>
              <a:t> </a:t>
            </a:r>
          </a:p>
          <a:p>
            <a:pPr eaLnBrk="1" hangingPunct="1"/>
            <a:r>
              <a:rPr lang="en-US" altLang="en-US" sz="2800"/>
              <a:t>hydrocortisone suppression test - </a:t>
            </a:r>
            <a:r>
              <a:rPr lang="en-US" altLang="en-US" sz="2400"/>
              <a:t>sarcoidosis, vitamin D-mediated hypercalcaemia, some malignancies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6199E9A-98E5-42FA-94A9-3C8501DF23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solidFill>
                  <a:srgbClr val="FFC000"/>
                </a:solidFill>
              </a:rPr>
              <a:t>Calcium Metabolism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DCA1E14-2A98-4BF5-8EBC-DC2C86BF2A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3200" dirty="0"/>
              <a:t>Controlled by PTH &amp; Vitamin D</a:t>
            </a:r>
          </a:p>
          <a:p>
            <a:pPr eaLnBrk="1" hangingPunct="1">
              <a:buFontTx/>
              <a:buNone/>
            </a:pPr>
            <a:endParaRPr lang="en-US" altLang="en-US" sz="3200" dirty="0"/>
          </a:p>
          <a:p>
            <a:pPr eaLnBrk="1" hangingPunct="1"/>
            <a:r>
              <a:rPr lang="en-US" altLang="en-US" sz="3200" dirty="0" err="1">
                <a:solidFill>
                  <a:srgbClr val="FFC000"/>
                </a:solidFill>
              </a:rPr>
              <a:t>Hypercalcaemia</a:t>
            </a:r>
            <a:r>
              <a:rPr lang="en-US" altLang="en-US" sz="3200" dirty="0">
                <a:solidFill>
                  <a:srgbClr val="FFC000"/>
                </a:solidFill>
              </a:rPr>
              <a:t> </a:t>
            </a:r>
            <a:r>
              <a:rPr lang="en-US" altLang="en-US" sz="3200" dirty="0"/>
              <a:t>more common than </a:t>
            </a:r>
            <a:r>
              <a:rPr lang="en-US" altLang="en-US" sz="3200" dirty="0" err="1">
                <a:solidFill>
                  <a:srgbClr val="FFFFCC"/>
                </a:solidFill>
              </a:rPr>
              <a:t>hypocalcaemia</a:t>
            </a:r>
            <a:endParaRPr lang="en-US" altLang="en-US" sz="3200" dirty="0">
              <a:solidFill>
                <a:srgbClr val="FFFFCC"/>
              </a:solidFill>
            </a:endParaRPr>
          </a:p>
          <a:p>
            <a:pPr marL="0" indent="0" eaLnBrk="1" hangingPunct="1">
              <a:buNone/>
            </a:pPr>
            <a:endParaRPr lang="en-US" altLang="en-US" sz="3200" dirty="0">
              <a:solidFill>
                <a:srgbClr val="FFFFCC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3200" dirty="0"/>
              <a:t>Detection of  asymptomatic hypercalcemia is becoming commoner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C3330D8D-DD49-428A-B97A-77C2DBF9FE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93775"/>
          </a:xfrm>
        </p:spPr>
        <p:txBody>
          <a:bodyPr/>
          <a:lstStyle/>
          <a:p>
            <a:pPr eaLnBrk="1" hangingPunct="1"/>
            <a:r>
              <a:rPr lang="en-US" altLang="en-US" sz="4000">
                <a:solidFill>
                  <a:srgbClr val="FFC000"/>
                </a:solidFill>
              </a:rPr>
              <a:t>Investigations - Imaging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8BF3F30F-B88A-44E1-A734-248641E080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412875"/>
            <a:ext cx="8229600" cy="5184775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800" dirty="0">
                <a:solidFill>
                  <a:srgbClr val="FFFF00"/>
                </a:solidFill>
              </a:rPr>
              <a:t>X-ray abdomen –</a:t>
            </a:r>
            <a:r>
              <a:rPr lang="en-US" altLang="en-US" dirty="0"/>
              <a:t>	</a:t>
            </a:r>
            <a:r>
              <a:rPr lang="en-US" altLang="en-US" sz="2400" dirty="0"/>
              <a:t>renal calculi 							</a:t>
            </a:r>
            <a:r>
              <a:rPr lang="en-US" altLang="en-US" sz="2400" dirty="0" err="1"/>
              <a:t>nephrocalcinosis</a:t>
            </a:r>
            <a:endParaRPr lang="en-US" altLang="en-US" sz="2400" dirty="0"/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/>
            <a:r>
              <a:rPr lang="en-US" altLang="en-US" sz="2800" dirty="0">
                <a:solidFill>
                  <a:srgbClr val="FFFF00"/>
                </a:solidFill>
              </a:rPr>
              <a:t>X-ray hands</a:t>
            </a:r>
            <a:r>
              <a:rPr lang="en-US" altLang="en-US" dirty="0">
                <a:solidFill>
                  <a:srgbClr val="FFFF00"/>
                </a:solidFill>
              </a:rPr>
              <a:t> –</a:t>
            </a:r>
            <a:r>
              <a:rPr lang="en-US" altLang="en-US" dirty="0"/>
              <a:t>	</a:t>
            </a:r>
            <a:r>
              <a:rPr lang="en-US" altLang="en-US" sz="2400" dirty="0"/>
              <a:t>subperiosteal erosions in middle &amp; terminal phalanges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/>
            <a:r>
              <a:rPr lang="en-US" altLang="en-US" sz="2800" dirty="0">
                <a:solidFill>
                  <a:srgbClr val="FFFF00"/>
                </a:solidFill>
              </a:rPr>
              <a:t>DXA</a:t>
            </a:r>
            <a:r>
              <a:rPr lang="en-US" altLang="en-US" sz="2800" dirty="0"/>
              <a:t> bone density scan</a:t>
            </a:r>
          </a:p>
          <a:p>
            <a:pPr eaLnBrk="1" hangingPunct="1">
              <a:buFontTx/>
              <a:buNone/>
            </a:pPr>
            <a:endParaRPr lang="en-US" altLang="en-US" sz="2800" dirty="0"/>
          </a:p>
          <a:p>
            <a:pPr eaLnBrk="1" hangingPunct="1"/>
            <a:r>
              <a:rPr lang="en-US" altLang="en-US" sz="2800" dirty="0">
                <a:solidFill>
                  <a:srgbClr val="FFFF00"/>
                </a:solidFill>
              </a:rPr>
              <a:t>Parathyroid imaging -</a:t>
            </a:r>
            <a:r>
              <a:rPr lang="en-US" altLang="en-US" sz="2800" dirty="0"/>
              <a:t> </a:t>
            </a:r>
            <a:r>
              <a:rPr lang="en-US" altLang="en-US" sz="2400" dirty="0"/>
              <a:t>ultrasound scan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					                      high resolution CT or MRI 				  						   radio-isotope scan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BF8BE5D-7E05-4F45-8C32-4AF6A750D5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53D941B-E909-481E-964F-241BF9CAB3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32772" name="Picture 5" descr="StaghornCalculus">
            <a:extLst>
              <a:ext uri="{FF2B5EF4-FFF2-40B4-BE49-F238E27FC236}">
                <a16:creationId xmlns:a16="http://schemas.microsoft.com/office/drawing/2014/main" id="{DE7259FD-FA32-4B1D-9CB1-4CD2FD03D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887788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7" descr="fig_2">
            <a:extLst>
              <a:ext uri="{FF2B5EF4-FFF2-40B4-BE49-F238E27FC236}">
                <a16:creationId xmlns:a16="http://schemas.microsoft.com/office/drawing/2014/main" id="{2B3F5DF2-D399-4486-B4A3-D2B68F2B0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3284538"/>
            <a:ext cx="3455987" cy="3573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4" name="Picture 9" descr="SubperiostealResorption">
            <a:extLst>
              <a:ext uri="{FF2B5EF4-FFF2-40B4-BE49-F238E27FC236}">
                <a16:creationId xmlns:a16="http://schemas.microsoft.com/office/drawing/2014/main" id="{C980D84F-3688-49AC-9B0B-5DE0E47A6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0"/>
            <a:ext cx="3429000" cy="446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B830D5B3-C764-47B8-AB47-91D8C6FE31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solidFill>
                  <a:srgbClr val="FFC000"/>
                </a:solidFill>
              </a:rPr>
              <a:t>Bone Mets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E069927-7734-4D29-A224-B493FAE1D9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33796" name="Picture 7" descr="gr1-sml">
            <a:extLst>
              <a:ext uri="{FF2B5EF4-FFF2-40B4-BE49-F238E27FC236}">
                <a16:creationId xmlns:a16="http://schemas.microsoft.com/office/drawing/2014/main" id="{003C2B53-09E7-4C5F-88BE-98DE78AF7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8775"/>
            <a:ext cx="2484438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7" name="Picture 11" descr="338-3328-2641341">
            <a:extLst>
              <a:ext uri="{FF2B5EF4-FFF2-40B4-BE49-F238E27FC236}">
                <a16:creationId xmlns:a16="http://schemas.microsoft.com/office/drawing/2014/main" id="{02680F98-780C-4FD7-A894-4F3C26718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628775"/>
            <a:ext cx="3311525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13" descr="331-3327-1321320">
            <a:extLst>
              <a:ext uri="{FF2B5EF4-FFF2-40B4-BE49-F238E27FC236}">
                <a16:creationId xmlns:a16="http://schemas.microsoft.com/office/drawing/2014/main" id="{18885EBD-4569-4DEB-9801-E6217F42F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628775"/>
            <a:ext cx="2916237" cy="522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761834BA-F3F2-45A4-8444-3B79C8815E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8625" y="357188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>
                <a:solidFill>
                  <a:srgbClr val="FFC000"/>
                </a:solidFill>
              </a:rPr>
              <a:t>Treatment</a:t>
            </a:r>
            <a:r>
              <a:rPr lang="en-US" altLang="en-US"/>
              <a:t> 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57678EB4-FBC7-44E1-B702-96634DA2F7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00213"/>
            <a:ext cx="8229600" cy="44259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Emergency treatment of severe </a:t>
            </a:r>
            <a:r>
              <a:rPr lang="en-US" altLang="en-US" sz="3600" dirty="0" err="1"/>
              <a:t>hypercalcaemia</a:t>
            </a:r>
            <a:endParaRPr lang="en-US" altLang="en-US" sz="3600" dirty="0"/>
          </a:p>
          <a:p>
            <a:pPr eaLnBrk="1" hangingPunct="1">
              <a:buFontTx/>
              <a:buNone/>
            </a:pPr>
            <a:endParaRPr lang="en-US" altLang="en-US" sz="3600" dirty="0"/>
          </a:p>
          <a:p>
            <a:pPr eaLnBrk="1" hangingPunct="1"/>
            <a:r>
              <a:rPr lang="en-US" altLang="en-US" sz="3600" dirty="0"/>
              <a:t>Treatment of hyperparathyroidism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F242C8B8-0FF1-4A30-B1AD-144870F32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274638"/>
            <a:ext cx="8643938" cy="1143000"/>
          </a:xfrm>
        </p:spPr>
        <p:txBody>
          <a:bodyPr/>
          <a:lstStyle/>
          <a:p>
            <a:pPr eaLnBrk="1" hangingPunct="1"/>
            <a:r>
              <a:rPr lang="en-US" altLang="en-US" sz="3200" b="1">
                <a:solidFill>
                  <a:srgbClr val="FFC000"/>
                </a:solidFill>
              </a:rPr>
              <a:t>Treatment of Acute Severe Hypercalcaemia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8BF3C4A5-D554-4FDF-8BA2-0610A4B761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14500"/>
            <a:ext cx="8229600" cy="4738688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400" b="1" dirty="0"/>
              <a:t>Presentation –</a:t>
            </a:r>
            <a:r>
              <a:rPr lang="en-US" altLang="en-US" sz="2400" dirty="0"/>
              <a:t> dehydration, nausea &amp; vomiting, nocturia, polyuria, drowsiness, altered consciousness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/>
            <a:r>
              <a:rPr lang="en-US" altLang="en-US" sz="2400" b="1" dirty="0">
                <a:solidFill>
                  <a:srgbClr val="FFFF00"/>
                </a:solidFill>
              </a:rPr>
              <a:t>Hydrate adequately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000" dirty="0"/>
              <a:t>4-6 L </a:t>
            </a:r>
            <a:r>
              <a:rPr lang="en-US" altLang="en-US" sz="2000" dirty="0" err="1"/>
              <a:t>N.Saline</a:t>
            </a:r>
            <a:r>
              <a:rPr lang="en-US" altLang="en-US" sz="2000" dirty="0"/>
              <a:t> on D1, 3-4 L/day thereafter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/>
            <a:r>
              <a:rPr lang="en-US" altLang="en-US" sz="2400" b="1" dirty="0">
                <a:solidFill>
                  <a:srgbClr val="FFFF00"/>
                </a:solidFill>
              </a:rPr>
              <a:t>IV Pamidronate</a:t>
            </a:r>
            <a:r>
              <a:rPr lang="en-US" altLang="en-US" sz="2400" dirty="0"/>
              <a:t> – treatment of choice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/>
            <a:r>
              <a:rPr lang="en-US" altLang="en-US" sz="2000" dirty="0"/>
              <a:t>Calcitonin - short duration of action</a:t>
            </a:r>
          </a:p>
          <a:p>
            <a:pPr eaLnBrk="1" hangingPunct="1"/>
            <a:r>
              <a:rPr lang="en-US" altLang="en-US" sz="2000" dirty="0"/>
              <a:t>Prednisolone - 30-60 mg daily </a:t>
            </a:r>
          </a:p>
          <a:p>
            <a:pPr eaLnBrk="1" hangingPunct="1"/>
            <a:r>
              <a:rPr lang="en-US" altLang="en-US" sz="2000" dirty="0"/>
              <a:t>Oral Phosphates - causes </a:t>
            </a:r>
            <a:r>
              <a:rPr lang="en-US" altLang="en-US" sz="2000" dirty="0" err="1"/>
              <a:t>diarrhoea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A1AE5516-8BB7-4095-9394-B3EDD0C08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200">
                <a:solidFill>
                  <a:srgbClr val="FFC000"/>
                </a:solidFill>
              </a:rPr>
              <a:t>Treatment of Primary Hyperparathyroidism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F6BD0DC-7DCA-46EE-AF31-4E83BF88BF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1520" y="2142068"/>
            <a:ext cx="8280920" cy="423926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sz="3000" b="1" dirty="0">
                <a:solidFill>
                  <a:srgbClr val="FFFF00"/>
                </a:solidFill>
              </a:rPr>
              <a:t>Medical</a:t>
            </a:r>
            <a:r>
              <a:rPr lang="en-US" altLang="en-US" sz="3000" dirty="0">
                <a:solidFill>
                  <a:srgbClr val="FFFF00"/>
                </a:solidFill>
              </a:rPr>
              <a:t> –</a:t>
            </a:r>
            <a:r>
              <a:rPr lang="en-US" altLang="en-US" sz="3000" dirty="0"/>
              <a:t>	</a:t>
            </a:r>
          </a:p>
          <a:p>
            <a:pPr eaLnBrk="1" hangingPunct="1">
              <a:buFontTx/>
              <a:buNone/>
            </a:pPr>
            <a:r>
              <a:rPr lang="en-US" altLang="en-US" sz="3000" dirty="0"/>
              <a:t>		high fluid intake</a:t>
            </a:r>
          </a:p>
          <a:p>
            <a:pPr eaLnBrk="1" hangingPunct="1">
              <a:buFontTx/>
              <a:buNone/>
            </a:pPr>
            <a:r>
              <a:rPr lang="en-US" altLang="en-US" sz="3000" dirty="0"/>
              <a:t>		avoid high calcium &amp; Vitamin D intake regular      	exercise</a:t>
            </a:r>
          </a:p>
          <a:p>
            <a:pPr eaLnBrk="1" hangingPunct="1">
              <a:buFontTx/>
              <a:buNone/>
            </a:pPr>
            <a:endParaRPr lang="en-US" altLang="en-US" sz="3000" dirty="0"/>
          </a:p>
          <a:p>
            <a:pPr eaLnBrk="1" hangingPunct="1">
              <a:buFontTx/>
              <a:buNone/>
            </a:pPr>
            <a:r>
              <a:rPr lang="en-US" altLang="en-US" sz="3000" dirty="0"/>
              <a:t>	</a:t>
            </a:r>
            <a:r>
              <a:rPr lang="en-US" altLang="en-US" sz="3900" dirty="0"/>
              <a:t>agents that target calcium-sensing receptors </a:t>
            </a:r>
          </a:p>
          <a:p>
            <a:pPr eaLnBrk="1" hangingPunct="1">
              <a:buFontTx/>
              <a:buNone/>
            </a:pPr>
            <a:r>
              <a:rPr lang="en-US" altLang="en-US" sz="3900" dirty="0"/>
              <a:t>	(e.g. cinacalcet) - parathyroid carcinoma, dialysis 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8E1E8576-6CD5-4A46-B474-CF855ADFE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solidFill>
                  <a:srgbClr val="FFC000"/>
                </a:solidFill>
              </a:rPr>
              <a:t>Treatment of Primary Hyperparathyroidism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90814D37-51F8-4733-B212-234DCFC76E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en-US" sz="2800" b="1">
                <a:solidFill>
                  <a:srgbClr val="FFFF00"/>
                </a:solidFill>
              </a:rPr>
              <a:t>Surgical Removal –</a:t>
            </a:r>
            <a:r>
              <a:rPr lang="en-US" altLang="en-US" sz="2800"/>
              <a:t>  indications are,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		renal stones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		impaired renal function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		bone involvement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		marked ↓ in cortical bone density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		marked hypercalcaemia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		&lt;50 yrs of age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		previous episode of acute severe 								hypercalcaemia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D341-82D3-477A-ABD1-F8197AA44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FF12502-80F0-4889-BA0F-6CB2C14A3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770" t="13573" r="11625" b="9481"/>
          <a:stretch/>
        </p:blipFill>
        <p:spPr>
          <a:xfrm>
            <a:off x="640833" y="609601"/>
            <a:ext cx="7862334" cy="519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27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C8FDC0DA-7DB8-479E-BCE7-1BA087622A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solidFill>
                  <a:srgbClr val="FFC000"/>
                </a:solidFill>
              </a:rPr>
              <a:t>Treatment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CA41C19-98E5-4FE8-AF21-96C117B3E3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16113"/>
            <a:ext cx="8229600" cy="42100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Secondary hyperparathyroidism </a:t>
            </a:r>
            <a:r>
              <a:rPr lang="en-US" altLang="en-US" sz="3600" dirty="0">
                <a:sym typeface="Wingdings" panose="05000000000000000000" pitchFamily="2" charset="2"/>
              </a:rPr>
              <a:t> </a:t>
            </a:r>
          </a:p>
          <a:p>
            <a:pPr eaLnBrk="1" hangingPunct="1">
              <a:buFontTx/>
              <a:buNone/>
            </a:pPr>
            <a:r>
              <a:rPr lang="en-US" altLang="en-US" sz="3600" dirty="0"/>
              <a:t>	treat cause</a:t>
            </a:r>
          </a:p>
          <a:p>
            <a:pPr eaLnBrk="1" hangingPunct="1">
              <a:buFontTx/>
              <a:buNone/>
            </a:pPr>
            <a:endParaRPr lang="en-US" altLang="en-US" sz="3600" dirty="0"/>
          </a:p>
          <a:p>
            <a:pPr eaLnBrk="1" hangingPunct="1"/>
            <a:r>
              <a:rPr lang="en-US" altLang="en-US" sz="3600" dirty="0"/>
              <a:t>Tertiary hyperparathyroidism </a:t>
            </a:r>
            <a:r>
              <a:rPr lang="en-US" altLang="en-US" sz="3600" dirty="0">
                <a:sym typeface="Wingdings" panose="05000000000000000000" pitchFamily="2" charset="2"/>
              </a:rPr>
              <a:t> </a:t>
            </a:r>
            <a:r>
              <a:rPr lang="en-US" altLang="en-US" sz="3600" dirty="0"/>
              <a:t>parathyroid resection surgery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9865D-E832-4C64-A801-1CDD6E6A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solidFill>
                  <a:schemeClr val="accent5">
                    <a:lumMod val="75000"/>
                  </a:schemeClr>
                </a:solidFill>
              </a:rPr>
              <a:t>Normocalcemic</a:t>
            </a:r>
            <a:r>
              <a:rPr lang="en-GB" b="1" dirty="0">
                <a:solidFill>
                  <a:schemeClr val="accent5">
                    <a:lumMod val="75000"/>
                  </a:schemeClr>
                </a:solidFill>
              </a:rPr>
              <a:t> hyperparathyroidism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24AC94-4FD9-4FCE-8872-8F95A5816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93" t="9627" r="5048" b="7507"/>
          <a:stretch/>
        </p:blipFill>
        <p:spPr>
          <a:xfrm>
            <a:off x="849124" y="1723360"/>
            <a:ext cx="7179260" cy="436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47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985" y="613447"/>
            <a:ext cx="7460615" cy="560197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66EC8-1A72-4C88-BE29-F89765235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73A8D19-49F5-4E94-95D2-59D6B3824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085" t="15546" r="14256" b="5534"/>
          <a:stretch/>
        </p:blipFill>
        <p:spPr>
          <a:xfrm>
            <a:off x="324996" y="395426"/>
            <a:ext cx="8494007" cy="606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797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837" y="188640"/>
            <a:ext cx="8442325" cy="633920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4A4FB161-0931-4D2D-9297-D3250236E3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773238"/>
            <a:ext cx="7772400" cy="2087562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Hypoparathyroidism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14E18077-8A7D-4500-A3A1-843471CBC4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FFC000"/>
                </a:solidFill>
              </a:rPr>
              <a:t>Causes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2079E0BA-3B38-4948-A976-C1EC3F9F14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 marL="990600" lvl="1" indent="-533400" eaLnBrk="1" hangingPunct="1">
              <a:buFontTx/>
              <a:buChar char="•"/>
            </a:pPr>
            <a:r>
              <a:rPr lang="en-US" altLang="en-US" sz="2400" dirty="0">
                <a:solidFill>
                  <a:srgbClr val="FFFF00"/>
                </a:solidFill>
              </a:rPr>
              <a:t>Destruction / damage of parathyroid glands</a:t>
            </a:r>
          </a:p>
          <a:p>
            <a:pPr marL="1371600" lvl="2" indent="-457200" eaLnBrk="1" hangingPunct="1">
              <a:buFontTx/>
              <a:buNone/>
            </a:pPr>
            <a:r>
              <a:rPr lang="en-US" altLang="en-US" dirty="0"/>
              <a:t>	</a:t>
            </a:r>
            <a:r>
              <a:rPr lang="en-US" altLang="en-US" sz="1800" dirty="0"/>
              <a:t>post thyroidectomy or post parathyroidectomy</a:t>
            </a:r>
          </a:p>
          <a:p>
            <a:pPr marL="1371600" lvl="2" indent="-457200" eaLnBrk="1" hangingPunct="1">
              <a:buFontTx/>
              <a:buNone/>
            </a:pPr>
            <a:r>
              <a:rPr lang="en-US" altLang="en-US" sz="1800" dirty="0"/>
              <a:t>	autoimmune</a:t>
            </a:r>
          </a:p>
          <a:p>
            <a:pPr marL="1371600" lvl="2" indent="-457200" eaLnBrk="1" hangingPunct="1">
              <a:buFontTx/>
              <a:buNone/>
            </a:pPr>
            <a:r>
              <a:rPr lang="en-US" altLang="en-US" sz="1800" dirty="0"/>
              <a:t>	radiation</a:t>
            </a:r>
          </a:p>
          <a:p>
            <a:pPr marL="1371600" lvl="2" indent="-457200" eaLnBrk="1" hangingPunct="1">
              <a:buFontTx/>
              <a:buNone/>
            </a:pPr>
            <a:endParaRPr lang="en-US" altLang="en-US" u="sng" dirty="0"/>
          </a:p>
          <a:p>
            <a:pPr marL="990600" lvl="1" indent="-533400" eaLnBrk="1" hangingPunct="1">
              <a:buFontTx/>
              <a:buChar char="•"/>
            </a:pPr>
            <a:r>
              <a:rPr lang="en-US" altLang="en-US" sz="2400" dirty="0">
                <a:solidFill>
                  <a:srgbClr val="FFFF00"/>
                </a:solidFill>
              </a:rPr>
              <a:t>Failure of parathyroid development</a:t>
            </a:r>
          </a:p>
          <a:p>
            <a:pPr marL="990600" lvl="1" indent="-533400" eaLnBrk="1" hangingPunct="1">
              <a:buFontTx/>
              <a:buNone/>
            </a:pPr>
            <a:endParaRPr lang="en-US" altLang="en-US" sz="2400" u="sng" dirty="0"/>
          </a:p>
          <a:p>
            <a:pPr marL="990600" lvl="1" indent="-533400" eaLnBrk="1" hangingPunct="1">
              <a:buFontTx/>
              <a:buChar char="•"/>
            </a:pPr>
            <a:r>
              <a:rPr lang="en-US" altLang="en-US" sz="2400" dirty="0">
                <a:solidFill>
                  <a:srgbClr val="FFFF00"/>
                </a:solidFill>
              </a:rPr>
              <a:t>Failure of PTH secretion</a:t>
            </a:r>
          </a:p>
          <a:p>
            <a:pPr marL="1371600" lvl="2" indent="-457200" eaLnBrk="1" hangingPunct="1">
              <a:buFontTx/>
              <a:buNone/>
            </a:pPr>
            <a:r>
              <a:rPr lang="en-US" altLang="en-US" dirty="0"/>
              <a:t>	</a:t>
            </a:r>
            <a:r>
              <a:rPr lang="en-US" altLang="en-US" sz="1800" dirty="0"/>
              <a:t>severe hypomagnesaemia</a:t>
            </a:r>
          </a:p>
          <a:p>
            <a:pPr marL="1371600" lvl="2" indent="-457200" eaLnBrk="1" hangingPunct="1">
              <a:buFontTx/>
              <a:buNone/>
            </a:pPr>
            <a:endParaRPr lang="en-US" altLang="en-US" dirty="0"/>
          </a:p>
          <a:p>
            <a:pPr marL="990600" lvl="1" indent="-533400" eaLnBrk="1" hangingPunct="1">
              <a:buFontTx/>
              <a:buChar char="•"/>
            </a:pPr>
            <a:r>
              <a:rPr lang="en-US" altLang="en-US" sz="2400" dirty="0">
                <a:solidFill>
                  <a:srgbClr val="FFFF00"/>
                </a:solidFill>
              </a:rPr>
              <a:t>Failure of PTH action</a:t>
            </a:r>
            <a:endParaRPr lang="en-US" altLang="en-US" sz="1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DF0F0DA4-9640-42F5-91D5-37F8D0E85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solidFill>
                  <a:srgbClr val="FFC000"/>
                </a:solidFill>
              </a:rPr>
              <a:t>Types</a:t>
            </a:r>
            <a:r>
              <a:rPr lang="en-US" altLang="en-US" sz="3200"/>
              <a:t> 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E685E2B2-E815-4495-85ED-589EF2911B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060575"/>
            <a:ext cx="8229600" cy="4065588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Primary (Idiopathic) Hypoparathyroidism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/>
            <a:r>
              <a:rPr lang="en-US" altLang="en-US" sz="2400" dirty="0"/>
              <a:t>Pseudo Hypoparathyroidism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/>
            <a:r>
              <a:rPr lang="en-US" altLang="en-US" sz="2400" dirty="0"/>
              <a:t>Pseudo-pseudo Hypoparathyroidism</a:t>
            </a:r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08BE4069-5DE3-490E-A297-6AE70EBDFC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solidFill>
                  <a:srgbClr val="FFC000"/>
                </a:solidFill>
              </a:rPr>
              <a:t>Primary Hypoparathyroidism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4FFB2A8E-73B3-414D-9CCB-0C511CEA11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060575"/>
            <a:ext cx="8229600" cy="4065588"/>
          </a:xfrm>
        </p:spPr>
        <p:txBody>
          <a:bodyPr/>
          <a:lstStyle/>
          <a:p>
            <a:pPr marL="609600" indent="-609600" eaLnBrk="1" hangingPunct="1"/>
            <a:r>
              <a:rPr lang="en-US" altLang="en-US" sz="2800"/>
              <a:t>↓ S.calcium with ↑ S.phosphate</a:t>
            </a:r>
          </a:p>
          <a:p>
            <a:pPr marL="609600" indent="-609600" eaLnBrk="1" hangingPunct="1">
              <a:buFontTx/>
              <a:buNone/>
            </a:pPr>
            <a:endParaRPr lang="en-US" altLang="en-US" sz="2800"/>
          </a:p>
          <a:p>
            <a:pPr marL="609600" indent="-609600" eaLnBrk="1" hangingPunct="1"/>
            <a:r>
              <a:rPr lang="en-US" altLang="en-US" sz="2800"/>
              <a:t>Associated with other autoimmune disorders in Polyglandular Autoimmune Syndrome – </a:t>
            </a:r>
          </a:p>
          <a:p>
            <a:pPr marL="609600" indent="-609600" eaLnBrk="1" hangingPunct="1">
              <a:buFontTx/>
              <a:buNone/>
            </a:pPr>
            <a:r>
              <a:rPr lang="en-US" altLang="en-US" sz="2400"/>
              <a:t>	vitiligo, cutaneous candidiasis</a:t>
            </a:r>
          </a:p>
          <a:p>
            <a:pPr marL="1371600" lvl="2" indent="-457200" eaLnBrk="1" hangingPunct="1">
              <a:buFontTx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28927ADE-68ED-445E-B59C-9835700290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solidFill>
                  <a:srgbClr val="FFC000"/>
                </a:solidFill>
              </a:rPr>
              <a:t>Pseudo Hypoparathyroidism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AD8FFFCE-CA88-482A-A64B-347F6B4EAF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800"/>
              <a:t>End organ resistance to 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	PTH</a:t>
            </a:r>
          </a:p>
          <a:p>
            <a:pPr eaLnBrk="1" hangingPunct="1">
              <a:buFontTx/>
              <a:buNone/>
            </a:pPr>
            <a:endParaRPr lang="en-US" altLang="en-US" sz="2800"/>
          </a:p>
          <a:p>
            <a:pPr eaLnBrk="1" hangingPunct="1"/>
            <a:r>
              <a:rPr lang="en-US" altLang="en-US" sz="2800"/>
              <a:t>Short stature</a:t>
            </a:r>
          </a:p>
          <a:p>
            <a:pPr eaLnBrk="1" hangingPunct="1"/>
            <a:r>
              <a:rPr lang="en-US" altLang="en-US" sz="2800"/>
              <a:t>Short metacarpals</a:t>
            </a:r>
          </a:p>
          <a:p>
            <a:pPr eaLnBrk="1" hangingPunct="1"/>
            <a:r>
              <a:rPr lang="en-US" altLang="en-US" sz="2800"/>
              <a:t>Subcutaneous 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	calcification</a:t>
            </a:r>
          </a:p>
          <a:p>
            <a:pPr eaLnBrk="1" hangingPunct="1"/>
            <a:r>
              <a:rPr lang="en-US" altLang="en-US" sz="2800"/>
              <a:t>Intellectual impairment</a:t>
            </a:r>
          </a:p>
        </p:txBody>
      </p:sp>
      <p:pic>
        <p:nvPicPr>
          <p:cNvPr id="48132" name="Picture 15" descr="http://www.nature.com/nrendo/journal/v5/n6/images/nrendo.2009.81-f1.jpg">
            <a:extLst>
              <a:ext uri="{FF2B5EF4-FFF2-40B4-BE49-F238E27FC236}">
                <a16:creationId xmlns:a16="http://schemas.microsoft.com/office/drawing/2014/main" id="{B70AD96B-F3F1-4435-B8FA-88DB39CF1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1876425"/>
            <a:ext cx="4429125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220F7E0E-C3A7-4806-8978-7EB6396E6D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solidFill>
                  <a:srgbClr val="FFC000"/>
                </a:solidFill>
              </a:rPr>
              <a:t>Pseudo-pseudo Hypoparathyroidism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607A0891-E452-41A0-8A29-44B87F7B0F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060575"/>
            <a:ext cx="8229600" cy="4065588"/>
          </a:xfrm>
        </p:spPr>
        <p:txBody>
          <a:bodyPr/>
          <a:lstStyle/>
          <a:p>
            <a:pPr eaLnBrk="1" hangingPunct="1"/>
            <a:r>
              <a:rPr lang="en-US" altLang="en-US" sz="2800"/>
              <a:t>Phenotype similar to those with pseudo hypoparathyroidism</a:t>
            </a:r>
          </a:p>
          <a:p>
            <a:pPr eaLnBrk="1" hangingPunct="1">
              <a:buFontTx/>
              <a:buNone/>
            </a:pPr>
            <a:endParaRPr lang="en-US" altLang="en-US" sz="2800"/>
          </a:p>
          <a:p>
            <a:pPr eaLnBrk="1" hangingPunct="1"/>
            <a:r>
              <a:rPr lang="en-US" altLang="en-US" sz="2800"/>
              <a:t>But calcium metabolism is normal</a:t>
            </a:r>
          </a:p>
          <a:p>
            <a:pPr eaLnBrk="1" hangingPunct="1"/>
            <a:endParaRPr lang="en-US" altLang="en-US" sz="2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24773D96-110E-4AD2-8790-75C91C47BC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03225"/>
            <a:ext cx="8229600" cy="811213"/>
          </a:xfrm>
        </p:spPr>
        <p:txBody>
          <a:bodyPr/>
          <a:lstStyle/>
          <a:p>
            <a:pPr eaLnBrk="1" hangingPunct="1"/>
            <a:r>
              <a:rPr lang="en-US" altLang="en-US" sz="4000">
                <a:solidFill>
                  <a:srgbClr val="FFC000"/>
                </a:solidFill>
              </a:rPr>
              <a:t>Other Causes of Hypocalcaemia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99573F3-3ED9-4BC7-A289-926748649B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571625"/>
            <a:ext cx="8686800" cy="528637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sz="2200" b="1" dirty="0">
                <a:solidFill>
                  <a:srgbClr val="FFFF00"/>
                </a:solidFill>
              </a:rPr>
              <a:t>Increased phosphate levels –</a:t>
            </a:r>
            <a:r>
              <a:rPr lang="en-US" altLang="en-US" sz="2200" b="1" dirty="0"/>
              <a:t> </a:t>
            </a:r>
          </a:p>
          <a:p>
            <a:pPr eaLnBrk="1" hangingPunct="1">
              <a:buFontTx/>
              <a:buNone/>
            </a:pPr>
            <a:r>
              <a:rPr lang="en-US" altLang="en-US" sz="2200" dirty="0"/>
              <a:t>	</a:t>
            </a:r>
            <a:r>
              <a:rPr lang="en-US" altLang="en-US" sz="2200" b="1" dirty="0"/>
              <a:t>Chronic kidney disease</a:t>
            </a:r>
            <a:r>
              <a:rPr lang="en-US" altLang="en-US" sz="2200" dirty="0"/>
              <a:t> (common) </a:t>
            </a:r>
          </a:p>
          <a:p>
            <a:pPr eaLnBrk="1" hangingPunct="1">
              <a:buFontTx/>
              <a:buNone/>
            </a:pPr>
            <a:r>
              <a:rPr lang="en-US" altLang="en-US" sz="2200" dirty="0"/>
              <a:t>	Phosphate therapy</a:t>
            </a:r>
          </a:p>
          <a:p>
            <a:pPr eaLnBrk="1" hangingPunct="1">
              <a:buFontTx/>
              <a:buNone/>
            </a:pPr>
            <a:endParaRPr lang="en-US" altLang="en-US" sz="22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200" b="1" dirty="0">
                <a:solidFill>
                  <a:srgbClr val="FFFF00"/>
                </a:solidFill>
              </a:rPr>
              <a:t>Vitamin D deficiency –</a:t>
            </a:r>
            <a:r>
              <a:rPr lang="en-US" altLang="en-US" sz="2200" b="1" dirty="0"/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/>
              <a:t>	</a:t>
            </a:r>
            <a:r>
              <a:rPr lang="en-US" altLang="en-US" sz="2200" dirty="0" err="1"/>
              <a:t>Osteomalacia</a:t>
            </a:r>
            <a:r>
              <a:rPr lang="en-US" altLang="en-US" sz="2200" dirty="0"/>
              <a:t> / rickets, Vitamin D resistance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2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200" b="1" dirty="0">
                <a:solidFill>
                  <a:srgbClr val="FFFF00"/>
                </a:solidFill>
              </a:rPr>
              <a:t>Drugs –</a:t>
            </a:r>
            <a:r>
              <a:rPr lang="en-US" altLang="en-US" sz="2200" b="1" dirty="0"/>
              <a:t> </a:t>
            </a:r>
            <a:r>
              <a:rPr lang="en-US" altLang="en-US" sz="2200" dirty="0"/>
              <a:t>Calcitonin, Bisphosphonates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2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200" b="1" dirty="0" err="1">
                <a:solidFill>
                  <a:srgbClr val="FFFF00"/>
                </a:solidFill>
              </a:rPr>
              <a:t>Misc</a:t>
            </a:r>
            <a:r>
              <a:rPr lang="en-US" altLang="en-US" sz="2200" b="1" dirty="0">
                <a:solidFill>
                  <a:srgbClr val="FFFF00"/>
                </a:solidFill>
              </a:rPr>
              <a:t> -</a:t>
            </a:r>
            <a:r>
              <a:rPr lang="en-US" altLang="en-US" sz="2200" b="1" dirty="0"/>
              <a:t> 	Acute pancreatitis</a:t>
            </a:r>
            <a:r>
              <a:rPr lang="en-US" altLang="en-US" sz="2200" dirty="0"/>
              <a:t> (common)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/>
              <a:t>			       </a:t>
            </a:r>
            <a:r>
              <a:rPr lang="en-US" altLang="en-US" sz="2200" b="1" dirty="0"/>
              <a:t>Citrated blood</a:t>
            </a:r>
            <a:r>
              <a:rPr lang="en-US" altLang="en-US" sz="2200" dirty="0"/>
              <a:t> in massive transfusion (common)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/>
              <a:t>			       Low plasma albumin (malnutrition, CLCD)			      	     				       Malabsorption (coeliac disease)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BB2ECB62-8364-4913-8A81-06984627DA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solidFill>
                  <a:srgbClr val="FFC000"/>
                </a:solidFill>
              </a:rPr>
              <a:t>Symptoms of Hypocalcaemia</a:t>
            </a:r>
            <a:r>
              <a:rPr lang="en-US" altLang="en-US" sz="2800">
                <a:solidFill>
                  <a:srgbClr val="FFC000"/>
                </a:solidFill>
              </a:rPr>
              <a:t> 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8137D2C-5F54-4AA5-97A4-FE8014DCDA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844675"/>
            <a:ext cx="8229600" cy="4281488"/>
          </a:xfrm>
        </p:spPr>
        <p:txBody>
          <a:bodyPr/>
          <a:lstStyle/>
          <a:p>
            <a:pPr marL="990600" lvl="1" indent="-533400" eaLnBrk="1" hangingPunct="1">
              <a:buFontTx/>
              <a:buNone/>
            </a:pPr>
            <a:r>
              <a:rPr lang="en-US" altLang="en-US" sz="2400" dirty="0" err="1"/>
              <a:t>Paraesthesiae</a:t>
            </a:r>
            <a:r>
              <a:rPr lang="en-US" altLang="en-US" sz="2400" dirty="0"/>
              <a:t> of hands and feet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en-US" sz="2400" dirty="0"/>
              <a:t>Circumoral numbness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en-US" sz="2400" dirty="0"/>
              <a:t>Cramps, anxiety &amp; tetany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en-US" sz="2400" dirty="0"/>
              <a:t>Convulsions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en-US" sz="2400" dirty="0"/>
              <a:t>Laryngeal stridor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en-US" sz="2400" dirty="0"/>
              <a:t>Dystonia</a:t>
            </a:r>
          </a:p>
          <a:p>
            <a:pPr marL="990600" lvl="1" indent="-533400" eaLnBrk="1" hangingPunct="1">
              <a:buFontTx/>
              <a:buNone/>
            </a:pPr>
            <a:r>
              <a:rPr lang="en-US" altLang="en-US" sz="2400" dirty="0"/>
              <a:t>Psychosis</a:t>
            </a:r>
            <a:endParaRPr lang="en-US" altLang="en-US" dirty="0"/>
          </a:p>
        </p:txBody>
      </p:sp>
      <p:pic>
        <p:nvPicPr>
          <p:cNvPr id="51204" name="Picture 5" descr="Unfortunately we are unable to provide accessible alternative text for this. If you require assistance to access this image, please contact help@nature.com or the author">
            <a:extLst>
              <a:ext uri="{FF2B5EF4-FFF2-40B4-BE49-F238E27FC236}">
                <a16:creationId xmlns:a16="http://schemas.microsoft.com/office/drawing/2014/main" id="{E90071C9-1659-4AD5-BB04-6B158BD4B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3573463"/>
            <a:ext cx="4010025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6205"/>
            <a:ext cx="7886700" cy="1325563"/>
          </a:xfrm>
        </p:spPr>
        <p:txBody>
          <a:bodyPr/>
          <a:lstStyle/>
          <a:p>
            <a:pPr algn="ctr"/>
            <a:r>
              <a:rPr lang="en-AU" altLang="en-US" sz="3600" b="1"/>
              <a:t>Calcium distribution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092200"/>
            <a:ext cx="7958455" cy="552704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D5DEC804-26B1-4AF6-AAB3-61A856C9AA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solidFill>
                  <a:srgbClr val="FFC000"/>
                </a:solidFill>
              </a:rPr>
              <a:t>Signs of Hypocalcaemia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96CABBE9-272A-4155-8EBD-A59ED652BB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52174" y="1828869"/>
            <a:ext cx="8229600" cy="4121150"/>
          </a:xfrm>
        </p:spPr>
        <p:txBody>
          <a:bodyPr/>
          <a:lstStyle/>
          <a:p>
            <a:pPr marL="1371600" lvl="2" indent="-457200" eaLnBrk="1" hangingPunct="1">
              <a:buFontTx/>
              <a:buNone/>
            </a:pPr>
            <a:r>
              <a:rPr lang="en-US" altLang="en-US" sz="2800"/>
              <a:t>Chvostek’s sign</a:t>
            </a:r>
          </a:p>
          <a:p>
            <a:pPr marL="1371600" lvl="2" indent="-457200" eaLnBrk="1" hangingPunct="1">
              <a:buFontTx/>
              <a:buNone/>
            </a:pPr>
            <a:r>
              <a:rPr lang="en-US" altLang="en-US" sz="2800"/>
              <a:t>Trousseau’s sign</a:t>
            </a:r>
          </a:p>
          <a:p>
            <a:pPr marL="1371600" lvl="2" indent="-457200" eaLnBrk="1" hangingPunct="1">
              <a:buFontTx/>
              <a:buNone/>
            </a:pPr>
            <a:r>
              <a:rPr lang="en-US" altLang="en-US" sz="2800"/>
              <a:t>Papilloedema</a:t>
            </a:r>
          </a:p>
          <a:p>
            <a:pPr marL="1371600" lvl="2" indent="-457200" eaLnBrk="1" hangingPunct="1">
              <a:buFontTx/>
              <a:buNone/>
            </a:pPr>
            <a:r>
              <a:rPr lang="en-US" altLang="en-US" sz="2800"/>
              <a:t>Cataracts</a:t>
            </a:r>
          </a:p>
          <a:p>
            <a:pPr marL="1371600" lvl="2" indent="-457200" eaLnBrk="1" hangingPunct="1">
              <a:buFontTx/>
              <a:buNone/>
            </a:pPr>
            <a:r>
              <a:rPr lang="en-US" altLang="en-US" sz="2800"/>
              <a:t>(prolonged QT on ECG)</a:t>
            </a:r>
          </a:p>
        </p:txBody>
      </p:sp>
      <p:pic>
        <p:nvPicPr>
          <p:cNvPr id="52228" name="Picture 5" descr="photo_b">
            <a:extLst>
              <a:ext uri="{FF2B5EF4-FFF2-40B4-BE49-F238E27FC236}">
                <a16:creationId xmlns:a16="http://schemas.microsoft.com/office/drawing/2014/main" id="{BA3B7A65-7788-42EE-8548-D2BF9C149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125" y="1341438"/>
            <a:ext cx="17145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7" descr="photo_a">
            <a:extLst>
              <a:ext uri="{FF2B5EF4-FFF2-40B4-BE49-F238E27FC236}">
                <a16:creationId xmlns:a16="http://schemas.microsoft.com/office/drawing/2014/main" id="{04A046B7-0590-4B88-8BD6-2A8833D5F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4076700"/>
            <a:ext cx="17145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C22B2B38-F188-46D5-812E-1190A4EC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53251" name="Picture 2" descr="C:\Users\Compaq\Desktop\1150-7_default[1].jpg">
            <a:extLst>
              <a:ext uri="{FF2B5EF4-FFF2-40B4-BE49-F238E27FC236}">
                <a16:creationId xmlns:a16="http://schemas.microsoft.com/office/drawing/2014/main" id="{19BF41AE-9E4E-4648-ADD8-275770FDC1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642938"/>
            <a:ext cx="3784600" cy="5697537"/>
          </a:xfrm>
          <a:noFill/>
        </p:spPr>
      </p:pic>
      <p:pic>
        <p:nvPicPr>
          <p:cNvPr id="53252" name="Picture 4" descr="http://www.pathguy.com/sol/22092.jpg">
            <a:extLst>
              <a:ext uri="{FF2B5EF4-FFF2-40B4-BE49-F238E27FC236}">
                <a16:creationId xmlns:a16="http://schemas.microsoft.com/office/drawing/2014/main" id="{CF628949-40ED-4767-AA4D-7EC4BFCAE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286125"/>
            <a:ext cx="4643437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6" descr="http://img.medscape.com/fullsize/migrated/545/013/mc545013.fig1.jpg">
            <a:extLst>
              <a:ext uri="{FF2B5EF4-FFF2-40B4-BE49-F238E27FC236}">
                <a16:creationId xmlns:a16="http://schemas.microsoft.com/office/drawing/2014/main" id="{7A06D5B3-C678-4071-B419-3A2B158B0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63" y="214313"/>
            <a:ext cx="5214937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BDD701AC-E980-4833-B5B2-C0A35972C1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solidFill>
                  <a:srgbClr val="FFC000"/>
                </a:solidFill>
              </a:rPr>
              <a:t>Investigations in Hypocalcaemia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6D077B8C-67CF-4E29-9F97-68DE2D8639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97450"/>
          </a:xfrm>
        </p:spPr>
        <p:txBody>
          <a:bodyPr/>
          <a:lstStyle/>
          <a:p>
            <a:pPr marL="1371600" lvl="2" indent="-457200" eaLnBrk="1" hangingPunct="1"/>
            <a:r>
              <a:rPr lang="en-US" altLang="en-US" sz="2800" dirty="0">
                <a:solidFill>
                  <a:srgbClr val="FFFF00"/>
                </a:solidFill>
              </a:rPr>
              <a:t>Serum calcium &amp; phosphate</a:t>
            </a:r>
          </a:p>
          <a:p>
            <a:pPr marL="1371600" lvl="2" indent="-457200" eaLnBrk="1" hangingPunct="1"/>
            <a:r>
              <a:rPr lang="en-US" altLang="en-US" sz="2800" dirty="0">
                <a:solidFill>
                  <a:srgbClr val="FFFF00"/>
                </a:solidFill>
              </a:rPr>
              <a:t>PTH</a:t>
            </a:r>
            <a:r>
              <a:rPr lang="en-US" altLang="en-US" sz="2800" dirty="0"/>
              <a:t> – 	</a:t>
            </a:r>
            <a:r>
              <a:rPr lang="en-US" altLang="en-US" sz="2000" dirty="0"/>
              <a:t>absent/low in hypoparathyroidism</a:t>
            </a:r>
          </a:p>
          <a:p>
            <a:pPr marL="1371600" lvl="2" indent="-457200" eaLnBrk="1" hangingPunct="1">
              <a:buFontTx/>
              <a:buNone/>
            </a:pPr>
            <a:r>
              <a:rPr lang="en-US" altLang="en-US" sz="2000" dirty="0"/>
              <a:t>			high in other causes of </a:t>
            </a:r>
            <a:r>
              <a:rPr lang="en-US" altLang="en-US" sz="2000" dirty="0" err="1"/>
              <a:t>hypocalcaemia</a:t>
            </a:r>
            <a:endParaRPr lang="en-US" altLang="en-US" sz="2000" dirty="0"/>
          </a:p>
          <a:p>
            <a:pPr marL="1371600" lvl="2" indent="-457200" eaLnBrk="1" hangingPunct="1">
              <a:buFontTx/>
              <a:buNone/>
            </a:pPr>
            <a:endParaRPr lang="en-US" altLang="en-US" sz="2000" dirty="0"/>
          </a:p>
          <a:p>
            <a:pPr marL="1371600" lvl="2" indent="-457200" eaLnBrk="1" hangingPunct="1"/>
            <a:r>
              <a:rPr lang="en-US" altLang="en-US" sz="1600" dirty="0" err="1"/>
              <a:t>S.creatinine</a:t>
            </a:r>
            <a:endParaRPr lang="en-US" altLang="en-US" sz="1600" dirty="0"/>
          </a:p>
          <a:p>
            <a:pPr marL="1371600" lvl="2" indent="-457200" eaLnBrk="1" hangingPunct="1"/>
            <a:r>
              <a:rPr lang="en-US" altLang="en-US" sz="1600" dirty="0"/>
              <a:t>Serum 25-hydroxy Vitamin D –</a:t>
            </a:r>
            <a:r>
              <a:rPr lang="en-US" altLang="en-US" sz="2400" dirty="0"/>
              <a:t> low in vitamin D deficiency</a:t>
            </a:r>
          </a:p>
          <a:p>
            <a:pPr marL="1371600" lvl="2" indent="-457200" eaLnBrk="1" hangingPunct="1"/>
            <a:r>
              <a:rPr lang="en-US" altLang="en-US" sz="1600" dirty="0" err="1"/>
              <a:t>S.magnesium</a:t>
            </a:r>
            <a:r>
              <a:rPr lang="en-US" altLang="en-US" sz="1600" dirty="0"/>
              <a:t> </a:t>
            </a:r>
          </a:p>
          <a:p>
            <a:pPr marL="1371600" lvl="2" indent="-457200" eaLnBrk="1" hangingPunct="1"/>
            <a:r>
              <a:rPr lang="en-US" altLang="en-US" sz="1600" dirty="0"/>
              <a:t>X ray of hands –</a:t>
            </a:r>
            <a:r>
              <a:rPr lang="en-US" altLang="en-US" sz="2400" dirty="0"/>
              <a:t> short 4</a:t>
            </a:r>
            <a:r>
              <a:rPr lang="en-US" altLang="en-US" sz="2400" baseline="30000" dirty="0"/>
              <a:t>th</a:t>
            </a:r>
            <a:r>
              <a:rPr lang="en-US" altLang="en-US" sz="2400" dirty="0"/>
              <a:t> metacarpals in pseudo hypoparathyroidism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345D60CB-25C7-4969-97EC-6DD112370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>
                <a:solidFill>
                  <a:srgbClr val="FFC000"/>
                </a:solidFill>
              </a:rPr>
              <a:t>Management of Hypoparathyroidism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88DEF5F0-3A85-4431-A82D-1DE0F3176F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989138"/>
            <a:ext cx="7488237" cy="4608512"/>
          </a:xfrm>
        </p:spPr>
        <p:txBody>
          <a:bodyPr/>
          <a:lstStyle/>
          <a:p>
            <a:pPr marL="1371600" lvl="2" indent="-457200" eaLnBrk="1" hangingPunct="1"/>
            <a:r>
              <a:rPr lang="en-US" altLang="en-US" sz="2600" dirty="0"/>
              <a:t>Alpha-hydroxylated derivatives of Vitamin D</a:t>
            </a:r>
          </a:p>
          <a:p>
            <a:pPr marL="1371600" lvl="2" indent="-457200" eaLnBrk="1" hangingPunct="1">
              <a:buFontTx/>
              <a:buNone/>
            </a:pPr>
            <a:r>
              <a:rPr lang="en-US" altLang="en-US" sz="2600" dirty="0"/>
              <a:t>	 – </a:t>
            </a:r>
            <a:r>
              <a:rPr lang="en-US" altLang="en-US" sz="2600" dirty="0" err="1"/>
              <a:t>eg</a:t>
            </a:r>
            <a:r>
              <a:rPr lang="en-US" altLang="en-US" sz="2600" dirty="0"/>
              <a:t> alfa </a:t>
            </a:r>
            <a:r>
              <a:rPr lang="en-US" altLang="en-US" sz="2600" dirty="0" err="1"/>
              <a:t>calcidol</a:t>
            </a:r>
            <a:endParaRPr lang="en-US" altLang="en-US" sz="2600" dirty="0"/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US" altLang="en-US" sz="2600" dirty="0"/>
              <a:t> Calcium supplements</a:t>
            </a:r>
          </a:p>
          <a:p>
            <a:pPr marL="1371600" lvl="2" indent="-457200" eaLnBrk="1" hangingPunct="1">
              <a:buFontTx/>
              <a:buNone/>
            </a:pPr>
            <a:endParaRPr lang="en-US" altLang="en-US" sz="2600" dirty="0"/>
          </a:p>
          <a:p>
            <a:pPr marL="1371600" lvl="2" indent="-457200" eaLnBrk="1" hangingPunct="1"/>
            <a:r>
              <a:rPr lang="en-US" altLang="en-US" sz="2600" dirty="0"/>
              <a:t>Regular monitoring of S. calcium/urine calcium: creatinine ratio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644" y="134112"/>
            <a:ext cx="8162156" cy="65992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421D556-5169-4AFD-A4BB-E7EBFEF457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>
                <a:solidFill>
                  <a:srgbClr val="FFC000"/>
                </a:solidFill>
              </a:rPr>
              <a:t>Parathyroid Hormone (PTH)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287C66A-07DA-4DA2-BD7E-A34577CE71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916113"/>
            <a:ext cx="8229600" cy="421005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Regulator of calcium homeostasis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 </a:t>
            </a:r>
          </a:p>
          <a:p>
            <a:pPr eaLnBrk="1" hangingPunct="1"/>
            <a:r>
              <a:rPr lang="en-US" altLang="en-US" sz="2800" dirty="0"/>
              <a:t>Secreted by 4 parathyroid glands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 </a:t>
            </a:r>
          </a:p>
          <a:p>
            <a:pPr eaLnBrk="1" hangingPunct="1"/>
            <a:r>
              <a:rPr lang="en-US" altLang="en-US" sz="2800" dirty="0"/>
              <a:t>Low serum calcium stimulates release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73CECC9-7B0C-4450-BE51-996FC5620E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552" y="72426"/>
            <a:ext cx="7772400" cy="1456267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rgbClr val="FFC000"/>
                </a:solidFill>
              </a:rPr>
              <a:t>Actions of PTH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8DD95D8-5C8E-410D-8F43-7DB25AFD1C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73238"/>
            <a:ext cx="8229600" cy="4751387"/>
          </a:xfrm>
        </p:spPr>
        <p:txBody>
          <a:bodyPr/>
          <a:lstStyle/>
          <a:p>
            <a:pPr eaLnBrk="1" hangingPunct="1"/>
            <a:endParaRPr lang="en-US" altLang="en-US" sz="2800"/>
          </a:p>
        </p:txBody>
      </p:sp>
      <p:pic>
        <p:nvPicPr>
          <p:cNvPr id="18436" name="Picture 5" descr="PTH-action">
            <a:extLst>
              <a:ext uri="{FF2B5EF4-FFF2-40B4-BE49-F238E27FC236}">
                <a16:creationId xmlns:a16="http://schemas.microsoft.com/office/drawing/2014/main" id="{B378E464-AE73-4E10-B759-3A0C7BB0E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75" y="1500188"/>
            <a:ext cx="6643688" cy="4983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45C11CA-C8B8-4754-B9DE-27EB7ACB19C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060575"/>
            <a:ext cx="7772400" cy="1873250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Hyperparathyroidism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8B235BC-D26A-4F86-8E1A-AA145C56C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285BE2F-7A71-4756-B517-3C4BEF886E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2060575"/>
            <a:ext cx="8229600" cy="4065588"/>
          </a:xfrm>
        </p:spPr>
        <p:txBody>
          <a:bodyPr/>
          <a:lstStyle/>
          <a:p>
            <a:pPr eaLnBrk="1" hangingPunct="1"/>
            <a:r>
              <a:rPr lang="en-US" altLang="en-US" sz="4400" dirty="0"/>
              <a:t>May be -	primary</a:t>
            </a:r>
          </a:p>
          <a:p>
            <a:pPr eaLnBrk="1" hangingPunct="1">
              <a:buFontTx/>
              <a:buNone/>
            </a:pPr>
            <a:r>
              <a:rPr lang="en-US" altLang="en-US" sz="4400" dirty="0"/>
              <a:t>				       secondary</a:t>
            </a:r>
          </a:p>
          <a:p>
            <a:pPr eaLnBrk="1" hangingPunct="1">
              <a:buFontTx/>
              <a:buNone/>
            </a:pPr>
            <a:r>
              <a:rPr lang="en-US" altLang="en-US" sz="4400" dirty="0"/>
              <a:t>				       tertiary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9.jpeg" /></Relationships>
</file>

<file path=ppt/theme/theme1.xml><?xml version="1.0" encoding="utf-8"?>
<a:theme xmlns:a="http://schemas.openxmlformats.org/drawingml/2006/main" name="1_colormaster">
  <a:themeElements>
    <a:clrScheme name="">
      <a:dk1>
        <a:srgbClr val="000000"/>
      </a:dk1>
      <a:lt1>
        <a:srgbClr val="6600CC"/>
      </a:lt1>
      <a:dk2>
        <a:srgbClr val="6600CC"/>
      </a:dk2>
      <a:lt2>
        <a:srgbClr val="C0C0C0"/>
      </a:lt2>
      <a:accent1>
        <a:srgbClr val="D60093"/>
      </a:accent1>
      <a:accent2>
        <a:srgbClr val="9999FF"/>
      </a:accent2>
      <a:accent3>
        <a:srgbClr val="B8AAE2"/>
      </a:accent3>
      <a:accent4>
        <a:srgbClr val="000000"/>
      </a:accent4>
      <a:accent5>
        <a:srgbClr val="E8AAC8"/>
      </a:accent5>
      <a:accent6>
        <a:srgbClr val="8A8AE7"/>
      </a:accent6>
      <a:hlink>
        <a:srgbClr val="008000"/>
      </a:hlink>
      <a:folHlink>
        <a:srgbClr val="FF9966"/>
      </a:folHlink>
    </a:clrScheme>
    <a:fontScheme name="1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colormaster">
  <a:themeElements>
    <a:clrScheme name="">
      <a:dk1>
        <a:srgbClr val="000000"/>
      </a:dk1>
      <a:lt1>
        <a:srgbClr val="6600CC"/>
      </a:lt1>
      <a:dk2>
        <a:srgbClr val="6600CC"/>
      </a:dk2>
      <a:lt2>
        <a:srgbClr val="C0C0C0"/>
      </a:lt2>
      <a:accent1>
        <a:srgbClr val="D60093"/>
      </a:accent1>
      <a:accent2>
        <a:srgbClr val="9999FF"/>
      </a:accent2>
      <a:accent3>
        <a:srgbClr val="B8AAE2"/>
      </a:accent3>
      <a:accent4>
        <a:srgbClr val="000000"/>
      </a:accent4>
      <a:accent5>
        <a:srgbClr val="E8AAC8"/>
      </a:accent5>
      <a:accent6>
        <a:srgbClr val="8A8AE7"/>
      </a:accent6>
      <a:hlink>
        <a:srgbClr val="008000"/>
      </a:hlink>
      <a:folHlink>
        <a:srgbClr val="FF9966"/>
      </a:folHlink>
    </a:clrScheme>
    <a:fontScheme name="2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colormaster">
  <a:themeElements>
    <a:clrScheme name="">
      <a:dk1>
        <a:srgbClr val="C0C0C0"/>
      </a:dk1>
      <a:lt1>
        <a:srgbClr val="FFFFFF"/>
      </a:lt1>
      <a:dk2>
        <a:srgbClr val="336699"/>
      </a:dk2>
      <a:lt2>
        <a:srgbClr val="CCECFF"/>
      </a:lt2>
      <a:accent1>
        <a:srgbClr val="FF3399"/>
      </a:accent1>
      <a:accent2>
        <a:srgbClr val="99CCFF"/>
      </a:accent2>
      <a:accent3>
        <a:srgbClr val="ADB8CA"/>
      </a:accent3>
      <a:accent4>
        <a:srgbClr val="DADADA"/>
      </a:accent4>
      <a:accent5>
        <a:srgbClr val="FFADCA"/>
      </a:accent5>
      <a:accent6>
        <a:srgbClr val="8AB9E7"/>
      </a:accent6>
      <a:hlink>
        <a:srgbClr val="FF5050"/>
      </a:hlink>
      <a:folHlink>
        <a:srgbClr val="FFFF99"/>
      </a:folHlink>
    </a:clrScheme>
    <a:fontScheme name="3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colormaster">
  <a:themeElements>
    <a:clrScheme name="">
      <a:dk1>
        <a:srgbClr val="000000"/>
      </a:dk1>
      <a:lt1>
        <a:srgbClr val="336699"/>
      </a:lt1>
      <a:dk2>
        <a:srgbClr val="003366"/>
      </a:dk2>
      <a:lt2>
        <a:srgbClr val="C0C0C0"/>
      </a:lt2>
      <a:accent1>
        <a:srgbClr val="FF3399"/>
      </a:accent1>
      <a:accent2>
        <a:srgbClr val="99CCFF"/>
      </a:accent2>
      <a:accent3>
        <a:srgbClr val="ADB8CA"/>
      </a:accent3>
      <a:accent4>
        <a:srgbClr val="000000"/>
      </a:accent4>
      <a:accent5>
        <a:srgbClr val="FFADCA"/>
      </a:accent5>
      <a:accent6>
        <a:srgbClr val="8AB9E7"/>
      </a:accent6>
      <a:hlink>
        <a:srgbClr val="FF5050"/>
      </a:hlink>
      <a:folHlink>
        <a:srgbClr val="FFFF99"/>
      </a:folHlink>
    </a:clrScheme>
    <a:fontScheme name="4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colormaster">
  <a:themeElements>
    <a:clrScheme name="">
      <a:dk1>
        <a:srgbClr val="000000"/>
      </a:dk1>
      <a:lt1>
        <a:srgbClr val="336699"/>
      </a:lt1>
      <a:dk2>
        <a:srgbClr val="003366"/>
      </a:dk2>
      <a:lt2>
        <a:srgbClr val="C0C0C0"/>
      </a:lt2>
      <a:accent1>
        <a:srgbClr val="FF3399"/>
      </a:accent1>
      <a:accent2>
        <a:srgbClr val="99CCFF"/>
      </a:accent2>
      <a:accent3>
        <a:srgbClr val="ADB8CA"/>
      </a:accent3>
      <a:accent4>
        <a:srgbClr val="000000"/>
      </a:accent4>
      <a:accent5>
        <a:srgbClr val="FFADCA"/>
      </a:accent5>
      <a:accent6>
        <a:srgbClr val="8AB9E7"/>
      </a:accent6>
      <a:hlink>
        <a:srgbClr val="FF5050"/>
      </a:hlink>
      <a:folHlink>
        <a:srgbClr val="FFFF99"/>
      </a:folHlink>
    </a:clrScheme>
    <a:fontScheme name="5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colormaster">
  <a:themeElements>
    <a:clrScheme name="6_colormaster 3">
      <a:dk1>
        <a:srgbClr val="C0C0C0"/>
      </a:dk1>
      <a:lt1>
        <a:srgbClr val="FFFFFF"/>
      </a:lt1>
      <a:dk2>
        <a:srgbClr val="800000"/>
      </a:dk2>
      <a:lt2>
        <a:srgbClr val="FFCC99"/>
      </a:lt2>
      <a:accent1>
        <a:srgbClr val="FF9900"/>
      </a:accent1>
      <a:accent2>
        <a:srgbClr val="CC0000"/>
      </a:accent2>
      <a:accent3>
        <a:srgbClr val="C0AAAA"/>
      </a:accent3>
      <a:accent4>
        <a:srgbClr val="DADADA"/>
      </a:accent4>
      <a:accent5>
        <a:srgbClr val="FFCAAA"/>
      </a:accent5>
      <a:accent6>
        <a:srgbClr val="B90000"/>
      </a:accent6>
      <a:hlink>
        <a:srgbClr val="FF33CC"/>
      </a:hlink>
      <a:folHlink>
        <a:srgbClr val="FFCC00"/>
      </a:folHlink>
    </a:clrScheme>
    <a:fontScheme name="6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colormaster">
  <a:themeElements>
    <a:clrScheme name="">
      <a:dk1>
        <a:srgbClr val="000000"/>
      </a:dk1>
      <a:lt1>
        <a:srgbClr val="800000"/>
      </a:lt1>
      <a:dk2>
        <a:srgbClr val="A50021"/>
      </a:dk2>
      <a:lt2>
        <a:srgbClr val="C0C0C0"/>
      </a:lt2>
      <a:accent1>
        <a:srgbClr val="FF9900"/>
      </a:accent1>
      <a:accent2>
        <a:srgbClr val="CC0000"/>
      </a:accent2>
      <a:accent3>
        <a:srgbClr val="C0AAAA"/>
      </a:accent3>
      <a:accent4>
        <a:srgbClr val="000000"/>
      </a:accent4>
      <a:accent5>
        <a:srgbClr val="FFCAAA"/>
      </a:accent5>
      <a:accent6>
        <a:srgbClr val="B90000"/>
      </a:accent6>
      <a:hlink>
        <a:srgbClr val="FF33CC"/>
      </a:hlink>
      <a:folHlink>
        <a:srgbClr val="FFCC00"/>
      </a:folHlink>
    </a:clrScheme>
    <a:fontScheme name="7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colormaster">
  <a:themeElements>
    <a:clrScheme name="">
      <a:dk1>
        <a:srgbClr val="000000"/>
      </a:dk1>
      <a:lt1>
        <a:srgbClr val="800000"/>
      </a:lt1>
      <a:dk2>
        <a:srgbClr val="A50021"/>
      </a:dk2>
      <a:lt2>
        <a:srgbClr val="C0C0C0"/>
      </a:lt2>
      <a:accent1>
        <a:srgbClr val="FF9900"/>
      </a:accent1>
      <a:accent2>
        <a:srgbClr val="CC0000"/>
      </a:accent2>
      <a:accent3>
        <a:srgbClr val="C0AAAA"/>
      </a:accent3>
      <a:accent4>
        <a:srgbClr val="000000"/>
      </a:accent4>
      <a:accent5>
        <a:srgbClr val="FFCAAA"/>
      </a:accent5>
      <a:accent6>
        <a:srgbClr val="B90000"/>
      </a:accent6>
      <a:hlink>
        <a:srgbClr val="FF33CC"/>
      </a:hlink>
      <a:folHlink>
        <a:srgbClr val="FFCC00"/>
      </a:folHlink>
    </a:clrScheme>
    <a:fontScheme name="8_color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colormaster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olormaster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colormaster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olormaster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colormaster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olormaster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colormaster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olormaster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colormaster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olormaster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colormaster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olormaster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colormaster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olormaster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colormaster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colormaster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196</Template>
  <TotalTime>0</TotalTime>
  <Words>539</Words>
  <Application>Microsoft Office PowerPoint</Application>
  <PresentationFormat>On-screen Show (4:3)</PresentationFormat>
  <Paragraphs>220</Paragraphs>
  <Slides>43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9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1_colormaster</vt:lpstr>
      <vt:lpstr>2_colormaster</vt:lpstr>
      <vt:lpstr>3_colormaster</vt:lpstr>
      <vt:lpstr>4_colormaster</vt:lpstr>
      <vt:lpstr>5_colormaster</vt:lpstr>
      <vt:lpstr>6_colormaster</vt:lpstr>
      <vt:lpstr>7_colormaster</vt:lpstr>
      <vt:lpstr>8_colormaster</vt:lpstr>
      <vt:lpstr>Celestial</vt:lpstr>
      <vt:lpstr>Parathyroid Disorders</vt:lpstr>
      <vt:lpstr>Calcium Metabolism</vt:lpstr>
      <vt:lpstr>PowerPoint Presentation</vt:lpstr>
      <vt:lpstr>Calcium distribution</vt:lpstr>
      <vt:lpstr>PowerPoint Presentation</vt:lpstr>
      <vt:lpstr>Parathyroid Hormone (PTH)</vt:lpstr>
      <vt:lpstr>Actions of PTH</vt:lpstr>
      <vt:lpstr>Hyperparathyroidism</vt:lpstr>
      <vt:lpstr>PowerPoint Presentation</vt:lpstr>
      <vt:lpstr>Primary Hyperparathyroidism</vt:lpstr>
      <vt:lpstr>Secondary Hyperparathyroidism</vt:lpstr>
      <vt:lpstr>Tertiary Hyperparathyroidism</vt:lpstr>
      <vt:lpstr>Causes of Hypercalcaemia</vt:lpstr>
      <vt:lpstr>Severe hypercalcaemia (&gt; 3 mmol/L)</vt:lpstr>
      <vt:lpstr>Clinical Features of Hypercalcaemia</vt:lpstr>
      <vt:lpstr>Moans, Groans, Bones, Stones!</vt:lpstr>
      <vt:lpstr>Clinical Features of Hypercalcaemia  </vt:lpstr>
      <vt:lpstr>Investigations - Biochemistry</vt:lpstr>
      <vt:lpstr>Differential Diagnosis</vt:lpstr>
      <vt:lpstr>Investigations - Imaging</vt:lpstr>
      <vt:lpstr>PowerPoint Presentation</vt:lpstr>
      <vt:lpstr>Bone Mets</vt:lpstr>
      <vt:lpstr>Treatment </vt:lpstr>
      <vt:lpstr>Treatment of Acute Severe Hypercalcaemia</vt:lpstr>
      <vt:lpstr>Treatment of Primary Hyperparathyroidism</vt:lpstr>
      <vt:lpstr>Treatment of Primary Hyperparathyroidism</vt:lpstr>
      <vt:lpstr>PowerPoint Presentation</vt:lpstr>
      <vt:lpstr>Treatment</vt:lpstr>
      <vt:lpstr>Normocalcemic hyperparathyroidism</vt:lpstr>
      <vt:lpstr>PowerPoint Presentation</vt:lpstr>
      <vt:lpstr>PowerPoint Presentation</vt:lpstr>
      <vt:lpstr>Hypoparathyroidism</vt:lpstr>
      <vt:lpstr>Causes</vt:lpstr>
      <vt:lpstr>Types </vt:lpstr>
      <vt:lpstr>Primary Hypoparathyroidism</vt:lpstr>
      <vt:lpstr>Pseudo Hypoparathyroidism</vt:lpstr>
      <vt:lpstr>Pseudo-pseudo Hypoparathyroidism</vt:lpstr>
      <vt:lpstr>Other Causes of Hypocalcaemia</vt:lpstr>
      <vt:lpstr>Symptoms of Hypocalcaemia </vt:lpstr>
      <vt:lpstr>Signs of Hypocalcaemia</vt:lpstr>
      <vt:lpstr>PowerPoint Presentation</vt:lpstr>
      <vt:lpstr>Investigations in Hypocalcaemia</vt:lpstr>
      <vt:lpstr>Management of Hypoparathyroidism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Parathyroid Disorders</dc:title>
  <dc:creator>soft</dc:creator>
  <cp:lastModifiedBy>isuru sampath rathnayake</cp:lastModifiedBy>
  <cp:revision>81</cp:revision>
  <dcterms:created xsi:type="dcterms:W3CDTF">2008-06-19T08:16:31Z</dcterms:created>
  <dcterms:modified xsi:type="dcterms:W3CDTF">2019-05-22T12:37:54Z</dcterms:modified>
</cp:coreProperties>
</file>