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74" r:id="rId2"/>
    <p:sldId id="311" r:id="rId3"/>
    <p:sldId id="312" r:id="rId4"/>
    <p:sldId id="275" r:id="rId5"/>
    <p:sldId id="276" r:id="rId6"/>
    <p:sldId id="299" r:id="rId7"/>
    <p:sldId id="277" r:id="rId8"/>
    <p:sldId id="278" r:id="rId9"/>
    <p:sldId id="304" r:id="rId10"/>
    <p:sldId id="303" r:id="rId11"/>
    <p:sldId id="279" r:id="rId12"/>
    <p:sldId id="280" r:id="rId13"/>
    <p:sldId id="313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300" r:id="rId32"/>
    <p:sldId id="301" r:id="rId33"/>
    <p:sldId id="298" r:id="rId34"/>
    <p:sldId id="302" r:id="rId35"/>
    <p:sldId id="305" r:id="rId36"/>
    <p:sldId id="306" r:id="rId37"/>
    <p:sldId id="307" r:id="rId38"/>
    <p:sldId id="308" r:id="rId39"/>
    <p:sldId id="30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7" autoAdjust="0"/>
    <p:restoredTop sz="94660"/>
  </p:normalViewPr>
  <p:slideViewPr>
    <p:cSldViewPr>
      <p:cViewPr varScale="1">
        <p:scale>
          <a:sx n="100" d="100"/>
          <a:sy n="100" d="100"/>
        </p:scale>
        <p:origin x="9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E8AD-6F06-4938-A94B-73662149E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B1E3D-D177-4B28-B955-90642147F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2BD21-5757-4831-9BA0-2DD8F8005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C7FB2-0E8E-4834-BC65-A1909FCAE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0BBEC-ACD5-4745-BEEE-82C418CD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56E0-130B-46D0-8F42-8A9BF230B8A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33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CE1B8-E24C-44FB-89F0-BA5F8471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681AB-B176-466F-97CB-8B2A33038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71043-8CDC-4F2B-B4BA-66498351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3285D-3E9F-4861-AD48-D70CE2D6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004DE-E7E2-4145-BD52-15970E99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E0F1-D9BE-47B1-8AFA-3F6B0061AB7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900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CDBE7A-241C-4A3A-83B0-B6A6A047B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8884A-BFEC-4BB4-9D62-5A7D89D69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320C4-A2DA-4AEF-BCD0-B9D873275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816FD-0519-4F3D-9C41-40BABF92D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66D09-AF74-48A2-8807-84A7CDD3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7571-732D-4CC2-A98C-E088EA323CC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1218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44030C-610A-4592-8D37-45930B8045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4D99F-BCD6-4C15-B703-0FF91988F8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925DC6-42F8-4732-82D1-C078CE6FCC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8C4CA-80E6-41CE-9289-8B4061E80A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945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26DA-D4BE-4249-8584-728F54BD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CD5D0-BF5F-4FF5-855B-ABF5123C3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3D922-64B9-4EEA-8499-8B9CD962F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7F3F3-BBDB-4DCA-8C6B-0A57CB74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18153-6A7C-4E2D-B324-2A797F64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D320-1E03-4DBE-9F53-A1A2A478F1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09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C5CC-CBE7-49B8-BBA1-9BC1DC30D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E3867-AAFB-4B58-8445-623CB7992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57C76-1BCA-424C-A143-CEF7B098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70B62-9EC5-4371-966B-F7563289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1B8C7-125C-4D04-89B4-179D267D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5AAE-1C9B-42C3-9C31-7EB76F36BB3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037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3E3B-9E38-4059-8BE7-3677792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6AD67-9DAE-48CB-B38F-99EE48164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CAB44-73C6-4FDC-A4BA-B9C533D51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93B17-F8B4-476F-AAA4-527467BD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D127A-CC00-4DFF-892E-436C2489D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C12DE-00B9-4681-AADE-D3061DCA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B206-80F0-4B1E-861C-80B16FC079A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183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BD3A-7F5A-44F0-BF87-FBCCE2CB6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42205-7EE9-4EB4-9371-7D9499A3D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28CC8-28A8-4ACC-86D0-149B9E101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3DCE8F-DA58-4A95-9EAF-622CFF831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00C4E-3DD0-4E4B-A982-50161C637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BA90F7-B9BC-4B3D-8656-97D34E7AD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F7E3A-B4A5-48BD-9CF6-DBFEFEBE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EC2BCE-DC72-4FC5-A574-CDE46905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0C9C-3790-4082-8557-EFEC55FCD6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117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85C0-3C66-466D-95B2-AF08EAFA9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C0D3F-0A5F-40B1-8868-E459E54F3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67219-A372-478D-8D39-4D68B8A3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94FFE-0FC9-4ECC-B98E-2ADE56F6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DCC5-54E4-49EE-9F20-247A2387877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425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11E701-4170-4A07-9571-E678FA71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85FB9-BA8B-4C4E-84D3-EF85B1CF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DA77C-827D-478C-AD33-C64A1F28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39C9-A0FC-4B9C-878C-EBD9C00026A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823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635F-7A0C-488D-825D-3342877B1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FBB82-1018-442F-A951-FDE590B4A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B2D4E-7303-4BB2-9832-F3DB42E75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674ED-491A-46F2-89F8-7105C409D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FF4E3-B50D-4B60-9B48-5E613210E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8F907-6926-4418-97C4-329E6587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EBA9-C94B-4FBD-9489-13A6794AE68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616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3904-0DB3-4BBA-88D3-DC53F5134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43150-230B-4468-B2F2-699E10025B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8E844-3902-43C7-AEF8-79A1F7F9E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5B23F-1A43-423D-B95F-AEB8BF76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9F3AB-ACD5-4E10-BD74-E8F43D61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C5BDF-4171-47C1-A6B7-B09589910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7C241-D505-4A9B-9C24-6DF318B71E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72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B737BE-7E7A-4584-8276-DC6AF4D0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FFC21-8D15-4EAB-9E96-5D7CE27D6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9C4E8-E00C-434F-A2FF-F7256CA71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61976-13B3-43E6-925C-7F4C51111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E19E8-BC5A-4FCC-82AE-E846E6836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7EBE5-4909-407C-B1FC-52C3AF98B18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823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B6B26731-4FBD-4201-9EF2-2404928937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25908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b="1" dirty="0">
                <a:solidFill>
                  <a:srgbClr val="0070C0"/>
                </a:solidFill>
              </a:rPr>
              <a:t>Disorders of the Thirst Axis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507400A8-3C74-408E-B858-014D8BE760A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52963"/>
            <a:ext cx="6400800" cy="1655762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i="1" dirty="0" err="1">
                <a:solidFill>
                  <a:srgbClr val="0070C0"/>
                </a:solidFill>
              </a:rPr>
              <a:t>Dr.Dulani</a:t>
            </a:r>
            <a:r>
              <a:rPr lang="en-US" sz="2800" i="1" dirty="0">
                <a:solidFill>
                  <a:srgbClr val="0070C0"/>
                </a:solidFill>
              </a:rPr>
              <a:t> </a:t>
            </a:r>
            <a:r>
              <a:rPr lang="en-US" sz="2800" i="1" dirty="0" err="1">
                <a:solidFill>
                  <a:srgbClr val="0070C0"/>
                </a:solidFill>
              </a:rPr>
              <a:t>Kottahachchi</a:t>
            </a:r>
            <a:endParaRPr lang="en-US" sz="2800" i="1" dirty="0">
              <a:solidFill>
                <a:srgbClr val="0070C0"/>
              </a:solidFill>
            </a:endParaRPr>
          </a:p>
          <a:p>
            <a:pPr eaLnBrk="1" hangingPunct="1">
              <a:defRPr/>
            </a:pPr>
            <a:r>
              <a:rPr lang="en-US" sz="2800" i="1" dirty="0">
                <a:solidFill>
                  <a:srgbClr val="0070C0"/>
                </a:solidFill>
              </a:rPr>
              <a:t>Consultant Endocrinologist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17F2-BBCA-4076-9883-4120C41A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Urine </a:t>
            </a:r>
            <a:r>
              <a:rPr lang="en-US" dirty="0" err="1"/>
              <a:t>Osmolality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02347-5654-4174-AF27-09C83F00E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114800"/>
          </a:xfrm>
        </p:spPr>
        <p:txBody>
          <a:bodyPr/>
          <a:lstStyle/>
          <a:p>
            <a:pPr>
              <a:defRPr/>
            </a:pPr>
            <a:r>
              <a:rPr lang="en-US" dirty="0"/>
              <a:t>No single “normal” value</a:t>
            </a:r>
          </a:p>
          <a:p>
            <a:pPr>
              <a:defRPr/>
            </a:pPr>
            <a:r>
              <a:rPr lang="en-US" dirty="0"/>
              <a:t>Can be from </a:t>
            </a:r>
            <a:r>
              <a:rPr lang="en-US" dirty="0">
                <a:solidFill>
                  <a:srgbClr val="FF0000"/>
                </a:solidFill>
              </a:rPr>
              <a:t>50-1200 </a:t>
            </a:r>
            <a:r>
              <a:rPr lang="en-US" dirty="0" err="1">
                <a:solidFill>
                  <a:srgbClr val="FF0000"/>
                </a:solidFill>
              </a:rPr>
              <a:t>mOsm</a:t>
            </a:r>
            <a:r>
              <a:rPr lang="en-US" dirty="0">
                <a:solidFill>
                  <a:srgbClr val="FF0000"/>
                </a:solidFill>
              </a:rPr>
              <a:t>/L</a:t>
            </a:r>
          </a:p>
          <a:p>
            <a:pPr>
              <a:defRPr/>
            </a:pPr>
            <a:r>
              <a:rPr lang="en-US" dirty="0"/>
              <a:t>Depends on person’s plasma </a:t>
            </a:r>
            <a:r>
              <a:rPr lang="en-US" dirty="0" err="1"/>
              <a:t>osmolaltiy</a:t>
            </a:r>
            <a:r>
              <a:rPr lang="en-US" dirty="0"/>
              <a:t> and water status</a:t>
            </a:r>
          </a:p>
          <a:p>
            <a:pPr>
              <a:defRPr/>
            </a:pPr>
            <a:r>
              <a:rPr lang="en-US" dirty="0"/>
              <a:t>Dehydrated status </a:t>
            </a:r>
          </a:p>
          <a:p>
            <a:pPr lvl="1">
              <a:defRPr/>
            </a:pPr>
            <a:r>
              <a:rPr lang="en-US" dirty="0" err="1">
                <a:solidFill>
                  <a:srgbClr val="FF0000"/>
                </a:solidFill>
              </a:rPr>
              <a:t>Hyperosmotic</a:t>
            </a:r>
            <a:r>
              <a:rPr lang="en-US" dirty="0">
                <a:solidFill>
                  <a:srgbClr val="FF0000"/>
                </a:solidFill>
              </a:rPr>
              <a:t> &gt;300 </a:t>
            </a:r>
            <a:r>
              <a:rPr lang="en-US" dirty="0" err="1">
                <a:solidFill>
                  <a:srgbClr val="FF0000"/>
                </a:solidFill>
              </a:rPr>
              <a:t>mOsm</a:t>
            </a:r>
            <a:r>
              <a:rPr lang="en-US" dirty="0">
                <a:solidFill>
                  <a:srgbClr val="FF0000"/>
                </a:solidFill>
              </a:rPr>
              <a:t>/L</a:t>
            </a:r>
          </a:p>
          <a:p>
            <a:pPr>
              <a:defRPr/>
            </a:pPr>
            <a:r>
              <a:rPr lang="en-US" dirty="0"/>
              <a:t>Hydrated status </a:t>
            </a:r>
          </a:p>
          <a:p>
            <a:pPr lvl="1">
              <a:defRPr/>
            </a:pPr>
            <a:r>
              <a:rPr lang="en-US" dirty="0">
                <a:solidFill>
                  <a:srgbClr val="FF0000"/>
                </a:solidFill>
              </a:rPr>
              <a:t>Hypo-osmotic &lt; 300 </a:t>
            </a:r>
            <a:r>
              <a:rPr lang="en-US" dirty="0" err="1">
                <a:solidFill>
                  <a:srgbClr val="FF0000"/>
                </a:solidFill>
              </a:rPr>
              <a:t>mOsm</a:t>
            </a:r>
            <a:r>
              <a:rPr lang="en-US" dirty="0">
                <a:solidFill>
                  <a:srgbClr val="FF0000"/>
                </a:solidFill>
              </a:rPr>
              <a:t>/L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A1217DC5-95AC-4CD1-B5F3-E70ACD4B55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Disorders of Vasopressin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A4390A11-7DD0-433E-A756-912266F7CE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70C0"/>
                </a:solidFill>
              </a:rPr>
              <a:t>Deficiency </a:t>
            </a:r>
            <a:r>
              <a:rPr lang="en-US" dirty="0">
                <a:solidFill>
                  <a:srgbClr val="FFFF99"/>
                </a:solidFill>
              </a:rPr>
              <a:t>-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dirty="0"/>
              <a:t>		</a:t>
            </a:r>
            <a:r>
              <a:rPr lang="en-US" sz="2800" dirty="0"/>
              <a:t>a) cranial diabetes insipidus –</a:t>
            </a:r>
            <a:r>
              <a:rPr lang="en-US" dirty="0"/>
              <a:t> </a:t>
            </a:r>
            <a:r>
              <a:rPr lang="en-US" sz="2400" dirty="0"/>
              <a:t>hypothalamic/pituitary 							    disease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dirty="0"/>
              <a:t>		b) </a:t>
            </a:r>
            <a:r>
              <a:rPr lang="en-US" sz="2800" dirty="0" err="1"/>
              <a:t>nephrogenic</a:t>
            </a:r>
            <a:r>
              <a:rPr lang="en-US" sz="2800" dirty="0"/>
              <a:t> diabetes </a:t>
            </a:r>
            <a:r>
              <a:rPr lang="en-US" sz="2800" dirty="0" err="1"/>
              <a:t>insipidus</a:t>
            </a:r>
            <a:r>
              <a:rPr lang="en-US" sz="2800" dirty="0"/>
              <a:t> –</a:t>
            </a:r>
            <a:r>
              <a:rPr lang="en-US" dirty="0"/>
              <a:t> </a:t>
            </a:r>
            <a:r>
              <a:rPr lang="en-US" sz="2400" dirty="0"/>
              <a:t>renal 					tubular insensitivity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dirty="0"/>
              <a:t>	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70C0"/>
                </a:solidFill>
              </a:rPr>
              <a:t>Excess </a:t>
            </a:r>
            <a:r>
              <a:rPr lang="en-US" dirty="0">
                <a:solidFill>
                  <a:srgbClr val="FFFF99"/>
                </a:solidFill>
              </a:rPr>
              <a:t>–</a:t>
            </a:r>
            <a:r>
              <a:rPr lang="en-US" dirty="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dirty="0"/>
              <a:t>	</a:t>
            </a:r>
            <a:r>
              <a:rPr lang="en-US" sz="2800" dirty="0"/>
              <a:t>Syndrome of Inappropriate Anti-Diuretic Hormone (SIADH) secretion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8FD1C105-F3B0-472C-93D3-AE7F72AE416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>
                <a:solidFill>
                  <a:srgbClr val="FF0000"/>
                </a:solidFill>
              </a:rPr>
              <a:t>Diabetes </a:t>
            </a:r>
            <a:r>
              <a:rPr lang="en-US" sz="4800" dirty="0" err="1">
                <a:solidFill>
                  <a:srgbClr val="FF0000"/>
                </a:solidFill>
              </a:rPr>
              <a:t>Insipidus</a:t>
            </a:r>
            <a:r>
              <a:rPr lang="en-US" sz="4800" dirty="0">
                <a:solidFill>
                  <a:srgbClr val="FF0000"/>
                </a:solidFill>
              </a:rPr>
              <a:t> (DI)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DFA9CD25-EEB3-4AEC-84E1-82D5AE19E8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0EEE-6C37-4C1A-B55F-EFE23D58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CD339-D56A-432E-ABBF-EB729714B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>
                <a:solidFill>
                  <a:srgbClr val="0070C0"/>
                </a:solidFill>
              </a:rPr>
              <a:t>Due to decreased secretion of ADH </a:t>
            </a:r>
          </a:p>
          <a:p>
            <a:pPr marL="0" indent="0">
              <a:buNone/>
            </a:pPr>
            <a:endParaRPr lang="en-GB" sz="3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3600" dirty="0">
                <a:solidFill>
                  <a:srgbClr val="0070C0"/>
                </a:solidFill>
              </a:rPr>
              <a:t>                           OR</a:t>
            </a:r>
          </a:p>
          <a:p>
            <a:pPr marL="0" indent="0">
              <a:buNone/>
            </a:pPr>
            <a:endParaRPr lang="en-GB" sz="3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3600" dirty="0">
                <a:solidFill>
                  <a:srgbClr val="0070C0"/>
                </a:solidFill>
              </a:rPr>
              <a:t>Resistance to ADH action in the kidney</a:t>
            </a:r>
          </a:p>
        </p:txBody>
      </p:sp>
    </p:spTree>
    <p:extLst>
      <p:ext uri="{BB962C8B-B14F-4D97-AF65-F5344CB8AC3E}">
        <p14:creationId xmlns:p14="http://schemas.microsoft.com/office/powerpoint/2010/main" val="4082262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40847C63-BBC2-4788-8A57-5CA29E1AFB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Symptoms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D8EAD43B-9020-4E1F-8BE1-A05EA3F8BE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polyuria (&gt;3L urine/day)</a:t>
            </a:r>
          </a:p>
          <a:p>
            <a:pPr eaLnBrk="1" hangingPunct="1">
              <a:defRPr/>
            </a:pPr>
            <a:r>
              <a:rPr lang="en-US"/>
              <a:t>nocturia</a:t>
            </a:r>
          </a:p>
          <a:p>
            <a:pPr eaLnBrk="1" hangingPunct="1">
              <a:defRPr/>
            </a:pPr>
            <a:r>
              <a:rPr lang="en-US"/>
              <a:t>compensatory polydipsia</a:t>
            </a:r>
          </a:p>
          <a:p>
            <a:pPr eaLnBrk="1" hangingPunct="1">
              <a:defRPr/>
            </a:pPr>
            <a:r>
              <a:rPr lang="en-US"/>
              <a:t>dehydration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87119E73-8F3E-439B-989B-A3651F866D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D/D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D0D71562-C590-4788-A629-EDAC7695F9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</a:rPr>
              <a:t>Diabetes mellitus</a:t>
            </a:r>
          </a:p>
          <a:p>
            <a:pPr eaLnBrk="1" hangingPunct="1">
              <a:defRPr/>
            </a:pPr>
            <a:r>
              <a:rPr lang="en-US" dirty="0"/>
              <a:t>Primary (hysterical) </a:t>
            </a:r>
            <a:r>
              <a:rPr lang="en-US" dirty="0" err="1"/>
              <a:t>polydipsia</a:t>
            </a:r>
            <a:endParaRPr lang="en-US" dirty="0"/>
          </a:p>
          <a:p>
            <a:pPr eaLnBrk="1" hangingPunct="1">
              <a:defRPr/>
            </a:pPr>
            <a:r>
              <a:rPr lang="en-US" dirty="0" err="1"/>
              <a:t>Hypokalaemia</a:t>
            </a:r>
            <a:endParaRPr lang="en-US" dirty="0"/>
          </a:p>
          <a:p>
            <a:pPr eaLnBrk="1" hangingPunct="1">
              <a:defRPr/>
            </a:pPr>
            <a:r>
              <a:rPr lang="en-US" dirty="0" err="1"/>
              <a:t>Hypercalcaemia</a:t>
            </a:r>
            <a:r>
              <a:rPr lang="en-US" dirty="0"/>
              <a:t> 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93629FE3-38E1-4381-AD2A-5355A35F55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Causes of Cranial DI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7FEFDAF8-898F-435C-A420-D8CE239B5E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Familial – </a:t>
            </a:r>
            <a:r>
              <a:rPr lang="en-US" sz="2000" dirty="0"/>
              <a:t>DIDMOAD (Wolfram)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rgbClr val="FF0000"/>
                </a:solidFill>
              </a:rPr>
              <a:t>Idiopathic</a:t>
            </a:r>
            <a:r>
              <a:rPr lang="en-US" sz="2800" dirty="0"/>
              <a:t> – </a:t>
            </a:r>
            <a:r>
              <a:rPr lang="en-US" sz="2000" dirty="0"/>
              <a:t>autoimmune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err="1">
                <a:solidFill>
                  <a:srgbClr val="FF0000"/>
                </a:solidFill>
              </a:rPr>
              <a:t>Tumours</a:t>
            </a:r>
            <a:r>
              <a:rPr lang="en-US" sz="2800" dirty="0">
                <a:solidFill>
                  <a:srgbClr val="FFFF99"/>
                </a:solidFill>
              </a:rPr>
              <a:t> </a:t>
            </a:r>
            <a:r>
              <a:rPr lang="en-US" sz="2800" dirty="0"/>
              <a:t>– </a:t>
            </a:r>
            <a:r>
              <a:rPr lang="en-US" sz="2000" dirty="0"/>
              <a:t>hypothalamic or pituitary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Infections – </a:t>
            </a:r>
            <a:r>
              <a:rPr lang="en-US" sz="2000" dirty="0"/>
              <a:t>TB, meningitis, abscess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Infiltrations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rgbClr val="FF0000"/>
                </a:solidFill>
              </a:rPr>
              <a:t>Post-surgical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Post-radiotherapy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Vascular – </a:t>
            </a:r>
            <a:r>
              <a:rPr lang="en-US" sz="2000" dirty="0"/>
              <a:t>hemorrhage, thrombosis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rgbClr val="FF0000"/>
                </a:solidFill>
              </a:rPr>
              <a:t>Trauma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59D6F5CD-B6C2-4D28-861B-F1EB8CEBC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Causes of Nephrogenic DI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3D942ACC-103E-40DC-B479-0D21C90D20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Familial </a:t>
            </a:r>
          </a:p>
          <a:p>
            <a:pPr eaLnBrk="1" hangingPunct="1">
              <a:defRPr/>
            </a:pPr>
            <a:r>
              <a:rPr lang="en-US" sz="2800" dirty="0"/>
              <a:t>Idiopathic</a:t>
            </a:r>
          </a:p>
          <a:p>
            <a:pPr eaLnBrk="1" hangingPunct="1">
              <a:defRPr/>
            </a:pPr>
            <a:r>
              <a:rPr lang="en-US" sz="2800" dirty="0">
                <a:solidFill>
                  <a:srgbClr val="0070C0"/>
                </a:solidFill>
              </a:rPr>
              <a:t>Renal disease -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RTA</a:t>
            </a:r>
          </a:p>
          <a:p>
            <a:pPr eaLnBrk="1" hangingPunct="1">
              <a:defRPr/>
            </a:pPr>
            <a:r>
              <a:rPr lang="en-US" sz="2800" dirty="0" err="1">
                <a:solidFill>
                  <a:srgbClr val="0070C0"/>
                </a:solidFill>
              </a:rPr>
              <a:t>Hypokalaemia</a:t>
            </a:r>
            <a:endParaRPr lang="en-US" sz="2800" dirty="0">
              <a:solidFill>
                <a:srgbClr val="0070C0"/>
              </a:solidFill>
            </a:endParaRPr>
          </a:p>
          <a:p>
            <a:pPr eaLnBrk="1" hangingPunct="1">
              <a:defRPr/>
            </a:pPr>
            <a:r>
              <a:rPr lang="en-US" sz="2800" dirty="0" err="1">
                <a:solidFill>
                  <a:srgbClr val="0070C0"/>
                </a:solidFill>
              </a:rPr>
              <a:t>Hypercalcaemia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</a:p>
          <a:p>
            <a:pPr eaLnBrk="1" hangingPunct="1">
              <a:defRPr/>
            </a:pPr>
            <a:r>
              <a:rPr lang="en-US" sz="2800" dirty="0">
                <a:solidFill>
                  <a:srgbClr val="0070C0"/>
                </a:solidFill>
              </a:rPr>
              <a:t>Drugs </a:t>
            </a:r>
            <a:r>
              <a:rPr lang="en-US" sz="2800" dirty="0"/>
              <a:t>– </a:t>
            </a:r>
            <a:r>
              <a:rPr lang="en-US" sz="2000" dirty="0"/>
              <a:t>Lithium, </a:t>
            </a:r>
            <a:r>
              <a:rPr lang="en-US" sz="2000" dirty="0" err="1"/>
              <a:t>Glibenclamide</a:t>
            </a:r>
            <a:endParaRPr lang="en-US" sz="2000" dirty="0"/>
          </a:p>
          <a:p>
            <a:pPr eaLnBrk="1" hangingPunct="1">
              <a:defRPr/>
            </a:pPr>
            <a:r>
              <a:rPr lang="en-US" sz="2800" dirty="0"/>
              <a:t>Sickle cell disease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DE6DB69-AD0A-45AA-9B52-B80DC4AB1B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Biochemistry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745584BE-245D-4FEC-A42B-4480DE50D1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High / high-normal plasma osmolality</a:t>
            </a:r>
          </a:p>
          <a:p>
            <a:pPr eaLnBrk="1" hangingPunct="1">
              <a:defRPr/>
            </a:pPr>
            <a:r>
              <a:rPr lang="en-US" sz="2800"/>
              <a:t>High / high-normal plasma sodium</a:t>
            </a:r>
          </a:p>
          <a:p>
            <a:pPr eaLnBrk="1" hangingPunct="1">
              <a:defRPr/>
            </a:pPr>
            <a:r>
              <a:rPr lang="en-US" sz="2800"/>
              <a:t>Low urine osmolality</a:t>
            </a:r>
          </a:p>
          <a:p>
            <a:pPr eaLnBrk="1" hangingPunct="1">
              <a:defRPr/>
            </a:pPr>
            <a:r>
              <a:rPr lang="en-US" sz="2800"/>
              <a:t>High 24 hour urine volume</a:t>
            </a:r>
          </a:p>
          <a:p>
            <a:pPr eaLnBrk="1" hangingPunct="1">
              <a:defRPr/>
            </a:pPr>
            <a:r>
              <a:rPr lang="en-US" sz="2800"/>
              <a:t>Failure of urine concentration with fluid deprivation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800"/>
          </a:p>
          <a:p>
            <a:pPr eaLnBrk="1" hangingPunct="1">
              <a:defRPr/>
            </a:pPr>
            <a:r>
              <a:rPr lang="en-US" sz="2800"/>
              <a:t>Restoration of urine concentration with vasopressin / analogue </a:t>
            </a:r>
            <a:r>
              <a:rPr lang="en-US" sz="2800">
                <a:sym typeface="Wingdings" pitchFamily="2" charset="2"/>
              </a:rPr>
              <a:t> cranial DI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E952EA1D-C277-4195-A94B-F22AFA52FC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Water Deprivation Test I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3FE81305-F32A-43B1-85AC-139574FC63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0292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/>
              <a:t>	</a:t>
            </a:r>
          </a:p>
          <a:p>
            <a:pPr eaLnBrk="1" hangingPunct="1">
              <a:defRPr/>
            </a:pPr>
            <a:r>
              <a:rPr lang="en-US" sz="2800" dirty="0"/>
              <a:t>Fasting with no fluids</a:t>
            </a:r>
          </a:p>
          <a:p>
            <a:pPr eaLnBrk="1" hangingPunct="1">
              <a:defRPr/>
            </a:pPr>
            <a:r>
              <a:rPr lang="en-US" sz="2800" dirty="0"/>
              <a:t>Monitor serum &amp; urine </a:t>
            </a:r>
            <a:r>
              <a:rPr lang="en-US" sz="2800" dirty="0" err="1"/>
              <a:t>osmolality</a:t>
            </a:r>
            <a:r>
              <a:rPr lang="en-US" sz="2800" dirty="0"/>
              <a:t>, urine volume &amp; weight hourly for 8 hours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Normal –	serum </a:t>
            </a:r>
            <a:r>
              <a:rPr lang="en-US" sz="2800" dirty="0" err="1"/>
              <a:t>osmolality</a:t>
            </a:r>
            <a:r>
              <a:rPr lang="en-US" sz="2800" dirty="0"/>
              <a:t> normal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/>
              <a:t>			         urine osmolality high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/>
              <a:t>	                       </a:t>
            </a:r>
            <a:r>
              <a:rPr lang="en-US" sz="2800" dirty="0">
                <a:solidFill>
                  <a:srgbClr val="FF0000"/>
                </a:solidFill>
              </a:rPr>
              <a:t>(primary polydipsia)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800" dirty="0">
              <a:solidFill>
                <a:srgbClr val="FFFF99"/>
              </a:solidFill>
            </a:endParaRPr>
          </a:p>
          <a:p>
            <a:pPr eaLnBrk="1" hangingPunct="1">
              <a:defRPr/>
            </a:pPr>
            <a:r>
              <a:rPr lang="en-US" sz="2800" dirty="0">
                <a:solidFill>
                  <a:srgbClr val="FF0000"/>
                </a:solidFill>
              </a:rPr>
              <a:t>DI</a:t>
            </a:r>
            <a:r>
              <a:rPr lang="en-US" sz="2800" dirty="0"/>
              <a:t> –	serum </a:t>
            </a:r>
            <a:r>
              <a:rPr lang="en-US" sz="2800" dirty="0" err="1"/>
              <a:t>osmolality</a:t>
            </a:r>
            <a:r>
              <a:rPr lang="en-US" sz="2800" dirty="0"/>
              <a:t> high / high normal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/>
              <a:t>			urine </a:t>
            </a:r>
            <a:r>
              <a:rPr lang="en-US" sz="2800" dirty="0" err="1"/>
              <a:t>osmolality</a:t>
            </a:r>
            <a:r>
              <a:rPr lang="en-US" sz="2800" dirty="0"/>
              <a:t> low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6B79-09CF-481D-9080-A0388AA9F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Clinical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E3920-32FE-4F3C-BDB6-722D483EE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114800"/>
          </a:xfrm>
        </p:spPr>
        <p:txBody>
          <a:bodyPr/>
          <a:lstStyle/>
          <a:p>
            <a:pPr>
              <a:defRPr/>
            </a:pPr>
            <a:r>
              <a:rPr lang="en-US" dirty="0"/>
              <a:t>Dr PU 23 year old pre-intern works part time in a GP office</a:t>
            </a:r>
          </a:p>
          <a:p>
            <a:pPr>
              <a:defRPr/>
            </a:pPr>
            <a:r>
              <a:rPr lang="en-US" dirty="0"/>
              <a:t>Recently her life revolves around being close to the bathroom and a water dispenser</a:t>
            </a:r>
          </a:p>
          <a:p>
            <a:pPr>
              <a:defRPr/>
            </a:pPr>
            <a:r>
              <a:rPr lang="en-US" dirty="0"/>
              <a:t>She urinates every hour and drinks at lease 6 L of fluids per day</a:t>
            </a:r>
          </a:p>
          <a:p>
            <a:pPr>
              <a:defRPr/>
            </a:pPr>
            <a:r>
              <a:rPr lang="en-US" dirty="0"/>
              <a:t>Always carried a water bottle and drank constantly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07B3E1D9-03CA-4523-ACB9-E7954591D0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Water Deprivation Test II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3AAD7EAC-163E-4879-9651-F22C3C44CE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6868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Give Desmopressin/vasopressin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Allow fluid intake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Re-check serum &amp; urine </a:t>
            </a:r>
            <a:r>
              <a:rPr lang="en-US" sz="2800" dirty="0" err="1"/>
              <a:t>osmolality</a:t>
            </a:r>
            <a:endParaRPr lang="en-US" sz="2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rgbClr val="FF0000"/>
                </a:solidFill>
              </a:rPr>
              <a:t>Cranial DI</a:t>
            </a:r>
            <a:r>
              <a:rPr lang="en-US" sz="2800" dirty="0">
                <a:solidFill>
                  <a:srgbClr val="FFFF99"/>
                </a:solidFill>
              </a:rPr>
              <a:t> </a:t>
            </a:r>
            <a:r>
              <a:rPr lang="en-US" sz="2800" dirty="0"/>
              <a:t>–	serum </a:t>
            </a:r>
            <a:r>
              <a:rPr lang="en-US" sz="2800" dirty="0" err="1"/>
              <a:t>osmolality</a:t>
            </a:r>
            <a:r>
              <a:rPr lang="en-US" sz="2800" dirty="0"/>
              <a:t> normal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/>
              <a:t>				urine </a:t>
            </a:r>
            <a:r>
              <a:rPr lang="en-US" sz="2800" dirty="0" err="1"/>
              <a:t>osmolality</a:t>
            </a:r>
            <a:r>
              <a:rPr lang="en-US" sz="2800" dirty="0"/>
              <a:t> high </a:t>
            </a:r>
            <a:r>
              <a:rPr lang="en-US" sz="2000" dirty="0"/>
              <a:t>(normal response)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err="1">
                <a:solidFill>
                  <a:srgbClr val="FF0000"/>
                </a:solidFill>
              </a:rPr>
              <a:t>Nephrogenic</a:t>
            </a:r>
            <a:r>
              <a:rPr lang="en-US" sz="2800" dirty="0">
                <a:solidFill>
                  <a:srgbClr val="FF0000"/>
                </a:solidFill>
              </a:rPr>
              <a:t> DI</a:t>
            </a:r>
            <a:r>
              <a:rPr lang="en-US" sz="2800" dirty="0"/>
              <a:t> -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/>
              <a:t>		serum </a:t>
            </a:r>
            <a:r>
              <a:rPr lang="en-US" sz="2800" dirty="0" err="1"/>
              <a:t>osmolality</a:t>
            </a:r>
            <a:r>
              <a:rPr lang="en-US" sz="2800" dirty="0"/>
              <a:t> high / high normal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/>
              <a:t>		urine </a:t>
            </a:r>
            <a:r>
              <a:rPr lang="en-US" sz="2800" dirty="0" err="1"/>
              <a:t>osmolality</a:t>
            </a:r>
            <a:r>
              <a:rPr lang="en-US" sz="2800" dirty="0"/>
              <a:t> low </a:t>
            </a:r>
            <a:r>
              <a:rPr lang="en-US" sz="2000" dirty="0"/>
              <a:t>(no response)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350C5276-43F3-486A-A34F-37DB7A717F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Treatment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D021274B-4710-40BB-A0C7-40D6895C35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3600" dirty="0"/>
              <a:t>Cranial DI –	</a:t>
            </a:r>
            <a:r>
              <a:rPr lang="en-US" dirty="0" err="1"/>
              <a:t>Desmopressin</a:t>
            </a:r>
            <a:endParaRPr lang="en-US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dirty="0"/>
              <a:t>				           </a:t>
            </a:r>
            <a:r>
              <a:rPr lang="en-US" sz="2400" dirty="0"/>
              <a:t>				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3600" dirty="0" err="1"/>
              <a:t>Nephrogenic</a:t>
            </a:r>
            <a:r>
              <a:rPr lang="en-US" sz="3600" dirty="0"/>
              <a:t> DI – </a:t>
            </a:r>
            <a:r>
              <a:rPr lang="en-US" dirty="0"/>
              <a:t>reverse cause if possible</a:t>
            </a:r>
            <a:r>
              <a:rPr lang="en-US" sz="3600" dirty="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/>
              <a:t>	</a:t>
            </a:r>
            <a:r>
              <a:rPr lang="en-US" sz="2800" dirty="0" err="1"/>
              <a:t>eg</a:t>
            </a:r>
            <a:r>
              <a:rPr lang="en-US" sz="2800" dirty="0"/>
              <a:t> – correct serum potassium/calcium</a:t>
            </a:r>
          </a:p>
          <a:p>
            <a:pPr>
              <a:buNone/>
              <a:defRPr/>
            </a:pPr>
            <a:r>
              <a:rPr lang="en-US" sz="2800" dirty="0"/>
              <a:t> Indomethacin</a:t>
            </a:r>
          </a:p>
          <a:p>
            <a:pPr>
              <a:buNone/>
              <a:defRPr/>
            </a:pPr>
            <a:r>
              <a:rPr lang="en-US" sz="2800" dirty="0"/>
              <a:t>Thiazides</a:t>
            </a:r>
          </a:p>
          <a:p>
            <a:pPr>
              <a:buNone/>
              <a:defRPr/>
            </a:pPr>
            <a:r>
              <a:rPr lang="en-US" sz="2800" dirty="0"/>
              <a:t>Carbamazepine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B016743B-C336-43DA-AC6D-62C280BA8F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Remember ..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D0E8082A-0E06-43A1-94A1-4D9747DC5B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Cortisol deficiency may mask DI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/>
              <a:t>	When cortisol is replaced – massive water diuresis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Mild temporary nephrogenic DI can occur with prolonged polyuria due to any cause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7CFEFAB8-DFFA-4465-82D7-50DEAB53ED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Primary Polydipsia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B8F0F1C5-AE4A-4846-8D5C-82ECDE189A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267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 hysterical over-drinking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Relatively common psychiatric disturbance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Thirst &amp; polyuria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Plasma osmolality &amp; sodium low, urine dilute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/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If prolonged </a:t>
            </a:r>
            <a:r>
              <a:rPr lang="en-US" sz="2400" dirty="0">
                <a:sym typeface="Wingdings" pitchFamily="2" charset="2"/>
              </a:rPr>
              <a:t> reduced renal concentrating ability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>
                <a:sym typeface="Wingdings" pitchFamily="2" charset="2"/>
              </a:rPr>
              <a:t>	(renal medullary washout)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400" dirty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sym typeface="Wingdings" pitchFamily="2" charset="2"/>
              </a:rPr>
              <a:t>Diagnosis - Water Deprivation Test</a:t>
            </a:r>
            <a:endParaRPr lang="en-US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D0246F51-96DD-4FAA-9EE3-09516CAF772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696200" cy="25908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>
                <a:solidFill>
                  <a:srgbClr val="FF0000"/>
                </a:solidFill>
              </a:rPr>
              <a:t>Syndrome of Inappropriate </a:t>
            </a:r>
            <a:br>
              <a:rPr lang="en-US" sz="4800" dirty="0">
                <a:solidFill>
                  <a:srgbClr val="FF0000"/>
                </a:solidFill>
              </a:rPr>
            </a:br>
            <a:r>
              <a:rPr lang="en-US" sz="4800" dirty="0">
                <a:solidFill>
                  <a:srgbClr val="FF0000"/>
                </a:solidFill>
              </a:rPr>
              <a:t>Anti Diuretic Hormone </a:t>
            </a:r>
            <a:br>
              <a:rPr lang="en-US" sz="4800" dirty="0">
                <a:solidFill>
                  <a:srgbClr val="FF0000"/>
                </a:solidFill>
              </a:rPr>
            </a:br>
            <a:r>
              <a:rPr lang="en-US" sz="4800" dirty="0">
                <a:solidFill>
                  <a:srgbClr val="FF0000"/>
                </a:solidFill>
              </a:rPr>
              <a:t>(SIADH) Secretion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321E4FCA-CCB5-45C3-8E90-7B3BE4A8C6D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05400"/>
            <a:ext cx="6400800" cy="228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endParaRPr lang="en-US"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7EEE8EE7-E993-4BBF-BB9B-705648C833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304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endParaRPr lang="en-US" sz="4000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83C44A50-82B7-4571-BD00-D004950EE6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Increased ADH </a:t>
            </a:r>
            <a:r>
              <a:rPr lang="en-US">
                <a:sym typeface="Wingdings" pitchFamily="2" charset="2"/>
              </a:rPr>
              <a:t> w</a:t>
            </a:r>
            <a:r>
              <a:rPr lang="en-US"/>
              <a:t>ater retention</a:t>
            </a:r>
          </a:p>
          <a:p>
            <a:pPr eaLnBrk="1" hangingPunct="1">
              <a:defRPr/>
            </a:pPr>
            <a:r>
              <a:rPr lang="en-US"/>
              <a:t>Dilute plasma </a:t>
            </a:r>
            <a:r>
              <a:rPr lang="en-US">
                <a:sym typeface="Wingdings" pitchFamily="2" charset="2"/>
              </a:rPr>
              <a:t> </a:t>
            </a:r>
            <a:r>
              <a:rPr lang="en-US"/>
              <a:t>hyponatraemia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Mild symptoms when s.sodium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/>
              <a:t>	&lt;125 mmol/l</a:t>
            </a:r>
          </a:p>
          <a:p>
            <a:pPr eaLnBrk="1" hangingPunct="1">
              <a:defRPr/>
            </a:pPr>
            <a:r>
              <a:rPr lang="en-US"/>
              <a:t>Serious symptoms when s.sodium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/>
              <a:t>	&lt;115 mmol/l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A1B01C3E-2D96-4E5F-9C82-D1DFC3D22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Clinical Features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FDAD9753-9B9B-400D-991A-D6EE282A61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Confusion</a:t>
            </a:r>
          </a:p>
          <a:p>
            <a:pPr eaLnBrk="1" hangingPunct="1">
              <a:defRPr/>
            </a:pPr>
            <a:r>
              <a:rPr lang="en-US" dirty="0"/>
              <a:t>Nausea</a:t>
            </a:r>
          </a:p>
          <a:p>
            <a:pPr eaLnBrk="1" hangingPunct="1">
              <a:defRPr/>
            </a:pPr>
            <a:r>
              <a:rPr lang="en-US" dirty="0"/>
              <a:t>Irritability</a:t>
            </a:r>
          </a:p>
          <a:p>
            <a:pPr eaLnBrk="1" hangingPunct="1">
              <a:defRPr/>
            </a:pPr>
            <a:r>
              <a:rPr lang="en-US" dirty="0"/>
              <a:t>Fits</a:t>
            </a:r>
          </a:p>
          <a:p>
            <a:pPr eaLnBrk="1" hangingPunct="1">
              <a:defRPr/>
            </a:pPr>
            <a:r>
              <a:rPr lang="en-US" dirty="0"/>
              <a:t>Coma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70C0"/>
                </a:solidFill>
              </a:rPr>
              <a:t>NO </a:t>
            </a:r>
            <a:r>
              <a:rPr lang="en-US" dirty="0" err="1">
                <a:solidFill>
                  <a:srgbClr val="0070C0"/>
                </a:solidFill>
              </a:rPr>
              <a:t>oedema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629BB4A8-764A-4304-96D1-C1F45D1219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Causes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AB630982-62A3-46FE-8FE6-0E997C46DE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 err="1">
                <a:solidFill>
                  <a:srgbClr val="0070C0"/>
                </a:solidFill>
              </a:rPr>
              <a:t>Tumours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– small cell lung CA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>
                <a:solidFill>
                  <a:srgbClr val="0070C0"/>
                </a:solidFill>
              </a:rPr>
              <a:t>Pulmonary lesions </a:t>
            </a:r>
            <a:r>
              <a:rPr lang="en-US" sz="2400" dirty="0"/>
              <a:t>–	pneumonia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/>
              <a:t>					TB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/>
              <a:t>					lung abscess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>
                <a:solidFill>
                  <a:srgbClr val="0070C0"/>
                </a:solidFill>
              </a:rPr>
              <a:t>CNS</a:t>
            </a:r>
            <a:r>
              <a:rPr lang="en-US" sz="2400" dirty="0">
                <a:solidFill>
                  <a:srgbClr val="FFFF99"/>
                </a:solidFill>
              </a:rPr>
              <a:t> </a:t>
            </a:r>
            <a:r>
              <a:rPr lang="en-US" sz="2400" dirty="0"/>
              <a:t>–	meningitis		SDH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/>
              <a:t>			</a:t>
            </a:r>
            <a:r>
              <a:rPr lang="en-US" sz="2400" dirty="0" err="1"/>
              <a:t>tumours</a:t>
            </a:r>
            <a:r>
              <a:rPr lang="en-US" sz="2400" dirty="0"/>
              <a:t>		cerebral abscess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/>
              <a:t>			head injury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>
                <a:solidFill>
                  <a:srgbClr val="0070C0"/>
                </a:solidFill>
              </a:rPr>
              <a:t>Metabolic</a:t>
            </a:r>
            <a:r>
              <a:rPr lang="en-US" sz="2400" dirty="0">
                <a:solidFill>
                  <a:srgbClr val="FFFF99"/>
                </a:solidFill>
              </a:rPr>
              <a:t> </a:t>
            </a:r>
            <a:r>
              <a:rPr lang="en-US" sz="2400" dirty="0"/>
              <a:t>– alcohol withdrawal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>
                <a:solidFill>
                  <a:srgbClr val="0070C0"/>
                </a:solidFill>
              </a:rPr>
              <a:t>Drugs</a:t>
            </a:r>
            <a:r>
              <a:rPr lang="en-US" sz="2400" dirty="0"/>
              <a:t> – 	Carbamazepine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/>
              <a:t>			Phenothiazines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EE15BCD1-EF75-492D-B37B-E75BD8B963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Diagnostic Criteria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71CEBAD4-A7F4-4678-A8EE-8ADB620773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err="1"/>
              <a:t>Dilutional</a:t>
            </a:r>
            <a:r>
              <a:rPr lang="en-US" sz="2800" dirty="0"/>
              <a:t> </a:t>
            </a:r>
            <a:r>
              <a:rPr lang="en-US" sz="2800" dirty="0" err="1"/>
              <a:t>hyponatraemia</a:t>
            </a:r>
            <a:r>
              <a:rPr lang="en-US" sz="2800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/>
              <a:t>	</a:t>
            </a:r>
            <a:r>
              <a:rPr lang="en-US" sz="2400" dirty="0"/>
              <a:t>due to excess water retention</a:t>
            </a:r>
          </a:p>
          <a:p>
            <a:pPr eaLnBrk="1" hangingPunct="1">
              <a:defRPr/>
            </a:pPr>
            <a:r>
              <a:rPr lang="en-US" sz="2800" dirty="0" err="1"/>
              <a:t>Euvolaemia</a:t>
            </a: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Low plasma </a:t>
            </a:r>
            <a:r>
              <a:rPr lang="en-US" sz="2800" dirty="0" err="1"/>
              <a:t>osmolality</a:t>
            </a: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Inappropriately high urine </a:t>
            </a:r>
            <a:r>
              <a:rPr lang="en-US" sz="2800" dirty="0" err="1"/>
              <a:t>osmolality</a:t>
            </a: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Urinary sodium excretion &gt;30 </a:t>
            </a:r>
            <a:r>
              <a:rPr lang="en-US" sz="2800" dirty="0" err="1"/>
              <a:t>mmol</a:t>
            </a:r>
            <a:r>
              <a:rPr lang="en-US" sz="2800" dirty="0"/>
              <a:t>/l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NO </a:t>
            </a:r>
            <a:r>
              <a:rPr lang="en-US" sz="2800" dirty="0" err="1"/>
              <a:t>hypokalaemia</a:t>
            </a:r>
            <a:r>
              <a:rPr lang="en-US" sz="2800" dirty="0"/>
              <a:t> or hypotension</a:t>
            </a:r>
          </a:p>
          <a:p>
            <a:pPr eaLnBrk="1" hangingPunct="1">
              <a:defRPr/>
            </a:pPr>
            <a:r>
              <a:rPr lang="en-US" sz="2800" dirty="0"/>
              <a:t>Normal renal, adrenal &amp; thyroid function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F3CEA0DE-F025-4267-BE87-5C403083E3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D/D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3D69D62F-0EC9-4D85-9160-A719A5F441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Excess infusion of water/dextrose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Diuretic use – </a:t>
            </a:r>
            <a:r>
              <a:rPr lang="en-US" sz="2800"/>
              <a:t>thiazide, amiloride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96553-EFBF-466D-B7BA-C511D158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Clinical Case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641D6-1E86-445F-A556-F2A565939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Her boss, the GP, suspects psychiatric illness involving compulsive water drinking</a:t>
            </a:r>
          </a:p>
          <a:p>
            <a:pPr>
              <a:defRPr/>
            </a:pPr>
            <a:r>
              <a:rPr lang="en-US" dirty="0"/>
              <a:t>Refers her for further evaluation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60EF96CD-7107-4BF8-85D2-74EFAAA6A1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Treatment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73349026-EAA1-43F5-997A-0E821A4DF8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Correct underlying cause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80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Restrict fluid intake to 500 – 1000 ml/day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80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Check weight daily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80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Measure serum sodium &amp; plasma osmolality regularly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B4636993-B630-4C3E-91C6-4865B6C3CB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Treatment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3CD5B0C1-1897-4064-8F87-E066C0C068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Demeclocycline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/>
              <a:t>	</a:t>
            </a:r>
            <a:r>
              <a:rPr lang="en-US" sz="2400" dirty="0"/>
              <a:t>inhibits Vasopressin action on kidney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In severe SIADH – hypertonic saline (caution!!)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Correct serum sodium </a:t>
            </a:r>
            <a:r>
              <a:rPr lang="en-US" sz="2800" dirty="0">
                <a:solidFill>
                  <a:srgbClr val="0070C0"/>
                </a:solidFill>
              </a:rPr>
              <a:t>SLOWLY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800" dirty="0">
              <a:solidFill>
                <a:srgbClr val="FFFF99"/>
              </a:solidFill>
            </a:endParaRPr>
          </a:p>
          <a:p>
            <a:pPr eaLnBrk="1" hangingPunct="1">
              <a:defRPr/>
            </a:pPr>
            <a:r>
              <a:rPr lang="en-US" sz="2000" dirty="0"/>
              <a:t>Vasopressin V2 antagonists (tolvaptan)</a:t>
            </a:r>
            <a:r>
              <a:rPr lang="en-US" dirty="0"/>
              <a:t> </a:t>
            </a:r>
            <a:endParaRPr lang="en-US" sz="2800" dirty="0">
              <a:solidFill>
                <a:srgbClr val="FFFF99"/>
              </a:solidFill>
            </a:endParaRPr>
          </a:p>
          <a:p>
            <a:pPr eaLnBrk="1" hangingPunct="1">
              <a:defRPr/>
            </a:pPr>
            <a:endParaRPr lang="en-US" dirty="0">
              <a:solidFill>
                <a:srgbClr val="FFFF9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7A63A552-F416-4796-AAC0-A8369EBBDB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Remember …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2E993BBD-ED56-483B-A8BB-A72B339DA6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Hyponatraemia very common during illness in frail elderly patients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80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May be clinically difficult to distinguish SIADH from salt and water depletion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80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Trial infusion of 1-2 L 0.9% saline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/>
              <a:t>		- SIADH will not respond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/>
              <a:t>		- sodium depletion will respond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92C14A8E-470D-49DE-BC9F-9146924CD5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Central Pontine Myelinolysis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0C9552EC-525E-4C6A-A874-8420F4B4CE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8229600" cy="3962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may </a:t>
            </a:r>
            <a:r>
              <a:rPr lang="en-US" dirty="0">
                <a:solidFill>
                  <a:srgbClr val="0070C0"/>
                </a:solidFill>
              </a:rPr>
              <a:t>NOT</a:t>
            </a:r>
            <a:r>
              <a:rPr lang="en-US" dirty="0"/>
              <a:t> be associated with over-rapid correction of serum sodium as previously thought</a:t>
            </a:r>
          </a:p>
          <a:p>
            <a:pPr eaLnBrk="1" hangingPunct="1">
              <a:defRPr/>
            </a:pPr>
            <a:r>
              <a:rPr lang="en-US" dirty="0"/>
              <a:t>evidence controversial   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3919-2A6B-4F9F-B6BD-8A519D34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Take home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72629-4A70-4614-AC50-8D78E0FAE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Polyuria</a:t>
            </a:r>
            <a:r>
              <a:rPr lang="en-US" dirty="0"/>
              <a:t> commonest symptoms of DI</a:t>
            </a:r>
          </a:p>
          <a:p>
            <a:pPr>
              <a:defRPr/>
            </a:pPr>
            <a:r>
              <a:rPr lang="en-US" dirty="0"/>
              <a:t>Always exclude DM as cause for </a:t>
            </a:r>
            <a:r>
              <a:rPr lang="en-US" dirty="0" err="1"/>
              <a:t>polyuria</a:t>
            </a:r>
            <a:r>
              <a:rPr lang="en-US" dirty="0"/>
              <a:t> (commoner than DI)</a:t>
            </a:r>
          </a:p>
          <a:p>
            <a:pPr>
              <a:defRPr/>
            </a:pPr>
            <a:r>
              <a:rPr lang="en-US" dirty="0"/>
              <a:t>FBS, HbA1c should be routine in evaluation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CCFB-0261-4181-A7C4-5CBBC6A7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Clinical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83E79-C142-4DAB-B45D-D1B162B53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114800"/>
          </a:xfrm>
        </p:spPr>
        <p:txBody>
          <a:bodyPr/>
          <a:lstStyle/>
          <a:p>
            <a:pPr>
              <a:defRPr/>
            </a:pPr>
            <a:r>
              <a:rPr lang="en-US" dirty="0"/>
              <a:t>Dr PP 23 year old pre-intern works part time in a GP office</a:t>
            </a:r>
          </a:p>
          <a:p>
            <a:pPr>
              <a:defRPr/>
            </a:pPr>
            <a:r>
              <a:rPr lang="en-US" dirty="0"/>
              <a:t>Recently her life revolves around being close to the bathroom and a water dispenser</a:t>
            </a:r>
          </a:p>
          <a:p>
            <a:pPr>
              <a:defRPr/>
            </a:pPr>
            <a:r>
              <a:rPr lang="en-US" dirty="0"/>
              <a:t>She urinates every hour and drinks at lease 6 L of fluids per day</a:t>
            </a:r>
          </a:p>
          <a:p>
            <a:pPr>
              <a:defRPr/>
            </a:pPr>
            <a:r>
              <a:rPr lang="en-US" dirty="0"/>
              <a:t>Always carried a water bottle and drank constantly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2E10-D58A-4A34-979A-6BEFC650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Clinical Case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08A70-0223-4925-9315-E89C7495E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Her boss, the GP suspects psychiatric illness involving compulsive water drinking</a:t>
            </a:r>
          </a:p>
          <a:p>
            <a:pPr>
              <a:defRPr/>
            </a:pPr>
            <a:r>
              <a:rPr lang="en-US" dirty="0"/>
              <a:t>Referred to a physician for evaluation</a:t>
            </a:r>
          </a:p>
          <a:p>
            <a:pPr>
              <a:defRPr/>
            </a:pPr>
            <a:r>
              <a:rPr lang="en-US" dirty="0"/>
              <a:t>Physical examination normal</a:t>
            </a:r>
          </a:p>
          <a:p>
            <a:pPr>
              <a:defRPr/>
            </a:pPr>
            <a:r>
              <a:rPr lang="en-US" dirty="0"/>
              <a:t>BP 106/68 mmHg; PR 70 </a:t>
            </a:r>
            <a:r>
              <a:rPr lang="en-US" dirty="0" err="1"/>
              <a:t>bpm</a:t>
            </a:r>
            <a:endParaRPr lang="en-US" dirty="0"/>
          </a:p>
          <a:p>
            <a:pPr>
              <a:defRPr/>
            </a:pPr>
            <a:r>
              <a:rPr lang="en-US" dirty="0">
                <a:solidFill>
                  <a:srgbClr val="0070C0"/>
                </a:solidFill>
              </a:rPr>
              <a:t>Q1 – What is the DD?</a:t>
            </a:r>
          </a:p>
          <a:p>
            <a:pPr>
              <a:defRPr/>
            </a:pPr>
            <a:r>
              <a:rPr lang="en-US" dirty="0">
                <a:solidFill>
                  <a:srgbClr val="0070C0"/>
                </a:solidFill>
              </a:rPr>
              <a:t>Q2 – Which CNS examination are you interested to find out ?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45CE3F-6084-4988-93E2-E5A25CA6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Clinical Case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CB12F-3010-4A14-841D-4142069F3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pPr>
              <a:defRPr/>
            </a:pPr>
            <a:r>
              <a:rPr lang="en-US" dirty="0"/>
              <a:t>Na – 147 </a:t>
            </a:r>
            <a:r>
              <a:rPr lang="en-US" dirty="0" err="1"/>
              <a:t>mmol</a:t>
            </a:r>
            <a:r>
              <a:rPr lang="en-US" dirty="0"/>
              <a:t>/L</a:t>
            </a:r>
          </a:p>
          <a:p>
            <a:pPr>
              <a:defRPr/>
            </a:pPr>
            <a:r>
              <a:rPr lang="en-US" dirty="0"/>
              <a:t>Plasma </a:t>
            </a:r>
            <a:r>
              <a:rPr lang="en-US" dirty="0" err="1"/>
              <a:t>Osmolality</a:t>
            </a:r>
            <a:r>
              <a:rPr lang="en-US" dirty="0"/>
              <a:t> – 301 </a:t>
            </a:r>
            <a:r>
              <a:rPr lang="en-US" dirty="0" err="1"/>
              <a:t>mOsm</a:t>
            </a:r>
            <a:r>
              <a:rPr lang="en-US" dirty="0"/>
              <a:t>/L</a:t>
            </a:r>
          </a:p>
          <a:p>
            <a:pPr>
              <a:defRPr/>
            </a:pPr>
            <a:r>
              <a:rPr lang="en-US" dirty="0"/>
              <a:t>Urine </a:t>
            </a:r>
            <a:r>
              <a:rPr lang="en-US" dirty="0" err="1"/>
              <a:t>Osmolality</a:t>
            </a:r>
            <a:r>
              <a:rPr lang="en-US" dirty="0"/>
              <a:t> – 70 </a:t>
            </a:r>
            <a:r>
              <a:rPr lang="en-US" dirty="0" err="1"/>
              <a:t>mOsm</a:t>
            </a:r>
            <a:r>
              <a:rPr lang="en-US" dirty="0"/>
              <a:t>/L</a:t>
            </a:r>
          </a:p>
          <a:p>
            <a:pPr>
              <a:defRPr/>
            </a:pPr>
            <a:r>
              <a:rPr lang="en-US" dirty="0"/>
              <a:t>Fasting Plasma Glucose – 90mg/</a:t>
            </a:r>
            <a:r>
              <a:rPr lang="en-US" dirty="0" err="1"/>
              <a:t>dL</a:t>
            </a:r>
            <a:endParaRPr lang="en-US" dirty="0"/>
          </a:p>
          <a:p>
            <a:pPr>
              <a:defRPr/>
            </a:pPr>
            <a:r>
              <a:rPr lang="en-US" dirty="0"/>
              <a:t>Urine Glucose – Negative</a:t>
            </a:r>
          </a:p>
          <a:p>
            <a:pPr>
              <a:defRPr/>
            </a:pPr>
            <a:endParaRPr lang="en-US" dirty="0">
              <a:solidFill>
                <a:srgbClr val="FFC00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0070C0"/>
                </a:solidFill>
              </a:rPr>
              <a:t>What is the likely diagnosis 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98498A-DE17-4B93-BC16-E44C0D31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Clinical Case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4637B-A00C-484D-819C-F570D17EB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pPr>
              <a:defRPr/>
            </a:pPr>
            <a:r>
              <a:rPr lang="en-US" dirty="0"/>
              <a:t>2 hour water deprivation test  (WDT) was performed</a:t>
            </a:r>
          </a:p>
          <a:p>
            <a:pPr>
              <a:defRPr/>
            </a:pPr>
            <a:r>
              <a:rPr lang="en-US" dirty="0"/>
              <a:t>At the end of WDT</a:t>
            </a:r>
          </a:p>
          <a:p>
            <a:pPr lvl="1">
              <a:defRPr/>
            </a:pPr>
            <a:r>
              <a:rPr lang="en-US" dirty="0"/>
              <a:t>Urine – 70 </a:t>
            </a:r>
            <a:r>
              <a:rPr lang="en-US" dirty="0" err="1"/>
              <a:t>mOsm</a:t>
            </a:r>
            <a:r>
              <a:rPr lang="en-US" dirty="0"/>
              <a:t>/L</a:t>
            </a:r>
          </a:p>
          <a:p>
            <a:pPr lvl="1">
              <a:defRPr/>
            </a:pPr>
            <a:r>
              <a:rPr lang="en-US" dirty="0"/>
              <a:t>Plasma – 325 </a:t>
            </a:r>
            <a:r>
              <a:rPr lang="en-US" dirty="0" err="1"/>
              <a:t>mOsm</a:t>
            </a:r>
            <a:r>
              <a:rPr lang="en-US" dirty="0"/>
              <a:t>/L</a:t>
            </a:r>
          </a:p>
          <a:p>
            <a:pPr>
              <a:defRPr/>
            </a:pPr>
            <a:r>
              <a:rPr lang="en-US" dirty="0"/>
              <a:t>After subcutaneous </a:t>
            </a:r>
            <a:r>
              <a:rPr lang="en-US" dirty="0" err="1"/>
              <a:t>Desmopressin</a:t>
            </a:r>
            <a:endParaRPr lang="en-US" dirty="0"/>
          </a:p>
          <a:p>
            <a:pPr lvl="1">
              <a:defRPr/>
            </a:pPr>
            <a:r>
              <a:rPr lang="en-US" dirty="0"/>
              <a:t>Urine – 500 </a:t>
            </a:r>
            <a:r>
              <a:rPr lang="en-US" dirty="0" err="1"/>
              <a:t>mOsm</a:t>
            </a:r>
            <a:r>
              <a:rPr lang="en-US" dirty="0"/>
              <a:t>/L</a:t>
            </a:r>
          </a:p>
          <a:p>
            <a:pPr lvl="1">
              <a:defRPr/>
            </a:pPr>
            <a:r>
              <a:rPr lang="en-US" dirty="0"/>
              <a:t>Plasma – 290 </a:t>
            </a:r>
            <a:r>
              <a:rPr lang="en-US" dirty="0" err="1"/>
              <a:t>mOsm</a:t>
            </a:r>
            <a:r>
              <a:rPr lang="en-US" dirty="0"/>
              <a:t>/L</a:t>
            </a:r>
          </a:p>
          <a:p>
            <a:pPr>
              <a:defRPr/>
            </a:pPr>
            <a:r>
              <a:rPr lang="en-US" dirty="0">
                <a:solidFill>
                  <a:srgbClr val="FFC000"/>
                </a:solidFill>
              </a:rPr>
              <a:t>What is the diagnosis?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1F38BA-AD5E-4C1D-AAF9-E0359F43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Clinical Case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C155A-8AA8-48D7-8733-BD9F69C55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70C0"/>
                </a:solidFill>
              </a:rPr>
              <a:t>What is the next step in management?</a:t>
            </a:r>
          </a:p>
          <a:p>
            <a:pPr>
              <a:defRPr/>
            </a:pPr>
            <a:r>
              <a:rPr lang="en-US" dirty="0">
                <a:solidFill>
                  <a:srgbClr val="0070C0"/>
                </a:solidFill>
              </a:rPr>
              <a:t>What is the treatment of choice?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DA2D486-F95A-4FCA-9EE9-A236692DDB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Vasopressin (ADH) 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83713935-C56B-4DC8-99EF-6A9D10C0DAD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32766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 anti-diuretic hormone (ADH)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Controls thirst &amp; water regulation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Acts mainly on kidneys</a:t>
            </a:r>
          </a:p>
        </p:txBody>
      </p:sp>
      <p:pic>
        <p:nvPicPr>
          <p:cNvPr id="5124" name="Picture 9" descr="ncpendmet0513-f3">
            <a:extLst>
              <a:ext uri="{FF2B5EF4-FFF2-40B4-BE49-F238E27FC236}">
                <a16:creationId xmlns:a16="http://schemas.microsoft.com/office/drawing/2014/main" id="{777B56A4-456B-4744-816A-6E149CB8E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295400"/>
            <a:ext cx="4800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65702D92-6CB7-4C34-BC1E-E7985B5EE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Actions of Vasopressin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39F6A3DD-5053-4E7B-AB1F-9AA466AFE1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229600" cy="4343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Stimulate V2 receptors in collecting ducts – makes them permeable to water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800"/>
          </a:p>
          <a:p>
            <a:pPr eaLnBrk="1" hangingPunct="1">
              <a:defRPr/>
            </a:pPr>
            <a:r>
              <a:rPr lang="en-US" sz="2800"/>
              <a:t>Cause re-absoption of hypotonic luminal fluid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800"/>
          </a:p>
          <a:p>
            <a:pPr eaLnBrk="1" hangingPunct="1">
              <a:defRPr/>
            </a:pPr>
            <a:r>
              <a:rPr lang="en-US" sz="2800"/>
              <a:t>Reduce diuresis - retain water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800"/>
          </a:p>
          <a:p>
            <a:pPr eaLnBrk="1" hangingPunct="1">
              <a:defRPr/>
            </a:pPr>
            <a:r>
              <a:rPr lang="en-US" sz="2400"/>
              <a:t>(at high concs </a:t>
            </a:r>
            <a:r>
              <a:rPr lang="en-US" sz="2400">
                <a:sym typeface="Wingdings" pitchFamily="2" charset="2"/>
              </a:rPr>
              <a:t> vasoconstriction)</a:t>
            </a: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1ED86809-A08A-4687-B4E9-C94AAF5C3A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Actions of Vasopressin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9A1AB980-53C0-4D55-B1D0-23D3730585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7172" name="Picture 5" descr="BP016%20ADH">
            <a:extLst>
              <a:ext uri="{FF2B5EF4-FFF2-40B4-BE49-F238E27FC236}">
                <a16:creationId xmlns:a16="http://schemas.microsoft.com/office/drawing/2014/main" id="{2882EE49-7314-44E3-B283-C612B9A48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46482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7" descr="showimage">
            <a:extLst>
              <a:ext uri="{FF2B5EF4-FFF2-40B4-BE49-F238E27FC236}">
                <a16:creationId xmlns:a16="http://schemas.microsoft.com/office/drawing/2014/main" id="{3F9FAC56-FF82-40D1-86F2-DCFBE9ACE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81200"/>
            <a:ext cx="4495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9F84C094-604E-4EF2-B297-FE889335CA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Vasopressin Response to </a:t>
            </a:r>
            <a:br>
              <a:rPr lang="en-US" sz="3600"/>
            </a:br>
            <a:r>
              <a:rPr lang="en-US" sz="3600"/>
              <a:t>Serum Osmolality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0B0C23B-0986-464F-801D-F1A7E5157A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Changes in plasma </a:t>
            </a:r>
            <a:r>
              <a:rPr lang="en-US" sz="2800" dirty="0" err="1"/>
              <a:t>osmolality</a:t>
            </a:r>
            <a:r>
              <a:rPr lang="en-US" sz="2800" dirty="0"/>
              <a:t> sensed by </a:t>
            </a:r>
            <a:r>
              <a:rPr lang="en-US" sz="2800" dirty="0" err="1"/>
              <a:t>osmoreceptors</a:t>
            </a:r>
            <a:r>
              <a:rPr lang="en-US" sz="2800" dirty="0"/>
              <a:t> in hypothalamus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&lt; 280 </a:t>
            </a:r>
            <a:r>
              <a:rPr lang="en-US" sz="2800" dirty="0" err="1"/>
              <a:t>mOsm</a:t>
            </a:r>
            <a:r>
              <a:rPr lang="en-US" sz="2800" dirty="0"/>
              <a:t>/kg </a:t>
            </a:r>
            <a:r>
              <a:rPr lang="en-US" sz="2800" dirty="0">
                <a:solidFill>
                  <a:srgbClr val="FF0000"/>
                </a:solidFill>
              </a:rPr>
              <a:t>(dilute plasma)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vasopressin secretion suppressed  maximum water </a:t>
            </a:r>
            <a:r>
              <a:rPr lang="en-US" sz="2800" dirty="0" err="1">
                <a:sym typeface="Wingdings" pitchFamily="2" charset="2"/>
              </a:rPr>
              <a:t>diuresis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(dilute urine)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800" dirty="0">
              <a:sym typeface="Wingdings" pitchFamily="2" charset="2"/>
            </a:endParaRPr>
          </a:p>
          <a:p>
            <a:pPr eaLnBrk="1" hangingPunct="1">
              <a:defRPr/>
            </a:pPr>
            <a:r>
              <a:rPr lang="en-US" sz="2800" dirty="0">
                <a:sym typeface="Wingdings" pitchFamily="2" charset="2"/>
              </a:rPr>
              <a:t>At 295 </a:t>
            </a:r>
            <a:r>
              <a:rPr lang="en-US" sz="2800" dirty="0" err="1">
                <a:sym typeface="Wingdings" pitchFamily="2" charset="2"/>
              </a:rPr>
              <a:t>mOsm</a:t>
            </a:r>
            <a:r>
              <a:rPr lang="en-US" sz="2800" dirty="0">
                <a:sym typeface="Wingdings" pitchFamily="2" charset="2"/>
              </a:rPr>
              <a:t>/kg 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(concentrated plasma)</a:t>
            </a:r>
            <a:r>
              <a:rPr lang="en-US" sz="2800" dirty="0">
                <a:sym typeface="Wingdings" pitchFamily="2" charset="2"/>
              </a:rPr>
              <a:t>  maximum </a:t>
            </a:r>
            <a:r>
              <a:rPr lang="en-US" sz="2800" dirty="0" err="1">
                <a:sym typeface="Wingdings" pitchFamily="2" charset="2"/>
              </a:rPr>
              <a:t>antidiuresis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(concentrated urine)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392553FA-771B-4945-8FD4-4E4813416A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/>
              <a:t>Vasopressin Response </a:t>
            </a:r>
            <a:br>
              <a:rPr lang="en-US" sz="3600"/>
            </a:br>
            <a:r>
              <a:rPr lang="en-US" sz="3600"/>
              <a:t>to Increasing Serum Osmolality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CA4F4D3E-00A2-4609-81A9-7B1F4EFA58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9220" name="Picture 5" descr="showimage">
            <a:extLst>
              <a:ext uri="{FF2B5EF4-FFF2-40B4-BE49-F238E27FC236}">
                <a16:creationId xmlns:a16="http://schemas.microsoft.com/office/drawing/2014/main" id="{7FF6B440-588D-4FB0-8594-581E69374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686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4796-00FA-45BD-94DA-CD9660E5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Plasma </a:t>
            </a:r>
            <a:r>
              <a:rPr lang="en-US" dirty="0" err="1"/>
              <a:t>Osmolality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9FDDA-2CF4-4C15-B4FB-F3FB7DB11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Closely maintained within narrow range</a:t>
            </a:r>
          </a:p>
          <a:p>
            <a:pPr lvl="1">
              <a:defRPr/>
            </a:pPr>
            <a:r>
              <a:rPr lang="en-US" dirty="0">
                <a:solidFill>
                  <a:srgbClr val="FF0000"/>
                </a:solidFill>
              </a:rPr>
              <a:t>280-295 </a:t>
            </a:r>
            <a:r>
              <a:rPr lang="en-US" dirty="0" err="1">
                <a:solidFill>
                  <a:srgbClr val="FF0000"/>
                </a:solidFill>
              </a:rPr>
              <a:t>mOsm</a:t>
            </a:r>
            <a:r>
              <a:rPr lang="en-US" dirty="0">
                <a:solidFill>
                  <a:srgbClr val="FF0000"/>
                </a:solidFill>
              </a:rPr>
              <a:t>/L</a:t>
            </a:r>
          </a:p>
          <a:p>
            <a:pPr>
              <a:defRPr/>
            </a:pPr>
            <a:r>
              <a:rPr lang="en-US" dirty="0"/>
              <a:t>At expense of varying urine </a:t>
            </a:r>
            <a:r>
              <a:rPr lang="en-US" dirty="0" err="1"/>
              <a:t>osmolalities</a:t>
            </a:r>
            <a:endParaRPr lang="en-US" dirty="0"/>
          </a:p>
          <a:p>
            <a:pPr lvl="1">
              <a:defRPr/>
            </a:pPr>
            <a:r>
              <a:rPr lang="en-US" dirty="0"/>
              <a:t>Amount of water reabsorbed by collecting ducts can be varied according to bodies needs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834</Words>
  <Application>Microsoft Office PowerPoint</Application>
  <PresentationFormat>On-screen Show (4:3)</PresentationFormat>
  <Paragraphs>249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Wingdings</vt:lpstr>
      <vt:lpstr>Office Theme</vt:lpstr>
      <vt:lpstr>Disorders of the Thirst Axis</vt:lpstr>
      <vt:lpstr>Clinical Case</vt:lpstr>
      <vt:lpstr>Clinical Case cont.</vt:lpstr>
      <vt:lpstr>Vasopressin (ADH) </vt:lpstr>
      <vt:lpstr>Actions of Vasopressin</vt:lpstr>
      <vt:lpstr>Actions of Vasopressin</vt:lpstr>
      <vt:lpstr>Vasopressin Response to  Serum Osmolality</vt:lpstr>
      <vt:lpstr>Vasopressin Response  to Increasing Serum Osmolality</vt:lpstr>
      <vt:lpstr>Plasma Osmolality</vt:lpstr>
      <vt:lpstr>Urine Osmolality</vt:lpstr>
      <vt:lpstr>Disorders of Vasopressin</vt:lpstr>
      <vt:lpstr>Diabetes Insipidus (DI)</vt:lpstr>
      <vt:lpstr>PowerPoint Presentation</vt:lpstr>
      <vt:lpstr>Symptoms</vt:lpstr>
      <vt:lpstr>D/D</vt:lpstr>
      <vt:lpstr>Causes of Cranial DI</vt:lpstr>
      <vt:lpstr>Causes of Nephrogenic DI</vt:lpstr>
      <vt:lpstr>Biochemistry</vt:lpstr>
      <vt:lpstr>Water Deprivation Test I</vt:lpstr>
      <vt:lpstr>Water Deprivation Test II</vt:lpstr>
      <vt:lpstr>Treatment</vt:lpstr>
      <vt:lpstr>Remember ..</vt:lpstr>
      <vt:lpstr>Primary Polydipsia</vt:lpstr>
      <vt:lpstr>Syndrome of Inappropriate  Anti Diuretic Hormone  (SIADH) Secretion</vt:lpstr>
      <vt:lpstr>PowerPoint Presentation</vt:lpstr>
      <vt:lpstr>Clinical Features</vt:lpstr>
      <vt:lpstr>Causes</vt:lpstr>
      <vt:lpstr>Diagnostic Criteria</vt:lpstr>
      <vt:lpstr>D/D</vt:lpstr>
      <vt:lpstr>Treatment</vt:lpstr>
      <vt:lpstr>Treatment</vt:lpstr>
      <vt:lpstr>Remember …</vt:lpstr>
      <vt:lpstr>Central Pontine Myelinolysis</vt:lpstr>
      <vt:lpstr>Take home messages</vt:lpstr>
      <vt:lpstr>Clinical Case</vt:lpstr>
      <vt:lpstr>Clinical Case cont.</vt:lpstr>
      <vt:lpstr>Clinical Case cont.</vt:lpstr>
      <vt:lpstr>Clinical Case cont.</vt:lpstr>
      <vt:lpstr>Clinical Case cont.</vt:lpstr>
    </vt:vector>
  </TitlesOfParts>
  <Company>Your Organization 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Insipidus</dc:title>
  <dc:creator>Thilina Palihawadana</dc:creator>
  <cp:lastModifiedBy>PS/2013/201</cp:lastModifiedBy>
  <cp:revision>61</cp:revision>
  <dcterms:created xsi:type="dcterms:W3CDTF">2002-08-20T18:06:21Z</dcterms:created>
  <dcterms:modified xsi:type="dcterms:W3CDTF">2019-05-28T02:11:11Z</dcterms:modified>
</cp:coreProperties>
</file>