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35"/>
  </p:handoutMasterIdLst>
  <p:sldIdLst>
    <p:sldId id="256" r:id="rId2"/>
    <p:sldId id="258" r:id="rId3"/>
    <p:sldId id="269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87" r:id="rId14"/>
    <p:sldId id="267" r:id="rId15"/>
    <p:sldId id="270" r:id="rId16"/>
    <p:sldId id="271" r:id="rId17"/>
    <p:sldId id="272" r:id="rId18"/>
    <p:sldId id="288" r:id="rId19"/>
    <p:sldId id="273" r:id="rId20"/>
    <p:sldId id="274" r:id="rId21"/>
    <p:sldId id="275" r:id="rId22"/>
    <p:sldId id="276" r:id="rId23"/>
    <p:sldId id="277" r:id="rId24"/>
    <p:sldId id="278" r:id="rId25"/>
    <p:sldId id="289" r:id="rId26"/>
    <p:sldId id="281" r:id="rId27"/>
    <p:sldId id="280" r:id="rId28"/>
    <p:sldId id="282" r:id="rId29"/>
    <p:sldId id="283" r:id="rId30"/>
    <p:sldId id="284" r:id="rId31"/>
    <p:sldId id="285" r:id="rId32"/>
    <p:sldId id="286" r:id="rId33"/>
    <p:sldId id="279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FF99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660"/>
  </p:normalViewPr>
  <p:slideViewPr>
    <p:cSldViewPr>
      <p:cViewPr varScale="1">
        <p:scale>
          <a:sx n="79" d="100"/>
          <a:sy n="79" d="100"/>
        </p:scale>
        <p:origin x="105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1374" y="-11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slide" Target="slides/slide33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slide" Target="slides/slide32.xml" /><Relationship Id="rId38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slide" Target="slides/slide31.xml" /><Relationship Id="rId37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handoutMaster" Target="handoutMasters/handoutMaster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290CB4CF-13AD-4360-A348-68EDA227BF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80680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5123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4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5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6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7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8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29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0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1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2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3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4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5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6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7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8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39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0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5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6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159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5160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61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162" name="Rectangle 42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838200"/>
            <a:ext cx="8229600" cy="1828800"/>
          </a:xfrm>
        </p:spPr>
        <p:txBody>
          <a:bodyPr/>
          <a:lstStyle>
            <a:lvl1pPr algn="ctr">
              <a:defRPr sz="44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63" name="Rectangle 4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295400" y="38100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164" name="Rectangle 44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65" name="Rectangle 4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166" name="Rectangle 4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A1F243D-CD43-4AB8-A5B0-7D78E4EB35C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7EA26D-DF4D-4EE5-8061-83A1BCF0FD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07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3563" y="0"/>
            <a:ext cx="2230437" cy="685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250" y="0"/>
            <a:ext cx="6538913" cy="68580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AA5ECD-7726-4378-9160-B0AF224D90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699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F6B9B1-ADBE-4C22-A924-7EED1B9F65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273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C85959-283F-4C73-A3AC-A53CB0D0A20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418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4343400" cy="5638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219200"/>
            <a:ext cx="4343400" cy="5638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F6298E-51DB-4E21-A6A5-50047D4D8C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3569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8779A0B-B2F2-478A-A78A-4A61E91BE0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90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744566-0289-4569-BB25-C620AEE0C93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253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306BFC-55E5-4D8C-8200-83F161BC60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5139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BCE1D6-C365-4072-88CA-8F38F1EF74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1877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4BC0CA-2CC3-4922-929C-E57859080A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31998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6413"/>
            <a:chOff x="0" y="0"/>
            <a:chExt cx="5760" cy="4319"/>
          </a:xfrm>
        </p:grpSpPr>
        <p:sp>
          <p:nvSpPr>
            <p:cNvPr id="4099" name="Freeform 3"/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" name="Freeform 4"/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" name="Freeform 5"/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" name="Freeform 6"/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3" name="Freeform 7"/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4" name="Freeform 8"/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5" name="Freeform 9"/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6" name="Freeform 10"/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7" name="Freeform 11"/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8" name="Freeform 12"/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" name="Freeform 13"/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" name="Freeform 14"/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1" name="Freeform 15"/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2" name="Freeform 16"/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Freeform 17"/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4" name="Freeform 18"/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Freeform 19"/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6" name="Freeform 20"/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Freeform 21"/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8" name="Freeform 22"/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Freeform 23"/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0" name="Freeform 24"/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1" name="Freeform 25"/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2" name="Freeform 26"/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3" name="Freeform 27"/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4" name="Freeform 28"/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5" name="Freeform 29"/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6" name="Freeform 30"/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7" name="Freeform 31"/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8" name="Freeform 32"/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9" name="Freeform 33"/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0" name="Freeform 34"/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1" name="Freeform 35"/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2" name="Freeform 36"/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3" name="Freeform 37"/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4" name="Freeform 38"/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35" name="Group 39"/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136" name="Freeform 40"/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7" name="Freeform 41"/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138" name="Rectangle 42"/>
          <p:cNvSpPr>
            <a:spLocks noGrp="1" noChangeArrowheads="1"/>
          </p:cNvSpPr>
          <p:nvPr>
            <p:ph type="title"/>
          </p:nvPr>
        </p:nvSpPr>
        <p:spPr bwMode="auto">
          <a:xfrm>
            <a:off x="222250" y="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39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8839200" cy="563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40" name="Rectangle 4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 altLang="en-US"/>
          </a:p>
        </p:txBody>
      </p:sp>
      <p:sp>
        <p:nvSpPr>
          <p:cNvPr id="4141" name="Rectangle 4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 altLang="en-US"/>
          </a:p>
        </p:txBody>
      </p:sp>
      <p:sp>
        <p:nvSpPr>
          <p:cNvPr id="4142" name="Rectangle 4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27E45744-E9A9-4799-884C-24E9FD89ECE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000" b="1" kern="12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Bookman Old Style" panose="020506040505050202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0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Bookman Old Style" panose="020506040505050202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0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Bookman Old Style" panose="020506040505050202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0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Bookman Old Style" panose="020506040505050202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Bookman Old Style" panose="020506040505050202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Bookman Old Style" panose="020506040505050202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Bookman Old Style" panose="020506040505050202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Bookman Old Style" panose="020506040505050202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FF66"/>
        </a:buClr>
        <a:buSzPct val="11000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FF66"/>
        </a:buClr>
        <a:buFont typeface="Wingdings" panose="05000000000000000000" pitchFamily="2" charset="2"/>
        <a:buChar char="Ø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FF66"/>
        </a:buClr>
        <a:buFont typeface="Wingdings" panose="05000000000000000000" pitchFamily="2" charset="2"/>
        <a:buChar char="v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eorgia" panose="02040502050405020303" pitchFamily="18" charset="0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Georgia" panose="02040502050405020303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7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7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7.xml" 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810000"/>
            <a:ext cx="6705600" cy="2133600"/>
          </a:xfrm>
        </p:spPr>
        <p:txBody>
          <a:bodyPr/>
          <a:lstStyle/>
          <a:p>
            <a:r>
              <a:rPr lang="en-US" altLang="en-US" sz="4000" b="1" dirty="0" err="1"/>
              <a:t>Dr</a:t>
            </a:r>
            <a:r>
              <a:rPr lang="en-US" altLang="en-US" sz="4000" b="1" dirty="0"/>
              <a:t> Sachith Mettananda</a:t>
            </a:r>
          </a:p>
          <a:p>
            <a:r>
              <a:rPr lang="en-US" altLang="en-US" sz="2400" b="1" dirty="0"/>
              <a:t>Department of </a:t>
            </a:r>
            <a:r>
              <a:rPr lang="en-US" altLang="en-US" sz="2400" b="1" dirty="0" err="1"/>
              <a:t>Paediatrics</a:t>
            </a:r>
            <a:endParaRPr lang="en-US" altLang="en-US" sz="2400" b="1" dirty="0"/>
          </a:p>
          <a:p>
            <a:r>
              <a:rPr lang="en-US" altLang="en-US" sz="2400" b="1"/>
              <a:t>2019</a:t>
            </a:r>
            <a:endParaRPr lang="en-US" altLang="en-US" sz="2400" b="1" dirty="0"/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533400" y="1066800"/>
            <a:ext cx="82296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1pPr>
            <a:lvl2pPr algn="ctr"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2pPr>
            <a:lvl3pPr algn="ctr"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3pPr>
            <a:lvl4pPr algn="ctr"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4pPr>
            <a:lvl5pPr algn="ctr"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</a:defRPr>
            </a:lvl9pPr>
          </a:lstStyle>
          <a:p>
            <a:pPr eaLnBrk="1" hangingPunct="1"/>
            <a:r>
              <a:rPr lang="en-US" altLang="en-US" dirty="0"/>
              <a:t>Thyroid disorders in children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Untreated 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and mental development retarded</a:t>
            </a:r>
          </a:p>
          <a:p>
            <a:r>
              <a:rPr lang="en-US" dirty="0"/>
              <a:t>Develop obvious clinical features by 3-6 months</a:t>
            </a:r>
          </a:p>
        </p:txBody>
      </p:sp>
    </p:spTree>
    <p:extLst>
      <p:ext uri="{BB962C8B-B14F-4D97-AF65-F5344CB8AC3E}">
        <p14:creationId xmlns:p14="http://schemas.microsoft.com/office/powerpoint/2010/main" val="4049781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50" y="0"/>
            <a:ext cx="8921750" cy="1143000"/>
          </a:xfrm>
        </p:spPr>
        <p:txBody>
          <a:bodyPr/>
          <a:lstStyle/>
          <a:p>
            <a:r>
              <a:rPr lang="en-US" dirty="0"/>
              <a:t>Late clinical features of untreated 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5257800"/>
          </a:xfrm>
        </p:spPr>
        <p:txBody>
          <a:bodyPr/>
          <a:lstStyle/>
          <a:p>
            <a:r>
              <a:rPr lang="en-US" sz="3000" dirty="0"/>
              <a:t>Short stature</a:t>
            </a:r>
          </a:p>
          <a:p>
            <a:r>
              <a:rPr lang="en-US" sz="3000" dirty="0"/>
              <a:t>Developmental delay</a:t>
            </a:r>
          </a:p>
          <a:p>
            <a:r>
              <a:rPr lang="en-US" sz="3000" dirty="0"/>
              <a:t>Large head/ short neck</a:t>
            </a:r>
          </a:p>
          <a:p>
            <a:r>
              <a:rPr lang="en-US" sz="3000" dirty="0"/>
              <a:t>Broad hands / short fingers</a:t>
            </a:r>
          </a:p>
          <a:p>
            <a:r>
              <a:rPr lang="en-US" sz="3000" dirty="0"/>
              <a:t>Dry scaly skin/ coarse scanty hair</a:t>
            </a:r>
          </a:p>
          <a:p>
            <a:r>
              <a:rPr lang="en-US" sz="3000" dirty="0"/>
              <a:t>Hoarse voice</a:t>
            </a:r>
          </a:p>
          <a:p>
            <a:r>
              <a:rPr lang="en-US" sz="3000" dirty="0" err="1"/>
              <a:t>Hypotonia</a:t>
            </a:r>
            <a:endParaRPr lang="en-US" sz="3000" dirty="0"/>
          </a:p>
          <a:p>
            <a:r>
              <a:rPr lang="en-US" sz="3000" dirty="0"/>
              <a:t>Myxedema</a:t>
            </a:r>
          </a:p>
          <a:p>
            <a:r>
              <a:rPr lang="en-US" sz="3000" dirty="0"/>
              <a:t>Delayed sexual maturation</a:t>
            </a:r>
          </a:p>
        </p:txBody>
      </p:sp>
    </p:spTree>
    <p:extLst>
      <p:ext uri="{BB962C8B-B14F-4D97-AF65-F5344CB8AC3E}">
        <p14:creationId xmlns:p14="http://schemas.microsoft.com/office/powerpoint/2010/main" val="47771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TSH – elevated</a:t>
            </a:r>
          </a:p>
          <a:p>
            <a:r>
              <a:rPr lang="en-US" dirty="0"/>
              <a:t>Serum T4 and Free T4 – low</a:t>
            </a:r>
          </a:p>
          <a:p>
            <a:r>
              <a:rPr lang="en-US" dirty="0"/>
              <a:t>Thyroid US scan</a:t>
            </a:r>
          </a:p>
          <a:p>
            <a:r>
              <a:rPr lang="en-US" dirty="0"/>
              <a:t>Thyroid Scintigraphy - </a:t>
            </a:r>
            <a:r>
              <a:rPr lang="en-US" sz="2800" baseline="30000" dirty="0"/>
              <a:t>123</a:t>
            </a:r>
            <a:r>
              <a:rPr lang="en-US" sz="2800" dirty="0"/>
              <a:t>I-sodium iodide </a:t>
            </a:r>
          </a:p>
          <a:p>
            <a:r>
              <a:rPr lang="en-US" dirty="0"/>
              <a:t>X-ray left knee joint</a:t>
            </a:r>
          </a:p>
          <a:p>
            <a:pPr lvl="1"/>
            <a:r>
              <a:rPr lang="en-US" dirty="0"/>
              <a:t>Absent distal femoral and proximal </a:t>
            </a:r>
            <a:r>
              <a:rPr lang="en-US" dirty="0" err="1"/>
              <a:t>tibial</a:t>
            </a:r>
            <a:r>
              <a:rPr lang="en-US" dirty="0"/>
              <a:t> epiphysis / epiphyseal dysgenesis</a:t>
            </a:r>
          </a:p>
          <a:p>
            <a:r>
              <a:rPr lang="en-US" dirty="0"/>
              <a:t>ECG- low voltage P and QRS complexes</a:t>
            </a:r>
          </a:p>
        </p:txBody>
      </p:sp>
    </p:spTree>
    <p:extLst>
      <p:ext uri="{BB962C8B-B14F-4D97-AF65-F5344CB8AC3E}">
        <p14:creationId xmlns:p14="http://schemas.microsoft.com/office/powerpoint/2010/main" val="4240486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encrypted-tbn0.gstatic.com/images?q=tbn:ANd9GcQSgLr_1jDTtn4uNC0jC_6dFTE5UhVS6KPNDDzkN9-lkFEzE2B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066800"/>
            <a:ext cx="4800600" cy="4371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757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50" y="0"/>
            <a:ext cx="8921750" cy="1143000"/>
          </a:xfrm>
        </p:spPr>
        <p:txBody>
          <a:bodyPr/>
          <a:lstStyle/>
          <a:p>
            <a:r>
              <a:rPr lang="en-US" dirty="0"/>
              <a:t>Newborn screening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operation since 2014 in Sri Lanka</a:t>
            </a:r>
          </a:p>
          <a:p>
            <a:pPr lvl="1"/>
            <a:r>
              <a:rPr lang="en-US" dirty="0"/>
              <a:t>Heel Prick blood sample before discharge OR</a:t>
            </a:r>
          </a:p>
          <a:p>
            <a:pPr lvl="1"/>
            <a:r>
              <a:rPr lang="en-US" dirty="0"/>
              <a:t>Venous blood sample between day 3-5</a:t>
            </a:r>
          </a:p>
          <a:p>
            <a:r>
              <a:rPr lang="en-US" dirty="0"/>
              <a:t>If Initial TSH is &gt;6mU/L</a:t>
            </a:r>
          </a:p>
          <a:p>
            <a:pPr lvl="1"/>
            <a:r>
              <a:rPr lang="en-US" dirty="0"/>
              <a:t>Do venous TSH/FreeT4 urgently</a:t>
            </a:r>
          </a:p>
        </p:txBody>
      </p:sp>
    </p:spTree>
    <p:extLst>
      <p:ext uri="{BB962C8B-B14F-4D97-AF65-F5344CB8AC3E}">
        <p14:creationId xmlns:p14="http://schemas.microsoft.com/office/powerpoint/2010/main" val="1440444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Indications to start treatment</a:t>
            </a:r>
          </a:p>
          <a:p>
            <a:pPr lvl="1"/>
            <a:r>
              <a:rPr lang="en-US"/>
              <a:t>? Low </a:t>
            </a:r>
            <a:r>
              <a:rPr lang="en-US" dirty="0"/>
              <a:t>free T4</a:t>
            </a:r>
          </a:p>
          <a:p>
            <a:pPr lvl="1"/>
            <a:r>
              <a:rPr lang="en-US" dirty="0"/>
              <a:t>TSH &gt;20 </a:t>
            </a:r>
            <a:r>
              <a:rPr lang="en-US" dirty="0" err="1"/>
              <a:t>mU</a:t>
            </a:r>
            <a:r>
              <a:rPr lang="en-US" dirty="0"/>
              <a:t>/L (even if free T4 is normal)</a:t>
            </a:r>
          </a:p>
          <a:p>
            <a:pPr lvl="1"/>
            <a:r>
              <a:rPr lang="en-US" dirty="0"/>
              <a:t>TSH between 6-20mU/L and small/ectopic thyroid gland (even if free T4 is normal)</a:t>
            </a:r>
          </a:p>
          <a:p>
            <a:r>
              <a:rPr lang="en-US" dirty="0"/>
              <a:t>Levothyroxine (L-T4)</a:t>
            </a:r>
          </a:p>
          <a:p>
            <a:pPr lvl="1"/>
            <a:r>
              <a:rPr lang="en-US" dirty="0"/>
              <a:t>Should be started as early as possible </a:t>
            </a:r>
          </a:p>
          <a:p>
            <a:pPr lvl="1"/>
            <a:r>
              <a:rPr lang="en-US" dirty="0"/>
              <a:t>10-15 micrograms/kg/d</a:t>
            </a:r>
          </a:p>
          <a:p>
            <a:pPr lvl="1"/>
            <a:r>
              <a:rPr lang="en-GB" dirty="0"/>
              <a:t>Early morning on to empty stomach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078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Follow-up and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2269"/>
            <a:ext cx="9220200" cy="5638800"/>
          </a:xfrm>
        </p:spPr>
        <p:txBody>
          <a:bodyPr/>
          <a:lstStyle/>
          <a:p>
            <a:r>
              <a:rPr lang="en-US" dirty="0"/>
              <a:t>Monitor treatment with</a:t>
            </a:r>
          </a:p>
          <a:p>
            <a:pPr lvl="1"/>
            <a:r>
              <a:rPr lang="en-US" dirty="0"/>
              <a:t>TSH and freeT4</a:t>
            </a:r>
          </a:p>
          <a:p>
            <a:pPr lvl="2"/>
            <a:r>
              <a:rPr lang="en-US" dirty="0"/>
              <a:t>Free T4 – upper half of the reference range</a:t>
            </a:r>
          </a:p>
          <a:p>
            <a:pPr lvl="2"/>
            <a:r>
              <a:rPr lang="en-US" dirty="0"/>
              <a:t>TSH- in the reference range</a:t>
            </a:r>
          </a:p>
          <a:p>
            <a:pPr lvl="1"/>
            <a:r>
              <a:rPr lang="en-US" dirty="0" err="1"/>
              <a:t>Undertreatment</a:t>
            </a:r>
            <a:r>
              <a:rPr lang="en-US" dirty="0"/>
              <a:t> – Persistent hypothyroidism</a:t>
            </a:r>
          </a:p>
          <a:p>
            <a:pPr lvl="1"/>
            <a:r>
              <a:rPr lang="en-US" dirty="0"/>
              <a:t>Overtreatment- </a:t>
            </a:r>
            <a:r>
              <a:rPr lang="en-US" dirty="0" err="1"/>
              <a:t>crainiosynostosis</a:t>
            </a:r>
            <a:r>
              <a:rPr lang="en-US" dirty="0"/>
              <a:t>, temperament problems</a:t>
            </a:r>
          </a:p>
          <a:p>
            <a:r>
              <a:rPr lang="en-US" dirty="0"/>
              <a:t>Thyroid re-evaluation</a:t>
            </a:r>
          </a:p>
          <a:p>
            <a:pPr lvl="1"/>
            <a:r>
              <a:rPr lang="en-US" dirty="0"/>
              <a:t>To identify transient hypothyroidism</a:t>
            </a:r>
          </a:p>
          <a:p>
            <a:pPr lvl="1"/>
            <a:r>
              <a:rPr lang="en-US" dirty="0"/>
              <a:t>At 3 years – gradually reduce and omit LT4</a:t>
            </a:r>
          </a:p>
        </p:txBody>
      </p:sp>
    </p:spTree>
    <p:extLst>
      <p:ext uri="{BB962C8B-B14F-4D97-AF65-F5344CB8AC3E}">
        <p14:creationId xmlns:p14="http://schemas.microsoft.com/office/powerpoint/2010/main" val="291846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Prognosis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Early diagnosis and adequate treatment from the 1st weeks of life result in normal linear growth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851722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cdn.c.photoshelter.com/img-get/I0000ImvryPqrKqk/s/700/700/Sigiriya-Rock-Fortress-seen-from-Pidurangala-Rock-Sri-Lank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33400"/>
            <a:ext cx="8776026" cy="586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/>
          <p:cNvCxnSpPr/>
          <p:nvPr/>
        </p:nvCxnSpPr>
        <p:spPr bwMode="auto">
          <a:xfrm flipH="1">
            <a:off x="5257800" y="1600200"/>
            <a:ext cx="685800" cy="6096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accent4">
                <a:lumMod val="1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151458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Acquired hypothyroidism</a:t>
            </a:r>
          </a:p>
        </p:txBody>
      </p:sp>
    </p:spTree>
    <p:extLst>
      <p:ext uri="{BB962C8B-B14F-4D97-AF65-F5344CB8AC3E}">
        <p14:creationId xmlns:p14="http://schemas.microsoft.com/office/powerpoint/2010/main" val="316762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 dirty="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39982"/>
            <a:ext cx="8839200" cy="5638800"/>
          </a:xfrm>
        </p:spPr>
        <p:txBody>
          <a:bodyPr/>
          <a:lstStyle/>
          <a:p>
            <a:r>
              <a:rPr lang="en-US" dirty="0"/>
              <a:t>Thyroid gland</a:t>
            </a:r>
          </a:p>
          <a:p>
            <a:endParaRPr lang="en-US" dirty="0"/>
          </a:p>
          <a:p>
            <a:r>
              <a:rPr lang="en-US" dirty="0"/>
              <a:t>Thyroid disorders</a:t>
            </a:r>
          </a:p>
          <a:p>
            <a:pPr lvl="1"/>
            <a:r>
              <a:rPr lang="en-US" altLang="en-US" dirty="0"/>
              <a:t>Congenital Hypothyroidism</a:t>
            </a:r>
          </a:p>
          <a:p>
            <a:pPr lvl="1"/>
            <a:r>
              <a:rPr lang="en-US" altLang="en-US" dirty="0"/>
              <a:t>Acquired hypothyroidism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Hyperthyroidism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Epidemiology and </a:t>
            </a:r>
            <a:r>
              <a:rPr lang="en-US" dirty="0" err="1"/>
              <a:t>Aeitiology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7709" y="762000"/>
            <a:ext cx="9144000" cy="5638800"/>
          </a:xfrm>
        </p:spPr>
        <p:txBody>
          <a:bodyPr/>
          <a:lstStyle/>
          <a:p>
            <a:r>
              <a:rPr lang="en-US" dirty="0"/>
              <a:t>Incidence – 0.3%</a:t>
            </a:r>
          </a:p>
          <a:p>
            <a:r>
              <a:rPr lang="en-US" dirty="0"/>
              <a:t>Causes</a:t>
            </a:r>
          </a:p>
          <a:p>
            <a:pPr lvl="1"/>
            <a:r>
              <a:rPr lang="en-US" dirty="0"/>
              <a:t>Chronic lymphocytic (Hashimoto)/ autoimmune thyroiditis</a:t>
            </a:r>
          </a:p>
          <a:p>
            <a:pPr lvl="2"/>
            <a:r>
              <a:rPr lang="en-US" dirty="0"/>
              <a:t>Female &gt; male; familial</a:t>
            </a:r>
          </a:p>
          <a:p>
            <a:pPr lvl="2"/>
            <a:r>
              <a:rPr lang="en-US" dirty="0"/>
              <a:t>Common in Down and Turner syndromes</a:t>
            </a:r>
          </a:p>
          <a:p>
            <a:pPr lvl="1"/>
            <a:r>
              <a:rPr lang="en-US" dirty="0"/>
              <a:t>Autoimmune </a:t>
            </a:r>
            <a:r>
              <a:rPr lang="en-US" dirty="0" err="1"/>
              <a:t>polyglandular</a:t>
            </a:r>
            <a:r>
              <a:rPr lang="en-US" dirty="0"/>
              <a:t> syndromes</a:t>
            </a:r>
          </a:p>
          <a:p>
            <a:pPr lvl="1"/>
            <a:r>
              <a:rPr lang="en-US" dirty="0"/>
              <a:t>Drugs –Amiodarone, lithium, phenytoin, </a:t>
            </a:r>
            <a:r>
              <a:rPr lang="en-US" dirty="0" err="1"/>
              <a:t>phenobarbitone</a:t>
            </a:r>
            <a:r>
              <a:rPr lang="en-US" dirty="0"/>
              <a:t> and valproate</a:t>
            </a:r>
          </a:p>
          <a:p>
            <a:pPr lvl="1"/>
            <a:r>
              <a:rPr lang="en-US" dirty="0"/>
              <a:t>Hypothalamic or pituitary disease – central </a:t>
            </a:r>
            <a:r>
              <a:rPr lang="en-US" dirty="0" err="1"/>
              <a:t>hypothryroidism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621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50" y="0"/>
            <a:ext cx="8921750" cy="1143000"/>
          </a:xfrm>
        </p:spPr>
        <p:txBody>
          <a:bodyPr/>
          <a:lstStyle/>
          <a:p>
            <a:r>
              <a:rPr lang="en-US" dirty="0"/>
              <a:t>Clinical </a:t>
            </a:r>
            <a:r>
              <a:rPr lang="en-US"/>
              <a:t>manefestations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5257800"/>
          </a:xfrm>
        </p:spPr>
        <p:txBody>
          <a:bodyPr/>
          <a:lstStyle/>
          <a:p>
            <a:r>
              <a:rPr lang="en-US" sz="3000" dirty="0"/>
              <a:t>Goiter</a:t>
            </a:r>
          </a:p>
          <a:p>
            <a:r>
              <a:rPr lang="en-US" sz="3000" dirty="0"/>
              <a:t>Short stature</a:t>
            </a:r>
          </a:p>
          <a:p>
            <a:r>
              <a:rPr lang="en-US" sz="3000" dirty="0"/>
              <a:t>Weight gain </a:t>
            </a:r>
          </a:p>
          <a:p>
            <a:r>
              <a:rPr lang="en-US" sz="3000" dirty="0"/>
              <a:t>Cold intolerance, decreased energy, sleepiness</a:t>
            </a:r>
          </a:p>
          <a:p>
            <a:r>
              <a:rPr lang="en-US" sz="3000" dirty="0"/>
              <a:t>Constipation</a:t>
            </a:r>
          </a:p>
          <a:p>
            <a:r>
              <a:rPr lang="en-US" sz="3000" dirty="0"/>
              <a:t>Myxedema</a:t>
            </a:r>
          </a:p>
          <a:p>
            <a:r>
              <a:rPr lang="en-US" sz="3000" dirty="0"/>
              <a:t>Bradycardia</a:t>
            </a:r>
          </a:p>
          <a:p>
            <a:r>
              <a:rPr lang="en-US" sz="3000" dirty="0"/>
              <a:t>Delayed osseous maturation (bone age)</a:t>
            </a:r>
          </a:p>
          <a:p>
            <a:r>
              <a:rPr lang="en-US" sz="3000" dirty="0"/>
              <a:t>Delayed puberty</a:t>
            </a:r>
          </a:p>
        </p:txBody>
      </p:sp>
    </p:spTree>
    <p:extLst>
      <p:ext uri="{BB962C8B-B14F-4D97-AF65-F5344CB8AC3E}">
        <p14:creationId xmlns:p14="http://schemas.microsoft.com/office/powerpoint/2010/main" val="4203520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Diagnosis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601200" cy="5638800"/>
          </a:xfrm>
        </p:spPr>
        <p:txBody>
          <a:bodyPr/>
          <a:lstStyle/>
          <a:p>
            <a:r>
              <a:rPr lang="en-US" dirty="0"/>
              <a:t>Free T4 - low</a:t>
            </a:r>
          </a:p>
          <a:p>
            <a:r>
              <a:rPr lang="en-US" dirty="0"/>
              <a:t>TSH – high (unless central hypothyroidism)</a:t>
            </a:r>
          </a:p>
          <a:p>
            <a:r>
              <a:rPr lang="en-US" dirty="0"/>
              <a:t>Thyroid US Scan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Antithyroglobulin</a:t>
            </a:r>
            <a:r>
              <a:rPr lang="en-US" dirty="0"/>
              <a:t> and </a:t>
            </a:r>
            <a:r>
              <a:rPr lang="en-US" dirty="0" err="1"/>
              <a:t>antiperoxidase</a:t>
            </a:r>
            <a:r>
              <a:rPr lang="en-US" dirty="0"/>
              <a:t> antibodies – in autoimmune thyroiditis</a:t>
            </a:r>
          </a:p>
        </p:txBody>
      </p:sp>
    </p:spTree>
    <p:extLst>
      <p:ext uri="{BB962C8B-B14F-4D97-AF65-F5344CB8AC3E}">
        <p14:creationId xmlns:p14="http://schemas.microsoft.com/office/powerpoint/2010/main" val="5575161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laboratory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Bone age X-ray- delayed bone age</a:t>
            </a:r>
          </a:p>
          <a:p>
            <a:r>
              <a:rPr lang="en-US" dirty="0"/>
              <a:t>S. electrolytes- </a:t>
            </a:r>
            <a:r>
              <a:rPr lang="en-US" dirty="0" err="1"/>
              <a:t>hyponatraemia</a:t>
            </a:r>
            <a:endParaRPr lang="en-US" dirty="0"/>
          </a:p>
          <a:p>
            <a:r>
              <a:rPr lang="en-US" dirty="0"/>
              <a:t>S. cholesterol – elevated</a:t>
            </a:r>
          </a:p>
          <a:p>
            <a:r>
              <a:rPr lang="en-US" dirty="0"/>
              <a:t>Macrocytic </a:t>
            </a:r>
            <a:r>
              <a:rPr lang="en-US" dirty="0" err="1"/>
              <a:t>anaemia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942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Levo</a:t>
            </a:r>
            <a:r>
              <a:rPr lang="en-US" dirty="0"/>
              <a:t>-thyroxine</a:t>
            </a:r>
          </a:p>
          <a:p>
            <a:r>
              <a:rPr lang="en-US" dirty="0"/>
              <a:t>Monitor with freeT4 and TSH</a:t>
            </a:r>
          </a:p>
        </p:txBody>
      </p:sp>
    </p:spTree>
    <p:extLst>
      <p:ext uri="{BB962C8B-B14F-4D97-AF65-F5344CB8AC3E}">
        <p14:creationId xmlns:p14="http://schemas.microsoft.com/office/powerpoint/2010/main" val="4159451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trips.lakdasun.org/wp/wp-content/uploads/2012/12/image0497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0"/>
            <a:ext cx="49149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428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Graves disease -Hyperthyroidism</a:t>
            </a:r>
          </a:p>
        </p:txBody>
      </p:sp>
    </p:spTree>
    <p:extLst>
      <p:ext uri="{BB962C8B-B14F-4D97-AF65-F5344CB8AC3E}">
        <p14:creationId xmlns:p14="http://schemas.microsoft.com/office/powerpoint/2010/main" val="3164114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Autoimmune disorder</a:t>
            </a:r>
          </a:p>
          <a:p>
            <a:r>
              <a:rPr lang="en-US" dirty="0"/>
              <a:t>Thyrotropin receptor–stimulating antibody binds to and activates the G-protein–coupled thyroid-stimulating hormone (TSH) receptor</a:t>
            </a:r>
          </a:p>
          <a:p>
            <a:r>
              <a:rPr lang="en-US" dirty="0"/>
              <a:t>Diffuse toxic goiter</a:t>
            </a:r>
          </a:p>
          <a:p>
            <a:r>
              <a:rPr lang="en-US" dirty="0"/>
              <a:t>Female: male = 5:1</a:t>
            </a:r>
          </a:p>
          <a:p>
            <a:r>
              <a:rPr lang="en-US" dirty="0"/>
              <a:t>Associated with other autoimmune disorders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895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</a:t>
            </a:r>
            <a:r>
              <a:rPr lang="en-US" dirty="0" err="1"/>
              <a:t>manefestation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Diffuse goiter</a:t>
            </a:r>
          </a:p>
          <a:p>
            <a:r>
              <a:rPr lang="en-US" dirty="0"/>
              <a:t>Symptoms </a:t>
            </a:r>
            <a:r>
              <a:rPr lang="en-US"/>
              <a:t>of hypothyroidism ?</a:t>
            </a:r>
            <a:endParaRPr lang="en-US" dirty="0"/>
          </a:p>
          <a:p>
            <a:pPr lvl="1"/>
            <a:r>
              <a:rPr lang="en-US" dirty="0"/>
              <a:t>Irritability, hyperactivity, fatigue</a:t>
            </a:r>
          </a:p>
          <a:p>
            <a:pPr lvl="1"/>
            <a:r>
              <a:rPr lang="en-US" dirty="0"/>
              <a:t>Heat intolerance, increase sweating</a:t>
            </a:r>
          </a:p>
          <a:p>
            <a:pPr lvl="1"/>
            <a:r>
              <a:rPr lang="en-US" dirty="0"/>
              <a:t>Increased appetite / weight loss</a:t>
            </a:r>
          </a:p>
          <a:p>
            <a:pPr lvl="1"/>
            <a:r>
              <a:rPr lang="en-US" dirty="0" err="1"/>
              <a:t>Diarrhoea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782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manifestation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Signs of hypothyroidism</a:t>
            </a:r>
          </a:p>
          <a:p>
            <a:pPr lvl="1"/>
            <a:r>
              <a:rPr lang="en-US" dirty="0"/>
              <a:t>Tachycardia</a:t>
            </a:r>
          </a:p>
          <a:p>
            <a:pPr lvl="1"/>
            <a:r>
              <a:rPr lang="en-US" dirty="0"/>
              <a:t>Fine tremors</a:t>
            </a:r>
          </a:p>
          <a:p>
            <a:pPr lvl="1"/>
            <a:r>
              <a:rPr lang="en-US" dirty="0"/>
              <a:t>Palmer erythema</a:t>
            </a:r>
          </a:p>
          <a:p>
            <a:pPr lvl="1"/>
            <a:r>
              <a:rPr lang="en-US" dirty="0"/>
              <a:t>Hair loss</a:t>
            </a:r>
          </a:p>
          <a:p>
            <a:r>
              <a:rPr lang="en-US" dirty="0"/>
              <a:t>Eye signs</a:t>
            </a:r>
          </a:p>
          <a:p>
            <a:pPr lvl="1"/>
            <a:r>
              <a:rPr lang="en-US" dirty="0"/>
              <a:t>Exophthalmos</a:t>
            </a:r>
          </a:p>
          <a:p>
            <a:pPr lvl="1"/>
            <a:r>
              <a:rPr lang="en-US" dirty="0"/>
              <a:t>Lid lag and retraction</a:t>
            </a:r>
          </a:p>
          <a:p>
            <a:pPr lvl="1"/>
            <a:r>
              <a:rPr lang="en-US" dirty="0"/>
              <a:t>External opthalmoplegia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253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yhousecallmd.com/wp-content/uploads/2010/08/Picture-11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838200"/>
            <a:ext cx="3580952" cy="4711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6791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Laboratory </a:t>
            </a:r>
            <a:r>
              <a:rPr lang="en-US" dirty="0"/>
              <a:t>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T4 and free T4 – elevated</a:t>
            </a:r>
          </a:p>
          <a:p>
            <a:r>
              <a:rPr lang="en-US" dirty="0"/>
              <a:t>TSH – suppressed</a:t>
            </a:r>
          </a:p>
          <a:p>
            <a:r>
              <a:rPr lang="en-US" dirty="0"/>
              <a:t>Anti-thyroid antibodies - present</a:t>
            </a:r>
          </a:p>
        </p:txBody>
      </p:sp>
    </p:spTree>
    <p:extLst>
      <p:ext uri="{BB962C8B-B14F-4D97-AF65-F5344CB8AC3E}">
        <p14:creationId xmlns:p14="http://schemas.microsoft.com/office/powerpoint/2010/main" val="39357790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Anti-thyroid medication</a:t>
            </a:r>
          </a:p>
          <a:p>
            <a:pPr lvl="1"/>
            <a:r>
              <a:rPr lang="en-US" dirty="0" err="1"/>
              <a:t>Carbimazole</a:t>
            </a:r>
            <a:endParaRPr lang="en-US" dirty="0"/>
          </a:p>
          <a:p>
            <a:pPr lvl="1"/>
            <a:r>
              <a:rPr lang="en-US" dirty="0" err="1"/>
              <a:t>Prophylthiouracil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Side effects of anti-thyroid drugs</a:t>
            </a:r>
          </a:p>
          <a:p>
            <a:r>
              <a:rPr lang="en-US" dirty="0"/>
              <a:t>Symptomatic treatment</a:t>
            </a:r>
          </a:p>
          <a:p>
            <a:pPr lvl="1"/>
            <a:r>
              <a:rPr lang="en-US" dirty="0"/>
              <a:t>Beta-blockers (propranolol)</a:t>
            </a:r>
          </a:p>
          <a:p>
            <a:r>
              <a:rPr lang="en-US" dirty="0"/>
              <a:t>Radio-iodine</a:t>
            </a:r>
          </a:p>
          <a:p>
            <a:r>
              <a:rPr lang="en-US" dirty="0"/>
              <a:t>Surgery</a:t>
            </a:r>
          </a:p>
        </p:txBody>
      </p:sp>
    </p:spTree>
    <p:extLst>
      <p:ext uri="{BB962C8B-B14F-4D97-AF65-F5344CB8AC3E}">
        <p14:creationId xmlns:p14="http://schemas.microsoft.com/office/powerpoint/2010/main" val="2435204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Congenital hypothyroidism</a:t>
            </a:r>
          </a:p>
          <a:p>
            <a:endParaRPr lang="en-US" dirty="0"/>
          </a:p>
          <a:p>
            <a:r>
              <a:rPr lang="en-US" dirty="0"/>
              <a:t>Acquired hypothyroidism</a:t>
            </a:r>
          </a:p>
          <a:p>
            <a:endParaRPr lang="en-US" dirty="0"/>
          </a:p>
          <a:p>
            <a:r>
              <a:rPr lang="en-US" dirty="0"/>
              <a:t>Graves disease</a:t>
            </a:r>
          </a:p>
        </p:txBody>
      </p:sp>
    </p:spTree>
    <p:extLst>
      <p:ext uri="{BB962C8B-B14F-4D97-AF65-F5344CB8AC3E}">
        <p14:creationId xmlns:p14="http://schemas.microsoft.com/office/powerpoint/2010/main" val="10249207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also need to know…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Examination of the thyroid gland</a:t>
            </a:r>
          </a:p>
          <a:p>
            <a:pPr lvl="1"/>
            <a:r>
              <a:rPr lang="en-US" dirty="0"/>
              <a:t>General examination</a:t>
            </a:r>
          </a:p>
          <a:p>
            <a:pPr lvl="1"/>
            <a:r>
              <a:rPr lang="en-US" dirty="0"/>
              <a:t>Examination of the goiter</a:t>
            </a:r>
          </a:p>
          <a:p>
            <a:pPr lvl="1"/>
            <a:r>
              <a:rPr lang="en-US" dirty="0"/>
              <a:t>Examination of thyroid status (eye, hands, etc….)</a:t>
            </a:r>
          </a:p>
          <a:p>
            <a:r>
              <a:rPr lang="en-US" dirty="0"/>
              <a:t>Thyroglossal cysts</a:t>
            </a:r>
          </a:p>
          <a:p>
            <a:r>
              <a:rPr lang="en-US" dirty="0"/>
              <a:t>Lingual thyroid</a:t>
            </a:r>
          </a:p>
        </p:txBody>
      </p:sp>
    </p:spTree>
    <p:extLst>
      <p:ext uri="{BB962C8B-B14F-4D97-AF65-F5344CB8AC3E}">
        <p14:creationId xmlns:p14="http://schemas.microsoft.com/office/powerpoint/2010/main" val="1085334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Thyroid gland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function</a:t>
            </a:r>
          </a:p>
          <a:p>
            <a:pPr lvl="1"/>
            <a:r>
              <a:rPr lang="en-US" dirty="0"/>
              <a:t>Synthesis of T4 and T3</a:t>
            </a:r>
          </a:p>
          <a:p>
            <a:r>
              <a:rPr lang="en-US" dirty="0"/>
              <a:t>Thyroid hormones </a:t>
            </a:r>
          </a:p>
          <a:p>
            <a:pPr lvl="1"/>
            <a:r>
              <a:rPr lang="en-US" dirty="0"/>
              <a:t>increase oxygen consumption</a:t>
            </a:r>
          </a:p>
          <a:p>
            <a:pPr lvl="1"/>
            <a:r>
              <a:rPr lang="en-US" dirty="0"/>
              <a:t>stimulate protein synthesis</a:t>
            </a:r>
          </a:p>
          <a:p>
            <a:pPr lvl="1"/>
            <a:r>
              <a:rPr lang="en-US" dirty="0"/>
              <a:t>influence growth and differentiation</a:t>
            </a:r>
          </a:p>
          <a:p>
            <a:pPr lvl="1"/>
            <a:r>
              <a:rPr lang="en-US" dirty="0"/>
              <a:t>affect carbohydrate, lipid, and vitamin metabolism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31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Congenital hypothyroidism</a:t>
            </a:r>
          </a:p>
        </p:txBody>
      </p:sp>
    </p:spTree>
    <p:extLst>
      <p:ext uri="{BB962C8B-B14F-4D97-AF65-F5344CB8AC3E}">
        <p14:creationId xmlns:p14="http://schemas.microsoft.com/office/powerpoint/2010/main" val="1133299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Epidemiology and </a:t>
            </a:r>
            <a:r>
              <a:rPr lang="en-US" dirty="0" err="1"/>
              <a:t>Aeitiology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Deficient production of thyroid hormones and manifesting from birth</a:t>
            </a:r>
          </a:p>
          <a:p>
            <a:r>
              <a:rPr lang="en-US" dirty="0"/>
              <a:t>Incidence – 1:2000 to 1:4000</a:t>
            </a:r>
          </a:p>
          <a:p>
            <a:r>
              <a:rPr lang="en-US" dirty="0"/>
              <a:t>Causes</a:t>
            </a:r>
          </a:p>
          <a:p>
            <a:pPr lvl="1"/>
            <a:r>
              <a:rPr lang="en-US" dirty="0"/>
              <a:t>Thyroid dysgenesis (85%)</a:t>
            </a:r>
          </a:p>
          <a:p>
            <a:pPr lvl="2"/>
            <a:r>
              <a:rPr lang="en-US" dirty="0"/>
              <a:t>aplasia, hypoplasia or </a:t>
            </a:r>
            <a:r>
              <a:rPr lang="en-US" dirty="0" err="1"/>
              <a:t>ectopia</a:t>
            </a:r>
            <a:r>
              <a:rPr lang="en-US" dirty="0"/>
              <a:t> - Not hereditary</a:t>
            </a:r>
          </a:p>
          <a:p>
            <a:pPr lvl="2"/>
            <a:r>
              <a:rPr lang="en-US" dirty="0" err="1"/>
              <a:t>female:male</a:t>
            </a:r>
            <a:r>
              <a:rPr lang="en-US" dirty="0"/>
              <a:t> = 2:1</a:t>
            </a:r>
          </a:p>
          <a:p>
            <a:pPr lvl="1"/>
            <a:r>
              <a:rPr lang="en-US" dirty="0" err="1"/>
              <a:t>Dyshormonogenesis</a:t>
            </a:r>
            <a:r>
              <a:rPr lang="en-US" dirty="0"/>
              <a:t> (15%)</a:t>
            </a:r>
          </a:p>
          <a:p>
            <a:pPr lvl="2"/>
            <a:r>
              <a:rPr lang="en-US" dirty="0"/>
              <a:t>defect in one of the several hormones of thyroid synthesis – Autosomal recessive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40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Detected at Newborn screening – </a:t>
            </a:r>
          </a:p>
          <a:p>
            <a:pPr lvl="1"/>
            <a:r>
              <a:rPr lang="en-US" dirty="0"/>
              <a:t>Clinically asymptomatic at birth due to trans-placental passage of maternal T4</a:t>
            </a:r>
          </a:p>
          <a:p>
            <a:r>
              <a:rPr lang="en-US" dirty="0"/>
              <a:t>If not screened/detected at birth diagnosis is delayed</a:t>
            </a:r>
          </a:p>
        </p:txBody>
      </p:sp>
    </p:spTree>
    <p:extLst>
      <p:ext uri="{BB962C8B-B14F-4D97-AF65-F5344CB8AC3E}">
        <p14:creationId xmlns:p14="http://schemas.microsoft.com/office/powerpoint/2010/main" val="74523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s://upload.wikimedia.org/wikipedia/commons/7/7c/Jaundice_in_newbor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971800"/>
            <a:ext cx="2489323" cy="372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Early clinical features of untreated 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839200" cy="5257800"/>
          </a:xfrm>
        </p:spPr>
        <p:txBody>
          <a:bodyPr/>
          <a:lstStyle/>
          <a:p>
            <a:r>
              <a:rPr lang="en-US" sz="3000" dirty="0"/>
              <a:t>Widely open AF and PF</a:t>
            </a:r>
          </a:p>
          <a:p>
            <a:r>
              <a:rPr lang="en-US" sz="3000" dirty="0"/>
              <a:t>Prolonged jaundice – </a:t>
            </a:r>
            <a:r>
              <a:rPr lang="en-US" sz="3000"/>
              <a:t>indirect </a:t>
            </a:r>
            <a:r>
              <a:rPr lang="en-US" sz="3000">
                <a:solidFill>
                  <a:srgbClr val="FFFF66"/>
                </a:solidFill>
              </a:rPr>
              <a:t>(beyond 2weeks)</a:t>
            </a:r>
            <a:endParaRPr lang="en-US" sz="3000" dirty="0">
              <a:solidFill>
                <a:srgbClr val="FFFF66"/>
              </a:solidFill>
            </a:endParaRPr>
          </a:p>
          <a:p>
            <a:r>
              <a:rPr lang="en-US" sz="3000" dirty="0"/>
              <a:t>Feeding difficulties</a:t>
            </a:r>
          </a:p>
          <a:p>
            <a:r>
              <a:rPr lang="en-US" sz="3000" dirty="0"/>
              <a:t>Lethargy/sluggishness</a:t>
            </a:r>
          </a:p>
          <a:p>
            <a:r>
              <a:rPr lang="en-US" sz="3000" dirty="0"/>
              <a:t>Large tongue/ respiratory difficulties</a:t>
            </a:r>
          </a:p>
          <a:p>
            <a:r>
              <a:rPr lang="en-US" sz="3000" dirty="0"/>
              <a:t>Constipation</a:t>
            </a:r>
          </a:p>
          <a:p>
            <a:r>
              <a:rPr lang="en-US" sz="3000" dirty="0"/>
              <a:t>Large abdomen/ umbilical hernia</a:t>
            </a:r>
          </a:p>
          <a:p>
            <a:r>
              <a:rPr lang="en-US" sz="3000" dirty="0"/>
              <a:t>Hypothermia</a:t>
            </a:r>
          </a:p>
          <a:p>
            <a:r>
              <a:rPr lang="en-US" sz="3000" dirty="0"/>
              <a:t>Bradycardia</a:t>
            </a:r>
          </a:p>
          <a:p>
            <a:r>
              <a:rPr lang="en-US" sz="3000" dirty="0"/>
              <a:t>Macrocytic </a:t>
            </a:r>
            <a:r>
              <a:rPr lang="en-US" sz="3000" dirty="0" err="1"/>
              <a:t>anaemia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76967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10% of infants with CH have associated anomalies</a:t>
            </a:r>
          </a:p>
          <a:p>
            <a:pPr lvl="1"/>
            <a:r>
              <a:rPr lang="en-US" dirty="0"/>
              <a:t>Cardiac</a:t>
            </a:r>
          </a:p>
          <a:p>
            <a:pPr lvl="1"/>
            <a:r>
              <a:rPr lang="en-US" dirty="0"/>
              <a:t>Nervous system</a:t>
            </a:r>
          </a:p>
          <a:p>
            <a:pPr lvl="1"/>
            <a:r>
              <a:rPr lang="en-US" dirty="0"/>
              <a:t>Eye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035642"/>
      </p:ext>
    </p:extLst>
  </p:cSld>
  <p:clrMapOvr>
    <a:masterClrMapping/>
  </p:clrMapOvr>
</p:sld>
</file>

<file path=ppt/theme/theme1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Bookman Old Style"/>
        <a:ea typeface=""/>
        <a:cs typeface=""/>
      </a:majorFont>
      <a:minorFont>
        <a:latin typeface="Book Antiqu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1111</TotalTime>
  <Words>692</Words>
  <Application>Microsoft Office PowerPoint</Application>
  <PresentationFormat>On-screen Show (4:3)</PresentationFormat>
  <Paragraphs>181</Paragraphs>
  <Slides>33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Beam</vt:lpstr>
      <vt:lpstr>PowerPoint Presentation</vt:lpstr>
      <vt:lpstr>PowerPoint Presentation</vt:lpstr>
      <vt:lpstr>PowerPoint Presentation</vt:lpstr>
      <vt:lpstr>Thyroid gland</vt:lpstr>
      <vt:lpstr>Congenital hypothyroidism</vt:lpstr>
      <vt:lpstr>Epidemiology and Aeitiology</vt:lpstr>
      <vt:lpstr>Presentation</vt:lpstr>
      <vt:lpstr>Early clinical features of untreated CH</vt:lpstr>
      <vt:lpstr>Associations</vt:lpstr>
      <vt:lpstr>Untreated CH</vt:lpstr>
      <vt:lpstr>Late clinical features of untreated CH</vt:lpstr>
      <vt:lpstr>Laboratory findings</vt:lpstr>
      <vt:lpstr>PowerPoint Presentation</vt:lpstr>
      <vt:lpstr>Newborn screening</vt:lpstr>
      <vt:lpstr>Treatment</vt:lpstr>
      <vt:lpstr>Follow-up and monitoring</vt:lpstr>
      <vt:lpstr>Prognosis</vt:lpstr>
      <vt:lpstr>PowerPoint Presentation</vt:lpstr>
      <vt:lpstr>Acquired hypothyroidism</vt:lpstr>
      <vt:lpstr>Epidemiology and Aeitiology</vt:lpstr>
      <vt:lpstr>Clinical manefestations</vt:lpstr>
      <vt:lpstr>Diagnosis</vt:lpstr>
      <vt:lpstr>Other laboratory findings</vt:lpstr>
      <vt:lpstr>Treatment</vt:lpstr>
      <vt:lpstr>PowerPoint Presentation</vt:lpstr>
      <vt:lpstr>Graves disease -Hyperthyroidism</vt:lpstr>
      <vt:lpstr>Introduction</vt:lpstr>
      <vt:lpstr>Clinical manefestation</vt:lpstr>
      <vt:lpstr>Clinical manifestation</vt:lpstr>
      <vt:lpstr>Laboratory findings</vt:lpstr>
      <vt:lpstr>Treatment</vt:lpstr>
      <vt:lpstr>Summary</vt:lpstr>
      <vt:lpstr>You also need to know…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Alpha</dc:creator>
  <cp:lastModifiedBy>isuru sampath rathnayake</cp:lastModifiedBy>
  <cp:revision>245</cp:revision>
  <dcterms:created xsi:type="dcterms:W3CDTF">2007-11-27T06:13:08Z</dcterms:created>
  <dcterms:modified xsi:type="dcterms:W3CDTF">2019-05-20T15:42:13Z</dcterms:modified>
</cp:coreProperties>
</file>