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66" r:id="rId6"/>
    <p:sldId id="293" r:id="rId7"/>
    <p:sldId id="289" r:id="rId8"/>
    <p:sldId id="265" r:id="rId9"/>
    <p:sldId id="268" r:id="rId10"/>
    <p:sldId id="267" r:id="rId11"/>
    <p:sldId id="270" r:id="rId12"/>
    <p:sldId id="290" r:id="rId13"/>
    <p:sldId id="273" r:id="rId14"/>
    <p:sldId id="295" r:id="rId15"/>
    <p:sldId id="275" r:id="rId16"/>
    <p:sldId id="269" r:id="rId17"/>
    <p:sldId id="271" r:id="rId18"/>
    <p:sldId id="276" r:id="rId19"/>
    <p:sldId id="294" r:id="rId20"/>
    <p:sldId id="277" r:id="rId21"/>
    <p:sldId id="278" r:id="rId22"/>
    <p:sldId id="279" r:id="rId23"/>
    <p:sldId id="280" r:id="rId24"/>
    <p:sldId id="291" r:id="rId25"/>
    <p:sldId id="284" r:id="rId26"/>
    <p:sldId id="286" r:id="rId27"/>
    <p:sldId id="281" r:id="rId28"/>
    <p:sldId id="282" r:id="rId29"/>
    <p:sldId id="287" r:id="rId30"/>
    <p:sldId id="285" r:id="rId31"/>
    <p:sldId id="288" r:id="rId32"/>
    <p:sldId id="283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109" d="100"/>
          <a:sy n="109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4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6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5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25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64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27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71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5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5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1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0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CC532BC-2CC0-480A-8303-DADF01E0122C}" type="datetimeFigureOut">
              <a:rPr lang="en-US" smtClean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6879DAED-D03F-42B9-909D-A7589A1CA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Drugs used in thyroid disorders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Treatment of hypothyroidism-monitoring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974818" cy="436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Evaluate clinically and with </a:t>
            </a:r>
            <a:r>
              <a:rPr lang="en-US" sz="2400" dirty="0" err="1"/>
              <a:t>TFT</a:t>
            </a:r>
            <a:r>
              <a:rPr lang="en-US" sz="2400" dirty="0"/>
              <a:t> 6-8 weekly till FT4 and TSH are normalized.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Once the thyroid functions  have normalized, patient can be reviewed every 6 to 12 months.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Avoid overtreatment -----Osteoporosis /</a:t>
            </a:r>
            <a:r>
              <a:rPr lang="en-US" sz="2400" dirty="0" err="1"/>
              <a:t>atrial</a:t>
            </a:r>
            <a:r>
              <a:rPr lang="en-US" sz="2400" dirty="0"/>
              <a:t> fibrillation may result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Causes of failure to normalize TSH during treatment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279618" cy="4292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• Non compliance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• Factors affecting absorption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	-Taking levothyroxine close to a meal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	-Drug interfering in absorption e.g. </a:t>
            </a:r>
            <a:r>
              <a:rPr lang="en-US" sz="2400" dirty="0" err="1"/>
              <a:t>cholestyramine</a:t>
            </a:r>
            <a:r>
              <a:rPr lang="en-US" sz="2400" dirty="0"/>
              <a:t>, ferrous sulfate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	-malabsorption</a:t>
            </a:r>
          </a:p>
          <a:p>
            <a:pPr>
              <a:lnSpc>
                <a:spcPct val="150000"/>
              </a:lnSpc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failure to normalize </a:t>
            </a:r>
            <a:r>
              <a:rPr lang="en-US" dirty="0" err="1"/>
              <a:t>TSH</a:t>
            </a:r>
            <a:r>
              <a:rPr lang="en-US" dirty="0"/>
              <a:t> during treatment..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051018" cy="3683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• Drugs accelerating metabolism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e.g. phenytoin, carbamazepine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• Bioequivalence of different levothyroxine preparations may differ.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0894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Hypothyroidism in pregnancy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495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Untreated hypothyroidism during pregnancy -increase the incidence of maternal and fetal complications including impairment of fetal cognitive development.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Increase the dose of levothyroxine  as soon as pregnancy is confirmed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Monitor TFT frequently and adjust dose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Screen neonate for hypothyroidism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Subclinical Hypothyroidism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READ..!</a:t>
            </a:r>
          </a:p>
        </p:txBody>
      </p:sp>
    </p:spTree>
    <p:extLst>
      <p:ext uri="{BB962C8B-B14F-4D97-AF65-F5344CB8AC3E}">
        <p14:creationId xmlns:p14="http://schemas.microsoft.com/office/powerpoint/2010/main" val="3946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Congenital hypothyroidism in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READ..!</a:t>
            </a:r>
          </a:p>
        </p:txBody>
      </p:sp>
      <p:pic>
        <p:nvPicPr>
          <p:cNvPr id="1026" name="Picture 2" descr="C:\Users\DELL\Pictures\918965-919758-949t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276600"/>
            <a:ext cx="4548372" cy="293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489200"/>
            <a:ext cx="7822418" cy="353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READ..!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central hypothyroidism replace cortisol deficiency prior to starting </a:t>
            </a:r>
            <a:r>
              <a:rPr lang="en-US" sz="2400" dirty="0" err="1"/>
              <a:t>levothyroxin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7211230" cy="7098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Thyroxin in thyroid CA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53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thyroid carcinoma patients, aim of </a:t>
            </a:r>
            <a:r>
              <a:rPr lang="en-US" sz="2400" dirty="0" err="1"/>
              <a:t>levothyroxine</a:t>
            </a:r>
            <a:r>
              <a:rPr lang="en-US" sz="2400" dirty="0"/>
              <a:t> therapy is to achieve appropriate TSH suppression.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hypothyroid coma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READ..!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hyperthyroidism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47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thyroid disorders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Thyroid hormone physiology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Treatment of hypothyroidism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Treatment of hyperthyroidism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hyperthyroidism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414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Symptomatic treatment –Beta blockers </a:t>
            </a:r>
            <a:r>
              <a:rPr lang="en-US" sz="2400" dirty="0" err="1"/>
              <a:t>eg:propranolol</a:t>
            </a:r>
            <a:r>
              <a:rPr lang="en-US" sz="2400" dirty="0"/>
              <a:t> -- withdraw once  </a:t>
            </a:r>
            <a:r>
              <a:rPr lang="en-US" sz="2400" dirty="0" err="1"/>
              <a:t>euthytoid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Definite treatment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		-</a:t>
            </a:r>
            <a:r>
              <a:rPr lang="en-US" sz="2400" dirty="0" err="1"/>
              <a:t>antithyroid</a:t>
            </a:r>
            <a:r>
              <a:rPr lang="en-US" sz="2400" dirty="0"/>
              <a:t> drugs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		-radioiodine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		-surgery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Antithyroid</a:t>
            </a:r>
            <a:r>
              <a:rPr lang="en-US" dirty="0"/>
              <a:t> drugs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421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preferred first line treatment for Grave’s disease and until definitive treatment for toxic </a:t>
            </a:r>
            <a:r>
              <a:rPr lang="en-US" sz="2400" dirty="0" err="1"/>
              <a:t>multinodular</a:t>
            </a:r>
            <a:r>
              <a:rPr lang="en-US" sz="2400" dirty="0"/>
              <a:t> goiter and toxic adenoma.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Antithyroid</a:t>
            </a:r>
            <a:r>
              <a:rPr lang="en-US" dirty="0"/>
              <a:t> drugs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Carbimazole</a:t>
            </a:r>
            <a:r>
              <a:rPr lang="en-US" sz="2400" dirty="0"/>
              <a:t>/ </a:t>
            </a:r>
            <a:r>
              <a:rPr lang="en-US" sz="2400" dirty="0" err="1"/>
              <a:t>methimazole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Propylthiouracil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Antithyriod</a:t>
            </a:r>
            <a:r>
              <a:rPr lang="en-US" dirty="0"/>
              <a:t> drugs –mechanism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68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inhibit thyroid hormone synthesis by interfering with thyroid </a:t>
            </a:r>
            <a:r>
              <a:rPr lang="en-US" sz="2400" dirty="0" err="1"/>
              <a:t>peroxidase</a:t>
            </a:r>
            <a:r>
              <a:rPr lang="en-US" sz="2400" dirty="0"/>
              <a:t> mediated iodination of tyrosine residues in </a:t>
            </a:r>
            <a:r>
              <a:rPr lang="en-US" sz="2400" dirty="0" err="1"/>
              <a:t>thyroglobulin</a:t>
            </a:r>
            <a:r>
              <a:rPr lang="en-US" sz="2400" dirty="0"/>
              <a:t>, an important step in the synthesis of </a:t>
            </a:r>
            <a:r>
              <a:rPr lang="en-US" sz="2400" dirty="0" err="1"/>
              <a:t>thyroxine</a:t>
            </a:r>
            <a:r>
              <a:rPr lang="en-US" sz="2400" dirty="0"/>
              <a:t> and </a:t>
            </a:r>
            <a:r>
              <a:rPr lang="en-US" sz="2400" dirty="0" err="1"/>
              <a:t>triiodothyronin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Propylthiouracil</a:t>
            </a:r>
            <a:r>
              <a:rPr lang="en-US" sz="2400" dirty="0"/>
              <a:t>  can also  block the conversion of </a:t>
            </a:r>
            <a:r>
              <a:rPr lang="en-US" sz="2400" dirty="0" err="1"/>
              <a:t>T4</a:t>
            </a:r>
            <a:r>
              <a:rPr lang="en-US" sz="2400" dirty="0"/>
              <a:t> to </a:t>
            </a:r>
            <a:r>
              <a:rPr lang="en-US" sz="2400" dirty="0" err="1"/>
              <a:t>T3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antithyroid</a:t>
            </a:r>
            <a:r>
              <a:rPr lang="en-US" sz="2400" dirty="0"/>
              <a:t> drugs may have clinically important immunosuppressive effects</a:t>
            </a:r>
          </a:p>
        </p:txBody>
      </p:sp>
    </p:spTree>
    <p:extLst>
      <p:ext uri="{BB962C8B-B14F-4D97-AF65-F5344CB8AC3E}">
        <p14:creationId xmlns:p14="http://schemas.microsoft.com/office/powerpoint/2010/main" val="285808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Antithyroid </a:t>
            </a:r>
            <a:r>
              <a:rPr lang="en-US" dirty="0"/>
              <a:t>drugs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353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relatively simple molecules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Actively concentrated by the thyroid gland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Adverse effects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28" y="2286000"/>
            <a:ext cx="6345260" cy="353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/>
              <a:t>Minor</a:t>
            </a:r>
          </a:p>
          <a:p>
            <a:r>
              <a:rPr lang="en-US" sz="2200" dirty="0" err="1"/>
              <a:t>urticaria</a:t>
            </a:r>
            <a:r>
              <a:rPr lang="en-US" sz="2200" dirty="0"/>
              <a:t> and other rashes </a:t>
            </a:r>
          </a:p>
          <a:p>
            <a:r>
              <a:rPr lang="en-US" sz="2200" dirty="0"/>
              <a:t> </a:t>
            </a:r>
            <a:r>
              <a:rPr lang="en-US" sz="2200" dirty="0" err="1"/>
              <a:t>arthralgia</a:t>
            </a:r>
            <a:endParaRPr lang="en-US" sz="2200" dirty="0"/>
          </a:p>
          <a:p>
            <a:r>
              <a:rPr lang="en-US" sz="2200" dirty="0"/>
              <a:t> gastrointestinal upset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b="1" dirty="0"/>
              <a:t>Major</a:t>
            </a:r>
          </a:p>
          <a:p>
            <a:r>
              <a:rPr lang="en-US" sz="2200" dirty="0" err="1"/>
              <a:t>Agranulocytosis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Hepatotoxicity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Vasculitis</a:t>
            </a:r>
            <a:r>
              <a:rPr lang="en-US" sz="2200" dirty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Antithyroid</a:t>
            </a:r>
            <a:r>
              <a:rPr lang="en-US" dirty="0"/>
              <a:t> drugs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436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Start treatment at high dose and titrate to a lower dose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Duration of </a:t>
            </a:r>
            <a:r>
              <a:rPr lang="en-US" sz="2400" dirty="0" err="1"/>
              <a:t>Tx</a:t>
            </a:r>
            <a:r>
              <a:rPr lang="en-US" sz="2400" dirty="0"/>
              <a:t>- 12-18 months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Monitoring treatment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-FT4/TSH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-Baseline FBC and liver profile.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436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Patient education to seek medical advice urgently in the presence of side effects (pruritic rash, jaundice, pharyngitis, fever) with urgent FBC and liver functions is mandatory.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Antithyorid</a:t>
            </a:r>
            <a:r>
              <a:rPr lang="en-US" dirty="0"/>
              <a:t> drugs in pregnancy and lactation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406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Both </a:t>
            </a:r>
            <a:r>
              <a:rPr lang="en-US" sz="2400" dirty="0" err="1"/>
              <a:t>carbimazole</a:t>
            </a:r>
            <a:r>
              <a:rPr lang="en-US" sz="2400" dirty="0"/>
              <a:t> and PTU are  NOT considered 100% safe –but PTU preferred in pregnancy as </a:t>
            </a:r>
            <a:r>
              <a:rPr lang="en-US" sz="2400" dirty="0" err="1"/>
              <a:t>carbimazole</a:t>
            </a:r>
            <a:r>
              <a:rPr lang="en-US" sz="2400" dirty="0"/>
              <a:t> causes fetal malformations (</a:t>
            </a:r>
            <a:r>
              <a:rPr lang="en-US" sz="2400" dirty="0" err="1"/>
              <a:t>aplasia</a:t>
            </a:r>
            <a:r>
              <a:rPr lang="en-US" sz="2400" dirty="0"/>
              <a:t> cutis)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Both are safe in lactation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Thyroid hormone physiology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286000"/>
            <a:ext cx="7593818" cy="391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 naturally occurring active forms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T3</a:t>
            </a:r>
            <a:r>
              <a:rPr lang="en-US" sz="2400" dirty="0"/>
              <a:t>  ---tri-</a:t>
            </a:r>
            <a:r>
              <a:rPr lang="en-US" sz="2400" dirty="0" err="1"/>
              <a:t>iodo</a:t>
            </a:r>
            <a:r>
              <a:rPr lang="en-US" sz="2400" dirty="0"/>
              <a:t>-L-</a:t>
            </a:r>
            <a:r>
              <a:rPr lang="en-US" sz="2400" dirty="0" err="1"/>
              <a:t>thyronine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T4</a:t>
            </a:r>
            <a:r>
              <a:rPr lang="en-US" sz="2400" dirty="0"/>
              <a:t>  ---- tetra-</a:t>
            </a:r>
            <a:r>
              <a:rPr lang="en-US" sz="2400" dirty="0" err="1"/>
              <a:t>iodo</a:t>
            </a:r>
            <a:r>
              <a:rPr lang="en-US" sz="2400" dirty="0"/>
              <a:t>-L-</a:t>
            </a:r>
            <a:r>
              <a:rPr lang="en-US" sz="2400" dirty="0" err="1"/>
              <a:t>thyronine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GB" sz="2200" dirty="0" err="1"/>
              <a:t>T4</a:t>
            </a:r>
            <a:r>
              <a:rPr lang="en-GB" sz="2200" dirty="0"/>
              <a:t> is a prohormone with very little intrinsic activity.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 It is </a:t>
            </a:r>
            <a:r>
              <a:rPr lang="en-GB" sz="2200" dirty="0" err="1"/>
              <a:t>deiodinated</a:t>
            </a:r>
            <a:r>
              <a:rPr lang="en-GB" sz="2200" dirty="0"/>
              <a:t> in peripheral tissues to form </a:t>
            </a:r>
            <a:r>
              <a:rPr lang="en-GB" sz="2200" dirty="0" err="1"/>
              <a:t>T3</a:t>
            </a:r>
            <a:r>
              <a:rPr lang="en-GB" sz="2200" dirty="0"/>
              <a:t>, the active thyroid hormone</a:t>
            </a:r>
            <a:endParaRPr lang="en-US" sz="2200" dirty="0"/>
          </a:p>
          <a:p>
            <a:pPr>
              <a:lnSpc>
                <a:spcPct val="150000"/>
              </a:lnSpc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ELL\Pictures\6-21-2008 3-13-28 PM_001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1583" y="838200"/>
            <a:ext cx="5909299" cy="52879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95400" y="5257800"/>
            <a:ext cx="4191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0B93-6675-4594-AE3B-6FC3013B531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640012" y="942181"/>
            <a:ext cx="3227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TW" sz="2800" dirty="0">
                <a:solidFill>
                  <a:schemeClr val="bg1"/>
                </a:solidFill>
              </a:rPr>
              <a:t>Iodides</a:t>
            </a:r>
            <a:r>
              <a:rPr kumimoji="1" lang="en-US" altLang="zh-CN" sz="2800" dirty="0">
                <a:solidFill>
                  <a:schemeClr val="bg1"/>
                </a:solidFill>
              </a:rPr>
              <a:t> (</a:t>
            </a:r>
            <a:r>
              <a:rPr kumimoji="1" lang="en-US" altLang="zh-CN" sz="2800" dirty="0" err="1">
                <a:solidFill>
                  <a:schemeClr val="bg1"/>
                </a:solidFill>
              </a:rPr>
              <a:t>NaI</a:t>
            </a:r>
            <a:r>
              <a:rPr kumimoji="1" lang="en-US" altLang="zh-CN" sz="2800" dirty="0">
                <a:solidFill>
                  <a:schemeClr val="bg1"/>
                </a:solidFill>
              </a:rPr>
              <a:t>, KI)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63575" y="12017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52400" y="2362200"/>
            <a:ext cx="9129712" cy="4524315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Pharmacological action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Inhibition of </a:t>
            </a:r>
            <a:r>
              <a:rPr lang="en-US" altLang="zh-CN" sz="2400" dirty="0" err="1"/>
              <a:t>T3</a:t>
            </a:r>
            <a:r>
              <a:rPr lang="en-US" altLang="zh-CN" sz="2400" dirty="0"/>
              <a:t> &amp; </a:t>
            </a:r>
            <a:r>
              <a:rPr lang="en-US" altLang="zh-CN" sz="2400" dirty="0" err="1"/>
              <a:t>T4</a:t>
            </a:r>
            <a:r>
              <a:rPr lang="en-US" altLang="zh-CN" sz="2400" dirty="0"/>
              <a:t> release and synthesis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Decrease of size &amp; vascularity of the hyperplastic  gland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Indications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1.Hyterthyroidism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/>
              <a:t>2. Thyroid crisis.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 Before </a:t>
            </a:r>
            <a:r>
              <a:rPr lang="en-US" altLang="zh-CN" sz="2400" dirty="0" err="1"/>
              <a:t>Sx</a:t>
            </a:r>
            <a:endParaRPr lang="en-US" altLang="zh-CN" sz="2400" b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Thyroid storm –management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0010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/>
              <a:t>• Thermal regulation </a:t>
            </a:r>
          </a:p>
          <a:p>
            <a:pPr>
              <a:buNone/>
            </a:pPr>
            <a:r>
              <a:rPr lang="en-US" sz="2200" dirty="0"/>
              <a:t>• Treatment of arrhythmias</a:t>
            </a:r>
          </a:p>
          <a:p>
            <a:pPr>
              <a:buNone/>
            </a:pPr>
            <a:r>
              <a:rPr lang="en-US" sz="2200" dirty="0"/>
              <a:t>• Treatment of precipitating cause </a:t>
            </a:r>
            <a:r>
              <a:rPr lang="en-US" sz="2200" dirty="0" err="1"/>
              <a:t>eg</a:t>
            </a:r>
            <a:r>
              <a:rPr lang="en-US" sz="2200" dirty="0"/>
              <a:t>. -. antibiotics</a:t>
            </a:r>
          </a:p>
          <a:p>
            <a:pPr>
              <a:buNone/>
            </a:pPr>
            <a:r>
              <a:rPr lang="en-US" sz="2200" dirty="0"/>
              <a:t>• </a:t>
            </a:r>
            <a:r>
              <a:rPr lang="en-US" sz="2200" dirty="0" err="1"/>
              <a:t>Propylthiouracil</a:t>
            </a:r>
            <a:r>
              <a:rPr lang="en-US" sz="2200" dirty="0"/>
              <a:t>  (to block thyroid hormone synthesis and T4 to T3 conversion)</a:t>
            </a:r>
          </a:p>
          <a:p>
            <a:pPr>
              <a:buNone/>
            </a:pPr>
            <a:r>
              <a:rPr lang="en-US" sz="2200" dirty="0"/>
              <a:t>• Potassium iodide therapy (</a:t>
            </a:r>
            <a:r>
              <a:rPr lang="en-US" sz="2200" dirty="0" err="1"/>
              <a:t>Lugol</a:t>
            </a:r>
            <a:r>
              <a:rPr lang="en-US" sz="2200" dirty="0"/>
              <a:t> solution) -to inhibit thyroid hormone release</a:t>
            </a:r>
          </a:p>
          <a:p>
            <a:pPr>
              <a:buNone/>
            </a:pPr>
            <a:r>
              <a:rPr lang="en-US" sz="2200" dirty="0"/>
              <a:t>• Beta blockers </a:t>
            </a:r>
          </a:p>
          <a:p>
            <a:pPr>
              <a:buNone/>
            </a:pPr>
            <a:r>
              <a:rPr lang="en-US" sz="2200" dirty="0"/>
              <a:t>• Intravenous hydrocortisone 100mg 6 hourly (to inhibit T4 to T3 conversion)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272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Thyroxin therapy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Treating hypothyroidism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Management of thyroid carcinoma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Thyroxin preparations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83920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Levothyroxine</a:t>
            </a:r>
            <a:r>
              <a:rPr lang="en-US" sz="2400" dirty="0"/>
              <a:t> (T4)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Drug of choice to treat hypothyroidism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Increases basal metabolic rate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Increases utilization and mobilization of glycogen stores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Promotes gluconeogenesis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Stimulates protein synthesis</a:t>
            </a:r>
          </a:p>
          <a:p>
            <a:pPr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7287430" cy="825502"/>
          </a:xfrm>
        </p:spPr>
        <p:txBody>
          <a:bodyPr/>
          <a:lstStyle/>
          <a:p>
            <a:r>
              <a:rPr lang="en-US" dirty="0"/>
              <a:t>Levothyroxine (</a:t>
            </a:r>
            <a:r>
              <a:rPr lang="en-US" dirty="0" err="1"/>
              <a:t>T4</a:t>
            </a:r>
            <a:r>
              <a:rPr lang="en-US" dirty="0"/>
              <a:t>) 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458200" cy="4724400"/>
          </a:xfrm>
        </p:spPr>
        <p:txBody>
          <a:bodyPr>
            <a:noAutofit/>
          </a:bodyPr>
          <a:lstStyle/>
          <a:p>
            <a:endParaRPr lang="en-US" sz="2200" dirty="0"/>
          </a:p>
          <a:p>
            <a:r>
              <a:rPr lang="en-GB" sz="2200" dirty="0"/>
              <a:t>Absorption</a:t>
            </a:r>
          </a:p>
          <a:p>
            <a:pPr lvl="1"/>
            <a:r>
              <a:rPr lang="en-GB" sz="2200" dirty="0"/>
              <a:t>40-80% from GI tract (PO)</a:t>
            </a:r>
          </a:p>
          <a:p>
            <a:pPr lvl="1"/>
            <a:r>
              <a:rPr lang="en-GB" sz="2200" dirty="0"/>
              <a:t>Bioavailability: 60% (</a:t>
            </a:r>
            <a:r>
              <a:rPr lang="en-GB" sz="2200" dirty="0" err="1"/>
              <a:t>nonfasting</a:t>
            </a:r>
            <a:r>
              <a:rPr lang="en-GB" sz="2200" dirty="0"/>
              <a:t>); 80% (fasting)</a:t>
            </a:r>
          </a:p>
          <a:p>
            <a:pPr lvl="1"/>
            <a:endParaRPr lang="en-US" sz="2200" dirty="0"/>
          </a:p>
          <a:p>
            <a:r>
              <a:rPr lang="en-US" sz="2200" dirty="0" err="1"/>
              <a:t>T</a:t>
            </a:r>
            <a:r>
              <a:rPr lang="en-US" sz="1600" dirty="0" err="1"/>
              <a:t>1</a:t>
            </a:r>
            <a:r>
              <a:rPr lang="en-US" sz="1600" dirty="0"/>
              <a:t>/2</a:t>
            </a:r>
            <a:r>
              <a:rPr lang="en-US" sz="2200" dirty="0"/>
              <a:t> -</a:t>
            </a:r>
            <a:r>
              <a:rPr lang="en-US" sz="2200" dirty="0" err="1"/>
              <a:t>7d</a:t>
            </a:r>
            <a:r>
              <a:rPr lang="en-US" sz="2200" dirty="0"/>
              <a:t> in </a:t>
            </a:r>
            <a:r>
              <a:rPr lang="en-US" sz="2200" dirty="0" err="1"/>
              <a:t>euthyroid</a:t>
            </a:r>
            <a:endParaRPr lang="en-US" sz="2200" dirty="0"/>
          </a:p>
          <a:p>
            <a:endParaRPr lang="en-US" sz="2200" dirty="0"/>
          </a:p>
          <a:p>
            <a:r>
              <a:rPr lang="en-GB" sz="2200" dirty="0"/>
              <a:t>Distribution</a:t>
            </a:r>
          </a:p>
          <a:p>
            <a:pPr lvl="1"/>
            <a:r>
              <a:rPr lang="en-GB" sz="2200" dirty="0"/>
              <a:t>Protein bound: 99%</a:t>
            </a:r>
          </a:p>
          <a:p>
            <a:pPr lvl="1"/>
            <a:r>
              <a:rPr lang="en-GB" sz="2200" dirty="0" err="1"/>
              <a:t>Vd</a:t>
            </a:r>
            <a:r>
              <a:rPr lang="en-GB" sz="2200" dirty="0"/>
              <a:t>: 9-10 L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9979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Liothyronine</a:t>
            </a:r>
            <a:r>
              <a:rPr lang="en-US" dirty="0"/>
              <a:t>(</a:t>
            </a:r>
            <a:r>
              <a:rPr lang="en-US" dirty="0" err="1"/>
              <a:t>T3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90" y="1524000"/>
            <a:ext cx="8674510" cy="4114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More potent than </a:t>
            </a:r>
            <a:r>
              <a:rPr lang="en-US" sz="2400" dirty="0" err="1"/>
              <a:t>T4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T</a:t>
            </a:r>
            <a:r>
              <a:rPr lang="en-US" sz="1600" dirty="0" err="1"/>
              <a:t>1</a:t>
            </a:r>
            <a:r>
              <a:rPr lang="en-US" sz="1600" dirty="0"/>
              <a:t>/2</a:t>
            </a:r>
            <a:r>
              <a:rPr lang="en-US" sz="2400" dirty="0"/>
              <a:t> - 2 days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Rapid onset of action-can induce heart failure-so not routinely used</a:t>
            </a:r>
          </a:p>
          <a:p>
            <a:pPr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7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hypothyroidism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8153400" cy="3810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Recommended </a:t>
            </a:r>
            <a:r>
              <a:rPr lang="en-US" sz="2400" dirty="0" err="1"/>
              <a:t>Levothyroxine</a:t>
            </a:r>
            <a:r>
              <a:rPr lang="en-US" sz="2400" dirty="0"/>
              <a:t> dosage -1.6 </a:t>
            </a:r>
            <a:r>
              <a:rPr lang="en-US" sz="2400" dirty="0" err="1"/>
              <a:t>μg</a:t>
            </a:r>
            <a:r>
              <a:rPr lang="en-US" sz="2400" dirty="0"/>
              <a:t>/kg per day in adults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Lower initial dose in ,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	-elderly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	-those with  cardiac disease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hypothyroidism..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Taken on an empty stomach upon waking in the morning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spaced out from meals, tea, coffee, by at least ½-1 hour duration.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1742</TotalTime>
  <Words>711</Words>
  <Application>Microsoft Office PowerPoint</Application>
  <PresentationFormat>On-screen Show (4:3)</PresentationFormat>
  <Paragraphs>137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Ion Boardroom</vt:lpstr>
      <vt:lpstr>Drugs used in thyroid disorders </vt:lpstr>
      <vt:lpstr>Treatment of thyroid disorders </vt:lpstr>
      <vt:lpstr>Thyroid hormone physiology </vt:lpstr>
      <vt:lpstr>Thyroxin therapy </vt:lpstr>
      <vt:lpstr>Thyroxin preparations </vt:lpstr>
      <vt:lpstr>Levothyroxine (T4)  </vt:lpstr>
      <vt:lpstr>Liothyronine(T3)</vt:lpstr>
      <vt:lpstr>Treatment of hypothyroidism</vt:lpstr>
      <vt:lpstr>Treatment of hypothyroidism..</vt:lpstr>
      <vt:lpstr>Treatment of hypothyroidism-monitoring </vt:lpstr>
      <vt:lpstr>Causes of failure to normalize TSH during treatment </vt:lpstr>
      <vt:lpstr>Causes of failure to normalize TSH during treatment..</vt:lpstr>
      <vt:lpstr>Hypothyroidism in pregnancy </vt:lpstr>
      <vt:lpstr>Subclinical Hypothyroidism</vt:lpstr>
      <vt:lpstr>Congenital hypothyroidism in children</vt:lpstr>
      <vt:lpstr>PowerPoint Presentation</vt:lpstr>
      <vt:lpstr>Thyroxin in thyroid CA management </vt:lpstr>
      <vt:lpstr>Treatment of hypothyroid coma </vt:lpstr>
      <vt:lpstr>Treatment of hyperthyroidism</vt:lpstr>
      <vt:lpstr>Treatment of hyperthyroidism</vt:lpstr>
      <vt:lpstr>Antithyroid drugs </vt:lpstr>
      <vt:lpstr>Antithyroid drugs </vt:lpstr>
      <vt:lpstr>Antithyriod drugs –mechanism of action</vt:lpstr>
      <vt:lpstr>PowerPoint Presentation</vt:lpstr>
      <vt:lpstr>Antithyroid drugs</vt:lpstr>
      <vt:lpstr>Adverse effects </vt:lpstr>
      <vt:lpstr>Antithyroid drugs </vt:lpstr>
      <vt:lpstr>PowerPoint Presentation</vt:lpstr>
      <vt:lpstr>Antithyorid drugs in pregnancy and lactation</vt:lpstr>
      <vt:lpstr>PowerPoint Presentation</vt:lpstr>
      <vt:lpstr>PowerPoint Presentation</vt:lpstr>
      <vt:lpstr>Thyroid storm –management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used in thyroid disorders</dc:title>
  <dc:creator>DELL</dc:creator>
  <cp:lastModifiedBy>isuru sampath rathnayake</cp:lastModifiedBy>
  <cp:revision>41</cp:revision>
  <dcterms:created xsi:type="dcterms:W3CDTF">2015-01-05T16:58:16Z</dcterms:created>
  <dcterms:modified xsi:type="dcterms:W3CDTF">2019-05-19T21:51:55Z</dcterms:modified>
</cp:coreProperties>
</file>