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09" r:id="rId2"/>
  </p:sldMasterIdLst>
  <p:notesMasterIdLst>
    <p:notesMasterId r:id="rId43"/>
  </p:notesMasterIdLst>
  <p:sldIdLst>
    <p:sldId id="256" r:id="rId3"/>
    <p:sldId id="330" r:id="rId4"/>
    <p:sldId id="319" r:id="rId5"/>
    <p:sldId id="318" r:id="rId6"/>
    <p:sldId id="275" r:id="rId7"/>
    <p:sldId id="276" r:id="rId8"/>
    <p:sldId id="320" r:id="rId9"/>
    <p:sldId id="282" r:id="rId10"/>
    <p:sldId id="283" r:id="rId11"/>
    <p:sldId id="316" r:id="rId12"/>
    <p:sldId id="277" r:id="rId13"/>
    <p:sldId id="321" r:id="rId14"/>
    <p:sldId id="279" r:id="rId15"/>
    <p:sldId id="278" r:id="rId16"/>
    <p:sldId id="294" r:id="rId17"/>
    <p:sldId id="287" r:id="rId18"/>
    <p:sldId id="295" r:id="rId19"/>
    <p:sldId id="281" r:id="rId20"/>
    <p:sldId id="324" r:id="rId21"/>
    <p:sldId id="325" r:id="rId22"/>
    <p:sldId id="284" r:id="rId23"/>
    <p:sldId id="326" r:id="rId24"/>
    <p:sldId id="285" r:id="rId25"/>
    <p:sldId id="288" r:id="rId26"/>
    <p:sldId id="302" r:id="rId27"/>
    <p:sldId id="304" r:id="rId28"/>
    <p:sldId id="306" r:id="rId29"/>
    <p:sldId id="286" r:id="rId30"/>
    <p:sldId id="327" r:id="rId31"/>
    <p:sldId id="328" r:id="rId32"/>
    <p:sldId id="290" r:id="rId33"/>
    <p:sldId id="329" r:id="rId34"/>
    <p:sldId id="292" r:id="rId35"/>
    <p:sldId id="311" r:id="rId36"/>
    <p:sldId id="273" r:id="rId37"/>
    <p:sldId id="271" r:id="rId38"/>
    <p:sldId id="261" r:id="rId39"/>
    <p:sldId id="262" r:id="rId40"/>
    <p:sldId id="331" r:id="rId41"/>
    <p:sldId id="3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4629"/>
  </p:normalViewPr>
  <p:slideViewPr>
    <p:cSldViewPr snapToGrid="0" snapToObjects="1">
      <p:cViewPr varScale="1">
        <p:scale>
          <a:sx n="80" d="100"/>
          <a:sy n="80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9" Type="http://schemas.openxmlformats.org/officeDocument/2006/relationships/slide" Target="slides/slide37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slide" Target="slides/slide32.xml" /><Relationship Id="rId42" Type="http://schemas.openxmlformats.org/officeDocument/2006/relationships/slide" Target="slides/slide40.xml" /><Relationship Id="rId47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38" Type="http://schemas.openxmlformats.org/officeDocument/2006/relationships/slide" Target="slides/slide36.xml" /><Relationship Id="rId46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41" Type="http://schemas.openxmlformats.org/officeDocument/2006/relationships/slide" Target="slides/slide3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slide" Target="slides/slide35.xml" /><Relationship Id="rId40" Type="http://schemas.openxmlformats.org/officeDocument/2006/relationships/slide" Target="slides/slide38.xml" /><Relationship Id="rId45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slide" Target="slides/slide34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4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Relationship Id="rId43" Type="http://schemas.openxmlformats.org/officeDocument/2006/relationships/notesMaster" Target="notesMasters/notes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850EA-3E1B-D846-A770-F9A6BE4D1CB7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1517B-E767-8443-9208-3C0F95CDE9F3}">
      <dgm:prSet phldrT="[Text]"/>
      <dgm:spPr/>
      <dgm:t>
        <a:bodyPr/>
        <a:lstStyle/>
        <a:p>
          <a:r>
            <a:rPr lang="en-US" dirty="0"/>
            <a:t>Healthy woman</a:t>
          </a:r>
        </a:p>
      </dgm:t>
    </dgm:pt>
    <dgm:pt modelId="{6AF9DFE4-DAD2-844F-8F5D-EA26734730FC}" type="parTrans" cxnId="{1550C9D8-239B-8941-8C2A-4B49EEADB2AD}">
      <dgm:prSet/>
      <dgm:spPr/>
      <dgm:t>
        <a:bodyPr/>
        <a:lstStyle/>
        <a:p>
          <a:endParaRPr lang="en-US"/>
        </a:p>
      </dgm:t>
    </dgm:pt>
    <dgm:pt modelId="{AE178E70-6F37-B147-BF0D-7A56C17AB68D}" type="sibTrans" cxnId="{1550C9D8-239B-8941-8C2A-4B49EEADB2AD}">
      <dgm:prSet/>
      <dgm:spPr/>
      <dgm:t>
        <a:bodyPr/>
        <a:lstStyle/>
        <a:p>
          <a:endParaRPr lang="en-US"/>
        </a:p>
      </dgm:t>
    </dgm:pt>
    <dgm:pt modelId="{CBEE29FC-7ECD-8F4A-8FC7-6B4D7321AC70}">
      <dgm:prSet phldrT="[Text]"/>
      <dgm:spPr/>
      <dgm:t>
        <a:bodyPr/>
        <a:lstStyle/>
        <a:p>
          <a:r>
            <a:rPr lang="en-US" dirty="0"/>
            <a:t>Healthy pregnancy</a:t>
          </a:r>
        </a:p>
      </dgm:t>
    </dgm:pt>
    <dgm:pt modelId="{D8F72681-3BAE-D243-A51F-40E7EF151B5F}" type="parTrans" cxnId="{7F783C4E-E8B3-F046-A91D-8116DCA7545D}">
      <dgm:prSet/>
      <dgm:spPr/>
      <dgm:t>
        <a:bodyPr/>
        <a:lstStyle/>
        <a:p>
          <a:endParaRPr lang="en-US"/>
        </a:p>
      </dgm:t>
    </dgm:pt>
    <dgm:pt modelId="{531E093D-8327-4944-ADA8-422B0CC6EFBD}" type="sibTrans" cxnId="{7F783C4E-E8B3-F046-A91D-8116DCA7545D}">
      <dgm:prSet/>
      <dgm:spPr/>
      <dgm:t>
        <a:bodyPr/>
        <a:lstStyle/>
        <a:p>
          <a:endParaRPr lang="en-US"/>
        </a:p>
      </dgm:t>
    </dgm:pt>
    <dgm:pt modelId="{9C6AA9AE-5D6F-0B4A-B7A6-F266C8EF7870}">
      <dgm:prSet phldrT="[Text]"/>
      <dgm:spPr/>
      <dgm:t>
        <a:bodyPr/>
        <a:lstStyle/>
        <a:p>
          <a:r>
            <a:rPr lang="en-US" dirty="0"/>
            <a:t>Best possible outcome</a:t>
          </a:r>
        </a:p>
      </dgm:t>
    </dgm:pt>
    <dgm:pt modelId="{F721B58A-208C-7043-9A0C-7675BE283CED}" type="parTrans" cxnId="{78D4E447-09D1-2A4F-9EDD-6FF67CBF6192}">
      <dgm:prSet/>
      <dgm:spPr/>
      <dgm:t>
        <a:bodyPr/>
        <a:lstStyle/>
        <a:p>
          <a:endParaRPr lang="en-US"/>
        </a:p>
      </dgm:t>
    </dgm:pt>
    <dgm:pt modelId="{66E21FBF-41B5-FA4E-9B13-FB8EB05998FC}" type="sibTrans" cxnId="{78D4E447-09D1-2A4F-9EDD-6FF67CBF6192}">
      <dgm:prSet/>
      <dgm:spPr/>
      <dgm:t>
        <a:bodyPr/>
        <a:lstStyle/>
        <a:p>
          <a:endParaRPr lang="en-US"/>
        </a:p>
      </dgm:t>
    </dgm:pt>
    <dgm:pt modelId="{B181C74E-72DE-B346-ACC2-719B5E7A8BCF}">
      <dgm:prSet phldrT="[Text]"/>
      <dgm:spPr/>
      <dgm:t>
        <a:bodyPr/>
        <a:lstStyle/>
        <a:p>
          <a:r>
            <a:rPr lang="en-US" dirty="0"/>
            <a:t>Happy mother and baby</a:t>
          </a:r>
        </a:p>
      </dgm:t>
    </dgm:pt>
    <dgm:pt modelId="{4ACD8FEF-F01E-D040-9B25-7596DFE81AD8}" type="parTrans" cxnId="{545629FE-FCA2-B94D-A362-9EA4AA33D6BA}">
      <dgm:prSet/>
      <dgm:spPr/>
      <dgm:t>
        <a:bodyPr/>
        <a:lstStyle/>
        <a:p>
          <a:endParaRPr lang="en-US"/>
        </a:p>
      </dgm:t>
    </dgm:pt>
    <dgm:pt modelId="{C8F8B328-0114-AE48-B17D-6233E45D2122}" type="sibTrans" cxnId="{545629FE-FCA2-B94D-A362-9EA4AA33D6BA}">
      <dgm:prSet/>
      <dgm:spPr/>
      <dgm:t>
        <a:bodyPr/>
        <a:lstStyle/>
        <a:p>
          <a:endParaRPr lang="en-US"/>
        </a:p>
      </dgm:t>
    </dgm:pt>
    <dgm:pt modelId="{8532DBD6-E95F-9B4D-B0D9-135D2813C0D3}">
      <dgm:prSet phldrT="[Text]"/>
      <dgm:spPr/>
      <dgm:t>
        <a:bodyPr/>
        <a:lstStyle/>
        <a:p>
          <a:r>
            <a:rPr lang="en-US" dirty="0"/>
            <a:t>Healthy offspring</a:t>
          </a:r>
        </a:p>
      </dgm:t>
    </dgm:pt>
    <dgm:pt modelId="{D2FBBC49-FBC1-F542-9C91-660235A9DB68}" type="parTrans" cxnId="{592DECA8-85BB-BA48-8971-C68F8DDAB39D}">
      <dgm:prSet/>
      <dgm:spPr/>
      <dgm:t>
        <a:bodyPr/>
        <a:lstStyle/>
        <a:p>
          <a:endParaRPr lang="en-US"/>
        </a:p>
      </dgm:t>
    </dgm:pt>
    <dgm:pt modelId="{ED54A7AB-08E7-7246-82E6-A55C652F39D5}" type="sibTrans" cxnId="{592DECA8-85BB-BA48-8971-C68F8DDAB39D}">
      <dgm:prSet/>
      <dgm:spPr/>
      <dgm:t>
        <a:bodyPr/>
        <a:lstStyle/>
        <a:p>
          <a:endParaRPr lang="en-US"/>
        </a:p>
      </dgm:t>
    </dgm:pt>
    <dgm:pt modelId="{882B92B0-C40B-0447-9333-E3BBF3A8E5E1}" type="pres">
      <dgm:prSet presAssocID="{60A850EA-3E1B-D846-A770-F9A6BE4D1CB7}" presName="cycle" presStyleCnt="0">
        <dgm:presLayoutVars>
          <dgm:dir/>
          <dgm:resizeHandles val="exact"/>
        </dgm:presLayoutVars>
      </dgm:prSet>
      <dgm:spPr/>
    </dgm:pt>
    <dgm:pt modelId="{0DB447BA-7581-504D-9B17-6D1A76917C84}" type="pres">
      <dgm:prSet presAssocID="{F061517B-E767-8443-9208-3C0F95CDE9F3}" presName="dummy" presStyleCnt="0"/>
      <dgm:spPr/>
    </dgm:pt>
    <dgm:pt modelId="{682CCC18-EE5C-1947-B788-353CC9B4DD02}" type="pres">
      <dgm:prSet presAssocID="{F061517B-E767-8443-9208-3C0F95CDE9F3}" presName="node" presStyleLbl="revTx" presStyleIdx="0" presStyleCnt="5">
        <dgm:presLayoutVars>
          <dgm:bulletEnabled val="1"/>
        </dgm:presLayoutVars>
      </dgm:prSet>
      <dgm:spPr/>
    </dgm:pt>
    <dgm:pt modelId="{EEBF7867-4516-2F48-80DC-24A0FFD6C749}" type="pres">
      <dgm:prSet presAssocID="{AE178E70-6F37-B147-BF0D-7A56C17AB68D}" presName="sibTrans" presStyleLbl="node1" presStyleIdx="0" presStyleCnt="5"/>
      <dgm:spPr/>
    </dgm:pt>
    <dgm:pt modelId="{51096BEE-A4E5-3A44-AB94-9EB680C63B23}" type="pres">
      <dgm:prSet presAssocID="{CBEE29FC-7ECD-8F4A-8FC7-6B4D7321AC70}" presName="dummy" presStyleCnt="0"/>
      <dgm:spPr/>
    </dgm:pt>
    <dgm:pt modelId="{D0F04667-BBE7-7B4A-AA73-89CDA407D862}" type="pres">
      <dgm:prSet presAssocID="{CBEE29FC-7ECD-8F4A-8FC7-6B4D7321AC70}" presName="node" presStyleLbl="revTx" presStyleIdx="1" presStyleCnt="5">
        <dgm:presLayoutVars>
          <dgm:bulletEnabled val="1"/>
        </dgm:presLayoutVars>
      </dgm:prSet>
      <dgm:spPr/>
    </dgm:pt>
    <dgm:pt modelId="{FF989F6E-C1DD-4843-A54C-39184CE314B0}" type="pres">
      <dgm:prSet presAssocID="{531E093D-8327-4944-ADA8-422B0CC6EFBD}" presName="sibTrans" presStyleLbl="node1" presStyleIdx="1" presStyleCnt="5"/>
      <dgm:spPr/>
    </dgm:pt>
    <dgm:pt modelId="{5ABFBA48-5D3B-774B-BA6A-9E1C8DFE4696}" type="pres">
      <dgm:prSet presAssocID="{9C6AA9AE-5D6F-0B4A-B7A6-F266C8EF7870}" presName="dummy" presStyleCnt="0"/>
      <dgm:spPr/>
    </dgm:pt>
    <dgm:pt modelId="{1028B230-60A5-4843-9A95-96BC780256C3}" type="pres">
      <dgm:prSet presAssocID="{9C6AA9AE-5D6F-0B4A-B7A6-F266C8EF7870}" presName="node" presStyleLbl="revTx" presStyleIdx="2" presStyleCnt="5">
        <dgm:presLayoutVars>
          <dgm:bulletEnabled val="1"/>
        </dgm:presLayoutVars>
      </dgm:prSet>
      <dgm:spPr/>
    </dgm:pt>
    <dgm:pt modelId="{604250DE-B1E5-1B43-8F8A-2556A635A6C3}" type="pres">
      <dgm:prSet presAssocID="{66E21FBF-41B5-FA4E-9B13-FB8EB05998FC}" presName="sibTrans" presStyleLbl="node1" presStyleIdx="2" presStyleCnt="5"/>
      <dgm:spPr/>
    </dgm:pt>
    <dgm:pt modelId="{E87ACA7C-E446-0444-90C3-574B87DCBE54}" type="pres">
      <dgm:prSet presAssocID="{B181C74E-72DE-B346-ACC2-719B5E7A8BCF}" presName="dummy" presStyleCnt="0"/>
      <dgm:spPr/>
    </dgm:pt>
    <dgm:pt modelId="{0D88E13F-BF87-C642-A3EC-45C8D1F6D433}" type="pres">
      <dgm:prSet presAssocID="{B181C74E-72DE-B346-ACC2-719B5E7A8BCF}" presName="node" presStyleLbl="revTx" presStyleIdx="3" presStyleCnt="5">
        <dgm:presLayoutVars>
          <dgm:bulletEnabled val="1"/>
        </dgm:presLayoutVars>
      </dgm:prSet>
      <dgm:spPr/>
    </dgm:pt>
    <dgm:pt modelId="{8ABF20BF-B979-E944-91A3-4057A09EE81B}" type="pres">
      <dgm:prSet presAssocID="{C8F8B328-0114-AE48-B17D-6233E45D2122}" presName="sibTrans" presStyleLbl="node1" presStyleIdx="3" presStyleCnt="5"/>
      <dgm:spPr/>
    </dgm:pt>
    <dgm:pt modelId="{D6EDE755-76AD-8E49-92F4-28E1D1BCAEEE}" type="pres">
      <dgm:prSet presAssocID="{8532DBD6-E95F-9B4D-B0D9-135D2813C0D3}" presName="dummy" presStyleCnt="0"/>
      <dgm:spPr/>
    </dgm:pt>
    <dgm:pt modelId="{51A79234-0A8C-3646-A509-7E0B4C6588AB}" type="pres">
      <dgm:prSet presAssocID="{8532DBD6-E95F-9B4D-B0D9-135D2813C0D3}" presName="node" presStyleLbl="revTx" presStyleIdx="4" presStyleCnt="5">
        <dgm:presLayoutVars>
          <dgm:bulletEnabled val="1"/>
        </dgm:presLayoutVars>
      </dgm:prSet>
      <dgm:spPr/>
    </dgm:pt>
    <dgm:pt modelId="{2E4BF167-B01E-8C4D-8D84-6020BFD3B7EC}" type="pres">
      <dgm:prSet presAssocID="{ED54A7AB-08E7-7246-82E6-A55C652F39D5}" presName="sibTrans" presStyleLbl="node1" presStyleIdx="4" presStyleCnt="5"/>
      <dgm:spPr/>
    </dgm:pt>
  </dgm:ptLst>
  <dgm:cxnLst>
    <dgm:cxn modelId="{412E071A-CFAD-4B41-8C23-E8C25A29C542}" type="presOf" srcId="{60A850EA-3E1B-D846-A770-F9A6BE4D1CB7}" destId="{882B92B0-C40B-0447-9333-E3BBF3A8E5E1}" srcOrd="0" destOrd="0" presId="urn:microsoft.com/office/officeart/2005/8/layout/cycle1"/>
    <dgm:cxn modelId="{DBE1201F-88BF-194A-A5DC-65BAF7B75317}" type="presOf" srcId="{9C6AA9AE-5D6F-0B4A-B7A6-F266C8EF7870}" destId="{1028B230-60A5-4843-9A95-96BC780256C3}" srcOrd="0" destOrd="0" presId="urn:microsoft.com/office/officeart/2005/8/layout/cycle1"/>
    <dgm:cxn modelId="{3C41FD27-9B91-F74E-83AE-6E6D5BC18F11}" type="presOf" srcId="{ED54A7AB-08E7-7246-82E6-A55C652F39D5}" destId="{2E4BF167-B01E-8C4D-8D84-6020BFD3B7EC}" srcOrd="0" destOrd="0" presId="urn:microsoft.com/office/officeart/2005/8/layout/cycle1"/>
    <dgm:cxn modelId="{1C256B2A-9544-2E49-A4E0-4970A77C5613}" type="presOf" srcId="{F061517B-E767-8443-9208-3C0F95CDE9F3}" destId="{682CCC18-EE5C-1947-B788-353CC9B4DD02}" srcOrd="0" destOrd="0" presId="urn:microsoft.com/office/officeart/2005/8/layout/cycle1"/>
    <dgm:cxn modelId="{C318D82D-2C2A-6D47-AFD6-02DBBAB0A920}" type="presOf" srcId="{66E21FBF-41B5-FA4E-9B13-FB8EB05998FC}" destId="{604250DE-B1E5-1B43-8F8A-2556A635A6C3}" srcOrd="0" destOrd="0" presId="urn:microsoft.com/office/officeart/2005/8/layout/cycle1"/>
    <dgm:cxn modelId="{78D4E447-09D1-2A4F-9EDD-6FF67CBF6192}" srcId="{60A850EA-3E1B-D846-A770-F9A6BE4D1CB7}" destId="{9C6AA9AE-5D6F-0B4A-B7A6-F266C8EF7870}" srcOrd="2" destOrd="0" parTransId="{F721B58A-208C-7043-9A0C-7675BE283CED}" sibTransId="{66E21FBF-41B5-FA4E-9B13-FB8EB05998FC}"/>
    <dgm:cxn modelId="{D4D1B468-F164-6342-85F8-594FF29A5228}" type="presOf" srcId="{AE178E70-6F37-B147-BF0D-7A56C17AB68D}" destId="{EEBF7867-4516-2F48-80DC-24A0FFD6C749}" srcOrd="0" destOrd="0" presId="urn:microsoft.com/office/officeart/2005/8/layout/cycle1"/>
    <dgm:cxn modelId="{7F783C4E-E8B3-F046-A91D-8116DCA7545D}" srcId="{60A850EA-3E1B-D846-A770-F9A6BE4D1CB7}" destId="{CBEE29FC-7ECD-8F4A-8FC7-6B4D7321AC70}" srcOrd="1" destOrd="0" parTransId="{D8F72681-3BAE-D243-A51F-40E7EF151B5F}" sibTransId="{531E093D-8327-4944-ADA8-422B0CC6EFBD}"/>
    <dgm:cxn modelId="{10C2728B-8FF1-F64D-B24F-292239130810}" type="presOf" srcId="{B181C74E-72DE-B346-ACC2-719B5E7A8BCF}" destId="{0D88E13F-BF87-C642-A3EC-45C8D1F6D433}" srcOrd="0" destOrd="0" presId="urn:microsoft.com/office/officeart/2005/8/layout/cycle1"/>
    <dgm:cxn modelId="{E5EB7692-B407-FB4C-8BDA-9394A267C8C8}" type="presOf" srcId="{8532DBD6-E95F-9B4D-B0D9-135D2813C0D3}" destId="{51A79234-0A8C-3646-A509-7E0B4C6588AB}" srcOrd="0" destOrd="0" presId="urn:microsoft.com/office/officeart/2005/8/layout/cycle1"/>
    <dgm:cxn modelId="{6BF1319A-B492-D341-98DB-1F58B93CADA8}" type="presOf" srcId="{531E093D-8327-4944-ADA8-422B0CC6EFBD}" destId="{FF989F6E-C1DD-4843-A54C-39184CE314B0}" srcOrd="0" destOrd="0" presId="urn:microsoft.com/office/officeart/2005/8/layout/cycle1"/>
    <dgm:cxn modelId="{B983349D-49B0-2C44-B869-09DEEEE5D27F}" type="presOf" srcId="{CBEE29FC-7ECD-8F4A-8FC7-6B4D7321AC70}" destId="{D0F04667-BBE7-7B4A-AA73-89CDA407D862}" srcOrd="0" destOrd="0" presId="urn:microsoft.com/office/officeart/2005/8/layout/cycle1"/>
    <dgm:cxn modelId="{592DECA8-85BB-BA48-8971-C68F8DDAB39D}" srcId="{60A850EA-3E1B-D846-A770-F9A6BE4D1CB7}" destId="{8532DBD6-E95F-9B4D-B0D9-135D2813C0D3}" srcOrd="4" destOrd="0" parTransId="{D2FBBC49-FBC1-F542-9C91-660235A9DB68}" sibTransId="{ED54A7AB-08E7-7246-82E6-A55C652F39D5}"/>
    <dgm:cxn modelId="{8B7AC8BB-AE05-354A-9430-A99A097F7A4F}" type="presOf" srcId="{C8F8B328-0114-AE48-B17D-6233E45D2122}" destId="{8ABF20BF-B979-E944-91A3-4057A09EE81B}" srcOrd="0" destOrd="0" presId="urn:microsoft.com/office/officeart/2005/8/layout/cycle1"/>
    <dgm:cxn modelId="{1550C9D8-239B-8941-8C2A-4B49EEADB2AD}" srcId="{60A850EA-3E1B-D846-A770-F9A6BE4D1CB7}" destId="{F061517B-E767-8443-9208-3C0F95CDE9F3}" srcOrd="0" destOrd="0" parTransId="{6AF9DFE4-DAD2-844F-8F5D-EA26734730FC}" sibTransId="{AE178E70-6F37-B147-BF0D-7A56C17AB68D}"/>
    <dgm:cxn modelId="{545629FE-FCA2-B94D-A362-9EA4AA33D6BA}" srcId="{60A850EA-3E1B-D846-A770-F9A6BE4D1CB7}" destId="{B181C74E-72DE-B346-ACC2-719B5E7A8BCF}" srcOrd="3" destOrd="0" parTransId="{4ACD8FEF-F01E-D040-9B25-7596DFE81AD8}" sibTransId="{C8F8B328-0114-AE48-B17D-6233E45D2122}"/>
    <dgm:cxn modelId="{B92BB7D3-E09B-0540-A932-7D1C3D804CF1}" type="presParOf" srcId="{882B92B0-C40B-0447-9333-E3BBF3A8E5E1}" destId="{0DB447BA-7581-504D-9B17-6D1A76917C84}" srcOrd="0" destOrd="0" presId="urn:microsoft.com/office/officeart/2005/8/layout/cycle1"/>
    <dgm:cxn modelId="{6262482E-AA3C-E84E-A3CF-300FC43AB8D9}" type="presParOf" srcId="{882B92B0-C40B-0447-9333-E3BBF3A8E5E1}" destId="{682CCC18-EE5C-1947-B788-353CC9B4DD02}" srcOrd="1" destOrd="0" presId="urn:microsoft.com/office/officeart/2005/8/layout/cycle1"/>
    <dgm:cxn modelId="{9066BB9A-6B94-194F-ABBE-371086CBC166}" type="presParOf" srcId="{882B92B0-C40B-0447-9333-E3BBF3A8E5E1}" destId="{EEBF7867-4516-2F48-80DC-24A0FFD6C749}" srcOrd="2" destOrd="0" presId="urn:microsoft.com/office/officeart/2005/8/layout/cycle1"/>
    <dgm:cxn modelId="{742EA09E-1450-3341-89FA-307A9250819A}" type="presParOf" srcId="{882B92B0-C40B-0447-9333-E3BBF3A8E5E1}" destId="{51096BEE-A4E5-3A44-AB94-9EB680C63B23}" srcOrd="3" destOrd="0" presId="urn:microsoft.com/office/officeart/2005/8/layout/cycle1"/>
    <dgm:cxn modelId="{332E1CC5-F725-6B47-BC14-5BDE05F584DD}" type="presParOf" srcId="{882B92B0-C40B-0447-9333-E3BBF3A8E5E1}" destId="{D0F04667-BBE7-7B4A-AA73-89CDA407D862}" srcOrd="4" destOrd="0" presId="urn:microsoft.com/office/officeart/2005/8/layout/cycle1"/>
    <dgm:cxn modelId="{3FF67F8C-6588-BA46-82B7-AB2F9B178385}" type="presParOf" srcId="{882B92B0-C40B-0447-9333-E3BBF3A8E5E1}" destId="{FF989F6E-C1DD-4843-A54C-39184CE314B0}" srcOrd="5" destOrd="0" presId="urn:microsoft.com/office/officeart/2005/8/layout/cycle1"/>
    <dgm:cxn modelId="{14BC3013-00AA-EA41-B9AD-C179B2A2FF91}" type="presParOf" srcId="{882B92B0-C40B-0447-9333-E3BBF3A8E5E1}" destId="{5ABFBA48-5D3B-774B-BA6A-9E1C8DFE4696}" srcOrd="6" destOrd="0" presId="urn:microsoft.com/office/officeart/2005/8/layout/cycle1"/>
    <dgm:cxn modelId="{736DD990-15A8-F84F-988B-020CB7BA24DC}" type="presParOf" srcId="{882B92B0-C40B-0447-9333-E3BBF3A8E5E1}" destId="{1028B230-60A5-4843-9A95-96BC780256C3}" srcOrd="7" destOrd="0" presId="urn:microsoft.com/office/officeart/2005/8/layout/cycle1"/>
    <dgm:cxn modelId="{47CC5247-7A99-D347-BB01-936B339F2E1E}" type="presParOf" srcId="{882B92B0-C40B-0447-9333-E3BBF3A8E5E1}" destId="{604250DE-B1E5-1B43-8F8A-2556A635A6C3}" srcOrd="8" destOrd="0" presId="urn:microsoft.com/office/officeart/2005/8/layout/cycle1"/>
    <dgm:cxn modelId="{3B8EB1FE-2570-CB4F-90A1-FCCCBE9EE0CC}" type="presParOf" srcId="{882B92B0-C40B-0447-9333-E3BBF3A8E5E1}" destId="{E87ACA7C-E446-0444-90C3-574B87DCBE54}" srcOrd="9" destOrd="0" presId="urn:microsoft.com/office/officeart/2005/8/layout/cycle1"/>
    <dgm:cxn modelId="{88B70EED-AD50-4640-A1CA-DE19E929CB8E}" type="presParOf" srcId="{882B92B0-C40B-0447-9333-E3BBF3A8E5E1}" destId="{0D88E13F-BF87-C642-A3EC-45C8D1F6D433}" srcOrd="10" destOrd="0" presId="urn:microsoft.com/office/officeart/2005/8/layout/cycle1"/>
    <dgm:cxn modelId="{149577A4-5258-E54A-9E89-89B0248E1734}" type="presParOf" srcId="{882B92B0-C40B-0447-9333-E3BBF3A8E5E1}" destId="{8ABF20BF-B979-E944-91A3-4057A09EE81B}" srcOrd="11" destOrd="0" presId="urn:microsoft.com/office/officeart/2005/8/layout/cycle1"/>
    <dgm:cxn modelId="{6A9AC540-1C66-4A40-BBBF-018FCFDF5984}" type="presParOf" srcId="{882B92B0-C40B-0447-9333-E3BBF3A8E5E1}" destId="{D6EDE755-76AD-8E49-92F4-28E1D1BCAEEE}" srcOrd="12" destOrd="0" presId="urn:microsoft.com/office/officeart/2005/8/layout/cycle1"/>
    <dgm:cxn modelId="{7FA7DF0A-E8B6-5B46-B3D1-B1735DC04F35}" type="presParOf" srcId="{882B92B0-C40B-0447-9333-E3BBF3A8E5E1}" destId="{51A79234-0A8C-3646-A509-7E0B4C6588AB}" srcOrd="13" destOrd="0" presId="urn:microsoft.com/office/officeart/2005/8/layout/cycle1"/>
    <dgm:cxn modelId="{7552F7DE-0F49-6944-A22E-DA10D95D1CAC}" type="presParOf" srcId="{882B92B0-C40B-0447-9333-E3BBF3A8E5E1}" destId="{2E4BF167-B01E-8C4D-8D84-6020BFD3B7E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850EA-3E1B-D846-A770-F9A6BE4D1CB7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1517B-E767-8443-9208-3C0F95CDE9F3}">
      <dgm:prSet phldrT="[Text]"/>
      <dgm:spPr/>
      <dgm:t>
        <a:bodyPr/>
        <a:lstStyle/>
        <a:p>
          <a:r>
            <a:rPr lang="en-US" dirty="0"/>
            <a:t>Healthy woman</a:t>
          </a:r>
        </a:p>
      </dgm:t>
    </dgm:pt>
    <dgm:pt modelId="{6AF9DFE4-DAD2-844F-8F5D-EA26734730FC}" type="parTrans" cxnId="{1550C9D8-239B-8941-8C2A-4B49EEADB2AD}">
      <dgm:prSet/>
      <dgm:spPr/>
      <dgm:t>
        <a:bodyPr/>
        <a:lstStyle/>
        <a:p>
          <a:endParaRPr lang="en-US"/>
        </a:p>
      </dgm:t>
    </dgm:pt>
    <dgm:pt modelId="{AE178E70-6F37-B147-BF0D-7A56C17AB68D}" type="sibTrans" cxnId="{1550C9D8-239B-8941-8C2A-4B49EEADB2AD}">
      <dgm:prSet/>
      <dgm:spPr/>
      <dgm:t>
        <a:bodyPr/>
        <a:lstStyle/>
        <a:p>
          <a:endParaRPr lang="en-US"/>
        </a:p>
      </dgm:t>
    </dgm:pt>
    <dgm:pt modelId="{CBEE29FC-7ECD-8F4A-8FC7-6B4D7321AC70}">
      <dgm:prSet phldrT="[Text]"/>
      <dgm:spPr/>
      <dgm:t>
        <a:bodyPr/>
        <a:lstStyle/>
        <a:p>
          <a:r>
            <a:rPr lang="en-US" dirty="0"/>
            <a:t>Healthy pregnancy</a:t>
          </a:r>
        </a:p>
      </dgm:t>
    </dgm:pt>
    <dgm:pt modelId="{D8F72681-3BAE-D243-A51F-40E7EF151B5F}" type="parTrans" cxnId="{7F783C4E-E8B3-F046-A91D-8116DCA7545D}">
      <dgm:prSet/>
      <dgm:spPr/>
      <dgm:t>
        <a:bodyPr/>
        <a:lstStyle/>
        <a:p>
          <a:endParaRPr lang="en-US"/>
        </a:p>
      </dgm:t>
    </dgm:pt>
    <dgm:pt modelId="{531E093D-8327-4944-ADA8-422B0CC6EFBD}" type="sibTrans" cxnId="{7F783C4E-E8B3-F046-A91D-8116DCA7545D}">
      <dgm:prSet/>
      <dgm:spPr/>
      <dgm:t>
        <a:bodyPr/>
        <a:lstStyle/>
        <a:p>
          <a:endParaRPr lang="en-US"/>
        </a:p>
      </dgm:t>
    </dgm:pt>
    <dgm:pt modelId="{9C6AA9AE-5D6F-0B4A-B7A6-F266C8EF7870}">
      <dgm:prSet phldrT="[Text]"/>
      <dgm:spPr/>
      <dgm:t>
        <a:bodyPr/>
        <a:lstStyle/>
        <a:p>
          <a:r>
            <a:rPr lang="en-US" dirty="0"/>
            <a:t>Best possible outcome</a:t>
          </a:r>
        </a:p>
      </dgm:t>
    </dgm:pt>
    <dgm:pt modelId="{F721B58A-208C-7043-9A0C-7675BE283CED}" type="parTrans" cxnId="{78D4E447-09D1-2A4F-9EDD-6FF67CBF6192}">
      <dgm:prSet/>
      <dgm:spPr/>
      <dgm:t>
        <a:bodyPr/>
        <a:lstStyle/>
        <a:p>
          <a:endParaRPr lang="en-US"/>
        </a:p>
      </dgm:t>
    </dgm:pt>
    <dgm:pt modelId="{66E21FBF-41B5-FA4E-9B13-FB8EB05998FC}" type="sibTrans" cxnId="{78D4E447-09D1-2A4F-9EDD-6FF67CBF6192}">
      <dgm:prSet/>
      <dgm:spPr/>
      <dgm:t>
        <a:bodyPr/>
        <a:lstStyle/>
        <a:p>
          <a:endParaRPr lang="en-US"/>
        </a:p>
      </dgm:t>
    </dgm:pt>
    <dgm:pt modelId="{B181C74E-72DE-B346-ACC2-719B5E7A8BCF}">
      <dgm:prSet phldrT="[Text]"/>
      <dgm:spPr/>
      <dgm:t>
        <a:bodyPr/>
        <a:lstStyle/>
        <a:p>
          <a:r>
            <a:rPr lang="en-US" dirty="0"/>
            <a:t>Happy mother and baby</a:t>
          </a:r>
        </a:p>
      </dgm:t>
    </dgm:pt>
    <dgm:pt modelId="{4ACD8FEF-F01E-D040-9B25-7596DFE81AD8}" type="parTrans" cxnId="{545629FE-FCA2-B94D-A362-9EA4AA33D6BA}">
      <dgm:prSet/>
      <dgm:spPr/>
      <dgm:t>
        <a:bodyPr/>
        <a:lstStyle/>
        <a:p>
          <a:endParaRPr lang="en-US"/>
        </a:p>
      </dgm:t>
    </dgm:pt>
    <dgm:pt modelId="{C8F8B328-0114-AE48-B17D-6233E45D2122}" type="sibTrans" cxnId="{545629FE-FCA2-B94D-A362-9EA4AA33D6BA}">
      <dgm:prSet/>
      <dgm:spPr/>
      <dgm:t>
        <a:bodyPr/>
        <a:lstStyle/>
        <a:p>
          <a:endParaRPr lang="en-US"/>
        </a:p>
      </dgm:t>
    </dgm:pt>
    <dgm:pt modelId="{8532DBD6-E95F-9B4D-B0D9-135D2813C0D3}">
      <dgm:prSet phldrT="[Text]"/>
      <dgm:spPr/>
      <dgm:t>
        <a:bodyPr/>
        <a:lstStyle/>
        <a:p>
          <a:r>
            <a:rPr lang="en-US" dirty="0"/>
            <a:t>Healthy offspring</a:t>
          </a:r>
        </a:p>
      </dgm:t>
    </dgm:pt>
    <dgm:pt modelId="{D2FBBC49-FBC1-F542-9C91-660235A9DB68}" type="parTrans" cxnId="{592DECA8-85BB-BA48-8971-C68F8DDAB39D}">
      <dgm:prSet/>
      <dgm:spPr/>
      <dgm:t>
        <a:bodyPr/>
        <a:lstStyle/>
        <a:p>
          <a:endParaRPr lang="en-US"/>
        </a:p>
      </dgm:t>
    </dgm:pt>
    <dgm:pt modelId="{ED54A7AB-08E7-7246-82E6-A55C652F39D5}" type="sibTrans" cxnId="{592DECA8-85BB-BA48-8971-C68F8DDAB39D}">
      <dgm:prSet/>
      <dgm:spPr/>
      <dgm:t>
        <a:bodyPr/>
        <a:lstStyle/>
        <a:p>
          <a:endParaRPr lang="en-US"/>
        </a:p>
      </dgm:t>
    </dgm:pt>
    <dgm:pt modelId="{882B92B0-C40B-0447-9333-E3BBF3A8E5E1}" type="pres">
      <dgm:prSet presAssocID="{60A850EA-3E1B-D846-A770-F9A6BE4D1CB7}" presName="cycle" presStyleCnt="0">
        <dgm:presLayoutVars>
          <dgm:dir/>
          <dgm:resizeHandles val="exact"/>
        </dgm:presLayoutVars>
      </dgm:prSet>
      <dgm:spPr/>
    </dgm:pt>
    <dgm:pt modelId="{0DB447BA-7581-504D-9B17-6D1A76917C84}" type="pres">
      <dgm:prSet presAssocID="{F061517B-E767-8443-9208-3C0F95CDE9F3}" presName="dummy" presStyleCnt="0"/>
      <dgm:spPr/>
    </dgm:pt>
    <dgm:pt modelId="{682CCC18-EE5C-1947-B788-353CC9B4DD02}" type="pres">
      <dgm:prSet presAssocID="{F061517B-E767-8443-9208-3C0F95CDE9F3}" presName="node" presStyleLbl="revTx" presStyleIdx="0" presStyleCnt="5">
        <dgm:presLayoutVars>
          <dgm:bulletEnabled val="1"/>
        </dgm:presLayoutVars>
      </dgm:prSet>
      <dgm:spPr/>
    </dgm:pt>
    <dgm:pt modelId="{EEBF7867-4516-2F48-80DC-24A0FFD6C749}" type="pres">
      <dgm:prSet presAssocID="{AE178E70-6F37-B147-BF0D-7A56C17AB68D}" presName="sibTrans" presStyleLbl="node1" presStyleIdx="0" presStyleCnt="5"/>
      <dgm:spPr/>
    </dgm:pt>
    <dgm:pt modelId="{51096BEE-A4E5-3A44-AB94-9EB680C63B23}" type="pres">
      <dgm:prSet presAssocID="{CBEE29FC-7ECD-8F4A-8FC7-6B4D7321AC70}" presName="dummy" presStyleCnt="0"/>
      <dgm:spPr/>
    </dgm:pt>
    <dgm:pt modelId="{D0F04667-BBE7-7B4A-AA73-89CDA407D862}" type="pres">
      <dgm:prSet presAssocID="{CBEE29FC-7ECD-8F4A-8FC7-6B4D7321AC70}" presName="node" presStyleLbl="revTx" presStyleIdx="1" presStyleCnt="5">
        <dgm:presLayoutVars>
          <dgm:bulletEnabled val="1"/>
        </dgm:presLayoutVars>
      </dgm:prSet>
      <dgm:spPr/>
    </dgm:pt>
    <dgm:pt modelId="{FF989F6E-C1DD-4843-A54C-39184CE314B0}" type="pres">
      <dgm:prSet presAssocID="{531E093D-8327-4944-ADA8-422B0CC6EFBD}" presName="sibTrans" presStyleLbl="node1" presStyleIdx="1" presStyleCnt="5"/>
      <dgm:spPr/>
    </dgm:pt>
    <dgm:pt modelId="{5ABFBA48-5D3B-774B-BA6A-9E1C8DFE4696}" type="pres">
      <dgm:prSet presAssocID="{9C6AA9AE-5D6F-0B4A-B7A6-F266C8EF7870}" presName="dummy" presStyleCnt="0"/>
      <dgm:spPr/>
    </dgm:pt>
    <dgm:pt modelId="{1028B230-60A5-4843-9A95-96BC780256C3}" type="pres">
      <dgm:prSet presAssocID="{9C6AA9AE-5D6F-0B4A-B7A6-F266C8EF7870}" presName="node" presStyleLbl="revTx" presStyleIdx="2" presStyleCnt="5">
        <dgm:presLayoutVars>
          <dgm:bulletEnabled val="1"/>
        </dgm:presLayoutVars>
      </dgm:prSet>
      <dgm:spPr/>
    </dgm:pt>
    <dgm:pt modelId="{604250DE-B1E5-1B43-8F8A-2556A635A6C3}" type="pres">
      <dgm:prSet presAssocID="{66E21FBF-41B5-FA4E-9B13-FB8EB05998FC}" presName="sibTrans" presStyleLbl="node1" presStyleIdx="2" presStyleCnt="5"/>
      <dgm:spPr/>
    </dgm:pt>
    <dgm:pt modelId="{E87ACA7C-E446-0444-90C3-574B87DCBE54}" type="pres">
      <dgm:prSet presAssocID="{B181C74E-72DE-B346-ACC2-719B5E7A8BCF}" presName="dummy" presStyleCnt="0"/>
      <dgm:spPr/>
    </dgm:pt>
    <dgm:pt modelId="{0D88E13F-BF87-C642-A3EC-45C8D1F6D433}" type="pres">
      <dgm:prSet presAssocID="{B181C74E-72DE-B346-ACC2-719B5E7A8BCF}" presName="node" presStyleLbl="revTx" presStyleIdx="3" presStyleCnt="5">
        <dgm:presLayoutVars>
          <dgm:bulletEnabled val="1"/>
        </dgm:presLayoutVars>
      </dgm:prSet>
      <dgm:spPr/>
    </dgm:pt>
    <dgm:pt modelId="{8ABF20BF-B979-E944-91A3-4057A09EE81B}" type="pres">
      <dgm:prSet presAssocID="{C8F8B328-0114-AE48-B17D-6233E45D2122}" presName="sibTrans" presStyleLbl="node1" presStyleIdx="3" presStyleCnt="5"/>
      <dgm:spPr/>
    </dgm:pt>
    <dgm:pt modelId="{D6EDE755-76AD-8E49-92F4-28E1D1BCAEEE}" type="pres">
      <dgm:prSet presAssocID="{8532DBD6-E95F-9B4D-B0D9-135D2813C0D3}" presName="dummy" presStyleCnt="0"/>
      <dgm:spPr/>
    </dgm:pt>
    <dgm:pt modelId="{51A79234-0A8C-3646-A509-7E0B4C6588AB}" type="pres">
      <dgm:prSet presAssocID="{8532DBD6-E95F-9B4D-B0D9-135D2813C0D3}" presName="node" presStyleLbl="revTx" presStyleIdx="4" presStyleCnt="5">
        <dgm:presLayoutVars>
          <dgm:bulletEnabled val="1"/>
        </dgm:presLayoutVars>
      </dgm:prSet>
      <dgm:spPr/>
    </dgm:pt>
    <dgm:pt modelId="{2E4BF167-B01E-8C4D-8D84-6020BFD3B7EC}" type="pres">
      <dgm:prSet presAssocID="{ED54A7AB-08E7-7246-82E6-A55C652F39D5}" presName="sibTrans" presStyleLbl="node1" presStyleIdx="4" presStyleCnt="5"/>
      <dgm:spPr/>
    </dgm:pt>
  </dgm:ptLst>
  <dgm:cxnLst>
    <dgm:cxn modelId="{412E071A-CFAD-4B41-8C23-E8C25A29C542}" type="presOf" srcId="{60A850EA-3E1B-D846-A770-F9A6BE4D1CB7}" destId="{882B92B0-C40B-0447-9333-E3BBF3A8E5E1}" srcOrd="0" destOrd="0" presId="urn:microsoft.com/office/officeart/2005/8/layout/cycle1"/>
    <dgm:cxn modelId="{DBE1201F-88BF-194A-A5DC-65BAF7B75317}" type="presOf" srcId="{9C6AA9AE-5D6F-0B4A-B7A6-F266C8EF7870}" destId="{1028B230-60A5-4843-9A95-96BC780256C3}" srcOrd="0" destOrd="0" presId="urn:microsoft.com/office/officeart/2005/8/layout/cycle1"/>
    <dgm:cxn modelId="{3C41FD27-9B91-F74E-83AE-6E6D5BC18F11}" type="presOf" srcId="{ED54A7AB-08E7-7246-82E6-A55C652F39D5}" destId="{2E4BF167-B01E-8C4D-8D84-6020BFD3B7EC}" srcOrd="0" destOrd="0" presId="urn:microsoft.com/office/officeart/2005/8/layout/cycle1"/>
    <dgm:cxn modelId="{1C256B2A-9544-2E49-A4E0-4970A77C5613}" type="presOf" srcId="{F061517B-E767-8443-9208-3C0F95CDE9F3}" destId="{682CCC18-EE5C-1947-B788-353CC9B4DD02}" srcOrd="0" destOrd="0" presId="urn:microsoft.com/office/officeart/2005/8/layout/cycle1"/>
    <dgm:cxn modelId="{C318D82D-2C2A-6D47-AFD6-02DBBAB0A920}" type="presOf" srcId="{66E21FBF-41B5-FA4E-9B13-FB8EB05998FC}" destId="{604250DE-B1E5-1B43-8F8A-2556A635A6C3}" srcOrd="0" destOrd="0" presId="urn:microsoft.com/office/officeart/2005/8/layout/cycle1"/>
    <dgm:cxn modelId="{78D4E447-09D1-2A4F-9EDD-6FF67CBF6192}" srcId="{60A850EA-3E1B-D846-A770-F9A6BE4D1CB7}" destId="{9C6AA9AE-5D6F-0B4A-B7A6-F266C8EF7870}" srcOrd="2" destOrd="0" parTransId="{F721B58A-208C-7043-9A0C-7675BE283CED}" sibTransId="{66E21FBF-41B5-FA4E-9B13-FB8EB05998FC}"/>
    <dgm:cxn modelId="{D4D1B468-F164-6342-85F8-594FF29A5228}" type="presOf" srcId="{AE178E70-6F37-B147-BF0D-7A56C17AB68D}" destId="{EEBF7867-4516-2F48-80DC-24A0FFD6C749}" srcOrd="0" destOrd="0" presId="urn:microsoft.com/office/officeart/2005/8/layout/cycle1"/>
    <dgm:cxn modelId="{7F783C4E-E8B3-F046-A91D-8116DCA7545D}" srcId="{60A850EA-3E1B-D846-A770-F9A6BE4D1CB7}" destId="{CBEE29FC-7ECD-8F4A-8FC7-6B4D7321AC70}" srcOrd="1" destOrd="0" parTransId="{D8F72681-3BAE-D243-A51F-40E7EF151B5F}" sibTransId="{531E093D-8327-4944-ADA8-422B0CC6EFBD}"/>
    <dgm:cxn modelId="{10C2728B-8FF1-F64D-B24F-292239130810}" type="presOf" srcId="{B181C74E-72DE-B346-ACC2-719B5E7A8BCF}" destId="{0D88E13F-BF87-C642-A3EC-45C8D1F6D433}" srcOrd="0" destOrd="0" presId="urn:microsoft.com/office/officeart/2005/8/layout/cycle1"/>
    <dgm:cxn modelId="{E5EB7692-B407-FB4C-8BDA-9394A267C8C8}" type="presOf" srcId="{8532DBD6-E95F-9B4D-B0D9-135D2813C0D3}" destId="{51A79234-0A8C-3646-A509-7E0B4C6588AB}" srcOrd="0" destOrd="0" presId="urn:microsoft.com/office/officeart/2005/8/layout/cycle1"/>
    <dgm:cxn modelId="{6BF1319A-B492-D341-98DB-1F58B93CADA8}" type="presOf" srcId="{531E093D-8327-4944-ADA8-422B0CC6EFBD}" destId="{FF989F6E-C1DD-4843-A54C-39184CE314B0}" srcOrd="0" destOrd="0" presId="urn:microsoft.com/office/officeart/2005/8/layout/cycle1"/>
    <dgm:cxn modelId="{B983349D-49B0-2C44-B869-09DEEEE5D27F}" type="presOf" srcId="{CBEE29FC-7ECD-8F4A-8FC7-6B4D7321AC70}" destId="{D0F04667-BBE7-7B4A-AA73-89CDA407D862}" srcOrd="0" destOrd="0" presId="urn:microsoft.com/office/officeart/2005/8/layout/cycle1"/>
    <dgm:cxn modelId="{592DECA8-85BB-BA48-8971-C68F8DDAB39D}" srcId="{60A850EA-3E1B-D846-A770-F9A6BE4D1CB7}" destId="{8532DBD6-E95F-9B4D-B0D9-135D2813C0D3}" srcOrd="4" destOrd="0" parTransId="{D2FBBC49-FBC1-F542-9C91-660235A9DB68}" sibTransId="{ED54A7AB-08E7-7246-82E6-A55C652F39D5}"/>
    <dgm:cxn modelId="{8B7AC8BB-AE05-354A-9430-A99A097F7A4F}" type="presOf" srcId="{C8F8B328-0114-AE48-B17D-6233E45D2122}" destId="{8ABF20BF-B979-E944-91A3-4057A09EE81B}" srcOrd="0" destOrd="0" presId="urn:microsoft.com/office/officeart/2005/8/layout/cycle1"/>
    <dgm:cxn modelId="{1550C9D8-239B-8941-8C2A-4B49EEADB2AD}" srcId="{60A850EA-3E1B-D846-A770-F9A6BE4D1CB7}" destId="{F061517B-E767-8443-9208-3C0F95CDE9F3}" srcOrd="0" destOrd="0" parTransId="{6AF9DFE4-DAD2-844F-8F5D-EA26734730FC}" sibTransId="{AE178E70-6F37-B147-BF0D-7A56C17AB68D}"/>
    <dgm:cxn modelId="{545629FE-FCA2-B94D-A362-9EA4AA33D6BA}" srcId="{60A850EA-3E1B-D846-A770-F9A6BE4D1CB7}" destId="{B181C74E-72DE-B346-ACC2-719B5E7A8BCF}" srcOrd="3" destOrd="0" parTransId="{4ACD8FEF-F01E-D040-9B25-7596DFE81AD8}" sibTransId="{C8F8B328-0114-AE48-B17D-6233E45D2122}"/>
    <dgm:cxn modelId="{B92BB7D3-E09B-0540-A932-7D1C3D804CF1}" type="presParOf" srcId="{882B92B0-C40B-0447-9333-E3BBF3A8E5E1}" destId="{0DB447BA-7581-504D-9B17-6D1A76917C84}" srcOrd="0" destOrd="0" presId="urn:microsoft.com/office/officeart/2005/8/layout/cycle1"/>
    <dgm:cxn modelId="{6262482E-AA3C-E84E-A3CF-300FC43AB8D9}" type="presParOf" srcId="{882B92B0-C40B-0447-9333-E3BBF3A8E5E1}" destId="{682CCC18-EE5C-1947-B788-353CC9B4DD02}" srcOrd="1" destOrd="0" presId="urn:microsoft.com/office/officeart/2005/8/layout/cycle1"/>
    <dgm:cxn modelId="{9066BB9A-6B94-194F-ABBE-371086CBC166}" type="presParOf" srcId="{882B92B0-C40B-0447-9333-E3BBF3A8E5E1}" destId="{EEBF7867-4516-2F48-80DC-24A0FFD6C749}" srcOrd="2" destOrd="0" presId="urn:microsoft.com/office/officeart/2005/8/layout/cycle1"/>
    <dgm:cxn modelId="{742EA09E-1450-3341-89FA-307A9250819A}" type="presParOf" srcId="{882B92B0-C40B-0447-9333-E3BBF3A8E5E1}" destId="{51096BEE-A4E5-3A44-AB94-9EB680C63B23}" srcOrd="3" destOrd="0" presId="urn:microsoft.com/office/officeart/2005/8/layout/cycle1"/>
    <dgm:cxn modelId="{332E1CC5-F725-6B47-BC14-5BDE05F584DD}" type="presParOf" srcId="{882B92B0-C40B-0447-9333-E3BBF3A8E5E1}" destId="{D0F04667-BBE7-7B4A-AA73-89CDA407D862}" srcOrd="4" destOrd="0" presId="urn:microsoft.com/office/officeart/2005/8/layout/cycle1"/>
    <dgm:cxn modelId="{3FF67F8C-6588-BA46-82B7-AB2F9B178385}" type="presParOf" srcId="{882B92B0-C40B-0447-9333-E3BBF3A8E5E1}" destId="{FF989F6E-C1DD-4843-A54C-39184CE314B0}" srcOrd="5" destOrd="0" presId="urn:microsoft.com/office/officeart/2005/8/layout/cycle1"/>
    <dgm:cxn modelId="{14BC3013-00AA-EA41-B9AD-C179B2A2FF91}" type="presParOf" srcId="{882B92B0-C40B-0447-9333-E3BBF3A8E5E1}" destId="{5ABFBA48-5D3B-774B-BA6A-9E1C8DFE4696}" srcOrd="6" destOrd="0" presId="urn:microsoft.com/office/officeart/2005/8/layout/cycle1"/>
    <dgm:cxn modelId="{736DD990-15A8-F84F-988B-020CB7BA24DC}" type="presParOf" srcId="{882B92B0-C40B-0447-9333-E3BBF3A8E5E1}" destId="{1028B230-60A5-4843-9A95-96BC780256C3}" srcOrd="7" destOrd="0" presId="urn:microsoft.com/office/officeart/2005/8/layout/cycle1"/>
    <dgm:cxn modelId="{47CC5247-7A99-D347-BB01-936B339F2E1E}" type="presParOf" srcId="{882B92B0-C40B-0447-9333-E3BBF3A8E5E1}" destId="{604250DE-B1E5-1B43-8F8A-2556A635A6C3}" srcOrd="8" destOrd="0" presId="urn:microsoft.com/office/officeart/2005/8/layout/cycle1"/>
    <dgm:cxn modelId="{3B8EB1FE-2570-CB4F-90A1-FCCCBE9EE0CC}" type="presParOf" srcId="{882B92B0-C40B-0447-9333-E3BBF3A8E5E1}" destId="{E87ACA7C-E446-0444-90C3-574B87DCBE54}" srcOrd="9" destOrd="0" presId="urn:microsoft.com/office/officeart/2005/8/layout/cycle1"/>
    <dgm:cxn modelId="{88B70EED-AD50-4640-A1CA-DE19E929CB8E}" type="presParOf" srcId="{882B92B0-C40B-0447-9333-E3BBF3A8E5E1}" destId="{0D88E13F-BF87-C642-A3EC-45C8D1F6D433}" srcOrd="10" destOrd="0" presId="urn:microsoft.com/office/officeart/2005/8/layout/cycle1"/>
    <dgm:cxn modelId="{149577A4-5258-E54A-9E89-89B0248E1734}" type="presParOf" srcId="{882B92B0-C40B-0447-9333-E3BBF3A8E5E1}" destId="{8ABF20BF-B979-E944-91A3-4057A09EE81B}" srcOrd="11" destOrd="0" presId="urn:microsoft.com/office/officeart/2005/8/layout/cycle1"/>
    <dgm:cxn modelId="{6A9AC540-1C66-4A40-BBBF-018FCFDF5984}" type="presParOf" srcId="{882B92B0-C40B-0447-9333-E3BBF3A8E5E1}" destId="{D6EDE755-76AD-8E49-92F4-28E1D1BCAEEE}" srcOrd="12" destOrd="0" presId="urn:microsoft.com/office/officeart/2005/8/layout/cycle1"/>
    <dgm:cxn modelId="{7FA7DF0A-E8B6-5B46-B3D1-B1735DC04F35}" type="presParOf" srcId="{882B92B0-C40B-0447-9333-E3BBF3A8E5E1}" destId="{51A79234-0A8C-3646-A509-7E0B4C6588AB}" srcOrd="13" destOrd="0" presId="urn:microsoft.com/office/officeart/2005/8/layout/cycle1"/>
    <dgm:cxn modelId="{7552F7DE-0F49-6944-A22E-DA10D95D1CAC}" type="presParOf" srcId="{882B92B0-C40B-0447-9333-E3BBF3A8E5E1}" destId="{2E4BF167-B01E-8C4D-8D84-6020BFD3B7E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7DD9F4-84A5-2A42-BF45-8656AF3D0D14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724F22-D677-2B43-8454-150A6F78FB0F}">
      <dgm:prSet phldrT="[Text]"/>
      <dgm:spPr/>
      <dgm:t>
        <a:bodyPr/>
        <a:lstStyle/>
        <a:p>
          <a:r>
            <a:rPr lang="en-US" dirty="0"/>
            <a:t>Optimum pre-pregnancy conditions </a:t>
          </a:r>
        </a:p>
        <a:p>
          <a:r>
            <a:rPr lang="en-US" dirty="0"/>
            <a:t>Well controlled medical conditions </a:t>
          </a:r>
        </a:p>
      </dgm:t>
    </dgm:pt>
    <dgm:pt modelId="{55597292-C397-5043-A5F1-09B4E8A044A8}" type="parTrans" cxnId="{AA959990-4164-B74D-B105-C011881B7518}">
      <dgm:prSet/>
      <dgm:spPr/>
      <dgm:t>
        <a:bodyPr/>
        <a:lstStyle/>
        <a:p>
          <a:endParaRPr lang="en-US"/>
        </a:p>
      </dgm:t>
    </dgm:pt>
    <dgm:pt modelId="{4CCE2DFD-F760-9E4C-891C-B4D4C60E27B6}" type="sibTrans" cxnId="{AA959990-4164-B74D-B105-C011881B7518}">
      <dgm:prSet/>
      <dgm:spPr/>
      <dgm:t>
        <a:bodyPr/>
        <a:lstStyle/>
        <a:p>
          <a:endParaRPr lang="en-US"/>
        </a:p>
      </dgm:t>
    </dgm:pt>
    <dgm:pt modelId="{BD8854D2-2935-0648-A965-209CDC77363F}">
      <dgm:prSet phldrT="[Text]"/>
      <dgm:spPr/>
      <dgm:t>
        <a:bodyPr/>
        <a:lstStyle/>
        <a:p>
          <a:r>
            <a:rPr lang="en-US" dirty="0"/>
            <a:t>Optimum control of complications/ medical conditions during pregnancy </a:t>
          </a:r>
        </a:p>
      </dgm:t>
    </dgm:pt>
    <dgm:pt modelId="{48C2D46A-061E-C146-B429-D8A6F938720C}" type="parTrans" cxnId="{41DEDFC2-EBF6-BE40-9FEB-0FBF4FE5EC43}">
      <dgm:prSet/>
      <dgm:spPr/>
      <dgm:t>
        <a:bodyPr/>
        <a:lstStyle/>
        <a:p>
          <a:endParaRPr lang="en-US"/>
        </a:p>
      </dgm:t>
    </dgm:pt>
    <dgm:pt modelId="{9122D2A5-774D-394A-826D-1DF795E792D6}" type="sibTrans" cxnId="{41DEDFC2-EBF6-BE40-9FEB-0FBF4FE5EC43}">
      <dgm:prSet/>
      <dgm:spPr/>
      <dgm:t>
        <a:bodyPr/>
        <a:lstStyle/>
        <a:p>
          <a:endParaRPr lang="en-US"/>
        </a:p>
      </dgm:t>
    </dgm:pt>
    <dgm:pt modelId="{B2F387FF-45A7-3340-B8C8-2334B6B49425}">
      <dgm:prSet phldrT="[Text]"/>
      <dgm:spPr/>
      <dgm:t>
        <a:bodyPr/>
        <a:lstStyle/>
        <a:p>
          <a:r>
            <a:rPr lang="en-US" dirty="0"/>
            <a:t>Near normal outcome of pregnancy</a:t>
          </a:r>
        </a:p>
      </dgm:t>
    </dgm:pt>
    <dgm:pt modelId="{F5D16F89-3C5B-F74E-90CD-41EDFC879671}" type="parTrans" cxnId="{AA374E9A-CE2C-424B-8200-9B62C17A41C9}">
      <dgm:prSet/>
      <dgm:spPr/>
      <dgm:t>
        <a:bodyPr/>
        <a:lstStyle/>
        <a:p>
          <a:endParaRPr lang="en-US"/>
        </a:p>
      </dgm:t>
    </dgm:pt>
    <dgm:pt modelId="{1D0E2750-0EB2-334D-A41B-E2BCDE23BC90}" type="sibTrans" cxnId="{AA374E9A-CE2C-424B-8200-9B62C17A41C9}">
      <dgm:prSet/>
      <dgm:spPr/>
      <dgm:t>
        <a:bodyPr/>
        <a:lstStyle/>
        <a:p>
          <a:endParaRPr lang="en-US"/>
        </a:p>
      </dgm:t>
    </dgm:pt>
    <dgm:pt modelId="{B7BA177E-4953-BE45-8677-AA60BE8E4902}" type="pres">
      <dgm:prSet presAssocID="{5E7DD9F4-84A5-2A42-BF45-8656AF3D0D14}" presName="Name0" presStyleCnt="0">
        <dgm:presLayoutVars>
          <dgm:chMax val="7"/>
          <dgm:chPref val="7"/>
          <dgm:dir/>
        </dgm:presLayoutVars>
      </dgm:prSet>
      <dgm:spPr/>
    </dgm:pt>
    <dgm:pt modelId="{8EB577A3-EE89-B04F-B863-63D96BF67F8B}" type="pres">
      <dgm:prSet presAssocID="{5E7DD9F4-84A5-2A42-BF45-8656AF3D0D14}" presName="Name1" presStyleCnt="0"/>
      <dgm:spPr/>
    </dgm:pt>
    <dgm:pt modelId="{BE856EA1-94B4-934B-A9B7-12618C623848}" type="pres">
      <dgm:prSet presAssocID="{5E7DD9F4-84A5-2A42-BF45-8656AF3D0D14}" presName="cycle" presStyleCnt="0"/>
      <dgm:spPr/>
    </dgm:pt>
    <dgm:pt modelId="{D1694CD2-5810-7040-ADD1-84E6A1E689EC}" type="pres">
      <dgm:prSet presAssocID="{5E7DD9F4-84A5-2A42-BF45-8656AF3D0D14}" presName="srcNode" presStyleLbl="node1" presStyleIdx="0" presStyleCnt="3"/>
      <dgm:spPr/>
    </dgm:pt>
    <dgm:pt modelId="{D1B09BDA-877C-644A-AD55-BA1F665F2396}" type="pres">
      <dgm:prSet presAssocID="{5E7DD9F4-84A5-2A42-BF45-8656AF3D0D14}" presName="conn" presStyleLbl="parChTrans1D2" presStyleIdx="0" presStyleCnt="1"/>
      <dgm:spPr/>
    </dgm:pt>
    <dgm:pt modelId="{D0427A01-8C15-7642-A2F5-E5BE8221B4F3}" type="pres">
      <dgm:prSet presAssocID="{5E7DD9F4-84A5-2A42-BF45-8656AF3D0D14}" presName="extraNode" presStyleLbl="node1" presStyleIdx="0" presStyleCnt="3"/>
      <dgm:spPr/>
    </dgm:pt>
    <dgm:pt modelId="{4C0A28D3-8F11-C64B-8F5F-3B8B200D7FB9}" type="pres">
      <dgm:prSet presAssocID="{5E7DD9F4-84A5-2A42-BF45-8656AF3D0D14}" presName="dstNode" presStyleLbl="node1" presStyleIdx="0" presStyleCnt="3"/>
      <dgm:spPr/>
    </dgm:pt>
    <dgm:pt modelId="{45F364CB-18B1-6842-B414-53752C200A55}" type="pres">
      <dgm:prSet presAssocID="{FB724F22-D677-2B43-8454-150A6F78FB0F}" presName="text_1" presStyleLbl="node1" presStyleIdx="0" presStyleCnt="3" custLinFactNeighborX="1447" custLinFactNeighborY="18277">
        <dgm:presLayoutVars>
          <dgm:bulletEnabled val="1"/>
        </dgm:presLayoutVars>
      </dgm:prSet>
      <dgm:spPr/>
    </dgm:pt>
    <dgm:pt modelId="{B68A7BAD-4F1C-8947-B208-7B581D1990DC}" type="pres">
      <dgm:prSet presAssocID="{FB724F22-D677-2B43-8454-150A6F78FB0F}" presName="accent_1" presStyleCnt="0"/>
      <dgm:spPr/>
    </dgm:pt>
    <dgm:pt modelId="{9A75C81E-C847-C742-908F-AA51D4F42912}" type="pres">
      <dgm:prSet presAssocID="{FB724F22-D677-2B43-8454-150A6F78FB0F}" presName="accentRepeatNode" presStyleLbl="solidFgAcc1" presStyleIdx="0" presStyleCnt="3" custLinFactNeighborX="5914" custLinFactNeighborY="1985"/>
      <dgm:spPr>
        <a:pattFill prst="pct5">
          <a:fgClr>
            <a:schemeClr val="lt1"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extLst>
        <a:ext uri="{E40237B7-FDA0-4F09-8148-C483321AD2D9}">
          <dgm14:cNvPr xmlns:dgm14="http://schemas.microsoft.com/office/drawing/2010/diagram" id="0" name="" title="gbnb"/>
        </a:ext>
      </dgm:extLst>
    </dgm:pt>
    <dgm:pt modelId="{5570443E-9E84-B74B-BA19-02ABFF650A0E}" type="pres">
      <dgm:prSet presAssocID="{BD8854D2-2935-0648-A965-209CDC77363F}" presName="text_2" presStyleLbl="node1" presStyleIdx="1" presStyleCnt="3" custLinFactNeighborX="-315" custLinFactNeighborY="37859">
        <dgm:presLayoutVars>
          <dgm:bulletEnabled val="1"/>
        </dgm:presLayoutVars>
      </dgm:prSet>
      <dgm:spPr/>
    </dgm:pt>
    <dgm:pt modelId="{37740087-902C-9549-8199-F431143CF29B}" type="pres">
      <dgm:prSet presAssocID="{BD8854D2-2935-0648-A965-209CDC77363F}" presName="accent_2" presStyleCnt="0"/>
      <dgm:spPr/>
    </dgm:pt>
    <dgm:pt modelId="{EBDDD04D-30F7-C048-9DE7-71773A2B5B8C}" type="pres">
      <dgm:prSet presAssocID="{BD8854D2-2935-0648-A965-209CDC77363F}" presName="accentRepeatNode" presStyleLbl="solidFgAcc1" presStyleIdx="1" presStyleCnt="3"/>
      <dgm:spPr/>
    </dgm:pt>
    <dgm:pt modelId="{D3037323-0BD1-7940-8730-7FDA6859D7CF}" type="pres">
      <dgm:prSet presAssocID="{B2F387FF-45A7-3340-B8C8-2334B6B49425}" presName="text_3" presStyleLbl="node1" presStyleIdx="2" presStyleCnt="3" custScaleX="83199" custScaleY="96197" custLinFactNeighborX="-9839" custLinFactNeighborY="60052">
        <dgm:presLayoutVars>
          <dgm:bulletEnabled val="1"/>
        </dgm:presLayoutVars>
      </dgm:prSet>
      <dgm:spPr/>
    </dgm:pt>
    <dgm:pt modelId="{4E69948F-5CAE-414E-86D8-05F78A692F91}" type="pres">
      <dgm:prSet presAssocID="{B2F387FF-45A7-3340-B8C8-2334B6B49425}" presName="accent_3" presStyleCnt="0"/>
      <dgm:spPr/>
    </dgm:pt>
    <dgm:pt modelId="{5D76F6FB-AB78-D543-BB1F-AC43E910E2E0}" type="pres">
      <dgm:prSet presAssocID="{B2F387FF-45A7-3340-B8C8-2334B6B49425}" presName="accentRepeatNode" presStyleLbl="solidFgAcc1" presStyleIdx="2" presStyleCnt="3"/>
      <dgm:spPr/>
    </dgm:pt>
  </dgm:ptLst>
  <dgm:cxnLst>
    <dgm:cxn modelId="{B3540169-B295-DE48-8A7C-B462B831180F}" type="presOf" srcId="{5E7DD9F4-84A5-2A42-BF45-8656AF3D0D14}" destId="{B7BA177E-4953-BE45-8677-AA60BE8E4902}" srcOrd="0" destOrd="0" presId="urn:microsoft.com/office/officeart/2008/layout/VerticalCurvedList"/>
    <dgm:cxn modelId="{0A888B6B-C4F0-C344-BEAF-D34F8AEAC30E}" type="presOf" srcId="{FB724F22-D677-2B43-8454-150A6F78FB0F}" destId="{45F364CB-18B1-6842-B414-53752C200A55}" srcOrd="0" destOrd="0" presId="urn:microsoft.com/office/officeart/2008/layout/VerticalCurvedList"/>
    <dgm:cxn modelId="{48928D4B-66B7-884F-AD1E-D794C1094B80}" type="presOf" srcId="{B2F387FF-45A7-3340-B8C8-2334B6B49425}" destId="{D3037323-0BD1-7940-8730-7FDA6859D7CF}" srcOrd="0" destOrd="0" presId="urn:microsoft.com/office/officeart/2008/layout/VerticalCurvedList"/>
    <dgm:cxn modelId="{7BC7658A-4FBE-0243-953C-D6B831222E54}" type="presOf" srcId="{BD8854D2-2935-0648-A965-209CDC77363F}" destId="{5570443E-9E84-B74B-BA19-02ABFF650A0E}" srcOrd="0" destOrd="0" presId="urn:microsoft.com/office/officeart/2008/layout/VerticalCurvedList"/>
    <dgm:cxn modelId="{AA959990-4164-B74D-B105-C011881B7518}" srcId="{5E7DD9F4-84A5-2A42-BF45-8656AF3D0D14}" destId="{FB724F22-D677-2B43-8454-150A6F78FB0F}" srcOrd="0" destOrd="0" parTransId="{55597292-C397-5043-A5F1-09B4E8A044A8}" sibTransId="{4CCE2DFD-F760-9E4C-891C-B4D4C60E27B6}"/>
    <dgm:cxn modelId="{AA374E9A-CE2C-424B-8200-9B62C17A41C9}" srcId="{5E7DD9F4-84A5-2A42-BF45-8656AF3D0D14}" destId="{B2F387FF-45A7-3340-B8C8-2334B6B49425}" srcOrd="2" destOrd="0" parTransId="{F5D16F89-3C5B-F74E-90CD-41EDFC879671}" sibTransId="{1D0E2750-0EB2-334D-A41B-E2BCDE23BC90}"/>
    <dgm:cxn modelId="{41DEDFC2-EBF6-BE40-9FEB-0FBF4FE5EC43}" srcId="{5E7DD9F4-84A5-2A42-BF45-8656AF3D0D14}" destId="{BD8854D2-2935-0648-A965-209CDC77363F}" srcOrd="1" destOrd="0" parTransId="{48C2D46A-061E-C146-B429-D8A6F938720C}" sibTransId="{9122D2A5-774D-394A-826D-1DF795E792D6}"/>
    <dgm:cxn modelId="{406F4FC6-A4E8-0B4B-A8D2-FD72367CDC71}" type="presOf" srcId="{4CCE2DFD-F760-9E4C-891C-B4D4C60E27B6}" destId="{D1B09BDA-877C-644A-AD55-BA1F665F2396}" srcOrd="0" destOrd="0" presId="urn:microsoft.com/office/officeart/2008/layout/VerticalCurvedList"/>
    <dgm:cxn modelId="{625F8BDE-4760-5343-BBB5-1A4DA52C0292}" type="presParOf" srcId="{B7BA177E-4953-BE45-8677-AA60BE8E4902}" destId="{8EB577A3-EE89-B04F-B863-63D96BF67F8B}" srcOrd="0" destOrd="0" presId="urn:microsoft.com/office/officeart/2008/layout/VerticalCurvedList"/>
    <dgm:cxn modelId="{28985892-FBDA-EE4C-9E98-F1D2ECDC5C13}" type="presParOf" srcId="{8EB577A3-EE89-B04F-B863-63D96BF67F8B}" destId="{BE856EA1-94B4-934B-A9B7-12618C623848}" srcOrd="0" destOrd="0" presId="urn:microsoft.com/office/officeart/2008/layout/VerticalCurvedList"/>
    <dgm:cxn modelId="{EB3D3DE9-2614-DE4D-8777-1C350F50407A}" type="presParOf" srcId="{BE856EA1-94B4-934B-A9B7-12618C623848}" destId="{D1694CD2-5810-7040-ADD1-84E6A1E689EC}" srcOrd="0" destOrd="0" presId="urn:microsoft.com/office/officeart/2008/layout/VerticalCurvedList"/>
    <dgm:cxn modelId="{21ECAEF4-5D8F-E848-A3AA-137C86D92294}" type="presParOf" srcId="{BE856EA1-94B4-934B-A9B7-12618C623848}" destId="{D1B09BDA-877C-644A-AD55-BA1F665F2396}" srcOrd="1" destOrd="0" presId="urn:microsoft.com/office/officeart/2008/layout/VerticalCurvedList"/>
    <dgm:cxn modelId="{4017E402-9658-0043-93E9-0F514F1381E9}" type="presParOf" srcId="{BE856EA1-94B4-934B-A9B7-12618C623848}" destId="{D0427A01-8C15-7642-A2F5-E5BE8221B4F3}" srcOrd="2" destOrd="0" presId="urn:microsoft.com/office/officeart/2008/layout/VerticalCurvedList"/>
    <dgm:cxn modelId="{8166815B-8D29-1C49-941E-AAA47710CE74}" type="presParOf" srcId="{BE856EA1-94B4-934B-A9B7-12618C623848}" destId="{4C0A28D3-8F11-C64B-8F5F-3B8B200D7FB9}" srcOrd="3" destOrd="0" presId="urn:microsoft.com/office/officeart/2008/layout/VerticalCurvedList"/>
    <dgm:cxn modelId="{CE2D9899-14C6-6F4F-9BDD-F84DCF8A2FC5}" type="presParOf" srcId="{8EB577A3-EE89-B04F-B863-63D96BF67F8B}" destId="{45F364CB-18B1-6842-B414-53752C200A55}" srcOrd="1" destOrd="0" presId="urn:microsoft.com/office/officeart/2008/layout/VerticalCurvedList"/>
    <dgm:cxn modelId="{31BAEA22-8EED-9345-9DE3-176EB2CADE6B}" type="presParOf" srcId="{8EB577A3-EE89-B04F-B863-63D96BF67F8B}" destId="{B68A7BAD-4F1C-8947-B208-7B581D1990DC}" srcOrd="2" destOrd="0" presId="urn:microsoft.com/office/officeart/2008/layout/VerticalCurvedList"/>
    <dgm:cxn modelId="{F8B676BC-C5CB-AA4B-9C2D-A5D929F52E51}" type="presParOf" srcId="{B68A7BAD-4F1C-8947-B208-7B581D1990DC}" destId="{9A75C81E-C847-C742-908F-AA51D4F42912}" srcOrd="0" destOrd="0" presId="urn:microsoft.com/office/officeart/2008/layout/VerticalCurvedList"/>
    <dgm:cxn modelId="{2BD79E2A-33E0-5844-80EF-02B418AD72F0}" type="presParOf" srcId="{8EB577A3-EE89-B04F-B863-63D96BF67F8B}" destId="{5570443E-9E84-B74B-BA19-02ABFF650A0E}" srcOrd="3" destOrd="0" presId="urn:microsoft.com/office/officeart/2008/layout/VerticalCurvedList"/>
    <dgm:cxn modelId="{C9CFDAAB-B9B5-6A49-82A4-43778E8ABFF4}" type="presParOf" srcId="{8EB577A3-EE89-B04F-B863-63D96BF67F8B}" destId="{37740087-902C-9549-8199-F431143CF29B}" srcOrd="4" destOrd="0" presId="urn:microsoft.com/office/officeart/2008/layout/VerticalCurvedList"/>
    <dgm:cxn modelId="{364694E1-7061-974B-9D6D-9231845C1B5E}" type="presParOf" srcId="{37740087-902C-9549-8199-F431143CF29B}" destId="{EBDDD04D-30F7-C048-9DE7-71773A2B5B8C}" srcOrd="0" destOrd="0" presId="urn:microsoft.com/office/officeart/2008/layout/VerticalCurvedList"/>
    <dgm:cxn modelId="{1EDBF989-393C-A749-A4B5-CAEF1ED72A27}" type="presParOf" srcId="{8EB577A3-EE89-B04F-B863-63D96BF67F8B}" destId="{D3037323-0BD1-7940-8730-7FDA6859D7CF}" srcOrd="5" destOrd="0" presId="urn:microsoft.com/office/officeart/2008/layout/VerticalCurvedList"/>
    <dgm:cxn modelId="{3456DE41-F63A-014A-8BAC-6821EE359883}" type="presParOf" srcId="{8EB577A3-EE89-B04F-B863-63D96BF67F8B}" destId="{4E69948F-5CAE-414E-86D8-05F78A692F91}" srcOrd="6" destOrd="0" presId="urn:microsoft.com/office/officeart/2008/layout/VerticalCurvedList"/>
    <dgm:cxn modelId="{B54D5F3B-31FD-3C47-B47D-C21682E93A9E}" type="presParOf" srcId="{4E69948F-5CAE-414E-86D8-05F78A692F91}" destId="{5D76F6FB-AB78-D543-BB1F-AC43E910E2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CCC18-EE5C-1947-B788-353CC9B4DD02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woman</a:t>
          </a:r>
        </a:p>
      </dsp:txBody>
      <dsp:txXfrm>
        <a:off x="4704665" y="39140"/>
        <a:ext cx="1341437" cy="1341437"/>
      </dsp:txXfrm>
    </dsp:sp>
    <dsp:sp modelId="{EEBF7867-4516-2F48-80DC-24A0FFD6C749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04667-BBE7-7B4A-AA73-89CDA407D862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pregnancy</a:t>
          </a:r>
        </a:p>
      </dsp:txBody>
      <dsp:txXfrm>
        <a:off x="5515145" y="2533541"/>
        <a:ext cx="1341437" cy="1341437"/>
      </dsp:txXfrm>
    </dsp:sp>
    <dsp:sp modelId="{FF989F6E-C1DD-4843-A54C-39184CE314B0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8B230-60A5-4843-9A95-96BC780256C3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outcome</a:t>
          </a:r>
        </a:p>
      </dsp:txBody>
      <dsp:txXfrm>
        <a:off x="3393281" y="4075166"/>
        <a:ext cx="1341437" cy="1341437"/>
      </dsp:txXfrm>
    </dsp:sp>
    <dsp:sp modelId="{604250DE-B1E5-1B43-8F8A-2556A635A6C3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8E13F-BF87-C642-A3EC-45C8D1F6D433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Happy mother and baby</a:t>
          </a:r>
        </a:p>
      </dsp:txBody>
      <dsp:txXfrm>
        <a:off x="1271416" y="2533541"/>
        <a:ext cx="1341437" cy="1341437"/>
      </dsp:txXfrm>
    </dsp:sp>
    <dsp:sp modelId="{8ABF20BF-B979-E944-91A3-4057A09EE81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9234-0A8C-3646-A509-7E0B4C6588AB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offspring</a:t>
          </a:r>
        </a:p>
      </dsp:txBody>
      <dsp:txXfrm>
        <a:off x="2081896" y="39140"/>
        <a:ext cx="1341437" cy="1341437"/>
      </dsp:txXfrm>
    </dsp:sp>
    <dsp:sp modelId="{2E4BF167-B01E-8C4D-8D84-6020BFD3B7EC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CCC18-EE5C-1947-B788-353CC9B4DD02}">
      <dsp:nvSpPr>
        <dsp:cNvPr id="0" name=""/>
        <dsp:cNvSpPr/>
      </dsp:nvSpPr>
      <dsp:spPr>
        <a:xfrm>
          <a:off x="4284180" y="39078"/>
          <a:ext cx="1341370" cy="1341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woman</a:t>
          </a:r>
        </a:p>
      </dsp:txBody>
      <dsp:txXfrm>
        <a:off x="4284180" y="39078"/>
        <a:ext cx="1341370" cy="1341370"/>
      </dsp:txXfrm>
    </dsp:sp>
    <dsp:sp modelId="{EEBF7867-4516-2F48-80DC-24A0FFD6C749}">
      <dsp:nvSpPr>
        <dsp:cNvPr id="0" name=""/>
        <dsp:cNvSpPr/>
      </dsp:nvSpPr>
      <dsp:spPr>
        <a:xfrm>
          <a:off x="1128850" y="280"/>
          <a:ext cx="5029109" cy="5029109"/>
        </a:xfrm>
        <a:prstGeom prst="circularArrow">
          <a:avLst>
            <a:gd name="adj1" fmla="val 5201"/>
            <a:gd name="adj2" fmla="val 335979"/>
            <a:gd name="adj3" fmla="val 21292972"/>
            <a:gd name="adj4" fmla="val 19766475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04667-BBE7-7B4A-AA73-89CDA407D862}">
      <dsp:nvSpPr>
        <dsp:cNvPr id="0" name=""/>
        <dsp:cNvSpPr/>
      </dsp:nvSpPr>
      <dsp:spPr>
        <a:xfrm>
          <a:off x="5094707" y="2533624"/>
          <a:ext cx="1341370" cy="1341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pregnancy</a:t>
          </a:r>
        </a:p>
      </dsp:txBody>
      <dsp:txXfrm>
        <a:off x="5094707" y="2533624"/>
        <a:ext cx="1341370" cy="1341370"/>
      </dsp:txXfrm>
    </dsp:sp>
    <dsp:sp modelId="{FF989F6E-C1DD-4843-A54C-39184CE314B0}">
      <dsp:nvSpPr>
        <dsp:cNvPr id="0" name=""/>
        <dsp:cNvSpPr/>
      </dsp:nvSpPr>
      <dsp:spPr>
        <a:xfrm>
          <a:off x="1128850" y="280"/>
          <a:ext cx="5029109" cy="5029109"/>
        </a:xfrm>
        <a:prstGeom prst="circularArrow">
          <a:avLst>
            <a:gd name="adj1" fmla="val 5201"/>
            <a:gd name="adj2" fmla="val 335979"/>
            <a:gd name="adj3" fmla="val 4014419"/>
            <a:gd name="adj4" fmla="val 225368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8B230-60A5-4843-9A95-96BC780256C3}">
      <dsp:nvSpPr>
        <dsp:cNvPr id="0" name=""/>
        <dsp:cNvSpPr/>
      </dsp:nvSpPr>
      <dsp:spPr>
        <a:xfrm>
          <a:off x="2972720" y="4075339"/>
          <a:ext cx="1341370" cy="1341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outcome</a:t>
          </a:r>
        </a:p>
      </dsp:txBody>
      <dsp:txXfrm>
        <a:off x="2972720" y="4075339"/>
        <a:ext cx="1341370" cy="1341370"/>
      </dsp:txXfrm>
    </dsp:sp>
    <dsp:sp modelId="{604250DE-B1E5-1B43-8F8A-2556A635A6C3}">
      <dsp:nvSpPr>
        <dsp:cNvPr id="0" name=""/>
        <dsp:cNvSpPr/>
      </dsp:nvSpPr>
      <dsp:spPr>
        <a:xfrm>
          <a:off x="1128850" y="280"/>
          <a:ext cx="5029109" cy="5029109"/>
        </a:xfrm>
        <a:prstGeom prst="circularArrow">
          <a:avLst>
            <a:gd name="adj1" fmla="val 5201"/>
            <a:gd name="adj2" fmla="val 335979"/>
            <a:gd name="adj3" fmla="val 8210332"/>
            <a:gd name="adj4" fmla="val 644960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8E13F-BF87-C642-A3EC-45C8D1F6D433}">
      <dsp:nvSpPr>
        <dsp:cNvPr id="0" name=""/>
        <dsp:cNvSpPr/>
      </dsp:nvSpPr>
      <dsp:spPr>
        <a:xfrm>
          <a:off x="850732" y="2533624"/>
          <a:ext cx="1341370" cy="1341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Happy mother and baby</a:t>
          </a:r>
        </a:p>
      </dsp:txBody>
      <dsp:txXfrm>
        <a:off x="850732" y="2533624"/>
        <a:ext cx="1341370" cy="1341370"/>
      </dsp:txXfrm>
    </dsp:sp>
    <dsp:sp modelId="{8ABF20BF-B979-E944-91A3-4057A09EE81B}">
      <dsp:nvSpPr>
        <dsp:cNvPr id="0" name=""/>
        <dsp:cNvSpPr/>
      </dsp:nvSpPr>
      <dsp:spPr>
        <a:xfrm>
          <a:off x="1128850" y="280"/>
          <a:ext cx="5029109" cy="5029109"/>
        </a:xfrm>
        <a:prstGeom prst="circularArrow">
          <a:avLst>
            <a:gd name="adj1" fmla="val 5201"/>
            <a:gd name="adj2" fmla="val 335979"/>
            <a:gd name="adj3" fmla="val 12297546"/>
            <a:gd name="adj4" fmla="val 10771048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9234-0A8C-3646-A509-7E0B4C6588AB}">
      <dsp:nvSpPr>
        <dsp:cNvPr id="0" name=""/>
        <dsp:cNvSpPr/>
      </dsp:nvSpPr>
      <dsp:spPr>
        <a:xfrm>
          <a:off x="1661259" y="39078"/>
          <a:ext cx="1341370" cy="1341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offspring</a:t>
          </a:r>
        </a:p>
      </dsp:txBody>
      <dsp:txXfrm>
        <a:off x="1661259" y="39078"/>
        <a:ext cx="1341370" cy="1341370"/>
      </dsp:txXfrm>
    </dsp:sp>
    <dsp:sp modelId="{2E4BF167-B01E-8C4D-8D84-6020BFD3B7EC}">
      <dsp:nvSpPr>
        <dsp:cNvPr id="0" name=""/>
        <dsp:cNvSpPr/>
      </dsp:nvSpPr>
      <dsp:spPr>
        <a:xfrm>
          <a:off x="1128850" y="280"/>
          <a:ext cx="5029109" cy="5029109"/>
        </a:xfrm>
        <a:prstGeom prst="circularArrow">
          <a:avLst>
            <a:gd name="adj1" fmla="val 5201"/>
            <a:gd name="adj2" fmla="val 335979"/>
            <a:gd name="adj3" fmla="val 16865408"/>
            <a:gd name="adj4" fmla="val 15198613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09BDA-877C-644A-AD55-BA1F665F2396}">
      <dsp:nvSpPr>
        <dsp:cNvPr id="0" name=""/>
        <dsp:cNvSpPr/>
      </dsp:nvSpPr>
      <dsp:spPr>
        <a:xfrm>
          <a:off x="-5821999" y="-891238"/>
          <a:ext cx="6932699" cy="6932699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64CB-18B1-6842-B414-53752C200A55}">
      <dsp:nvSpPr>
        <dsp:cNvPr id="0" name=""/>
        <dsp:cNvSpPr/>
      </dsp:nvSpPr>
      <dsp:spPr>
        <a:xfrm>
          <a:off x="782088" y="703283"/>
          <a:ext cx="4646687" cy="1030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59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Optimum pre-pregnancy conditions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Well controlled medical conditions </a:t>
          </a:r>
        </a:p>
      </dsp:txBody>
      <dsp:txXfrm>
        <a:off x="782088" y="703283"/>
        <a:ext cx="4646687" cy="1030044"/>
      </dsp:txXfrm>
    </dsp:sp>
    <dsp:sp modelId="{9A75C81E-C847-C742-908F-AA51D4F42912}">
      <dsp:nvSpPr>
        <dsp:cNvPr id="0" name=""/>
        <dsp:cNvSpPr/>
      </dsp:nvSpPr>
      <dsp:spPr>
        <a:xfrm>
          <a:off x="147219" y="411824"/>
          <a:ext cx="1287555" cy="1287555"/>
        </a:xfrm>
        <a:prstGeom prst="ellipse">
          <a:avLst/>
        </a:prstGeom>
        <a:pattFill prst="pct5">
          <a:fgClr>
            <a:schemeClr val="lt1">
              <a:hueOff val="0"/>
              <a:satOff val="0"/>
              <a:lumOff val="0"/>
            </a:schemeClr>
          </a:fgClr>
          <a:bgClr>
            <a:schemeClr val="bg1"/>
          </a:bgClr>
        </a:patt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0443E-9E84-B74B-BA19-02ABFF650A0E}">
      <dsp:nvSpPr>
        <dsp:cNvPr id="0" name=""/>
        <dsp:cNvSpPr/>
      </dsp:nvSpPr>
      <dsp:spPr>
        <a:xfrm>
          <a:off x="1075814" y="2450053"/>
          <a:ext cx="4272266" cy="1030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59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Optimum control of complications/ medical conditions during pregnancy </a:t>
          </a:r>
        </a:p>
      </dsp:txBody>
      <dsp:txXfrm>
        <a:off x="1075814" y="2450053"/>
        <a:ext cx="4272266" cy="1030044"/>
      </dsp:txXfrm>
    </dsp:sp>
    <dsp:sp modelId="{EBDDD04D-30F7-C048-9DE7-71773A2B5B8C}">
      <dsp:nvSpPr>
        <dsp:cNvPr id="0" name=""/>
        <dsp:cNvSpPr/>
      </dsp:nvSpPr>
      <dsp:spPr>
        <a:xfrm>
          <a:off x="445494" y="1931333"/>
          <a:ext cx="1287555" cy="12875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37323-0BD1-7940-8730-7FDA6859D7CF}">
      <dsp:nvSpPr>
        <dsp:cNvPr id="0" name=""/>
        <dsp:cNvSpPr/>
      </dsp:nvSpPr>
      <dsp:spPr>
        <a:xfrm>
          <a:off x="648008" y="4159350"/>
          <a:ext cx="3865997" cy="990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59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Near normal outcome of pregnancy</a:t>
          </a:r>
        </a:p>
      </dsp:txBody>
      <dsp:txXfrm>
        <a:off x="648008" y="4159350"/>
        <a:ext cx="3865997" cy="990872"/>
      </dsp:txXfrm>
    </dsp:sp>
    <dsp:sp modelId="{5D76F6FB-AB78-D543-BB1F-AC43E910E2E0}">
      <dsp:nvSpPr>
        <dsp:cNvPr id="0" name=""/>
        <dsp:cNvSpPr/>
      </dsp:nvSpPr>
      <dsp:spPr>
        <a:xfrm>
          <a:off x="71073" y="3476400"/>
          <a:ext cx="1287555" cy="12875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2F5B3-5948-9347-9323-5310793FD0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2FE78-DDE9-4B45-8702-E2275DB6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F9610-FE2B-1D4D-815E-CEB089A150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6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8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9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1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A539-AA0C-6442-B5D7-E57292C9B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36C75-7981-064E-A546-30A0DE2A6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1E89-9FCD-6F4F-9287-F4C6942F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88A5-E224-2E4A-BD88-1268DA33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04F9B-A04C-8347-AE73-8243EDB8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2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C688-4720-7B42-9057-C5D83BDC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E5FB-8CAD-0649-A03B-90FE4D2A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97C4-3D89-D74A-986A-3E7B0FB5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3D40-ABA0-C744-AF73-4E3ACE3C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1425-5328-DD4F-9818-219815A2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7420-AD1C-9249-9D2E-BAFDF282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EC37A-E00F-3042-9DA6-B945932B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7BD-5EF4-6743-9AC5-443A8B5F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918D-197E-4A43-832E-11E0B16F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8A5DF-0C7B-154D-8D50-DAB79782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52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CA24-73C2-5544-8A8F-5A397EB0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A07B-EB99-AA4D-83C4-5010F62D7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4581C-0730-714A-BF25-2BCE52A81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76A0-6D9D-D446-B64B-22A3EEE7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0AEAE-144C-A942-B248-711AB93C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8058F-8F0D-444C-8E2F-CF2E398E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30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C331-8A57-1C40-9675-9CC85311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D3A8-D01F-3B4E-8AFA-5D99D023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8CF2F-FF1C-4546-A983-2B74CE511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3550E-E518-EB41-B612-C5E771185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EDBA-C856-B14C-9723-2DEA54158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67F55-1242-F04B-A6C9-D50A40DF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7E67F-3E79-D849-9244-AFA232D3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D1CEE-876D-AD4E-9E26-37E28E75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DC82-53F5-234C-8588-CF954C87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80FE-F46F-BC45-A252-69A3913E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FAA0A-55F6-3047-B15A-6B33884D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1926F-1142-C244-807A-05BDB170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ABF95-836D-A04E-9748-DBFFA732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E82A9-6838-AB49-8E84-FB98B405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9B690-A95E-BA4A-B532-A7B6BB11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5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20462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1463"/>
            <a:ext cx="7729728" cy="42664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8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4135-0152-3346-9D65-F925AFC3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B503-75EE-AE4D-88BF-D5787150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D3A6-AE46-B548-B5C6-5733F4161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037F3-F430-C844-BD7F-0491E6F3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7DD28-1CD7-7649-805D-BD1B77F8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95518-8A73-444A-962B-E05402D6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7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A10E-1623-C040-87BB-CE6ED530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0ABA6-FC95-DE49-BAD0-EA25AFB8C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99004-2922-6543-A0BD-F493DDE2A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C5890-B2A4-4F42-AE02-0A325D5F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6B4EC-1934-DF4D-9BBB-961D7D4D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90C4-B032-4149-9733-A354B7D1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8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E427-AC6B-E548-994E-8D2FDED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3DC9-492C-BD47-9DE7-5253587A5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651D-65DE-E245-854F-D93189A3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1DB9-0BE4-B742-B8BA-B2E5E3D0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8DAA-2ED8-074D-A6B4-04BC0713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5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88107-2F2A-F34F-9027-2AA29A7FA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A772C-113B-294D-8E19-F81EF6EB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A1B6-1BCB-2C49-AF4C-51FD5E7F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A9F6-7616-CE43-B342-83AE50C2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ABB2-064C-2447-A1A4-D680EFC1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2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May 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May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C5BFE4F-528A-554D-B6EC-70A589A6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F6327-D622-2B45-B3CD-C2E0B217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5EBD-A17F-0744-A80E-E370DB41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50228-13D1-5345-9F10-0A76F01B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May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563A-65ED-6648-8934-E8387B696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B750-ECB5-8644-ACC2-4DAAB9E35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0D38-F7A7-A64B-A607-37096D01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ient.co.uk/search.asp?searchterm=CLEFT%20LIP" TargetMode="External" /><Relationship Id="rId2" Type="http://schemas.openxmlformats.org/officeDocument/2006/relationships/hyperlink" Target="http://www.patient.co.uk/search.asp?searchterm=NEURAL%20TUBE%20DEFECTS" TargetMode="Externa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 /><Relationship Id="rId3" Type="http://schemas.openxmlformats.org/officeDocument/2006/relationships/diagramLayout" Target="../diagrams/layout2.xml" /><Relationship Id="rId7" Type="http://schemas.openxmlformats.org/officeDocument/2006/relationships/diagramData" Target="../diagrams/data3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.xml" /><Relationship Id="rId11" Type="http://schemas.microsoft.com/office/2007/relationships/diagramDrawing" Target="../diagrams/drawing3.xml" /><Relationship Id="rId5" Type="http://schemas.openxmlformats.org/officeDocument/2006/relationships/diagramColors" Target="../diagrams/colors2.xml" /><Relationship Id="rId10" Type="http://schemas.openxmlformats.org/officeDocument/2006/relationships/diagramColors" Target="../diagrams/colors3.xml" /><Relationship Id="rId4" Type="http://schemas.openxmlformats.org/officeDocument/2006/relationships/diagramQuickStyle" Target="../diagrams/quickStyle2.xml" /><Relationship Id="rId9" Type="http://schemas.openxmlformats.org/officeDocument/2006/relationships/diagramQuickStyle" Target="../diagrams/quickStyle3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D4C-6548-BB4B-8922-B1645AF5B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Pre-pregnancy care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BFB4F-85EE-324B-92A3-B03176C28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Rasika Herath</a:t>
            </a:r>
          </a:p>
          <a:p>
            <a:r>
              <a:rPr lang="en-US" dirty="0"/>
              <a:t>Department of Obstetrics and Gynaecology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AC62-1221-0A49-B474-280A9D4D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D60C-4F3F-BF46-9DE6-CA1AAA32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Initial assessment of the patient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Clinical examination for general health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BMI</a:t>
            </a:r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Cardio vascular /BP /Murmurs </a:t>
            </a:r>
          </a:p>
          <a:p>
            <a:pPr marL="274320" lvl="1" indent="0">
              <a:buNone/>
            </a:pPr>
            <a:r>
              <a:rPr lang="en-US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Respiratory 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8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General pre-conceptional advice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Diet </a:t>
            </a:r>
            <a:endParaRPr lang="en-US" dirty="0"/>
          </a:p>
          <a:p>
            <a:pPr lvl="1"/>
            <a:r>
              <a:rPr lang="en-US" dirty="0"/>
              <a:t>Encourage to eat fruit / vegetables / proteins / fiber; whole grain rice/ diary products</a:t>
            </a:r>
          </a:p>
          <a:p>
            <a:pPr lvl="2"/>
            <a:r>
              <a:rPr lang="en-US" dirty="0"/>
              <a:t>These will assist in increasing the stores of vitamins, iron and 	calcium.</a:t>
            </a:r>
          </a:p>
          <a:p>
            <a:pPr lvl="1"/>
            <a:r>
              <a:rPr lang="en-US" dirty="0"/>
              <a:t>Vegetarians are at risk of nutritional deficiencies and may need supplements</a:t>
            </a:r>
          </a:p>
          <a:p>
            <a:pPr lvl="1"/>
            <a:r>
              <a:rPr lang="en-US" dirty="0"/>
              <a:t>Women having high intake of caffeine should be advised to cut down ( maximum of 4 cups of coffee, 8 cups of tea/ 8 cans of Coca-Cola a day)</a:t>
            </a:r>
          </a:p>
          <a:p>
            <a:pPr lvl="2"/>
            <a:r>
              <a:rPr lang="en-US" dirty="0"/>
              <a:t>High caffeine intake is associated with IUGR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5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General pre-conceptional advice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Food to avoid </a:t>
            </a:r>
            <a:endParaRPr lang="en-US" dirty="0"/>
          </a:p>
          <a:p>
            <a:pPr lvl="1"/>
            <a:r>
              <a:rPr lang="en-US" dirty="0"/>
              <a:t>Food to avoid 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9AB247-CAAE-5042-B524-DB04E7CFF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45044"/>
              </p:ext>
            </p:extLst>
          </p:nvPr>
        </p:nvGraphicFramePr>
        <p:xfrm>
          <a:off x="1955529" y="2499280"/>
          <a:ext cx="9084180" cy="336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060">
                  <a:extLst>
                    <a:ext uri="{9D8B030D-6E8A-4147-A177-3AD203B41FA5}">
                      <a16:colId xmlns:a16="http://schemas.microsoft.com/office/drawing/2014/main" val="1935447092"/>
                    </a:ext>
                  </a:extLst>
                </a:gridCol>
                <a:gridCol w="3028060">
                  <a:extLst>
                    <a:ext uri="{9D8B030D-6E8A-4147-A177-3AD203B41FA5}">
                      <a16:colId xmlns:a16="http://schemas.microsoft.com/office/drawing/2014/main" val="1803988088"/>
                    </a:ext>
                  </a:extLst>
                </a:gridCol>
                <a:gridCol w="3028060">
                  <a:extLst>
                    <a:ext uri="{9D8B030D-6E8A-4147-A177-3AD203B41FA5}">
                      <a16:colId xmlns:a16="http://schemas.microsoft.com/office/drawing/2014/main" val="971962852"/>
                    </a:ext>
                  </a:extLst>
                </a:gridCol>
              </a:tblGrid>
              <a:tr h="448521">
                <a:tc>
                  <a:txBody>
                    <a:bodyPr/>
                    <a:lstStyle/>
                    <a:p>
                      <a:r>
                        <a:rPr lang="en-US" dirty="0"/>
                        <a:t>Food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of containing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Fetal complication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20560"/>
                  </a:ext>
                </a:extLst>
              </a:tr>
              <a:tr h="60826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WarnockPro"/>
                        </a:rPr>
                        <a:t>Unpasteurized milk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WarnockPro"/>
                        </a:rPr>
                        <a:t>Listeria </a:t>
                      </a:r>
                      <a:endParaRPr lang="en-US" sz="4400" dirty="0"/>
                    </a:p>
                    <a:p>
                      <a:r>
                        <a:rPr lang="en-US" sz="1800" dirty="0">
                          <a:effectLst/>
                          <a:latin typeface="WarnockPro"/>
                        </a:rPr>
                        <a:t> 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WarnockPro"/>
                        </a:rPr>
                        <a:t>Miscarriage 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86230"/>
                  </a:ext>
                </a:extLst>
              </a:tr>
              <a:tr h="603335">
                <a:tc>
                  <a:txBody>
                    <a:bodyPr/>
                    <a:lstStyle/>
                    <a:p>
                      <a:br>
                        <a:rPr lang="en-US" sz="1800" dirty="0">
                          <a:effectLst/>
                          <a:latin typeface="WarnockPro"/>
                        </a:rPr>
                      </a:br>
                      <a:r>
                        <a:rPr lang="en-US" sz="1800" dirty="0">
                          <a:effectLst/>
                          <a:latin typeface="WarnockPro"/>
                        </a:rPr>
                        <a:t>Uncooked or under‐ </a:t>
                      </a:r>
                      <a:endParaRPr lang="en-US" sz="4400" dirty="0"/>
                    </a:p>
                    <a:p>
                      <a:r>
                        <a:rPr lang="en-US" sz="1800" dirty="0">
                          <a:effectLst/>
                          <a:latin typeface="WarnockPro"/>
                        </a:rPr>
                        <a:t>cooked Raw shellfish (e.g. oysters) 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WarnockPro"/>
                        </a:rPr>
                        <a:t>Listeria 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WarnockPro"/>
                        </a:rPr>
                        <a:t>Miscarriage 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75205"/>
                  </a:ext>
                </a:extLst>
              </a:tr>
              <a:tr h="44852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WarnockPro"/>
                        </a:rPr>
                        <a:t>Uncooked or cured meat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  <a:latin typeface="WarnockPro"/>
                        </a:rPr>
                        <a:t>Toxoplasma 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WarnockPro"/>
                        </a:rPr>
                        <a:t>Fetal CNS defects 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56792"/>
                  </a:ext>
                </a:extLst>
              </a:tr>
              <a:tr h="44852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WarnockPro"/>
                        </a:rPr>
                        <a:t>Liver and liver products 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WarnockPro"/>
                        </a:rPr>
                        <a:t>Excess vitamin A 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WarnockPro"/>
                        </a:rPr>
                        <a:t>Cranial– neural crest tissue defects 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6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22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General pre-conceptional advice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1463"/>
            <a:ext cx="7729728" cy="47838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Supplementation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0.4 mg of folic acid to every woman planning pregnancy and continued till 12 weeks of pregnancy  </a:t>
            </a:r>
          </a:p>
          <a:p>
            <a:pPr lvl="2"/>
            <a:r>
              <a:rPr lang="en-US" dirty="0"/>
              <a:t>Reduce the risk of neural tube defect</a:t>
            </a:r>
          </a:p>
          <a:p>
            <a:pPr lvl="1"/>
            <a:r>
              <a:rPr lang="en-US" dirty="0"/>
              <a:t>Higher dose of FA ( 5.0 mg) per day is indicated in women  </a:t>
            </a:r>
          </a:p>
          <a:p>
            <a:pPr lvl="2"/>
            <a:r>
              <a:rPr lang="en-US" dirty="0"/>
              <a:t>with a previous pregnancy affected by an NTD</a:t>
            </a:r>
          </a:p>
          <a:p>
            <a:pPr lvl="2"/>
            <a:r>
              <a:rPr lang="en-US" dirty="0"/>
              <a:t>who themselves are affected with an NTD;</a:t>
            </a:r>
          </a:p>
          <a:p>
            <a:pPr lvl="2"/>
            <a:r>
              <a:rPr lang="en-US" dirty="0"/>
              <a:t>with a sibling or parent affected with an NTD;</a:t>
            </a:r>
          </a:p>
          <a:p>
            <a:pPr lvl="2"/>
            <a:r>
              <a:rPr lang="en-US" dirty="0"/>
              <a:t>taking antifolate drugs (e.g. most antiepileptic agents, sulfasalazine)</a:t>
            </a:r>
          </a:p>
          <a:p>
            <a:pPr lvl="2"/>
            <a:r>
              <a:rPr lang="en-US" dirty="0"/>
              <a:t>with diabetes</a:t>
            </a:r>
          </a:p>
          <a:p>
            <a:pPr lvl="2"/>
            <a:r>
              <a:rPr lang="en-US" dirty="0"/>
              <a:t>with a raised BMI (&gt;35 kg/m</a:t>
            </a:r>
            <a:r>
              <a:rPr lang="en-US" baseline="30000" dirty="0"/>
              <a:t>2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with thalassaemia trait throughout pregnancy</a:t>
            </a:r>
          </a:p>
          <a:p>
            <a:pPr lvl="2"/>
            <a:r>
              <a:rPr lang="en-US" dirty="0"/>
              <a:t>with thalassaemia or sickle cell disease throughout pregnancy.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6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General pre-conceptional advice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Smoking: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Advise to stop smoking  for fetal and her own health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smoking is stopped		10% reduction in fetal &amp; infant 					deaths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9000" y="25073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45927" y="4105506"/>
            <a:ext cx="914400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Smoking</a:t>
            </a:r>
            <a:r>
              <a:rPr lang="en-US" dirty="0"/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0" y="2240226"/>
            <a:ext cx="5242560" cy="639762"/>
          </a:xfrm>
        </p:spPr>
        <p:txBody>
          <a:bodyPr>
            <a:normAutofit/>
          </a:bodyPr>
          <a:lstStyle/>
          <a:p>
            <a:r>
              <a:rPr lang="en-US" sz="2400" dirty="0"/>
              <a:t>Maternal risks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75786" y="2891844"/>
            <a:ext cx="5242560" cy="3951288"/>
          </a:xfrm>
        </p:spPr>
        <p:txBody>
          <a:bodyPr/>
          <a:lstStyle/>
          <a:p>
            <a:r>
              <a:rPr lang="en-US" dirty="0"/>
              <a:t>Miscarriages </a:t>
            </a:r>
          </a:p>
          <a:p>
            <a:r>
              <a:rPr lang="en-US" dirty="0"/>
              <a:t>Preterm labour</a:t>
            </a:r>
          </a:p>
          <a:p>
            <a:r>
              <a:rPr lang="en-US" dirty="0"/>
              <a:t>PPROM</a:t>
            </a:r>
          </a:p>
          <a:p>
            <a:r>
              <a:rPr lang="en-US" dirty="0"/>
              <a:t>Placental abruption</a:t>
            </a:r>
          </a:p>
          <a:p>
            <a:r>
              <a:rPr lang="en-US" dirty="0"/>
              <a:t>Placenta previa 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484806" y="2240226"/>
            <a:ext cx="5242560" cy="639762"/>
          </a:xfrm>
        </p:spPr>
        <p:txBody>
          <a:bodyPr>
            <a:normAutofit/>
          </a:bodyPr>
          <a:lstStyle/>
          <a:p>
            <a:r>
              <a:rPr lang="en-US" sz="2400" dirty="0"/>
              <a:t>Fetal risks 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6339840" y="2865120"/>
            <a:ext cx="5242560" cy="3951288"/>
          </a:xfrm>
        </p:spPr>
        <p:txBody>
          <a:bodyPr/>
          <a:lstStyle/>
          <a:p>
            <a:pPr marL="182880" lvl="1"/>
            <a:r>
              <a:rPr lang="en-US" sz="2400" dirty="0"/>
              <a:t>low birth weight</a:t>
            </a:r>
          </a:p>
          <a:p>
            <a:pPr marL="182880" lvl="1"/>
            <a:r>
              <a:rPr lang="en-US" sz="2400" dirty="0"/>
              <a:t>cleft lip &amp; cleft palate</a:t>
            </a:r>
          </a:p>
          <a:p>
            <a:pPr marL="182880" lvl="1"/>
            <a:r>
              <a:rPr lang="en-US" sz="2400" dirty="0"/>
              <a:t>perinatal mortality</a:t>
            </a:r>
          </a:p>
          <a:p>
            <a:pPr marL="182880" lvl="1"/>
            <a:r>
              <a:rPr lang="en-US" sz="2400" dirty="0"/>
              <a:t>sudden infant death syndrome</a:t>
            </a:r>
          </a:p>
          <a:p>
            <a:pPr marL="182880" lvl="1"/>
            <a:r>
              <a:rPr lang="en-US" sz="2400" dirty="0"/>
              <a:t>impaired cognitive development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8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General pre-conceptional advice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Alcohol</a:t>
            </a:r>
          </a:p>
          <a:p>
            <a:pPr marL="0" indent="0">
              <a:buNone/>
            </a:pPr>
            <a:r>
              <a:rPr lang="en-US" dirty="0"/>
              <a:t>Safest approach is to not to consume alcohol at all </a:t>
            </a:r>
          </a:p>
          <a:p>
            <a:pPr marL="0" indent="0">
              <a:buNone/>
            </a:pPr>
            <a:r>
              <a:rPr lang="en-US" dirty="0"/>
              <a:t>There is no strong evidence of safety limits during pregnancy</a:t>
            </a:r>
          </a:p>
          <a:p>
            <a:pPr marL="0" indent="0">
              <a:buNone/>
            </a:pPr>
            <a:r>
              <a:rPr lang="en-US" dirty="0"/>
              <a:t> Women who binge drink or drink heavily are at risk of</a:t>
            </a:r>
          </a:p>
          <a:p>
            <a:pPr lvl="1"/>
            <a:r>
              <a:rPr lang="en-US" dirty="0"/>
              <a:t>Subfertility</a:t>
            </a:r>
          </a:p>
          <a:p>
            <a:pPr lvl="1"/>
            <a:r>
              <a:rPr lang="en-US" dirty="0"/>
              <a:t>Miscarriage</a:t>
            </a:r>
          </a:p>
          <a:p>
            <a:pPr lvl="1"/>
            <a:r>
              <a:rPr lang="en-US" dirty="0"/>
              <a:t>Aneuploidy</a:t>
            </a:r>
          </a:p>
          <a:p>
            <a:pPr lvl="1"/>
            <a:r>
              <a:rPr lang="en-US" dirty="0"/>
              <a:t>Structural congenital anomalies</a:t>
            </a:r>
          </a:p>
          <a:p>
            <a:pPr lvl="1"/>
            <a:r>
              <a:rPr lang="en-US" dirty="0"/>
              <a:t>Fetal growth restriction</a:t>
            </a:r>
          </a:p>
          <a:p>
            <a:pPr lvl="1"/>
            <a:r>
              <a:rPr lang="en-US" dirty="0"/>
              <a:t>Perinatal death</a:t>
            </a:r>
          </a:p>
          <a:p>
            <a:pPr lvl="1"/>
            <a:r>
              <a:rPr lang="en-US" dirty="0"/>
              <a:t>Development delay</a:t>
            </a:r>
          </a:p>
          <a:p>
            <a:pPr marL="27432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Fetal alcohol syndrome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01" y="1709182"/>
            <a:ext cx="7729728" cy="4266457"/>
          </a:xfrm>
        </p:spPr>
        <p:txBody>
          <a:bodyPr/>
          <a:lstStyle/>
          <a:p>
            <a:pPr lvl="3">
              <a:buFont typeface="Wingdings" charset="2"/>
              <a:buChar char="Ø"/>
            </a:pPr>
            <a:r>
              <a:rPr lang="en-US" sz="2000" dirty="0"/>
              <a:t>distinctive facial features</a:t>
            </a:r>
          </a:p>
          <a:p>
            <a:pPr lvl="3">
              <a:buFont typeface="Wingdings" charset="2"/>
              <a:buChar char="Ø"/>
            </a:pPr>
            <a:r>
              <a:rPr lang="en-US" sz="2000" dirty="0"/>
              <a:t>low birth weight</a:t>
            </a:r>
          </a:p>
          <a:p>
            <a:pPr lvl="3">
              <a:buFont typeface="Wingdings" charset="2"/>
              <a:buChar char="Ø"/>
            </a:pPr>
            <a:r>
              <a:rPr lang="en-US" sz="2000" dirty="0"/>
              <a:t>behavioral &amp;</a:t>
            </a:r>
          </a:p>
          <a:p>
            <a:pPr lvl="3">
              <a:buFont typeface="Wingdings" charset="2"/>
              <a:buChar char="Ø"/>
            </a:pPr>
            <a:r>
              <a:rPr lang="en-US" sz="2000" dirty="0"/>
              <a:t> intellectual difficulties in later life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498" y="2180202"/>
            <a:ext cx="3877414" cy="4677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113D4-F2DC-7646-8C49-3763A401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293" y="3355554"/>
            <a:ext cx="4441010" cy="350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General pre-conceptional advice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Body weight : </a:t>
            </a:r>
          </a:p>
          <a:p>
            <a:r>
              <a:rPr lang="en-US" dirty="0"/>
              <a:t>Ideal preconception BMI : 18.5-24.9 kg/m</a:t>
            </a:r>
            <a:r>
              <a:rPr lang="en-US" baseline="30000" dirty="0"/>
              <a:t>2=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/>
              <a:t>Women who are underweight (BMI &lt;18.5kg/m</a:t>
            </a:r>
            <a:r>
              <a:rPr lang="en-US" baseline="30000" dirty="0"/>
              <a:t>2</a:t>
            </a:r>
            <a:r>
              <a:rPr lang="en-US" dirty="0"/>
              <a:t> ) </a:t>
            </a:r>
          </a:p>
          <a:p>
            <a:pPr lvl="1"/>
            <a:r>
              <a:rPr lang="en-US" dirty="0"/>
              <a:t>difficult to conceive due to anovulatory cycles. </a:t>
            </a:r>
          </a:p>
          <a:p>
            <a:pPr lvl="1"/>
            <a:r>
              <a:rPr lang="en-US" dirty="0"/>
              <a:t>risk of osteoporosis and nutritional deficiencies. </a:t>
            </a:r>
          </a:p>
          <a:p>
            <a:pPr lvl="1"/>
            <a:r>
              <a:rPr lang="en-US" dirty="0"/>
              <a:t>increased chance of intrauterine growth restriction </a:t>
            </a:r>
          </a:p>
          <a:p>
            <a:pPr lvl="1"/>
            <a:r>
              <a:rPr lang="en-US" dirty="0"/>
              <a:t>low birthweight babies</a:t>
            </a:r>
          </a:p>
          <a:p>
            <a:pPr lvl="1"/>
            <a:r>
              <a:rPr lang="en-US" dirty="0"/>
              <a:t>should be assessed for eating disorders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6585" y="33485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7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General pre-conceptional advice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Body weight : </a:t>
            </a:r>
            <a:endParaRPr lang="en-US" baseline="30000" dirty="0"/>
          </a:p>
          <a:p>
            <a:r>
              <a:rPr lang="en-US" dirty="0"/>
              <a:t>Overweight (BMI 25-29.9 kg/m</a:t>
            </a:r>
            <a:r>
              <a:rPr lang="en-US" baseline="30000" dirty="0"/>
              <a:t>2</a:t>
            </a:r>
            <a:r>
              <a:rPr lang="en-US" dirty="0"/>
              <a:t>  ) and obese ( BMI ≥ 30 kg/m</a:t>
            </a:r>
            <a:r>
              <a:rPr lang="en-US" baseline="30000" dirty="0"/>
              <a:t>2</a:t>
            </a:r>
            <a:r>
              <a:rPr lang="en-US" dirty="0"/>
              <a:t>) women should loose weight with diet and exercise.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morbidly obese (40kg/m</a:t>
            </a:r>
            <a:r>
              <a:rPr lang="en-US" baseline="30000" dirty="0"/>
              <a:t>2</a:t>
            </a:r>
            <a:r>
              <a:rPr lang="en-US" dirty="0"/>
              <a:t>) or more  will be very difficult to achieve normal BMI with diet and exercise</a:t>
            </a:r>
          </a:p>
          <a:p>
            <a:pPr lvl="1"/>
            <a:r>
              <a:rPr lang="en-US" dirty="0"/>
              <a:t>Weight should be reduced</a:t>
            </a:r>
          </a:p>
          <a:p>
            <a:pPr lvl="1"/>
            <a:r>
              <a:rPr lang="en-US" dirty="0"/>
              <a:t>Prescription of weight reduction medication in a carefully supervised manner</a:t>
            </a:r>
          </a:p>
          <a:p>
            <a:pPr lvl="1"/>
            <a:r>
              <a:rPr lang="en-US" dirty="0"/>
              <a:t>Advice to differ pregnancy till weight reduction is achieved</a:t>
            </a:r>
          </a:p>
          <a:p>
            <a:pPr lvl="1"/>
            <a:r>
              <a:rPr lang="en-US" dirty="0"/>
              <a:t>Referral to bariatric  surgery for weight reduction 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6585" y="33485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8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DB8F-C84A-CF48-B341-93EC93B7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Objectives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8C72-2822-9A4D-AA06-FAAE159308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know the aims of counselling</a:t>
            </a:r>
          </a:p>
          <a:p>
            <a:r>
              <a:rPr lang="en-US" dirty="0"/>
              <a:t>Pre-pregnancy assessment of a woman </a:t>
            </a:r>
          </a:p>
          <a:p>
            <a:r>
              <a:rPr lang="en-US" dirty="0"/>
              <a:t>General pre-conceptional advices </a:t>
            </a:r>
          </a:p>
          <a:p>
            <a:r>
              <a:rPr lang="en-US" dirty="0"/>
              <a:t>Advices  regarding medications</a:t>
            </a:r>
          </a:p>
          <a:p>
            <a:r>
              <a:rPr lang="en-US" dirty="0"/>
              <a:t>Advices related to maternal age, BMI, general life style modifications </a:t>
            </a:r>
          </a:p>
          <a:p>
            <a:r>
              <a:rPr lang="en-US" dirty="0"/>
              <a:t>Place of genetic counselling </a:t>
            </a:r>
          </a:p>
          <a:p>
            <a:r>
              <a:rPr lang="en-US" dirty="0"/>
              <a:t>Specific medical diseases 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CF4E-2558-2D4D-8B9E-50E2C74E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BF4A-39C3-C446-9F2A-3351BDDD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9DFC2B-121E-D344-AD78-3509A6C2E1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1175" y="2932112"/>
            <a:ext cx="3225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8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61411306-9ADA-464F-9976-3C2CC242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Risks of obesity to mother and her offspring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C93F12D-4119-4C4D-B233-4F7AD5FB8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161" y="2159768"/>
            <a:ext cx="3424080" cy="453096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Maternal risks of obesity </a:t>
            </a:r>
          </a:p>
          <a:p>
            <a:r>
              <a:rPr lang="en-US" dirty="0"/>
              <a:t>Subfertility </a:t>
            </a:r>
          </a:p>
          <a:p>
            <a:r>
              <a:rPr lang="en-US" dirty="0"/>
              <a:t>Miscarriage </a:t>
            </a:r>
          </a:p>
          <a:p>
            <a:r>
              <a:rPr lang="en-US" dirty="0"/>
              <a:t>Hypertensive disease </a:t>
            </a:r>
          </a:p>
          <a:p>
            <a:r>
              <a:rPr lang="en-US" dirty="0"/>
              <a:t>Gestational diabetes</a:t>
            </a:r>
          </a:p>
          <a:p>
            <a:r>
              <a:rPr lang="en-US" dirty="0"/>
              <a:t>Thromboembolism Infection </a:t>
            </a:r>
          </a:p>
          <a:p>
            <a:r>
              <a:rPr lang="en-US" dirty="0"/>
              <a:t>Cardiac disease </a:t>
            </a:r>
          </a:p>
          <a:p>
            <a:r>
              <a:rPr lang="en-US" dirty="0"/>
              <a:t>Instrumental deliveries </a:t>
            </a:r>
          </a:p>
          <a:p>
            <a:r>
              <a:rPr lang="en-US" dirty="0"/>
              <a:t>Caesarean section </a:t>
            </a:r>
          </a:p>
          <a:p>
            <a:r>
              <a:rPr lang="en-US" dirty="0"/>
              <a:t>Postpartum haemorrhage </a:t>
            </a:r>
          </a:p>
          <a:p>
            <a:r>
              <a:rPr lang="en-US" dirty="0"/>
              <a:t>Maternal death </a:t>
            </a:r>
          </a:p>
          <a:p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8E8BA-AF10-A84A-99D4-EFFA6E00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6989" y="2159768"/>
            <a:ext cx="4110378" cy="453096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Risks to fetus of maternal obesity </a:t>
            </a:r>
          </a:p>
          <a:p>
            <a:r>
              <a:rPr lang="en-US" dirty="0"/>
              <a:t>Neural tube defects</a:t>
            </a:r>
          </a:p>
          <a:p>
            <a:r>
              <a:rPr lang="en-US" dirty="0"/>
              <a:t> Large for dates </a:t>
            </a:r>
          </a:p>
          <a:p>
            <a:r>
              <a:rPr lang="en-US" dirty="0"/>
              <a:t>Preterm delivery </a:t>
            </a:r>
          </a:p>
          <a:p>
            <a:r>
              <a:rPr lang="en-US" dirty="0"/>
              <a:t>Shoulder dystocia</a:t>
            </a:r>
          </a:p>
          <a:p>
            <a:r>
              <a:rPr lang="en-US" dirty="0"/>
              <a:t> Increase in birthweight </a:t>
            </a:r>
          </a:p>
          <a:p>
            <a:r>
              <a:rPr lang="en-US" dirty="0"/>
              <a:t>Stillbirth 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E3B9A4-8B18-9A48-82B5-51F5A947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4BD2D-4A5F-154B-AFA6-21C6880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20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178C09-021C-9944-B0FB-A84B6F7B98C2}"/>
              </a:ext>
            </a:extLst>
          </p:cNvPr>
          <p:cNvSpPr txBox="1"/>
          <p:nvPr/>
        </p:nvSpPr>
        <p:spPr>
          <a:xfrm>
            <a:off x="8196146" y="2159768"/>
            <a:ext cx="3423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Risks to offspring of maternal obesity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Neonatal </a:t>
            </a:r>
            <a:r>
              <a:rPr lang="en-US" sz="2000" dirty="0" err="1"/>
              <a:t>hypoglycaemia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Obesity as children and adults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Diabetes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Hypertension </a:t>
            </a:r>
          </a:p>
        </p:txBody>
      </p:sp>
    </p:spTree>
    <p:extLst>
      <p:ext uri="{BB962C8B-B14F-4D97-AF65-F5344CB8AC3E}">
        <p14:creationId xmlns:p14="http://schemas.microsoft.com/office/powerpoint/2010/main" val="23290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Advice regarding medications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dirty="0"/>
              <a:t>Drugs that are harmful to fetus may have an effect depending on the time of exposure</a:t>
            </a:r>
          </a:p>
          <a:p>
            <a:pPr>
              <a:buFont typeface="Arial"/>
              <a:buChar char="•"/>
            </a:pPr>
            <a:r>
              <a:rPr lang="en-US" b="1" dirty="0"/>
              <a:t>Pre-embryonic stage </a:t>
            </a:r>
            <a:r>
              <a:rPr lang="en-US" dirty="0"/>
              <a:t>(0-14 days after conception) can result in miscarriage,</a:t>
            </a:r>
          </a:p>
          <a:p>
            <a:pPr marL="0" indent="0">
              <a:buNone/>
            </a:pPr>
            <a:r>
              <a:rPr lang="en-US" dirty="0"/>
              <a:t>	 e.g. methotrexate, misoprostol, mifepristone, 	thalidomide, retinoid</a:t>
            </a:r>
          </a:p>
          <a:p>
            <a:pPr>
              <a:buFont typeface="Arial"/>
              <a:buChar char="•"/>
            </a:pPr>
            <a:r>
              <a:rPr lang="en-US" b="1" dirty="0"/>
              <a:t>First trimester: </a:t>
            </a:r>
            <a:r>
              <a:rPr lang="en-US" dirty="0"/>
              <a:t>affect organogenesis resulting in congenital malformation, e.g. anti-epileptics,  ACE inhibitors,  warfarin</a:t>
            </a:r>
          </a:p>
          <a:p>
            <a:pPr>
              <a:buFont typeface="Arial"/>
              <a:buChar char="•"/>
            </a:pPr>
            <a:r>
              <a:rPr lang="en-US" b="1" dirty="0"/>
              <a:t>Second &amp; third trimester: </a:t>
            </a:r>
            <a:r>
              <a:rPr lang="en-US" dirty="0"/>
              <a:t>can cause growth restriction, affect neuropsychological behaviour, e.g. high dose Na valproate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91B4-B822-3640-8C16-74ED3A91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Advice regarding medications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8514-CEAD-EF42-8955-C1A646E7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51463"/>
            <a:ext cx="7729728" cy="46113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Drugs that can be used in pregnancy (if clinically necessary: benefits outweigh risks) </a:t>
            </a:r>
          </a:p>
          <a:p>
            <a:r>
              <a:rPr lang="en-US" dirty="0"/>
              <a:t>Analgesics: paracetamol, codeine</a:t>
            </a:r>
          </a:p>
          <a:p>
            <a:r>
              <a:rPr lang="en-US" dirty="0"/>
              <a:t>Antacids, ranitidine, omeprazole</a:t>
            </a:r>
          </a:p>
          <a:p>
            <a:r>
              <a:rPr lang="en-US" dirty="0"/>
              <a:t>Most antibiotics (avoid trimethoprim in first trimester and avoid nitrofurantoin at term)</a:t>
            </a:r>
          </a:p>
          <a:p>
            <a:r>
              <a:rPr lang="en-US" dirty="0"/>
              <a:t>Most antidepressants (some SSRIs, tricyclic antidepressants)</a:t>
            </a:r>
          </a:p>
          <a:p>
            <a:r>
              <a:rPr lang="en-US" dirty="0"/>
              <a:t>Antihypertensives: methyldopa, nifedipine, labetalol, doxazosin, prazosin, hydralazine</a:t>
            </a:r>
          </a:p>
          <a:p>
            <a:r>
              <a:rPr lang="en-US" dirty="0"/>
              <a:t>Antiemetics: cyclizine, promethazine, prochlorperazine, metoclopramide, domperidone, ondansetron </a:t>
            </a:r>
          </a:p>
          <a:p>
            <a:r>
              <a:rPr lang="en-US" dirty="0"/>
              <a:t>Antihistamines</a:t>
            </a:r>
          </a:p>
          <a:p>
            <a:r>
              <a:rPr lang="en-US" dirty="0"/>
              <a:t>Beta‐agonists</a:t>
            </a:r>
          </a:p>
          <a:p>
            <a:r>
              <a:rPr lang="en-US" dirty="0"/>
              <a:t>Inhaled and oral steroids </a:t>
            </a:r>
          </a:p>
          <a:p>
            <a:r>
              <a:rPr lang="en-US" dirty="0"/>
              <a:t>Hormones (insulin, thyroxine) </a:t>
            </a:r>
          </a:p>
          <a:p>
            <a:r>
              <a:rPr lang="en-US" dirty="0"/>
              <a:t>Laxatives</a:t>
            </a:r>
          </a:p>
          <a:p>
            <a:r>
              <a:rPr lang="en-US" dirty="0"/>
              <a:t>Low‐dose aspirin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8233-CBA1-F140-AB80-E7E29C78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98805-A231-4144-916D-FF6EEC1A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59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Advice related to maternal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Delaying child birth is associated with worsening reproductive outcomes</a:t>
            </a:r>
          </a:p>
          <a:p>
            <a:pPr lvl="1"/>
            <a:r>
              <a:rPr lang="en-US" dirty="0"/>
              <a:t>More cases of infertility</a:t>
            </a:r>
          </a:p>
          <a:p>
            <a:pPr lvl="1"/>
            <a:r>
              <a:rPr lang="en-US" dirty="0"/>
              <a:t>Medical comorbidities</a:t>
            </a:r>
          </a:p>
          <a:p>
            <a:pPr lvl="1"/>
            <a:r>
              <a:rPr lang="en-US" dirty="0"/>
              <a:t>Poor uterine contractility</a:t>
            </a:r>
          </a:p>
          <a:p>
            <a:pPr lvl="1"/>
            <a:r>
              <a:rPr lang="en-US" dirty="0"/>
              <a:t>Higher incidence of assisted vaginal deliveries</a:t>
            </a:r>
          </a:p>
          <a:p>
            <a:pPr lvl="1"/>
            <a:r>
              <a:rPr lang="en-US" dirty="0"/>
              <a:t>Higher incidence of Caesarian sections</a:t>
            </a:r>
          </a:p>
          <a:p>
            <a:pPr lvl="1"/>
            <a:r>
              <a:rPr lang="en-US" dirty="0"/>
              <a:t>Adverse fetal morbidity &amp; mortality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21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Advice related to maternal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Delaying child birth is associated with worsening fetal outcomes</a:t>
            </a:r>
          </a:p>
          <a:p>
            <a:pPr lvl="1"/>
            <a:r>
              <a:rPr lang="en-US" dirty="0"/>
              <a:t>Miscarriages</a:t>
            </a:r>
          </a:p>
          <a:p>
            <a:pPr lvl="1"/>
            <a:r>
              <a:rPr lang="en-US" dirty="0"/>
              <a:t>Low birth weight babies</a:t>
            </a:r>
          </a:p>
          <a:p>
            <a:pPr lvl="1"/>
            <a:r>
              <a:rPr lang="en-US" dirty="0"/>
              <a:t>At 41 weeks’ gestation, the risks of a stillbirth in a woman aged 35-39 is nearly double that of a woman in her twenties.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9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9067800" cy="1143000"/>
          </a:xfrm>
        </p:spPr>
        <p:txBody>
          <a:bodyPr>
            <a:noAutofit/>
          </a:bodyPr>
          <a:lstStyle/>
          <a:p>
            <a:r>
              <a:rPr lang="en-US" sz="3000" cap="none" dirty="0"/>
              <a:t>Risk of infertility and spontaneous miscarriage with 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28800" y="1676401"/>
          <a:ext cx="8534400" cy="380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1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Maternal age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Fertility rate per 1000 married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Spontaneous miscarriages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20 - 24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25 - 29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30 - 34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35 - 39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40 - 44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≥</a:t>
                      </a:r>
                      <a:r>
                        <a:rPr lang="en-US" baseline="0" dirty="0"/>
                        <a:t> 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2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cap="none" dirty="0"/>
              <a:t>Risk of pregnancy – specific diseases with 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8288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8956">
                <a:tc>
                  <a:txBody>
                    <a:bodyPr/>
                    <a:lstStyle/>
                    <a:p>
                      <a:r>
                        <a:rPr lang="en-US" dirty="0"/>
                        <a:t>Pregnancy – related disease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Maternal age                                                                                 20 – 29 years                                  ≥ 40 years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522">
                <a:tc>
                  <a:txBody>
                    <a:bodyPr/>
                    <a:lstStyle/>
                    <a:p>
                      <a:r>
                        <a:rPr lang="en-US" dirty="0"/>
                        <a:t>Pre - eclampsia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522">
                <a:tc>
                  <a:txBody>
                    <a:bodyPr/>
                    <a:lstStyle/>
                    <a:p>
                      <a:r>
                        <a:rPr lang="en-US" dirty="0"/>
                        <a:t>Gestational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13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000" cap="none" dirty="0"/>
              <a:t>Risk of down’s syndrome (trisomy 21) with maternal 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0"/>
          <a:ext cx="8229600" cy="350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95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Maternal age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 of chromosomal abnormality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 of Down’s syndrome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–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–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91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Genetic counselling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Couples who had a previous chromosomal abnormalities or inherited diseases such as cystic fibrosis or a family history of a genetic disorders  should be referred to genetic counseling.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6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D6C6-DEDE-7346-84A1-9754AA69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Conditions where pregnancy is contraindicated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855F-2640-7142-ADAD-4B8A2A1A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Pulmonary arterial hypertension (mortality approximately 25%). </a:t>
            </a:r>
          </a:p>
          <a:p>
            <a:r>
              <a:rPr lang="en-US" dirty="0"/>
              <a:t>Severe systemic ventricular dysfunction. </a:t>
            </a:r>
          </a:p>
          <a:p>
            <a:r>
              <a:rPr lang="en-US" dirty="0"/>
              <a:t>Previous peripartum cardiomyopathy with any residual impairment of left ventricular function. </a:t>
            </a:r>
          </a:p>
          <a:p>
            <a:r>
              <a:rPr lang="en-US" dirty="0"/>
              <a:t>Severe left heart obstruction, e.g. aortic/mitral stenosis with valve area &lt;1 cm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r>
              <a:rPr lang="en-US" dirty="0"/>
              <a:t>Marfan syndrome with aortic dilatation &gt;4 cm. </a:t>
            </a:r>
          </a:p>
          <a:p>
            <a:r>
              <a:rPr lang="en-US" dirty="0"/>
              <a:t>Diabetes with HbA1c &gt;10%. </a:t>
            </a:r>
          </a:p>
          <a:p>
            <a:r>
              <a:rPr lang="en-US" dirty="0"/>
              <a:t>Severe respiratory compromise, e.g. forced vital capacity &lt;1 L. </a:t>
            </a:r>
          </a:p>
          <a:p>
            <a:r>
              <a:rPr lang="en-US" dirty="0"/>
              <a:t>Breast cancer within last 2 years. </a:t>
            </a:r>
          </a:p>
          <a:p>
            <a:r>
              <a:rPr lang="en-US" dirty="0"/>
              <a:t>Severe renal failure (creatinine &gt;250 mmol/L). </a:t>
            </a:r>
          </a:p>
          <a:p>
            <a:r>
              <a:rPr lang="en-US" dirty="0"/>
              <a:t>Recurrent uterine scar rupture.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F624-B149-F145-8C56-C476C195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D0388-56A6-214E-AA50-5801A24C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E15D76-07AE-FF43-94DC-B3CC320FE86C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A4D9C-FA6C-9043-AF98-7DACD712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7948-2AE3-D748-8B25-3995471A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69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D6C6-DEDE-7346-84A1-9754AA69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Conditions where pregnancy is contraindicated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855F-2640-7142-ADAD-4B8A2A1A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pregnancy is not recommended due to severe maternal or fetal risks: </a:t>
            </a:r>
          </a:p>
          <a:p>
            <a:r>
              <a:rPr lang="en-US" dirty="0"/>
              <a:t>use the most effective contraceptive method </a:t>
            </a:r>
          </a:p>
          <a:p>
            <a:r>
              <a:rPr lang="en-US" dirty="0"/>
              <a:t>discuss surrogacy and adoption if maternal life expectancy is not severely limited.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F624-B149-F145-8C56-C476C195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D0388-56A6-214E-AA50-5801A24C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6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436" y="553915"/>
            <a:ext cx="7729728" cy="1188720"/>
          </a:xfrm>
        </p:spPr>
        <p:txBody>
          <a:bodyPr>
            <a:normAutofit/>
          </a:bodyPr>
          <a:lstStyle/>
          <a:p>
            <a:r>
              <a:rPr lang="en-US" cap="none" dirty="0"/>
              <a:t>Pre-existing diabetes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increased risk of congenital abnormalities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Insulin requirements increase during pregnancy.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Retinopathy may deteriorate during pregnancy.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Nephropathy may deteriorate as ACE inhibitors are stopped during pregnancy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CF47-DFDD-3642-800F-8C4E54E7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Pre-existing diabetes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2741-CE42-7648-AE27-3F29B9AC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Women with diabetes, specially those with nephropathy and hypertension have a greatly increased risk of pre-eclampsia.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Complications are relate to the degree of maternal hyperglycemia, fetal hyperinsulinaemia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26B6-1922-4E42-A011-4045B6D8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99640-FD7D-BB4E-A66E-0B263EB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8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/>
              <a:t>Pre-existing diabetes </a:t>
            </a:r>
            <a:endParaRPr lang="en-US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305800" cy="48768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dirty="0"/>
              <a:t>Pre-pregnancy counselling allows for optimization of diabetic control </a:t>
            </a:r>
          </a:p>
          <a:p>
            <a:r>
              <a:rPr lang="en-US" dirty="0"/>
              <a:t>Women with BMI  of &gt; 27kg/m</a:t>
            </a:r>
            <a:r>
              <a:rPr lang="en-US" baseline="30000" dirty="0"/>
              <a:t>2</a:t>
            </a:r>
            <a:r>
              <a:rPr lang="en-US" dirty="0"/>
              <a:t> should be advised for weight reduction</a:t>
            </a:r>
          </a:p>
          <a:p>
            <a:r>
              <a:rPr lang="en-US" dirty="0"/>
              <a:t>HbA1c &lt; 6.1% is ideal (if &gt;10% contraception should be provided till good glycaemic control is achieved)</a:t>
            </a:r>
          </a:p>
          <a:p>
            <a:r>
              <a:rPr lang="en-US" dirty="0"/>
              <a:t>Changing to favorable medications like insulin and metformin</a:t>
            </a:r>
          </a:p>
          <a:p>
            <a:r>
              <a:rPr lang="en-US" dirty="0"/>
              <a:t>Commencing 5mg of FA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3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Previous pregnancy with pre-eclampsia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Chance of recurrence is less than for a first pregnancy</a:t>
            </a:r>
          </a:p>
          <a:p>
            <a:r>
              <a:rPr lang="en-US" dirty="0"/>
              <a:t>Women who have had pre‐eclampsia in a previous pregnancy have a 10% chance of recurrence. </a:t>
            </a:r>
          </a:p>
          <a:p>
            <a:r>
              <a:rPr lang="en-US" dirty="0"/>
              <a:t>The recurrence is higher if the onset was early (&lt;34 weeks’ gestation), </a:t>
            </a:r>
          </a:p>
          <a:p>
            <a:r>
              <a:rPr lang="en-US" dirty="0"/>
              <a:t>To discuss the possible long hospital stay, preterm delivery</a:t>
            </a:r>
          </a:p>
          <a:p>
            <a:r>
              <a:rPr lang="en-US" dirty="0"/>
              <a:t>Pre pregnancy Ca ++ supplementation, for women with low dietary intake and low exposure to sunlight </a:t>
            </a:r>
          </a:p>
          <a:p>
            <a:r>
              <a:rPr lang="en-US" dirty="0"/>
              <a:t>Administration of low‐dose aspirin from early pregnancy is associated with reduced risks of developing pre‐eclampsia </a:t>
            </a:r>
          </a:p>
          <a:p>
            <a:r>
              <a:rPr lang="en-US" dirty="0"/>
              <a:t>Aspirin from 12 weeks of pregnancy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6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cap="none" dirty="0">
                <a:solidFill>
                  <a:schemeClr val="tx1"/>
                </a:solidFill>
              </a:rPr>
              <a:t>Pre-pregnancy management of epilepsy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referral for specialist opinion before conception to reduce or change drug treatment if possible.</a:t>
            </a:r>
          </a:p>
          <a:p>
            <a:endParaRPr lang="en-US" dirty="0"/>
          </a:p>
          <a:p>
            <a:r>
              <a:rPr lang="en-US" dirty="0"/>
              <a:t>Counsel about the balance between the possible harm done by medication compared with that done by seizures (to both mother and fetus).</a:t>
            </a:r>
          </a:p>
          <a:p>
            <a:endParaRPr lang="en-US" dirty="0"/>
          </a:p>
          <a:p>
            <a:r>
              <a:rPr lang="en-US" dirty="0"/>
              <a:t>Recommend folic acid 5 mg per day before conception and up to 12 weeks following conception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8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Pre-pregnancy management of epilepsy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Most anti-epileptic drugs (AEDs) are teratogenic</a:t>
            </a:r>
          </a:p>
          <a:p>
            <a:endParaRPr lang="en-US" sz="2200" dirty="0"/>
          </a:p>
          <a:p>
            <a:r>
              <a:rPr lang="en-US" sz="2200" dirty="0"/>
              <a:t>Fetal malformations (most commonly </a:t>
            </a:r>
            <a:r>
              <a:rPr lang="en-US" sz="2200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tube defects</a:t>
            </a:r>
            <a:r>
              <a:rPr lang="en-US" sz="2200" dirty="0"/>
              <a:t>, </a:t>
            </a:r>
            <a:r>
              <a:rPr lang="en-US" sz="22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cleft lip</a:t>
            </a:r>
            <a:r>
              <a:rPr lang="en-US" sz="2200" dirty="0"/>
              <a:t> / palate and cardiac malformations) occur in 4% of those diagnosed with epilepsy but not  taking medication </a:t>
            </a:r>
          </a:p>
          <a:p>
            <a:endParaRPr lang="en-US" sz="2200" dirty="0"/>
          </a:p>
          <a:p>
            <a:r>
              <a:rPr lang="en-US" sz="2200" dirty="0"/>
              <a:t>Increase to 6% when taking medication (polytherapy with certain drugs can have a much higher risk)</a:t>
            </a:r>
            <a:r>
              <a:rPr lang="en-US" sz="2600" dirty="0"/>
              <a:t>.</a:t>
            </a:r>
          </a:p>
          <a:p>
            <a:pPr>
              <a:buNone/>
            </a:pPr>
            <a:endParaRPr lang="en-US" sz="2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7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none" dirty="0">
                <a:solidFill>
                  <a:srgbClr val="FF0000"/>
                </a:solidFill>
              </a:rPr>
              <a:t>Pre-pregnancy management of epilepsy</a:t>
            </a:r>
            <a:r>
              <a:rPr lang="en-US" sz="3600" cap="non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946" y="1871546"/>
            <a:ext cx="8305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Women who are seizure free for more than two years may discontinue AED after neurologists opinion.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Control of epilepsy should be prior to pregnancy with lowest dose of most effective treatment.</a:t>
            </a:r>
          </a:p>
          <a:p>
            <a:pPr>
              <a:buNone/>
            </a:pPr>
            <a:endParaRPr lang="en-US" sz="2600" dirty="0"/>
          </a:p>
          <a:p>
            <a:r>
              <a:rPr lang="en-US" sz="2600" dirty="0"/>
              <a:t>Polytherapy should be avoided if possible.</a:t>
            </a:r>
          </a:p>
          <a:p>
            <a:pPr>
              <a:buNone/>
            </a:pPr>
            <a:endParaRPr lang="en-US" sz="5100" b="1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9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rgbClr val="FF0000"/>
                </a:solidFill>
              </a:rPr>
              <a:t>Thyroid 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8534400" cy="41449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                               	</a:t>
            </a:r>
            <a:r>
              <a:rPr lang="en-US" sz="2400" dirty="0"/>
              <a:t>Effect of pregnancy on thyrotoxicosis</a:t>
            </a:r>
          </a:p>
          <a:p>
            <a:pPr>
              <a:buNone/>
            </a:pPr>
            <a:r>
              <a:rPr lang="en-US" sz="2400" dirty="0"/>
              <a:t>Hyperthyroidism                                        ? ?  ? ?</a:t>
            </a:r>
          </a:p>
          <a:p>
            <a:pPr>
              <a:buNone/>
            </a:pPr>
            <a:r>
              <a:rPr lang="en-US" sz="2400" dirty="0"/>
              <a:t>                                                Effect of thyrotoxicosis on pregnancy</a:t>
            </a:r>
          </a:p>
          <a:p>
            <a:pPr>
              <a:buNone/>
            </a:pPr>
            <a:r>
              <a:rPr lang="en-US" sz="2400" dirty="0"/>
              <a:t>                                                                       ? ?  ? 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                                Effect of pregnancy on hypothyroidism</a:t>
            </a:r>
          </a:p>
          <a:p>
            <a:pPr>
              <a:buNone/>
            </a:pPr>
            <a:r>
              <a:rPr lang="en-US" sz="2400" dirty="0"/>
              <a:t>Hypothyroidism                                        ? ?  ? ?</a:t>
            </a:r>
          </a:p>
          <a:p>
            <a:pPr>
              <a:buNone/>
            </a:pPr>
            <a:r>
              <a:rPr lang="en-US" sz="2400" dirty="0"/>
              <a:t>                                               </a:t>
            </a:r>
          </a:p>
          <a:p>
            <a:pPr>
              <a:buNone/>
            </a:pPr>
            <a:r>
              <a:rPr lang="en-US" dirty="0"/>
              <a:t>				          </a:t>
            </a:r>
            <a:r>
              <a:rPr lang="en-US" sz="2400" dirty="0"/>
              <a:t> Effect of hypothyroidism on pregnancy</a:t>
            </a:r>
          </a:p>
          <a:p>
            <a:pPr>
              <a:buNone/>
            </a:pPr>
            <a:r>
              <a:rPr lang="en-US" sz="2400" dirty="0"/>
              <a:t>                                                                       ? ? ? 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67200" y="19812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67200" y="23622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41910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4800" y="45720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8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Summary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Pre-pregnancy assessment will help to identify risk factors related to general health and previous pregnancies.</a:t>
            </a:r>
          </a:p>
          <a:p>
            <a:r>
              <a:rPr lang="en-US" dirty="0"/>
              <a:t>Pre-pregnancy counselling help to optimize the health status of women going into pregnancy</a:t>
            </a:r>
          </a:p>
          <a:p>
            <a:r>
              <a:rPr lang="en-US" dirty="0"/>
              <a:t>Higher folic acid doses are needed in specific situation</a:t>
            </a:r>
          </a:p>
          <a:p>
            <a:r>
              <a:rPr lang="en-US" dirty="0"/>
              <a:t>Optimizing BMI will help in improving outcome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8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E15D76-07AE-FF43-94DC-B3CC320FE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004700"/>
              </p:ext>
            </p:extLst>
          </p:nvPr>
        </p:nvGraphicFramePr>
        <p:xfrm>
          <a:off x="0" y="517960"/>
          <a:ext cx="72868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4494C1-0063-C443-A5C9-941C5403D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033113"/>
              </p:ext>
            </p:extLst>
          </p:nvPr>
        </p:nvGraphicFramePr>
        <p:xfrm>
          <a:off x="5768788" y="517960"/>
          <a:ext cx="5432612" cy="5150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CB03F1-5024-7D4C-87D6-3F9B36BE7942}"/>
              </a:ext>
            </a:extLst>
          </p:cNvPr>
          <p:cNvSpPr txBox="1"/>
          <p:nvPr/>
        </p:nvSpPr>
        <p:spPr>
          <a:xfrm>
            <a:off x="6373906" y="309282"/>
            <a:ext cx="5150223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Pre-conceptional care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9102CBB-DFC7-E44E-BA72-EE0810F4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B27D5C-0721-0B47-B0FD-E56B4AF9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10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 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Aims of pre-pregnancy care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86722"/>
            <a:ext cx="7729728" cy="4076062"/>
          </a:xfrm>
        </p:spPr>
        <p:txBody>
          <a:bodyPr>
            <a:normAutofit fontScale="92500"/>
          </a:bodyPr>
          <a:lstStyle/>
          <a:p>
            <a:r>
              <a:rPr lang="en-US" dirty="0"/>
              <a:t>To inform the couple about general health advices </a:t>
            </a:r>
          </a:p>
          <a:p>
            <a:r>
              <a:rPr lang="en-US" dirty="0"/>
              <a:t>Detect  any risk factors for pregnancy</a:t>
            </a:r>
          </a:p>
          <a:p>
            <a:r>
              <a:rPr lang="en-US" dirty="0"/>
              <a:t>Identify medical diseases which needs optimizing </a:t>
            </a:r>
          </a:p>
          <a:p>
            <a:r>
              <a:rPr lang="en-US" dirty="0"/>
              <a:t>To discuss the impact of medical disease on pregnancy</a:t>
            </a:r>
          </a:p>
          <a:p>
            <a:r>
              <a:rPr lang="en-US" dirty="0"/>
              <a:t>To discuss the impact of pregnancy on medical disease</a:t>
            </a:r>
          </a:p>
          <a:p>
            <a:r>
              <a:rPr lang="en-US" dirty="0"/>
              <a:t>To identify the couples who are at risk of developing genetically abnormal babies</a:t>
            </a:r>
          </a:p>
          <a:p>
            <a:r>
              <a:rPr lang="en-US" dirty="0"/>
              <a:t>To discuss about the health care facilities available to the couple </a:t>
            </a:r>
          </a:p>
          <a:p>
            <a:r>
              <a:rPr lang="en-US" dirty="0"/>
              <a:t>To discuss contraception if pregnancy to be differed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1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When and whom to counsel 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3-6 months before conceiving</a:t>
            </a:r>
          </a:p>
          <a:p>
            <a:r>
              <a:rPr lang="en-US" dirty="0"/>
              <a:t>Prior to assisted reproductive techniques </a:t>
            </a:r>
          </a:p>
          <a:p>
            <a:endParaRPr lang="en-US" dirty="0"/>
          </a:p>
          <a:p>
            <a:r>
              <a:rPr lang="en-US" dirty="0"/>
              <a:t>Every woman planning to conceive would benefit from general advises.</a:t>
            </a:r>
          </a:p>
          <a:p>
            <a:r>
              <a:rPr lang="en-US" dirty="0"/>
              <a:t>Special attention to women with risk factors</a:t>
            </a:r>
          </a:p>
          <a:p>
            <a:pPr marL="0" indent="0">
              <a:buNone/>
            </a:pPr>
            <a:r>
              <a:rPr lang="en-US" dirty="0"/>
              <a:t>(medical and mental conditions, age related, BMI related..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5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5B77-8BAD-304F-BB64-E78D18AE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55" y="420101"/>
            <a:ext cx="7729728" cy="1188720"/>
          </a:xfrm>
        </p:spPr>
        <p:txBody>
          <a:bodyPr/>
          <a:lstStyle/>
          <a:p>
            <a:r>
              <a:rPr lang="en-US" cap="none" dirty="0"/>
              <a:t>Pre-pregnancy care plan in Sri Lanka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687C-C980-D248-8ADD-907CF176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6" y="1951463"/>
            <a:ext cx="9815898" cy="426645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ff20"/>
              </a:rPr>
              <a:t>All eligible couples should be registered in the eligible couple register (H 526) by the area PHM. </a:t>
            </a:r>
          </a:p>
          <a:p>
            <a:r>
              <a:rPr lang="en-US" dirty="0">
                <a:solidFill>
                  <a:srgbClr val="000000"/>
                </a:solidFill>
                <a:latin typeface="ff20"/>
              </a:rPr>
              <a:t>All the women who are getting pregnant are assumed to have pre-pregnancy care </a:t>
            </a:r>
          </a:p>
          <a:p>
            <a:pPr marL="514350" lvl="1" indent="-285750"/>
            <a:r>
              <a:rPr lang="en-US" sz="2400" dirty="0">
                <a:solidFill>
                  <a:srgbClr val="000000"/>
                </a:solidFill>
                <a:latin typeface="ff20"/>
              </a:rPr>
              <a:t>Rubella immunization, </a:t>
            </a:r>
          </a:p>
          <a:p>
            <a:pPr marL="514350" lvl="1" indent="-285750"/>
            <a:r>
              <a:rPr lang="en-US" sz="2400" dirty="0">
                <a:solidFill>
                  <a:srgbClr val="000000"/>
                </a:solidFill>
                <a:latin typeface="ff20"/>
              </a:rPr>
              <a:t>preconception folic acid supplementation, </a:t>
            </a:r>
          </a:p>
          <a:p>
            <a:pPr marL="514350" lvl="1" indent="-285750"/>
            <a:r>
              <a:rPr lang="en-US" sz="2400" dirty="0">
                <a:solidFill>
                  <a:srgbClr val="000000"/>
                </a:solidFill>
                <a:latin typeface="ff20"/>
              </a:rPr>
              <a:t>screening for medical condition </a:t>
            </a:r>
          </a:p>
          <a:p>
            <a:pPr marL="514350" lvl="1" indent="-285750"/>
            <a:r>
              <a:rPr lang="en-US" sz="2400" dirty="0">
                <a:solidFill>
                  <a:srgbClr val="000000"/>
                </a:solidFill>
                <a:latin typeface="ff20"/>
              </a:rPr>
              <a:t>nutritional assessment</a:t>
            </a:r>
          </a:p>
          <a:p>
            <a:pPr marL="514350" lvl="1" indent="-285750"/>
            <a:r>
              <a:rPr lang="en-US" sz="2400" dirty="0">
                <a:solidFill>
                  <a:srgbClr val="000000"/>
                </a:solidFill>
                <a:latin typeface="ff20"/>
              </a:rPr>
              <a:t> If required necessary family planning services</a:t>
            </a:r>
          </a:p>
          <a:p>
            <a:endParaRPr lang="en-US" dirty="0">
              <a:solidFill>
                <a:srgbClr val="000000"/>
              </a:solidFill>
              <a:latin typeface="ff20"/>
            </a:endParaRPr>
          </a:p>
          <a:p>
            <a:r>
              <a:rPr lang="en-US" dirty="0">
                <a:solidFill>
                  <a:srgbClr val="000000"/>
                </a:solidFill>
                <a:latin typeface="ff20"/>
              </a:rPr>
              <a:t>They should be educated when to and how to inform PHM once they get pregnant. </a:t>
            </a:r>
          </a:p>
          <a:p>
            <a:endParaRPr lang="en-US" dirty="0">
              <a:solidFill>
                <a:srgbClr val="000000"/>
              </a:solidFill>
              <a:latin typeface="ff20"/>
            </a:endParaRPr>
          </a:p>
          <a:p>
            <a:r>
              <a:rPr lang="en-US" dirty="0">
                <a:solidFill>
                  <a:srgbClr val="000000"/>
                </a:solidFill>
                <a:latin typeface="ff20"/>
              </a:rPr>
              <a:t>These services should be provided through </a:t>
            </a:r>
            <a:r>
              <a:rPr lang="en-US" b="1" dirty="0">
                <a:solidFill>
                  <a:srgbClr val="000000"/>
                </a:solidFill>
                <a:latin typeface="ff20"/>
              </a:rPr>
              <a:t>women’s health program </a:t>
            </a:r>
            <a:r>
              <a:rPr lang="en-US" dirty="0">
                <a:solidFill>
                  <a:srgbClr val="000000"/>
                </a:solidFill>
                <a:latin typeface="ff2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ff20"/>
              </a:rPr>
              <a:t>famil</a:t>
            </a:r>
            <a:r>
              <a:rPr lang="en-US" dirty="0">
                <a:solidFill>
                  <a:srgbClr val="000000"/>
                </a:solidFill>
                <a:latin typeface="ff20"/>
              </a:rPr>
              <a:t>y </a:t>
            </a:r>
            <a:r>
              <a:rPr lang="en-US" b="1" dirty="0">
                <a:solidFill>
                  <a:srgbClr val="000000"/>
                </a:solidFill>
                <a:latin typeface="ff20"/>
              </a:rPr>
              <a:t>planning program</a:t>
            </a:r>
            <a:r>
              <a:rPr lang="en-US" dirty="0">
                <a:solidFill>
                  <a:srgbClr val="000000"/>
                </a:solidFill>
                <a:latin typeface="ff20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B3EED-2554-FF45-8657-9E3589CF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47E0F-2A5F-F548-8AC8-BC16187F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E4F-528A-554D-B6EC-70A589A6F54D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DAC9E-0DB2-F649-95CA-F7167685C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37" y="2201646"/>
            <a:ext cx="2948363" cy="43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Initial assessment of the patient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1463"/>
            <a:ext cx="7729728" cy="449394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Review past medical history</a:t>
            </a:r>
          </a:p>
          <a:p>
            <a:pPr>
              <a:buNone/>
            </a:pPr>
            <a:r>
              <a:rPr lang="en-US" dirty="0"/>
              <a:t>             Identify potential problems</a:t>
            </a:r>
          </a:p>
          <a:p>
            <a:pPr>
              <a:buNone/>
            </a:pPr>
            <a:r>
              <a:rPr lang="en-US" dirty="0"/>
              <a:t>             Assess the control of chronic disease</a:t>
            </a:r>
          </a:p>
          <a:p>
            <a:pPr>
              <a:buNone/>
            </a:pPr>
            <a:r>
              <a:rPr lang="en-US" dirty="0"/>
              <a:t>             Review medications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Review family history</a:t>
            </a:r>
          </a:p>
          <a:p>
            <a:pPr>
              <a:buNone/>
            </a:pPr>
            <a:r>
              <a:rPr lang="en-US" dirty="0"/>
              <a:t>           Identify the potential familial diseases </a:t>
            </a:r>
          </a:p>
          <a:p>
            <a:pPr>
              <a:buNone/>
            </a:pPr>
            <a:r>
              <a:rPr lang="en-US" dirty="0"/>
              <a:t>          (e.g. Thrombophilia, genetic conditions  and diabetics)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Genetic disorders </a:t>
            </a:r>
          </a:p>
          <a:p>
            <a:pPr>
              <a:buNone/>
            </a:pPr>
            <a:r>
              <a:rPr lang="en-US" dirty="0"/>
              <a:t>          Specialist genetic counselling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5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Initial assessment of the patient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Review obstetric history</a:t>
            </a:r>
          </a:p>
          <a:p>
            <a:pPr>
              <a:buNone/>
            </a:pPr>
            <a:r>
              <a:rPr lang="en-US" dirty="0"/>
              <a:t>           	previous pregnancy complications : </a:t>
            </a:r>
          </a:p>
          <a:p>
            <a:pPr>
              <a:buNone/>
            </a:pPr>
            <a:r>
              <a:rPr lang="en-US" dirty="0"/>
              <a:t>		pre-eclampsia, preterm delivery, GDM</a:t>
            </a:r>
          </a:p>
          <a:p>
            <a:pPr>
              <a:buNone/>
            </a:pPr>
            <a:r>
              <a:rPr lang="en-US" dirty="0"/>
              <a:t>		any labour complications 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Check smear history</a:t>
            </a:r>
          </a:p>
          <a:p>
            <a:pPr>
              <a:buNone/>
            </a:pPr>
            <a:r>
              <a:rPr lang="en-US" dirty="0"/>
              <a:t>              Ensure abnormal cytology appropriately treated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Reduce risk of viral disease</a:t>
            </a:r>
          </a:p>
          <a:p>
            <a:pPr>
              <a:buNone/>
            </a:pPr>
            <a:r>
              <a:rPr lang="en-US" dirty="0"/>
              <a:t>              Has the woman being vaccinated for Rubella? </a:t>
            </a:r>
          </a:p>
          <a:p>
            <a:pPr>
              <a:buNone/>
            </a:pPr>
            <a:r>
              <a:rPr lang="en-US" dirty="0"/>
              <a:t>              (HIV  status normally checked antenatal)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014-B410-4F2D-BA91-241ED64CCBD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28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{7E11CB7F-6601-AC4E-A7DE-AF27A9199412}tf10001120</Template>
  <TotalTime>1419</TotalTime>
  <Words>1957</Words>
  <Application>Microsoft Office PowerPoint</Application>
  <PresentationFormat>Widescreen</PresentationFormat>
  <Paragraphs>459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Parcel</vt:lpstr>
      <vt:lpstr>Custom Design</vt:lpstr>
      <vt:lpstr>Pre-pregnancy care </vt:lpstr>
      <vt:lpstr>Objectives </vt:lpstr>
      <vt:lpstr>PowerPoint Presentation</vt:lpstr>
      <vt:lpstr>PowerPoint Presentation</vt:lpstr>
      <vt:lpstr>Aims of pre-pregnancy care  </vt:lpstr>
      <vt:lpstr>When and whom to counsel ? </vt:lpstr>
      <vt:lpstr>Pre-pregnancy care plan in Sri Lanka</vt:lpstr>
      <vt:lpstr>Initial assessment of the patient </vt:lpstr>
      <vt:lpstr>Initial assessment of the patient </vt:lpstr>
      <vt:lpstr>Initial assessment of the patient </vt:lpstr>
      <vt:lpstr>General pre-conceptional advice </vt:lpstr>
      <vt:lpstr>General pre-conceptional advice </vt:lpstr>
      <vt:lpstr>General pre-conceptional advice </vt:lpstr>
      <vt:lpstr>General pre-conceptional advice </vt:lpstr>
      <vt:lpstr>Smoking </vt:lpstr>
      <vt:lpstr>General pre-conceptional advice </vt:lpstr>
      <vt:lpstr>Fetal alcohol syndrome </vt:lpstr>
      <vt:lpstr>General pre-conceptional advice </vt:lpstr>
      <vt:lpstr>General pre-conceptional advice </vt:lpstr>
      <vt:lpstr>Risks of obesity to mother and her offspring.  </vt:lpstr>
      <vt:lpstr>Advice regarding medications </vt:lpstr>
      <vt:lpstr>Advice regarding medications</vt:lpstr>
      <vt:lpstr>Advice related to maternal age</vt:lpstr>
      <vt:lpstr>Advice related to maternal age</vt:lpstr>
      <vt:lpstr>Risk of infertility and spontaneous miscarriage with age</vt:lpstr>
      <vt:lpstr>Risk of pregnancy – specific diseases with age</vt:lpstr>
      <vt:lpstr>Risk of down’s syndrome (trisomy 21) with maternal age</vt:lpstr>
      <vt:lpstr>Genetic counselling</vt:lpstr>
      <vt:lpstr>Conditions where pregnancy is contraindicated</vt:lpstr>
      <vt:lpstr>Conditions where pregnancy is contraindicated</vt:lpstr>
      <vt:lpstr>Pre-existing diabetes </vt:lpstr>
      <vt:lpstr>Pre-existing diabetes </vt:lpstr>
      <vt:lpstr>Pre-existing diabetes </vt:lpstr>
      <vt:lpstr>Previous pregnancy with pre-eclampsia </vt:lpstr>
      <vt:lpstr>Pre-pregnancy management of epilepsy </vt:lpstr>
      <vt:lpstr>Pre-pregnancy management of epilepsy </vt:lpstr>
      <vt:lpstr>Pre-pregnancy management of epilepsy </vt:lpstr>
      <vt:lpstr>Thyroid diseases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Pre-pregnancy care </dc:title>
  <dc:creator>Rasika Herath</dc:creator>
  <cp:lastModifiedBy>isuru sampath rathnayake</cp:lastModifiedBy>
  <cp:revision>45</cp:revision>
  <dcterms:created xsi:type="dcterms:W3CDTF">2019-03-13T17:45:16Z</dcterms:created>
  <dcterms:modified xsi:type="dcterms:W3CDTF">2019-05-31T07:41:39Z</dcterms:modified>
</cp:coreProperties>
</file>