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2" r:id="rId1"/>
  </p:sldMasterIdLst>
  <p:notesMasterIdLst>
    <p:notesMasterId r:id="rId32"/>
  </p:notesMasterIdLst>
  <p:sldIdLst>
    <p:sldId id="256" r:id="rId2"/>
    <p:sldId id="257" r:id="rId3"/>
    <p:sldId id="258" r:id="rId4"/>
    <p:sldId id="259" r:id="rId5"/>
    <p:sldId id="260" r:id="rId6"/>
    <p:sldId id="261" r:id="rId7"/>
    <p:sldId id="262" r:id="rId8"/>
    <p:sldId id="270" r:id="rId9"/>
    <p:sldId id="263" r:id="rId10"/>
    <p:sldId id="281" r:id="rId11"/>
    <p:sldId id="282" r:id="rId12"/>
    <p:sldId id="283" r:id="rId13"/>
    <p:sldId id="284" r:id="rId14"/>
    <p:sldId id="286" r:id="rId15"/>
    <p:sldId id="285" r:id="rId16"/>
    <p:sldId id="271" r:id="rId17"/>
    <p:sldId id="265" r:id="rId18"/>
    <p:sldId id="272" r:id="rId19"/>
    <p:sldId id="273" r:id="rId20"/>
    <p:sldId id="266" r:id="rId21"/>
    <p:sldId id="287" r:id="rId22"/>
    <p:sldId id="288" r:id="rId23"/>
    <p:sldId id="289" r:id="rId24"/>
    <p:sldId id="269" r:id="rId25"/>
    <p:sldId id="279" r:id="rId26"/>
    <p:sldId id="275" r:id="rId27"/>
    <p:sldId id="277" r:id="rId28"/>
    <p:sldId id="278" r:id="rId29"/>
    <p:sldId id="280" r:id="rId30"/>
    <p:sldId id="276"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60" autoAdjust="0"/>
    <p:restoredTop sz="94624" autoAdjust="0"/>
  </p:normalViewPr>
  <p:slideViewPr>
    <p:cSldViewPr>
      <p:cViewPr varScale="1">
        <p:scale>
          <a:sx n="68" d="100"/>
          <a:sy n="68" d="100"/>
        </p:scale>
        <p:origin x="1446"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7C0F3FF-612E-46B6-BC4B-A666595AB059}" type="datetimeFigureOut">
              <a:rPr lang="en-US" smtClean="0"/>
              <a:pPr/>
              <a:t>6/3/2019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67575BD-A5BB-4D19-9B55-13C1D9323B3A}" type="slidenum">
              <a:rPr lang="en-US" smtClean="0"/>
              <a:pPr/>
              <a:t>‹#›</a:t>
            </a:fld>
            <a:endParaRPr lang="en-US"/>
          </a:p>
        </p:txBody>
      </p:sp>
    </p:spTree>
    <p:extLst>
      <p:ext uri="{BB962C8B-B14F-4D97-AF65-F5344CB8AC3E}">
        <p14:creationId xmlns:p14="http://schemas.microsoft.com/office/powerpoint/2010/main" val="33366700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67575BD-A5BB-4D19-9B55-13C1D9323B3A}" type="slidenum">
              <a:rPr lang="en-US" smtClean="0"/>
              <a:pPr/>
              <a:t>3</a:t>
            </a:fld>
            <a:endParaRPr lang="en-US"/>
          </a:p>
        </p:txBody>
      </p:sp>
    </p:spTree>
    <p:extLst>
      <p:ext uri="{BB962C8B-B14F-4D97-AF65-F5344CB8AC3E}">
        <p14:creationId xmlns:p14="http://schemas.microsoft.com/office/powerpoint/2010/main" val="16644831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67575BD-A5BB-4D19-9B55-13C1D9323B3A}" type="slidenum">
              <a:rPr lang="en-US" smtClean="0"/>
              <a:pPr/>
              <a:t>7</a:t>
            </a:fld>
            <a:endParaRPr lang="en-US"/>
          </a:p>
        </p:txBody>
      </p:sp>
    </p:spTree>
    <p:extLst>
      <p:ext uri="{BB962C8B-B14F-4D97-AF65-F5344CB8AC3E}">
        <p14:creationId xmlns:p14="http://schemas.microsoft.com/office/powerpoint/2010/main" val="112884632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58D06AA1-F803-4BA1-A9D7-1235FE2D1463}" type="datetimeFigureOut">
              <a:rPr lang="en-US" smtClean="0"/>
              <a:pPr/>
              <a:t>6/3/2019</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065D4E92-3A70-485D-A00B-6F7B368DF26E}"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58D06AA1-F803-4BA1-A9D7-1235FE2D1463}" type="datetimeFigureOut">
              <a:rPr lang="en-US" smtClean="0"/>
              <a:pPr/>
              <a:t>6/3/2019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5D4E92-3A70-485D-A00B-6F7B368DF26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58D06AA1-F803-4BA1-A9D7-1235FE2D1463}" type="datetimeFigureOut">
              <a:rPr lang="en-US" smtClean="0"/>
              <a:pPr/>
              <a:t>6/3/2019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5D4E92-3A70-485D-A00B-6F7B368DF26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58D06AA1-F803-4BA1-A9D7-1235FE2D1463}" type="datetimeFigureOut">
              <a:rPr lang="en-US" smtClean="0"/>
              <a:pPr/>
              <a:t>6/3/2019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5D4E92-3A70-485D-A00B-6F7B368DF26E}" type="slidenum">
              <a:rPr lang="en-US" smtClean="0"/>
              <a:pPr/>
              <a:t>‹#›</a:t>
            </a:fld>
            <a:endParaRPr lang="en-US"/>
          </a:p>
        </p:txBody>
      </p:sp>
      <p:sp>
        <p:nvSpPr>
          <p:cNvPr id="7" name="Title 6"/>
          <p:cNvSpPr>
            <a:spLocks noGrp="1"/>
          </p:cNvSpPr>
          <p:nvPr>
            <p:ph type="title"/>
          </p:nvPr>
        </p:nvSpPr>
        <p:spPr/>
        <p:txBody>
          <a:bodyPr rtlCol="0"/>
          <a:lstStyle/>
          <a:p>
            <a:r>
              <a:rPr kumimoji="0"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58D06AA1-F803-4BA1-A9D7-1235FE2D1463}" type="datetimeFigureOut">
              <a:rPr lang="en-US" smtClean="0"/>
              <a:pPr/>
              <a:t>6/3/2019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5D4E92-3A70-485D-A00B-6F7B368DF26E}"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58D06AA1-F803-4BA1-A9D7-1235FE2D1463}" type="datetimeFigureOut">
              <a:rPr lang="en-US" smtClean="0"/>
              <a:pPr/>
              <a:t>6/3/2019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5D4E92-3A70-485D-A00B-6F7B368DF26E}" type="slidenum">
              <a:rPr lang="en-US" smtClean="0"/>
              <a:pPr/>
              <a:t>‹#›</a:t>
            </a:fld>
            <a:endParaRPr lang="en-US"/>
          </a:p>
        </p:txBody>
      </p:sp>
      <p:sp>
        <p:nvSpPr>
          <p:cNvPr id="8" name="Title 7"/>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58D06AA1-F803-4BA1-A9D7-1235FE2D1463}" type="datetimeFigureOut">
              <a:rPr lang="en-US" smtClean="0"/>
              <a:pPr/>
              <a:t>6/3/2019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65D4E92-3A70-485D-A00B-6F7B368DF26E}"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58D06AA1-F803-4BA1-A9D7-1235FE2D1463}" type="datetimeFigureOut">
              <a:rPr lang="en-US" smtClean="0"/>
              <a:pPr/>
              <a:t>6/3/2019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65D4E92-3A70-485D-A00B-6F7B368DF26E}" type="slidenum">
              <a:rPr lang="en-US" smtClean="0"/>
              <a:pPr/>
              <a:t>‹#›</a:t>
            </a:fld>
            <a:endParaRPr lang="en-US"/>
          </a:p>
        </p:txBody>
      </p:sp>
      <p:sp>
        <p:nvSpPr>
          <p:cNvPr id="6" name="Title 5"/>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D06AA1-F803-4BA1-A9D7-1235FE2D1463}" type="datetimeFigureOut">
              <a:rPr lang="en-US" smtClean="0"/>
              <a:pPr/>
              <a:t>6/3/2019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65D4E92-3A70-485D-A00B-6F7B368DF26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a:t>Click to edit Master title style</a:t>
            </a:r>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fld id="{58D06AA1-F803-4BA1-A9D7-1235FE2D1463}" type="datetimeFigureOut">
              <a:rPr lang="en-US" smtClean="0"/>
              <a:pPr/>
              <a:t>6/3/2019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5D4E92-3A70-485D-A00B-6F7B368DF26E}"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58D06AA1-F803-4BA1-A9D7-1235FE2D1463}" type="datetimeFigureOut">
              <a:rPr lang="en-US" smtClean="0"/>
              <a:pPr/>
              <a:t>6/3/2019</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065D4E92-3A70-485D-A00B-6F7B368DF26E}"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a:t>Click to edit Master title style</a:t>
            </a:r>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a:t>Click to edit Master title style</a:t>
            </a:r>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58D06AA1-F803-4BA1-A9D7-1235FE2D1463}" type="datetimeFigureOut">
              <a:rPr lang="en-US" smtClean="0"/>
              <a:pPr/>
              <a:t>6/3/2019</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065D4E92-3A70-485D-A00B-6F7B368DF26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913" r:id="rId1"/>
    <p:sldLayoutId id="2147483914" r:id="rId2"/>
    <p:sldLayoutId id="2147483915" r:id="rId3"/>
    <p:sldLayoutId id="2147483916" r:id="rId4"/>
    <p:sldLayoutId id="2147483917" r:id="rId5"/>
    <p:sldLayoutId id="2147483918" r:id="rId6"/>
    <p:sldLayoutId id="2147483919" r:id="rId7"/>
    <p:sldLayoutId id="2147483920" r:id="rId8"/>
    <p:sldLayoutId id="2147483921" r:id="rId9"/>
    <p:sldLayoutId id="2147483922" r:id="rId10"/>
    <p:sldLayoutId id="2147483923"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295401"/>
            <a:ext cx="7772400" cy="2286962"/>
          </a:xfrm>
        </p:spPr>
        <p:txBody>
          <a:bodyPr>
            <a:normAutofit/>
          </a:bodyPr>
          <a:lstStyle/>
          <a:p>
            <a:pPr algn="ctr"/>
            <a:r>
              <a:rPr lang="en-US" dirty="0"/>
              <a:t>Antenatal care</a:t>
            </a:r>
            <a:br>
              <a:rPr lang="en-US" dirty="0"/>
            </a:br>
            <a:r>
              <a:rPr lang="en-US" dirty="0"/>
              <a:t>and</a:t>
            </a:r>
            <a:br>
              <a:rPr lang="en-US" dirty="0"/>
            </a:br>
            <a:r>
              <a:rPr lang="en-US" dirty="0"/>
              <a:t> ultrasound in obstetrics</a:t>
            </a:r>
          </a:p>
        </p:txBody>
      </p:sp>
      <p:sp>
        <p:nvSpPr>
          <p:cNvPr id="3" name="Subtitle 2"/>
          <p:cNvSpPr>
            <a:spLocks noGrp="1"/>
          </p:cNvSpPr>
          <p:nvPr>
            <p:ph type="subTitle" idx="1"/>
          </p:nvPr>
        </p:nvSpPr>
        <p:spPr/>
        <p:txBody>
          <a:bodyPr>
            <a:normAutofit/>
          </a:bodyPr>
          <a:lstStyle/>
          <a:p>
            <a:endParaRPr lang="en-US" dirty="0"/>
          </a:p>
          <a:p>
            <a:r>
              <a:rPr lang="en-US"/>
              <a:t>Prof. Tiran </a:t>
            </a:r>
            <a:r>
              <a:rPr lang="en-US" dirty="0"/>
              <a:t>Dias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buClr>
                <a:srgbClr val="2DA2BF"/>
              </a:buClr>
            </a:pPr>
            <a:r>
              <a:rPr lang="en-US" dirty="0">
                <a:solidFill>
                  <a:prstClr val="black"/>
                </a:solidFill>
              </a:rPr>
              <a:t>Screening for anaemia</a:t>
            </a:r>
          </a:p>
          <a:p>
            <a:pPr marL="109728" lvl="0" indent="0">
              <a:buClr>
                <a:srgbClr val="2DA2BF"/>
              </a:buClr>
              <a:buNone/>
            </a:pPr>
            <a:endParaRPr lang="en-US" dirty="0">
              <a:solidFill>
                <a:prstClr val="black"/>
              </a:solidFill>
            </a:endParaRPr>
          </a:p>
          <a:p>
            <a:pPr lvl="0">
              <a:buClr>
                <a:srgbClr val="2DA2BF"/>
              </a:buClr>
              <a:buFontTx/>
              <a:buChar char="-"/>
            </a:pPr>
            <a:r>
              <a:rPr lang="en-US" sz="2300" dirty="0">
                <a:solidFill>
                  <a:prstClr val="black"/>
                </a:solidFill>
              </a:rPr>
              <a:t>Screening should take place early in pregnancy at booking visit and at 28 weeks</a:t>
            </a:r>
          </a:p>
          <a:p>
            <a:pPr lvl="0">
              <a:buClr>
                <a:srgbClr val="2DA2BF"/>
              </a:buClr>
              <a:buFontTx/>
              <a:buChar char="-"/>
            </a:pPr>
            <a:r>
              <a:rPr lang="en-US" sz="2300" dirty="0">
                <a:solidFill>
                  <a:prstClr val="black"/>
                </a:solidFill>
              </a:rPr>
              <a:t>Full blood count is the recommended testing</a:t>
            </a:r>
          </a:p>
          <a:p>
            <a:pPr lvl="0">
              <a:buClr>
                <a:srgbClr val="2DA2BF"/>
              </a:buClr>
              <a:buFontTx/>
              <a:buChar char="-"/>
            </a:pPr>
            <a:r>
              <a:rPr lang="en-US" sz="2300" dirty="0">
                <a:solidFill>
                  <a:prstClr val="black"/>
                </a:solidFill>
              </a:rPr>
              <a:t>This allows enough time for treatment if anaemia is detected</a:t>
            </a:r>
          </a:p>
          <a:p>
            <a:pPr lvl="0">
              <a:buClr>
                <a:srgbClr val="2DA2BF"/>
              </a:buClr>
              <a:buFontTx/>
              <a:buChar char="-"/>
            </a:pPr>
            <a:r>
              <a:rPr lang="en-US" sz="2300" dirty="0">
                <a:solidFill>
                  <a:prstClr val="black"/>
                </a:solidFill>
              </a:rPr>
              <a:t> iron supplementation is considered if indicated</a:t>
            </a:r>
          </a:p>
        </p:txBody>
      </p:sp>
      <p:sp>
        <p:nvSpPr>
          <p:cNvPr id="3" name="Title 2"/>
          <p:cNvSpPr>
            <a:spLocks noGrp="1"/>
          </p:cNvSpPr>
          <p:nvPr>
            <p:ph type="title"/>
          </p:nvPr>
        </p:nvSpPr>
        <p:spPr/>
        <p:txBody>
          <a:bodyPr/>
          <a:lstStyle/>
          <a:p>
            <a:r>
              <a:rPr lang="en-US" sz="3600" dirty="0">
                <a:solidFill>
                  <a:srgbClr val="464646"/>
                </a:solidFill>
              </a:rPr>
              <a:t>The booking visit </a:t>
            </a:r>
            <a:r>
              <a:rPr lang="en-US" sz="2400" dirty="0">
                <a:solidFill>
                  <a:srgbClr val="464646"/>
                </a:solidFill>
              </a:rPr>
              <a:t>cont’d…</a:t>
            </a:r>
            <a:endParaRPr lang="en-US" dirty="0"/>
          </a:p>
        </p:txBody>
      </p:sp>
    </p:spTree>
    <p:extLst>
      <p:ext uri="{BB962C8B-B14F-4D97-AF65-F5344CB8AC3E}">
        <p14:creationId xmlns:p14="http://schemas.microsoft.com/office/powerpoint/2010/main" val="6065914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buClr>
                <a:srgbClr val="2DA2BF"/>
              </a:buClr>
            </a:pPr>
            <a:r>
              <a:rPr lang="en-US" dirty="0">
                <a:solidFill>
                  <a:prstClr val="black"/>
                </a:solidFill>
              </a:rPr>
              <a:t>blood grouping</a:t>
            </a:r>
          </a:p>
          <a:p>
            <a:pPr marL="109728" lvl="0" indent="0">
              <a:buClr>
                <a:srgbClr val="2DA2BF"/>
              </a:buClr>
              <a:buNone/>
            </a:pPr>
            <a:endParaRPr lang="en-US" dirty="0">
              <a:solidFill>
                <a:prstClr val="black"/>
              </a:solidFill>
            </a:endParaRPr>
          </a:p>
          <a:p>
            <a:pPr lvl="0">
              <a:buClr>
                <a:srgbClr val="2DA2BF"/>
              </a:buClr>
              <a:buFontTx/>
              <a:buChar char="-"/>
            </a:pPr>
            <a:r>
              <a:rPr lang="en-US" sz="2300" dirty="0">
                <a:solidFill>
                  <a:prstClr val="black"/>
                </a:solidFill>
              </a:rPr>
              <a:t>Women should be offered testing for blood group and rhesus D status in early pregnancy</a:t>
            </a:r>
          </a:p>
          <a:p>
            <a:pPr marL="109728" lvl="0" indent="0">
              <a:buClr>
                <a:srgbClr val="2DA2BF"/>
              </a:buClr>
              <a:buNone/>
            </a:pPr>
            <a:r>
              <a:rPr lang="en-US" sz="2300" dirty="0">
                <a:solidFill>
                  <a:prstClr val="black"/>
                </a:solidFill>
              </a:rPr>
              <a:t> </a:t>
            </a:r>
          </a:p>
          <a:p>
            <a:endParaRPr lang="en-US" dirty="0"/>
          </a:p>
        </p:txBody>
      </p:sp>
      <p:sp>
        <p:nvSpPr>
          <p:cNvPr id="3" name="Title 2"/>
          <p:cNvSpPr>
            <a:spLocks noGrp="1"/>
          </p:cNvSpPr>
          <p:nvPr>
            <p:ph type="title"/>
          </p:nvPr>
        </p:nvSpPr>
        <p:spPr/>
        <p:txBody>
          <a:bodyPr/>
          <a:lstStyle/>
          <a:p>
            <a:r>
              <a:rPr lang="en-US" sz="3600" dirty="0">
                <a:solidFill>
                  <a:srgbClr val="464646"/>
                </a:solidFill>
              </a:rPr>
              <a:t>The booking visit </a:t>
            </a:r>
            <a:r>
              <a:rPr lang="en-US" sz="2400" dirty="0">
                <a:solidFill>
                  <a:srgbClr val="464646"/>
                </a:solidFill>
              </a:rPr>
              <a:t>cont’d…</a:t>
            </a:r>
            <a:endParaRPr lang="en-US" dirty="0"/>
          </a:p>
        </p:txBody>
      </p:sp>
    </p:spTree>
    <p:extLst>
      <p:ext uri="{BB962C8B-B14F-4D97-AF65-F5344CB8AC3E}">
        <p14:creationId xmlns:p14="http://schemas.microsoft.com/office/powerpoint/2010/main" val="3335103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buClr>
                <a:srgbClr val="2DA2BF"/>
              </a:buClr>
            </a:pPr>
            <a:r>
              <a:rPr lang="en-US" dirty="0">
                <a:solidFill>
                  <a:prstClr val="black"/>
                </a:solidFill>
              </a:rPr>
              <a:t>Screening for gestational diabetes</a:t>
            </a:r>
          </a:p>
          <a:p>
            <a:pPr marL="109728" lvl="0" indent="0">
              <a:buClr>
                <a:srgbClr val="2DA2BF"/>
              </a:buClr>
              <a:buNone/>
            </a:pPr>
            <a:endParaRPr lang="en-US" dirty="0">
              <a:solidFill>
                <a:prstClr val="black"/>
              </a:solidFill>
            </a:endParaRPr>
          </a:p>
          <a:p>
            <a:pPr>
              <a:buFontTx/>
              <a:buChar char="-"/>
            </a:pPr>
            <a:r>
              <a:rPr lang="en-US" sz="2300" dirty="0"/>
              <a:t>At booking visit, assess risk with history taking and examination</a:t>
            </a:r>
          </a:p>
          <a:p>
            <a:pPr lvl="1">
              <a:buFontTx/>
              <a:buChar char="-"/>
            </a:pPr>
            <a:r>
              <a:rPr lang="en-US" sz="1900" dirty="0"/>
              <a:t>BMI above 30kg/m</a:t>
            </a:r>
            <a:r>
              <a:rPr lang="en-US" sz="1900" baseline="30000" dirty="0"/>
              <a:t>2</a:t>
            </a:r>
            <a:r>
              <a:rPr lang="en-US" sz="1900" dirty="0"/>
              <a:t> </a:t>
            </a:r>
          </a:p>
          <a:p>
            <a:pPr lvl="1">
              <a:buFontTx/>
              <a:buChar char="-"/>
            </a:pPr>
            <a:r>
              <a:rPr lang="en-US" sz="1900" dirty="0"/>
              <a:t>Previous macrosomia baby weighing 4.5 kg or above</a:t>
            </a:r>
          </a:p>
          <a:p>
            <a:pPr lvl="1">
              <a:buFontTx/>
              <a:buChar char="-"/>
            </a:pPr>
            <a:r>
              <a:rPr lang="en-US" sz="1900" dirty="0"/>
              <a:t>Previous gestational diabetes</a:t>
            </a:r>
          </a:p>
          <a:p>
            <a:pPr lvl="1">
              <a:buFontTx/>
              <a:buChar char="-"/>
            </a:pPr>
            <a:r>
              <a:rPr lang="en-US" sz="1900" dirty="0"/>
              <a:t>Family history with diabetes</a:t>
            </a:r>
            <a:endParaRPr lang="en-US" dirty="0"/>
          </a:p>
          <a:p>
            <a:pPr marL="393192" lvl="1" indent="0">
              <a:buNone/>
            </a:pPr>
            <a:r>
              <a:rPr lang="en-US" dirty="0"/>
              <a:t> </a:t>
            </a:r>
          </a:p>
          <a:p>
            <a:pPr>
              <a:buFontTx/>
              <a:buChar char="-"/>
            </a:pPr>
            <a:r>
              <a:rPr lang="en-US" sz="2300" dirty="0"/>
              <a:t>Testing </a:t>
            </a:r>
          </a:p>
          <a:p>
            <a:pPr marL="109728" indent="0">
              <a:buNone/>
            </a:pPr>
            <a:r>
              <a:rPr lang="en-US" sz="1900" dirty="0"/>
              <a:t>    - Oral glucose tolerance test (OGTT) at booking and at 24- 28 </a:t>
            </a:r>
          </a:p>
          <a:p>
            <a:pPr marL="109728" indent="0">
              <a:buNone/>
            </a:pPr>
            <a:r>
              <a:rPr lang="en-US" sz="1900" dirty="0"/>
              <a:t>       weeks if first OGTT results are normal</a:t>
            </a:r>
            <a:endParaRPr lang="en-US" sz="2300" dirty="0"/>
          </a:p>
          <a:p>
            <a:pPr lvl="1">
              <a:buFontTx/>
              <a:buChar char="-"/>
            </a:pPr>
            <a:endParaRPr lang="en-US" sz="1900" dirty="0"/>
          </a:p>
        </p:txBody>
      </p:sp>
      <p:sp>
        <p:nvSpPr>
          <p:cNvPr id="3" name="Title 2"/>
          <p:cNvSpPr>
            <a:spLocks noGrp="1"/>
          </p:cNvSpPr>
          <p:nvPr>
            <p:ph type="title"/>
          </p:nvPr>
        </p:nvSpPr>
        <p:spPr/>
        <p:txBody>
          <a:bodyPr/>
          <a:lstStyle/>
          <a:p>
            <a:r>
              <a:rPr lang="en-US" sz="3600" dirty="0">
                <a:solidFill>
                  <a:srgbClr val="464646"/>
                </a:solidFill>
              </a:rPr>
              <a:t>The booking visit </a:t>
            </a:r>
            <a:r>
              <a:rPr lang="en-US" sz="2400" dirty="0">
                <a:solidFill>
                  <a:srgbClr val="464646"/>
                </a:solidFill>
              </a:rPr>
              <a:t>cont’d…</a:t>
            </a:r>
            <a:endParaRPr lang="en-US" dirty="0"/>
          </a:p>
        </p:txBody>
      </p:sp>
    </p:spTree>
    <p:extLst>
      <p:ext uri="{BB962C8B-B14F-4D97-AF65-F5344CB8AC3E}">
        <p14:creationId xmlns:p14="http://schemas.microsoft.com/office/powerpoint/2010/main" val="19293182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229600" cy="4843272"/>
          </a:xfrm>
        </p:spPr>
        <p:txBody>
          <a:bodyPr>
            <a:normAutofit fontScale="92500" lnSpcReduction="20000"/>
          </a:bodyPr>
          <a:lstStyle/>
          <a:p>
            <a:pPr lvl="0">
              <a:buClr>
                <a:srgbClr val="2DA2BF"/>
              </a:buClr>
            </a:pPr>
            <a:r>
              <a:rPr lang="en-US" sz="2900" dirty="0">
                <a:solidFill>
                  <a:prstClr val="black"/>
                </a:solidFill>
              </a:rPr>
              <a:t>Screening for pre eclampsia</a:t>
            </a:r>
          </a:p>
          <a:p>
            <a:pPr marL="109728" lvl="0" indent="0">
              <a:buClr>
                <a:srgbClr val="2DA2BF"/>
              </a:buClr>
              <a:buNone/>
            </a:pPr>
            <a:endParaRPr lang="en-US" dirty="0">
              <a:solidFill>
                <a:prstClr val="black"/>
              </a:solidFill>
            </a:endParaRPr>
          </a:p>
          <a:p>
            <a:pPr lvl="0">
              <a:buClr>
                <a:srgbClr val="2DA2BF"/>
              </a:buClr>
              <a:buFontTx/>
              <a:buChar char="-"/>
            </a:pPr>
            <a:r>
              <a:rPr lang="en-US" sz="2300" dirty="0">
                <a:solidFill>
                  <a:prstClr val="black"/>
                </a:solidFill>
              </a:rPr>
              <a:t>At booking visit, risk factors should be determined with history</a:t>
            </a:r>
          </a:p>
          <a:p>
            <a:pPr lvl="1">
              <a:buClr>
                <a:srgbClr val="2DA2BF"/>
              </a:buClr>
              <a:buFontTx/>
              <a:buChar char="-"/>
            </a:pPr>
            <a:r>
              <a:rPr lang="en-US" sz="1900" dirty="0">
                <a:solidFill>
                  <a:prstClr val="black"/>
                </a:solidFill>
              </a:rPr>
              <a:t>Age 40 years or older</a:t>
            </a:r>
          </a:p>
          <a:p>
            <a:pPr lvl="1">
              <a:buClr>
                <a:srgbClr val="2DA2BF"/>
              </a:buClr>
              <a:buFontTx/>
              <a:buChar char="-"/>
            </a:pPr>
            <a:r>
              <a:rPr lang="en-US" sz="1900" dirty="0" err="1">
                <a:solidFill>
                  <a:prstClr val="black"/>
                </a:solidFill>
              </a:rPr>
              <a:t>Nulliparity</a:t>
            </a:r>
            <a:endParaRPr lang="en-US" sz="1900" dirty="0">
              <a:solidFill>
                <a:prstClr val="black"/>
              </a:solidFill>
            </a:endParaRPr>
          </a:p>
          <a:p>
            <a:pPr lvl="1">
              <a:buClr>
                <a:srgbClr val="2DA2BF"/>
              </a:buClr>
              <a:buFontTx/>
              <a:buChar char="-"/>
            </a:pPr>
            <a:r>
              <a:rPr lang="en-US" sz="1900" dirty="0">
                <a:solidFill>
                  <a:prstClr val="black"/>
                </a:solidFill>
              </a:rPr>
              <a:t>Previous history of pre eclampsia</a:t>
            </a:r>
          </a:p>
          <a:p>
            <a:pPr lvl="1">
              <a:buClr>
                <a:srgbClr val="2DA2BF"/>
              </a:buClr>
              <a:buFontTx/>
              <a:buChar char="-"/>
            </a:pPr>
            <a:r>
              <a:rPr lang="en-US" sz="1900" dirty="0">
                <a:solidFill>
                  <a:prstClr val="black"/>
                </a:solidFill>
              </a:rPr>
              <a:t>Body mass index 30kg/m</a:t>
            </a:r>
            <a:r>
              <a:rPr lang="en-US" sz="1900" baseline="30000" dirty="0">
                <a:solidFill>
                  <a:prstClr val="black"/>
                </a:solidFill>
              </a:rPr>
              <a:t>2 </a:t>
            </a:r>
            <a:r>
              <a:rPr lang="en-US" sz="1900" dirty="0">
                <a:solidFill>
                  <a:prstClr val="black"/>
                </a:solidFill>
              </a:rPr>
              <a:t>or above</a:t>
            </a:r>
          </a:p>
          <a:p>
            <a:pPr lvl="1">
              <a:buClr>
                <a:srgbClr val="2DA2BF"/>
              </a:buClr>
              <a:buFontTx/>
              <a:buChar char="-"/>
            </a:pPr>
            <a:r>
              <a:rPr lang="en-US" sz="1900" dirty="0">
                <a:solidFill>
                  <a:prstClr val="black"/>
                </a:solidFill>
              </a:rPr>
              <a:t>Family history of pre eclampsia</a:t>
            </a:r>
          </a:p>
          <a:p>
            <a:pPr lvl="1">
              <a:buClr>
                <a:srgbClr val="2DA2BF"/>
              </a:buClr>
              <a:buFontTx/>
              <a:buChar char="-"/>
            </a:pPr>
            <a:endParaRPr lang="en-US" sz="1900" dirty="0">
              <a:solidFill>
                <a:prstClr val="black"/>
              </a:solidFill>
            </a:endParaRPr>
          </a:p>
          <a:p>
            <a:pPr lvl="0">
              <a:buClr>
                <a:srgbClr val="2DA2BF"/>
              </a:buClr>
              <a:buFontTx/>
              <a:buChar char="-"/>
            </a:pPr>
            <a:r>
              <a:rPr lang="en-US" sz="2300" dirty="0">
                <a:solidFill>
                  <a:prstClr val="black"/>
                </a:solidFill>
              </a:rPr>
              <a:t>Blood pressure measurement</a:t>
            </a:r>
          </a:p>
          <a:p>
            <a:pPr lvl="0">
              <a:buClr>
                <a:srgbClr val="2DA2BF"/>
              </a:buClr>
              <a:buFontTx/>
              <a:buChar char="-"/>
            </a:pPr>
            <a:r>
              <a:rPr lang="en-US" sz="2300" dirty="0">
                <a:solidFill>
                  <a:prstClr val="black"/>
                </a:solidFill>
              </a:rPr>
              <a:t>Urinalysis for protein </a:t>
            </a:r>
          </a:p>
          <a:p>
            <a:pPr marL="109728" lvl="0" indent="0">
              <a:buClr>
                <a:srgbClr val="2DA2BF"/>
              </a:buClr>
              <a:buNone/>
            </a:pPr>
            <a:endParaRPr lang="en-US" sz="2300" dirty="0">
              <a:solidFill>
                <a:prstClr val="black"/>
              </a:solidFill>
            </a:endParaRPr>
          </a:p>
          <a:p>
            <a:pPr marL="109728" lvl="0" indent="0">
              <a:buClr>
                <a:srgbClr val="2DA2BF"/>
              </a:buClr>
              <a:buNone/>
            </a:pPr>
            <a:r>
              <a:rPr lang="en-US" sz="2300" dirty="0">
                <a:solidFill>
                  <a:prstClr val="black"/>
                </a:solidFill>
              </a:rPr>
              <a:t>   should be carried out at booking visit and each antenatal</a:t>
            </a:r>
          </a:p>
          <a:p>
            <a:pPr marL="109728" lvl="0" indent="0">
              <a:buClr>
                <a:srgbClr val="2DA2BF"/>
              </a:buClr>
              <a:buNone/>
            </a:pPr>
            <a:r>
              <a:rPr lang="en-US" sz="2300" dirty="0">
                <a:solidFill>
                  <a:prstClr val="black"/>
                </a:solidFill>
              </a:rPr>
              <a:t>   visit</a:t>
            </a:r>
          </a:p>
          <a:p>
            <a:pPr marL="109728" lvl="0" indent="0">
              <a:buClr>
                <a:srgbClr val="2DA2BF"/>
              </a:buClr>
              <a:buNone/>
            </a:pPr>
            <a:endParaRPr lang="en-US" sz="2300" dirty="0">
              <a:solidFill>
                <a:prstClr val="black"/>
              </a:solidFill>
            </a:endParaRPr>
          </a:p>
          <a:p>
            <a:pPr lvl="0">
              <a:buClr>
                <a:srgbClr val="2DA2BF"/>
              </a:buClr>
              <a:buFontTx/>
              <a:buChar char="-"/>
            </a:pPr>
            <a:endParaRPr lang="en-US" dirty="0">
              <a:solidFill>
                <a:prstClr val="black"/>
              </a:solidFill>
            </a:endParaRPr>
          </a:p>
          <a:p>
            <a:endParaRPr lang="en-US" dirty="0"/>
          </a:p>
        </p:txBody>
      </p:sp>
      <p:sp>
        <p:nvSpPr>
          <p:cNvPr id="3" name="Title 2"/>
          <p:cNvSpPr>
            <a:spLocks noGrp="1"/>
          </p:cNvSpPr>
          <p:nvPr>
            <p:ph type="title"/>
          </p:nvPr>
        </p:nvSpPr>
        <p:spPr/>
        <p:txBody>
          <a:bodyPr/>
          <a:lstStyle/>
          <a:p>
            <a:r>
              <a:rPr lang="en-US" sz="3600" dirty="0">
                <a:solidFill>
                  <a:srgbClr val="464646"/>
                </a:solidFill>
              </a:rPr>
              <a:t>The booking visit </a:t>
            </a:r>
            <a:r>
              <a:rPr lang="en-US" sz="2400" dirty="0">
                <a:solidFill>
                  <a:srgbClr val="464646"/>
                </a:solidFill>
              </a:rPr>
              <a:t>cont’d…</a:t>
            </a:r>
            <a:endParaRPr lang="en-US" dirty="0"/>
          </a:p>
        </p:txBody>
      </p:sp>
    </p:spTree>
    <p:extLst>
      <p:ext uri="{BB962C8B-B14F-4D97-AF65-F5344CB8AC3E}">
        <p14:creationId xmlns:p14="http://schemas.microsoft.com/office/powerpoint/2010/main" val="41020688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Screening for asymptomatic bacteriuria</a:t>
            </a:r>
          </a:p>
          <a:p>
            <a:endParaRPr lang="en-US" dirty="0"/>
          </a:p>
          <a:p>
            <a:pPr>
              <a:buFont typeface="Courier New" panose="02070309020205020404" pitchFamily="49" charset="0"/>
              <a:buChar char="o"/>
            </a:pPr>
            <a:r>
              <a:rPr lang="en-US" sz="2300" dirty="0"/>
              <a:t>Mid stream urine culture is the recommended method for diagnosing asymptomatic bacteriuria in early pregnancy</a:t>
            </a:r>
          </a:p>
          <a:p>
            <a:pPr marL="109728" indent="0">
              <a:buNone/>
            </a:pPr>
            <a:endParaRPr lang="en-US" sz="2300" dirty="0"/>
          </a:p>
          <a:p>
            <a:pPr>
              <a:buFont typeface="Courier New" panose="02070309020205020404" pitchFamily="49" charset="0"/>
              <a:buChar char="o"/>
            </a:pPr>
            <a:r>
              <a:rPr lang="en-US" sz="2300" dirty="0"/>
              <a:t>Identification and treatment reduces the risk of pyelonephritis</a:t>
            </a:r>
          </a:p>
        </p:txBody>
      </p:sp>
    </p:spTree>
    <p:extLst>
      <p:ext uri="{BB962C8B-B14F-4D97-AF65-F5344CB8AC3E}">
        <p14:creationId xmlns:p14="http://schemas.microsoft.com/office/powerpoint/2010/main" val="1592494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95400"/>
            <a:ext cx="8229600" cy="4711891"/>
          </a:xfrm>
        </p:spPr>
        <p:txBody>
          <a:bodyPr>
            <a:normAutofit lnSpcReduction="10000"/>
          </a:bodyPr>
          <a:lstStyle/>
          <a:p>
            <a:r>
              <a:rPr lang="en-US" dirty="0"/>
              <a:t>Nutritional supplements</a:t>
            </a:r>
          </a:p>
          <a:p>
            <a:endParaRPr lang="en-US" dirty="0"/>
          </a:p>
          <a:p>
            <a:pPr algn="just">
              <a:lnSpc>
                <a:spcPct val="115000"/>
              </a:lnSpc>
              <a:spcBef>
                <a:spcPts val="600"/>
              </a:spcBef>
            </a:pPr>
            <a:r>
              <a:rPr lang="en-GB" sz="2300" b="1" dirty="0"/>
              <a:t>Daily oral iron and folic acid </a:t>
            </a:r>
            <a:r>
              <a:rPr lang="en-GB" sz="2300" dirty="0"/>
              <a:t>supplementation with 30 mg to 60 mg of elemental iron and 400 µg (0.4 mg) of folic acid is recommended for pregnant women to prevent maternal anaemia, puerperal sepsis, low birth weight, and preterm birth.</a:t>
            </a:r>
          </a:p>
          <a:p>
            <a:pPr algn="just">
              <a:lnSpc>
                <a:spcPct val="115000"/>
              </a:lnSpc>
              <a:spcBef>
                <a:spcPts val="600"/>
              </a:spcBef>
            </a:pPr>
            <a:r>
              <a:rPr lang="en-GB" sz="2300" dirty="0"/>
              <a:t>In populations with low dietary calcium intake, daily </a:t>
            </a:r>
            <a:r>
              <a:rPr lang="en-GB" sz="2300" b="1" dirty="0"/>
              <a:t>calcium supplementation </a:t>
            </a:r>
            <a:r>
              <a:rPr lang="en-GB" sz="2300" dirty="0"/>
              <a:t>(1.5–2.0 g oral elemental calcium) is recommended for pregnant women to reduce the risk of pre-</a:t>
            </a:r>
            <a:r>
              <a:rPr lang="en-GB" sz="2300" dirty="0" err="1"/>
              <a:t>eclampsia</a:t>
            </a:r>
            <a:r>
              <a:rPr lang="en-GB" sz="2300" dirty="0"/>
              <a:t>.</a:t>
            </a:r>
          </a:p>
          <a:p>
            <a:pPr marL="109728" indent="0">
              <a:buNone/>
            </a:pPr>
            <a:endParaRPr lang="en-US" sz="2300" dirty="0"/>
          </a:p>
        </p:txBody>
      </p:sp>
    </p:spTree>
    <p:extLst>
      <p:ext uri="{BB962C8B-B14F-4D97-AF65-F5344CB8AC3E}">
        <p14:creationId xmlns:p14="http://schemas.microsoft.com/office/powerpoint/2010/main" val="36133044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ctr">
              <a:buNone/>
            </a:pPr>
            <a:r>
              <a:rPr lang="en-US" sz="4100" b="1" dirty="0">
                <a:solidFill>
                  <a:schemeClr val="tx2"/>
                </a:solidFill>
                <a:effectLst>
                  <a:outerShdw blurRad="38100" dist="38100" dir="2700000" algn="tl">
                    <a:srgbClr val="000000">
                      <a:alpha val="43137"/>
                    </a:srgbClr>
                  </a:outerShdw>
                </a:effectLst>
              </a:rPr>
              <a:t>Ultrasound in Obstetrics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81328"/>
            <a:ext cx="8229600" cy="4843272"/>
          </a:xfrm>
        </p:spPr>
        <p:txBody>
          <a:bodyPr>
            <a:normAutofit fontScale="77500" lnSpcReduction="20000"/>
          </a:bodyPr>
          <a:lstStyle/>
          <a:p>
            <a:r>
              <a:rPr lang="en-US" sz="3200" dirty="0"/>
              <a:t>Ultrasound in first trimester</a:t>
            </a:r>
          </a:p>
          <a:p>
            <a:pPr>
              <a:buNone/>
            </a:pPr>
            <a:endParaRPr lang="en-US" dirty="0"/>
          </a:p>
          <a:p>
            <a:pPr>
              <a:buNone/>
            </a:pPr>
            <a:r>
              <a:rPr lang="en-US" dirty="0"/>
              <a:t>The early pregnancy scan (11-14 weeks)</a:t>
            </a:r>
          </a:p>
          <a:p>
            <a:pPr lvl="3">
              <a:lnSpc>
                <a:spcPct val="160000"/>
              </a:lnSpc>
              <a:buNone/>
            </a:pPr>
            <a:r>
              <a:rPr lang="en-US" sz="2300" dirty="0"/>
              <a:t>- Usually performed as a trans-abdominal scan</a:t>
            </a:r>
          </a:p>
          <a:p>
            <a:pPr lvl="3">
              <a:lnSpc>
                <a:spcPct val="160000"/>
              </a:lnSpc>
              <a:buNone/>
            </a:pPr>
            <a:r>
              <a:rPr lang="en-US" sz="2300" dirty="0"/>
              <a:t>- Principle aims are,</a:t>
            </a:r>
          </a:p>
          <a:p>
            <a:pPr lvl="5">
              <a:lnSpc>
                <a:spcPct val="160000"/>
              </a:lnSpc>
            </a:pPr>
            <a:r>
              <a:rPr lang="en-US" sz="2300" dirty="0"/>
              <a:t>To assess the number of fetuses and confirm the fetal viability</a:t>
            </a:r>
          </a:p>
          <a:p>
            <a:pPr lvl="5">
              <a:lnSpc>
                <a:spcPct val="160000"/>
              </a:lnSpc>
            </a:pPr>
            <a:r>
              <a:rPr lang="en-US" sz="2300" dirty="0"/>
              <a:t>To determine </a:t>
            </a:r>
            <a:r>
              <a:rPr lang="en-US" sz="2300" dirty="0" err="1"/>
              <a:t>chorionicity</a:t>
            </a:r>
            <a:r>
              <a:rPr lang="en-US" sz="2300" dirty="0"/>
              <a:t> if it is a multiple pregnancy</a:t>
            </a:r>
          </a:p>
          <a:p>
            <a:pPr lvl="5">
              <a:lnSpc>
                <a:spcPct val="160000"/>
              </a:lnSpc>
            </a:pPr>
            <a:r>
              <a:rPr lang="en-US" sz="2300" dirty="0"/>
              <a:t>To estimate the gestational age</a:t>
            </a:r>
          </a:p>
          <a:p>
            <a:pPr lvl="5">
              <a:lnSpc>
                <a:spcPct val="160000"/>
              </a:lnSpc>
            </a:pPr>
            <a:r>
              <a:rPr lang="en-US" sz="2300" dirty="0"/>
              <a:t>To identify markers of chromosomal abnormalities. </a:t>
            </a:r>
            <a:r>
              <a:rPr lang="en-US" sz="2300" dirty="0" err="1"/>
              <a:t>Eg</a:t>
            </a:r>
            <a:r>
              <a:rPr lang="en-US" sz="2300" dirty="0"/>
              <a:t>. </a:t>
            </a:r>
            <a:r>
              <a:rPr lang="en-US" sz="2300" dirty="0" err="1"/>
              <a:t>Nuchal</a:t>
            </a:r>
            <a:r>
              <a:rPr lang="en-US" sz="2300" dirty="0"/>
              <a:t> translucency in Down’s syndrome</a:t>
            </a:r>
          </a:p>
          <a:p>
            <a:pPr lvl="5">
              <a:lnSpc>
                <a:spcPct val="160000"/>
              </a:lnSpc>
            </a:pPr>
            <a:r>
              <a:rPr lang="en-US" sz="2300" dirty="0"/>
              <a:t>To identify fetal gross structural abnormalities</a:t>
            </a:r>
          </a:p>
        </p:txBody>
      </p:sp>
      <p:sp>
        <p:nvSpPr>
          <p:cNvPr id="2" name="Title 1"/>
          <p:cNvSpPr>
            <a:spLocks noGrp="1"/>
          </p:cNvSpPr>
          <p:nvPr>
            <p:ph type="title"/>
          </p:nvPr>
        </p:nvSpPr>
        <p:spPr/>
        <p:txBody>
          <a:bodyPr/>
          <a:lstStyle/>
          <a:p>
            <a:r>
              <a:rPr lang="en-US" dirty="0"/>
              <a:t>Ultrasound in Obstetrics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365760" lvl="5" indent="-256032">
              <a:spcBef>
                <a:spcPts val="400"/>
              </a:spcBef>
              <a:buClr>
                <a:schemeClr val="accent1"/>
              </a:buClr>
              <a:buSzPct val="68000"/>
              <a:buFont typeface="Wingdings 3"/>
              <a:buChar char=""/>
            </a:pPr>
            <a:r>
              <a:rPr lang="en-US" sz="2700" dirty="0"/>
              <a:t>To assess the number of fetuses and confirm the fetal viability</a:t>
            </a:r>
          </a:p>
          <a:p>
            <a:pPr marL="365760" lvl="5" indent="-256032">
              <a:spcBef>
                <a:spcPts val="400"/>
              </a:spcBef>
              <a:buClr>
                <a:schemeClr val="accent1"/>
              </a:buClr>
              <a:buSzPct val="68000"/>
              <a:buNone/>
            </a:pPr>
            <a:endParaRPr lang="en-US" sz="2700" dirty="0"/>
          </a:p>
          <a:p>
            <a:pPr>
              <a:lnSpc>
                <a:spcPct val="150000"/>
              </a:lnSpc>
              <a:buNone/>
            </a:pPr>
            <a:r>
              <a:rPr lang="en-US" dirty="0"/>
              <a:t>	- </a:t>
            </a:r>
            <a:r>
              <a:rPr lang="en-US" sz="2300" dirty="0"/>
              <a:t>Number of gestational sacs</a:t>
            </a:r>
          </a:p>
          <a:p>
            <a:pPr>
              <a:lnSpc>
                <a:spcPct val="150000"/>
              </a:lnSpc>
              <a:buNone/>
            </a:pPr>
            <a:r>
              <a:rPr lang="en-US" sz="2300" dirty="0"/>
              <a:t> 	- Number of visible heartbeats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229600" cy="3471671"/>
          </a:xfrm>
        </p:spPr>
        <p:txBody>
          <a:bodyPr>
            <a:normAutofit fontScale="92500" lnSpcReduction="20000"/>
          </a:bodyPr>
          <a:lstStyle/>
          <a:p>
            <a:pPr marL="365760" lvl="5" indent="-256032">
              <a:spcBef>
                <a:spcPts val="400"/>
              </a:spcBef>
              <a:buClr>
                <a:schemeClr val="accent1"/>
              </a:buClr>
              <a:buSzPct val="68000"/>
              <a:buFont typeface="Wingdings 3"/>
              <a:buChar char=""/>
            </a:pPr>
            <a:r>
              <a:rPr lang="en-US" sz="2700" dirty="0"/>
              <a:t>To determine </a:t>
            </a:r>
            <a:r>
              <a:rPr lang="en-US" sz="2700" dirty="0" err="1"/>
              <a:t>chorionicity</a:t>
            </a:r>
            <a:endParaRPr lang="en-US" sz="2700" dirty="0"/>
          </a:p>
          <a:p>
            <a:pPr marL="365760" lvl="5" indent="-256032">
              <a:spcBef>
                <a:spcPts val="400"/>
              </a:spcBef>
              <a:buClr>
                <a:schemeClr val="accent1"/>
              </a:buClr>
              <a:buSzPct val="68000"/>
              <a:buNone/>
            </a:pPr>
            <a:endParaRPr lang="en-US" sz="2700" dirty="0"/>
          </a:p>
          <a:p>
            <a:pPr marL="365760" lvl="5" indent="-256032">
              <a:lnSpc>
                <a:spcPct val="150000"/>
              </a:lnSpc>
              <a:spcBef>
                <a:spcPts val="400"/>
              </a:spcBef>
              <a:buClr>
                <a:schemeClr val="accent1"/>
              </a:buClr>
              <a:buSzPct val="68000"/>
              <a:buNone/>
            </a:pPr>
            <a:r>
              <a:rPr lang="en-US" sz="2300" dirty="0"/>
              <a:t>	- Best done at 11-14 weeks</a:t>
            </a:r>
          </a:p>
          <a:p>
            <a:pPr marL="365760" lvl="5" indent="-256032">
              <a:lnSpc>
                <a:spcPct val="150000"/>
              </a:lnSpc>
              <a:spcBef>
                <a:spcPts val="400"/>
              </a:spcBef>
              <a:buClr>
                <a:schemeClr val="accent1"/>
              </a:buClr>
              <a:buSzPct val="68000"/>
              <a:buNone/>
            </a:pPr>
            <a:r>
              <a:rPr lang="en-US" sz="2300" dirty="0"/>
              <a:t>	- </a:t>
            </a:r>
            <a:r>
              <a:rPr lang="el-GR" sz="2300" dirty="0"/>
              <a:t>λ</a:t>
            </a:r>
            <a:r>
              <a:rPr lang="en-US" sz="2300" dirty="0"/>
              <a:t> sign : </a:t>
            </a:r>
            <a:r>
              <a:rPr lang="en-US" sz="2300" dirty="0" err="1"/>
              <a:t>dichorionic</a:t>
            </a:r>
            <a:endParaRPr lang="en-US" sz="2300" dirty="0"/>
          </a:p>
          <a:p>
            <a:pPr marL="365760" lvl="5" indent="-256032">
              <a:lnSpc>
                <a:spcPct val="150000"/>
              </a:lnSpc>
              <a:spcBef>
                <a:spcPts val="400"/>
              </a:spcBef>
              <a:buClr>
                <a:schemeClr val="accent1"/>
              </a:buClr>
              <a:buSzPct val="68000"/>
              <a:buNone/>
            </a:pPr>
            <a:r>
              <a:rPr lang="en-US" sz="2300" dirty="0"/>
              <a:t>	- T sign : </a:t>
            </a:r>
            <a:r>
              <a:rPr lang="en-US" sz="2300" dirty="0" err="1"/>
              <a:t>monochorionic</a:t>
            </a:r>
            <a:endParaRPr lang="en-US" sz="2300" dirty="0"/>
          </a:p>
          <a:p>
            <a:pPr marL="365760" lvl="5" indent="-256032">
              <a:lnSpc>
                <a:spcPct val="150000"/>
              </a:lnSpc>
              <a:spcBef>
                <a:spcPts val="400"/>
              </a:spcBef>
              <a:buClr>
                <a:schemeClr val="accent1"/>
              </a:buClr>
              <a:buSzPct val="68000"/>
              <a:buNone/>
            </a:pPr>
            <a:r>
              <a:rPr lang="en-US" sz="2300" dirty="0"/>
              <a:t>	- Number of placental masses</a:t>
            </a:r>
          </a:p>
          <a:p>
            <a:pPr algn="ctr">
              <a:buNone/>
            </a:pPr>
            <a:endParaRPr lang="en-US" dirty="0"/>
          </a:p>
          <a:p>
            <a:pPr>
              <a:buNone/>
            </a:pPr>
            <a:r>
              <a:rPr lang="en-US" dirty="0"/>
              <a:t>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To prevent, detect and manage factors which affect adversely to  the wellbeing of the mother and baby</a:t>
            </a:r>
          </a:p>
          <a:p>
            <a:r>
              <a:rPr lang="en-US" dirty="0"/>
              <a:t>To provide advice, reassurance, education and support for the mother and family</a:t>
            </a:r>
          </a:p>
          <a:p>
            <a:r>
              <a:rPr lang="en-US" dirty="0"/>
              <a:t>To deal with the ‘minor ailments’ of pregnancy</a:t>
            </a:r>
          </a:p>
          <a:p>
            <a:r>
              <a:rPr lang="en-US" dirty="0"/>
              <a:t>To provide general health screening of the mother</a:t>
            </a:r>
          </a:p>
        </p:txBody>
      </p:sp>
      <p:sp>
        <p:nvSpPr>
          <p:cNvPr id="2" name="Title 1"/>
          <p:cNvSpPr>
            <a:spLocks noGrp="1"/>
          </p:cNvSpPr>
          <p:nvPr>
            <p:ph type="title"/>
          </p:nvPr>
        </p:nvSpPr>
        <p:spPr/>
        <p:txBody>
          <a:bodyPr>
            <a:normAutofit/>
          </a:bodyPr>
          <a:lstStyle/>
          <a:p>
            <a:r>
              <a:rPr lang="en-US" dirty="0"/>
              <a:t>Objectives of Antenatal Care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609600"/>
            <a:ext cx="8458200" cy="5867400"/>
          </a:xfrm>
        </p:spPr>
        <p:txBody>
          <a:bodyPr>
            <a:normAutofit/>
          </a:bodyPr>
          <a:lstStyle/>
          <a:p>
            <a:r>
              <a:rPr lang="en-US" dirty="0"/>
              <a:t>Estimation of gestational age</a:t>
            </a:r>
          </a:p>
          <a:p>
            <a:pPr lvl="1"/>
            <a:endParaRPr lang="en-US" dirty="0"/>
          </a:p>
          <a:p>
            <a:pPr lvl="1"/>
            <a:r>
              <a:rPr lang="en-US" dirty="0"/>
              <a:t>Crown-Rump Length (CRL) -</a:t>
            </a:r>
          </a:p>
          <a:p>
            <a:pPr lvl="1"/>
            <a:endParaRPr lang="en-US" dirty="0"/>
          </a:p>
          <a:p>
            <a:pPr lvl="1"/>
            <a:endParaRPr lang="en-US" dirty="0"/>
          </a:p>
          <a:p>
            <a:pPr lvl="1"/>
            <a:r>
              <a:rPr lang="en-US" dirty="0"/>
              <a:t>Head circumference(HC) </a:t>
            </a:r>
          </a:p>
          <a:p>
            <a:pPr lvl="1"/>
            <a:endParaRPr lang="en-US" dirty="0"/>
          </a:p>
          <a:p>
            <a:pPr>
              <a:buNone/>
            </a:pPr>
            <a:endParaRPr lang="en-US" sz="2300" dirty="0"/>
          </a:p>
          <a:p>
            <a:pPr>
              <a:lnSpc>
                <a:spcPct val="110000"/>
              </a:lnSpc>
              <a:buFont typeface="Wingdings" pitchFamily="2" charset="2"/>
              <a:buChar char="§"/>
            </a:pPr>
            <a:r>
              <a:rPr lang="en-US" sz="2300" dirty="0"/>
              <a:t>In practice CRL and HC are often used because they are the most reproducible measurements.</a:t>
            </a:r>
          </a:p>
          <a:p>
            <a:pPr>
              <a:lnSpc>
                <a:spcPct val="110000"/>
              </a:lnSpc>
              <a:buFont typeface="Wingdings" pitchFamily="2" charset="2"/>
              <a:buChar char="§"/>
            </a:pPr>
            <a:r>
              <a:rPr lang="en-US" sz="2300" dirty="0"/>
              <a:t>Essentially, earlier the measurement is made better the accuracy.</a:t>
            </a:r>
          </a:p>
          <a:p>
            <a:pPr lvl="1"/>
            <a:endParaRPr lang="en-US" dirty="0"/>
          </a:p>
        </p:txBody>
      </p:sp>
      <p:sp>
        <p:nvSpPr>
          <p:cNvPr id="4" name="Right Brace 3"/>
          <p:cNvSpPr/>
          <p:nvPr/>
        </p:nvSpPr>
        <p:spPr>
          <a:xfrm>
            <a:off x="4724400" y="2362200"/>
            <a:ext cx="76200" cy="914400"/>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dirty="0"/>
          </a:p>
        </p:txBody>
      </p:sp>
      <p:sp>
        <p:nvSpPr>
          <p:cNvPr id="5" name="TextBox 4"/>
          <p:cNvSpPr txBox="1"/>
          <p:nvPr/>
        </p:nvSpPr>
        <p:spPr>
          <a:xfrm>
            <a:off x="4419600" y="2514600"/>
            <a:ext cx="4724400" cy="646331"/>
          </a:xfrm>
          <a:prstGeom prst="rect">
            <a:avLst/>
          </a:prstGeom>
          <a:noFill/>
        </p:spPr>
        <p:txBody>
          <a:bodyPr wrap="square" rtlCol="0">
            <a:spAutoFit/>
          </a:bodyPr>
          <a:lstStyle/>
          <a:p>
            <a:pPr lvl="1"/>
            <a:r>
              <a:rPr lang="en-US" dirty="0"/>
              <a:t>During 14-25  weeks of gestation </a:t>
            </a:r>
          </a:p>
          <a:p>
            <a:pPr lvl="1"/>
            <a:r>
              <a:rPr lang="en-US" dirty="0"/>
              <a:t>	(second trimester)</a:t>
            </a:r>
          </a:p>
        </p:txBody>
      </p:sp>
      <p:sp>
        <p:nvSpPr>
          <p:cNvPr id="6" name="TextBox 5"/>
          <p:cNvSpPr txBox="1"/>
          <p:nvPr/>
        </p:nvSpPr>
        <p:spPr>
          <a:xfrm>
            <a:off x="4495800" y="1487269"/>
            <a:ext cx="4267200" cy="646331"/>
          </a:xfrm>
          <a:prstGeom prst="rect">
            <a:avLst/>
          </a:prstGeom>
          <a:noFill/>
        </p:spPr>
        <p:txBody>
          <a:bodyPr wrap="square" rtlCol="0">
            <a:spAutoFit/>
          </a:bodyPr>
          <a:lstStyle/>
          <a:p>
            <a:pPr lvl="1"/>
            <a:r>
              <a:rPr lang="en-US" dirty="0"/>
              <a:t>   Before12 weeks of gestation      	     (first trimester)</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B8883DC-B02A-48B2-84AE-80964797B4F3}"/>
              </a:ext>
            </a:extLst>
          </p:cNvPr>
          <p:cNvSpPr>
            <a:spLocks noGrp="1"/>
          </p:cNvSpPr>
          <p:nvPr>
            <p:ph idx="1"/>
          </p:nvPr>
        </p:nvSpPr>
        <p:spPr>
          <a:xfrm>
            <a:off x="457200" y="655637"/>
            <a:ext cx="8229600" cy="4525963"/>
          </a:xfrm>
        </p:spPr>
        <p:txBody>
          <a:bodyPr>
            <a:normAutofit/>
          </a:bodyPr>
          <a:lstStyle/>
          <a:p>
            <a:pPr marL="109728" indent="0">
              <a:buNone/>
            </a:pPr>
            <a:r>
              <a:rPr lang="en-GB" sz="2400" dirty="0"/>
              <a:t>Screening for common chromosomal abnormalities</a:t>
            </a:r>
          </a:p>
          <a:p>
            <a:pPr marL="109728" indent="0">
              <a:buNone/>
            </a:pPr>
            <a:endParaRPr lang="en-GB" sz="2400" dirty="0"/>
          </a:p>
          <a:p>
            <a:pPr algn="just"/>
            <a:r>
              <a:rPr lang="en-GB" sz="2000" dirty="0"/>
              <a:t>Screening for trisomy 13, 18 &amp; 21 can be performed in the first trimester using the combined test (nuchal translucency thickness (NT), free beta-human chorionic gonadotropin (β-</a:t>
            </a:r>
            <a:r>
              <a:rPr lang="en-GB" sz="2000" dirty="0" err="1"/>
              <a:t>hCG</a:t>
            </a:r>
            <a:r>
              <a:rPr lang="en-GB" sz="2000" dirty="0"/>
              <a:t>) level and pregnancy-associated plasma protein-A (PAPP-A) level). </a:t>
            </a:r>
          </a:p>
          <a:p>
            <a:endParaRPr lang="en-GB" sz="2400" dirty="0"/>
          </a:p>
        </p:txBody>
      </p:sp>
      <p:pic>
        <p:nvPicPr>
          <p:cNvPr id="4" name="Picture 3">
            <a:extLst>
              <a:ext uri="{FF2B5EF4-FFF2-40B4-BE49-F238E27FC236}">
                <a16:creationId xmlns:a16="http://schemas.microsoft.com/office/drawing/2014/main" id="{43BFEAEF-7ADA-4586-B4E9-D5F188CBD3A2}"/>
              </a:ext>
            </a:extLst>
          </p:cNvPr>
          <p:cNvPicPr>
            <a:picLocks noChangeAspect="1"/>
          </p:cNvPicPr>
          <p:nvPr/>
        </p:nvPicPr>
        <p:blipFill>
          <a:blip r:embed="rId2"/>
          <a:stretch>
            <a:fillRect/>
          </a:stretch>
        </p:blipFill>
        <p:spPr>
          <a:xfrm>
            <a:off x="4572398" y="3429000"/>
            <a:ext cx="3761558" cy="2828789"/>
          </a:xfrm>
          <a:prstGeom prst="rect">
            <a:avLst/>
          </a:prstGeom>
        </p:spPr>
      </p:pic>
    </p:spTree>
    <p:extLst>
      <p:ext uri="{BB962C8B-B14F-4D97-AF65-F5344CB8AC3E}">
        <p14:creationId xmlns:p14="http://schemas.microsoft.com/office/powerpoint/2010/main" val="13752785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8073BA7-B9B1-4619-8CBC-1F3A308125CF}"/>
              </a:ext>
            </a:extLst>
          </p:cNvPr>
          <p:cNvSpPr>
            <a:spLocks noGrp="1"/>
          </p:cNvSpPr>
          <p:nvPr>
            <p:ph idx="1"/>
          </p:nvPr>
        </p:nvSpPr>
        <p:spPr>
          <a:xfrm>
            <a:off x="228600" y="533400"/>
            <a:ext cx="8763000" cy="4525963"/>
          </a:xfrm>
        </p:spPr>
        <p:txBody>
          <a:bodyPr/>
          <a:lstStyle/>
          <a:p>
            <a:r>
              <a:rPr lang="en-GB" dirty="0"/>
              <a:t>Screening for fetal gross structural abnormalities</a:t>
            </a:r>
          </a:p>
          <a:p>
            <a:endParaRPr lang="en-GB" dirty="0"/>
          </a:p>
        </p:txBody>
      </p:sp>
      <p:pic>
        <p:nvPicPr>
          <p:cNvPr id="4" name="Picture 3">
            <a:extLst>
              <a:ext uri="{FF2B5EF4-FFF2-40B4-BE49-F238E27FC236}">
                <a16:creationId xmlns:a16="http://schemas.microsoft.com/office/drawing/2014/main" id="{6C6571D2-28C8-41FA-8F9C-FCBF4500D5B3}"/>
              </a:ext>
            </a:extLst>
          </p:cNvPr>
          <p:cNvPicPr>
            <a:picLocks noChangeAspect="1"/>
          </p:cNvPicPr>
          <p:nvPr/>
        </p:nvPicPr>
        <p:blipFill rotWithShape="1">
          <a:blip r:embed="rId2"/>
          <a:srcRect l="25000" t="35178" r="26667" b="11963"/>
          <a:stretch/>
        </p:blipFill>
        <p:spPr>
          <a:xfrm>
            <a:off x="381000" y="1066800"/>
            <a:ext cx="8305800" cy="5638800"/>
          </a:xfrm>
          <a:prstGeom prst="rect">
            <a:avLst/>
          </a:prstGeom>
        </p:spPr>
      </p:pic>
    </p:spTree>
    <p:extLst>
      <p:ext uri="{BB962C8B-B14F-4D97-AF65-F5344CB8AC3E}">
        <p14:creationId xmlns:p14="http://schemas.microsoft.com/office/powerpoint/2010/main" val="3168372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3FBA519-6810-481A-84D6-C1A54781199C}"/>
              </a:ext>
            </a:extLst>
          </p:cNvPr>
          <p:cNvPicPr>
            <a:picLocks noChangeAspect="1"/>
          </p:cNvPicPr>
          <p:nvPr/>
        </p:nvPicPr>
        <p:blipFill rotWithShape="1">
          <a:blip r:embed="rId2"/>
          <a:srcRect l="30000" t="20356" r="28333" b="17391"/>
          <a:stretch/>
        </p:blipFill>
        <p:spPr>
          <a:xfrm>
            <a:off x="228600" y="533400"/>
            <a:ext cx="8686800" cy="6019799"/>
          </a:xfrm>
          <a:prstGeom prst="rect">
            <a:avLst/>
          </a:prstGeom>
        </p:spPr>
      </p:pic>
    </p:spTree>
    <p:extLst>
      <p:ext uri="{BB962C8B-B14F-4D97-AF65-F5344CB8AC3E}">
        <p14:creationId xmlns:p14="http://schemas.microsoft.com/office/powerpoint/2010/main" val="35820961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229600" cy="5071872"/>
          </a:xfrm>
        </p:spPr>
        <p:txBody>
          <a:bodyPr>
            <a:normAutofit lnSpcReduction="10000"/>
          </a:bodyPr>
          <a:lstStyle/>
          <a:p>
            <a:r>
              <a:rPr lang="en-US" dirty="0"/>
              <a:t>Ultrasound in second trimester(18-22 weeks)</a:t>
            </a:r>
          </a:p>
          <a:p>
            <a:pPr>
              <a:buNone/>
            </a:pPr>
            <a:endParaRPr lang="en-US" sz="2000" dirty="0"/>
          </a:p>
          <a:p>
            <a:pPr marL="566928" indent="-457200">
              <a:lnSpc>
                <a:spcPct val="150000"/>
              </a:lnSpc>
              <a:buFont typeface="+mj-lt"/>
              <a:buAutoNum type="arabicPeriod"/>
            </a:pPr>
            <a:r>
              <a:rPr lang="en-US" sz="2000" dirty="0"/>
              <a:t>Fetal anatomy to detect any fetal structural abnormalities or             markers for chromosomal abnormalities</a:t>
            </a:r>
          </a:p>
          <a:p>
            <a:pPr marL="566928" indent="-457200">
              <a:lnSpc>
                <a:spcPct val="150000"/>
              </a:lnSpc>
              <a:buFont typeface="+mj-lt"/>
              <a:buAutoNum type="arabicPeriod"/>
            </a:pPr>
            <a:endParaRPr lang="en-US" sz="2000" dirty="0"/>
          </a:p>
          <a:p>
            <a:pPr marL="566928" indent="-457200">
              <a:lnSpc>
                <a:spcPct val="150000"/>
              </a:lnSpc>
              <a:buFont typeface="+mj-lt"/>
              <a:buAutoNum type="arabicPeriod"/>
            </a:pPr>
            <a:r>
              <a:rPr lang="en-US" sz="2000" dirty="0"/>
              <a:t>Placental location to detect low lying placenta which has a risk of developing into placenta </a:t>
            </a:r>
            <a:r>
              <a:rPr lang="en-US" sz="2000" dirty="0" err="1"/>
              <a:t>praevia</a:t>
            </a:r>
            <a:r>
              <a:rPr lang="en-US" sz="2000" dirty="0"/>
              <a:t>,</a:t>
            </a:r>
          </a:p>
          <a:p>
            <a:pPr marL="566928" indent="-457200">
              <a:lnSpc>
                <a:spcPct val="150000"/>
              </a:lnSpc>
              <a:buFont typeface="+mj-lt"/>
              <a:buAutoNum type="arabicPeriod"/>
            </a:pPr>
            <a:endParaRPr lang="en-US" sz="2000" dirty="0"/>
          </a:p>
          <a:p>
            <a:pPr marL="566928" indent="-457200">
              <a:lnSpc>
                <a:spcPct val="150000"/>
              </a:lnSpc>
              <a:buFont typeface="+mj-lt"/>
              <a:buAutoNum type="arabicPeriod"/>
            </a:pPr>
            <a:r>
              <a:rPr lang="en-US" sz="2000" dirty="0"/>
              <a:t>Amniotic fluid volume, And calculation of Amniotic Fluid Index(AFI) to assess fetal growth retardation and or any </a:t>
            </a:r>
            <a:r>
              <a:rPr lang="en-US" sz="2000" dirty="0" err="1"/>
              <a:t>oher</a:t>
            </a:r>
            <a:r>
              <a:rPr lang="en-US" sz="2000" dirty="0"/>
              <a:t> cause.</a:t>
            </a:r>
          </a:p>
          <a:p>
            <a:pPr marL="566928" indent="-457200">
              <a:lnSpc>
                <a:spcPct val="150000"/>
              </a:lnSpc>
              <a:buNone/>
            </a:pPr>
            <a:endParaRPr lang="en-US" sz="2000" dirty="0"/>
          </a:p>
          <a:p>
            <a:pPr marL="566928" indent="-457200">
              <a:lnSpc>
                <a:spcPct val="150000"/>
              </a:lnSpc>
              <a:buFont typeface="+mj-lt"/>
              <a:buAutoNum type="arabicPeriod"/>
            </a:pPr>
            <a:endParaRPr lang="en-US" sz="2000" dirty="0"/>
          </a:p>
          <a:p>
            <a:pPr marL="566928" indent="-457200">
              <a:lnSpc>
                <a:spcPct val="150000"/>
              </a:lnSpc>
              <a:buFont typeface="+mj-lt"/>
              <a:buAutoNum type="arabicPeriod"/>
            </a:pPr>
            <a:endParaRPr lang="en-US" sz="20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2500" dirty="0"/>
              <a:t>Ultrasound in second trimester cont’d</a:t>
            </a:r>
          </a:p>
        </p:txBody>
      </p:sp>
      <p:sp>
        <p:nvSpPr>
          <p:cNvPr id="4" name="Content Placeholder 1"/>
          <p:cNvSpPr>
            <a:spLocks noGrp="1"/>
          </p:cNvSpPr>
          <p:nvPr>
            <p:ph idx="1"/>
          </p:nvPr>
        </p:nvSpPr>
        <p:spPr/>
        <p:txBody>
          <a:bodyPr/>
          <a:lstStyle/>
          <a:p>
            <a:pPr marL="566928" indent="-457200">
              <a:lnSpc>
                <a:spcPct val="150000"/>
              </a:lnSpc>
              <a:buNone/>
            </a:pPr>
            <a:r>
              <a:rPr lang="en-US" sz="1600" dirty="0">
                <a:solidFill>
                  <a:schemeClr val="accent1">
                    <a:lumMod val="40000"/>
                    <a:lumOff val="60000"/>
                  </a:schemeClr>
                </a:solidFill>
              </a:rPr>
              <a:t>4.</a:t>
            </a:r>
            <a:r>
              <a:rPr lang="en-US" sz="1900" dirty="0"/>
              <a:t>	</a:t>
            </a:r>
            <a:r>
              <a:rPr lang="en-US" sz="2000" dirty="0"/>
              <a:t>Doppler ultrasound examination of maternal uterine arteries to screen for adverse pregnancy outcome</a:t>
            </a:r>
          </a:p>
          <a:p>
            <a:pPr marL="566928" indent="-457200">
              <a:lnSpc>
                <a:spcPct val="150000"/>
              </a:lnSpc>
              <a:buNone/>
            </a:pPr>
            <a:r>
              <a:rPr lang="en-US" sz="2000" dirty="0">
                <a:solidFill>
                  <a:schemeClr val="accent1">
                    <a:lumMod val="40000"/>
                    <a:lumOff val="60000"/>
                  </a:schemeClr>
                </a:solidFill>
              </a:rPr>
              <a:t>5.</a:t>
            </a:r>
            <a:r>
              <a:rPr lang="en-US" sz="2000" dirty="0"/>
              <a:t>	Measurement of cervical length to assess the risk of preterm delivery</a:t>
            </a:r>
          </a:p>
          <a:p>
            <a:pPr marL="566928" indent="-457200">
              <a:lnSpc>
                <a:spcPct val="150000"/>
              </a:lnSpc>
              <a:buAutoNum type="arabicPeriod" startAt="6"/>
            </a:pPr>
            <a:r>
              <a:rPr lang="en-US" sz="2000" dirty="0"/>
              <a:t>Umbilical cord</a:t>
            </a:r>
          </a:p>
          <a:p>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762000"/>
            <a:ext cx="8229600" cy="5410200"/>
          </a:xfrm>
        </p:spPr>
        <p:txBody>
          <a:bodyPr/>
          <a:lstStyle/>
          <a:p>
            <a:r>
              <a:rPr lang="en-US" dirty="0"/>
              <a:t>Ultrasound in third trimester</a:t>
            </a:r>
          </a:p>
          <a:p>
            <a:pPr>
              <a:buNone/>
            </a:pPr>
            <a:r>
              <a:rPr lang="en-US" dirty="0"/>
              <a:t>				</a:t>
            </a:r>
            <a:r>
              <a:rPr lang="en-US" sz="2200" dirty="0"/>
              <a:t>-to assess fetal growth and wellbeing</a:t>
            </a:r>
          </a:p>
          <a:p>
            <a:pPr>
              <a:buNone/>
            </a:pPr>
            <a:endParaRPr lang="en-US" sz="2300" dirty="0"/>
          </a:p>
          <a:p>
            <a:pPr>
              <a:buNone/>
            </a:pPr>
            <a:r>
              <a:rPr lang="en-US" sz="1800" dirty="0"/>
              <a:t>Measurements used to assess fetal growth are,</a:t>
            </a:r>
          </a:p>
          <a:p>
            <a:pPr>
              <a:buFont typeface="Arial" pitchFamily="34" charset="0"/>
              <a:buChar char="•"/>
            </a:pPr>
            <a:r>
              <a:rPr lang="en-US" sz="1800" dirty="0" err="1"/>
              <a:t>Biparietal</a:t>
            </a:r>
            <a:r>
              <a:rPr lang="en-US" sz="1800" dirty="0"/>
              <a:t> Diameter </a:t>
            </a:r>
          </a:p>
          <a:p>
            <a:pPr>
              <a:buFont typeface="Arial" pitchFamily="34" charset="0"/>
              <a:buChar char="•"/>
            </a:pPr>
            <a:r>
              <a:rPr lang="en-US" sz="1800" dirty="0"/>
              <a:t>Head Circumference</a:t>
            </a:r>
          </a:p>
          <a:p>
            <a:pPr>
              <a:buFont typeface="Arial" pitchFamily="34" charset="0"/>
              <a:buChar char="•"/>
            </a:pPr>
            <a:r>
              <a:rPr lang="en-US" sz="1800" dirty="0"/>
              <a:t>Abdominal Circumference</a:t>
            </a:r>
          </a:p>
          <a:p>
            <a:pPr>
              <a:buFont typeface="Arial" pitchFamily="34" charset="0"/>
              <a:buChar char="•"/>
            </a:pPr>
            <a:r>
              <a:rPr lang="en-US" sz="1800" dirty="0"/>
              <a:t>Femur Length</a:t>
            </a:r>
          </a:p>
          <a:p>
            <a:pPr>
              <a:buFont typeface="Arial" pitchFamily="34" charset="0"/>
              <a:buChar char="•"/>
            </a:pPr>
            <a:r>
              <a:rPr lang="en-US" sz="1800" dirty="0"/>
              <a:t>Estimated Fetal Weight</a:t>
            </a:r>
          </a:p>
          <a:p>
            <a:pPr>
              <a:buNone/>
            </a:pPr>
            <a:endParaRPr lang="en-US" sz="1800" dirty="0"/>
          </a:p>
          <a:p>
            <a:pPr>
              <a:buNone/>
            </a:pPr>
            <a:r>
              <a:rPr lang="en-US" sz="1800" dirty="0"/>
              <a:t>All measurements can be immediately compared with a normal reference range.</a:t>
            </a:r>
          </a:p>
          <a:p>
            <a:pPr>
              <a:buNone/>
            </a:pPr>
            <a:endParaRPr lang="en-US" sz="1800" dirty="0"/>
          </a:p>
          <a:p>
            <a:pPr>
              <a:buNone/>
            </a:pPr>
            <a:r>
              <a:rPr lang="en-US" sz="1800" dirty="0"/>
              <a:t>In pregnancies at high risk of IUGR, serial measurements are plotted on normal reference charts.</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914400"/>
            <a:ext cx="8229600" cy="4525963"/>
          </a:xfrm>
        </p:spPr>
        <p:txBody>
          <a:bodyPr>
            <a:normAutofit/>
          </a:bodyPr>
          <a:lstStyle/>
          <a:p>
            <a:r>
              <a:rPr lang="en-US" sz="2300" dirty="0"/>
              <a:t>Biophysical profile</a:t>
            </a:r>
          </a:p>
          <a:p>
            <a:pPr>
              <a:buNone/>
            </a:pPr>
            <a:endParaRPr lang="en-US" sz="2000" dirty="0"/>
          </a:p>
          <a:p>
            <a:pPr>
              <a:buNone/>
            </a:pPr>
            <a:r>
              <a:rPr lang="en-US" sz="2000" dirty="0"/>
              <a:t>Biophysical variables used are,</a:t>
            </a:r>
          </a:p>
          <a:p>
            <a:pPr>
              <a:buNone/>
            </a:pPr>
            <a:endParaRPr lang="en-US" sz="2000" dirty="0"/>
          </a:p>
          <a:p>
            <a:pPr marL="566928" indent="-457200">
              <a:lnSpc>
                <a:spcPct val="150000"/>
              </a:lnSpc>
              <a:buFont typeface="+mj-lt"/>
              <a:buAutoNum type="arabicPeriod"/>
            </a:pPr>
            <a:r>
              <a:rPr lang="en-US" sz="2000" dirty="0"/>
              <a:t>Fetal breathing movements</a:t>
            </a:r>
          </a:p>
          <a:p>
            <a:pPr marL="566928" indent="-457200">
              <a:lnSpc>
                <a:spcPct val="150000"/>
              </a:lnSpc>
              <a:buFont typeface="+mj-lt"/>
              <a:buAutoNum type="arabicPeriod"/>
            </a:pPr>
            <a:r>
              <a:rPr lang="en-US" sz="2000" dirty="0"/>
              <a:t>Gross body movements</a:t>
            </a:r>
          </a:p>
          <a:p>
            <a:pPr marL="566928" indent="-457200">
              <a:lnSpc>
                <a:spcPct val="150000"/>
              </a:lnSpc>
              <a:buFont typeface="+mj-lt"/>
              <a:buAutoNum type="arabicPeriod"/>
            </a:pPr>
            <a:r>
              <a:rPr lang="en-US" sz="2000" dirty="0"/>
              <a:t>Fetal tone</a:t>
            </a:r>
          </a:p>
          <a:p>
            <a:pPr marL="566928" indent="-457200">
              <a:lnSpc>
                <a:spcPct val="150000"/>
              </a:lnSpc>
              <a:buFont typeface="+mj-lt"/>
              <a:buAutoNum type="arabicPeriod"/>
            </a:pPr>
            <a:r>
              <a:rPr lang="en-US" sz="2000" dirty="0"/>
              <a:t>Reactive fetal heart rate</a:t>
            </a:r>
          </a:p>
          <a:p>
            <a:pPr marL="566928" indent="-457200">
              <a:lnSpc>
                <a:spcPct val="150000"/>
              </a:lnSpc>
              <a:buFont typeface="+mj-lt"/>
              <a:buAutoNum type="arabicPeriod"/>
            </a:pPr>
            <a:r>
              <a:rPr lang="en-US" sz="2000" dirty="0"/>
              <a:t>Qualitative amniotic fluid</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Doppler investigation</a:t>
            </a:r>
          </a:p>
        </p:txBody>
      </p:sp>
      <p:sp>
        <p:nvSpPr>
          <p:cNvPr id="4" name="Content Placeholder 3"/>
          <p:cNvSpPr>
            <a:spLocks noGrp="1"/>
          </p:cNvSpPr>
          <p:nvPr>
            <p:ph idx="1"/>
          </p:nvPr>
        </p:nvSpPr>
        <p:spPr/>
        <p:txBody>
          <a:bodyPr>
            <a:normAutofit lnSpcReduction="10000"/>
          </a:bodyPr>
          <a:lstStyle/>
          <a:p>
            <a:r>
              <a:rPr lang="en-US" dirty="0"/>
              <a:t>Waveforms are obtained from both the umbilical and fetal vessels</a:t>
            </a:r>
          </a:p>
          <a:p>
            <a:endParaRPr lang="en-US" dirty="0"/>
          </a:p>
          <a:p>
            <a:pPr lvl="1"/>
            <a:r>
              <a:rPr lang="en-US" dirty="0"/>
              <a:t>Umbilical artery </a:t>
            </a:r>
          </a:p>
          <a:p>
            <a:pPr lvl="2"/>
            <a:r>
              <a:rPr lang="en-US" dirty="0"/>
              <a:t>Information regarding placental health and function is obtained.</a:t>
            </a:r>
          </a:p>
          <a:p>
            <a:pPr lvl="4"/>
            <a:r>
              <a:rPr lang="en-US" dirty="0"/>
              <a:t>Where there is a constant diastolic flow in normal and in abnormal a absent or reversed diastolic flow and has a strong correlation with fetal distress and IUD</a:t>
            </a:r>
          </a:p>
          <a:p>
            <a:pPr lvl="4"/>
            <a:r>
              <a:rPr lang="en-US" dirty="0"/>
              <a:t>A measure of the amount of diastolic flow relative to systolic flow is provided by  several indices such as </a:t>
            </a:r>
            <a:r>
              <a:rPr lang="en-US" dirty="0" err="1"/>
              <a:t>pulsatility</a:t>
            </a:r>
            <a:r>
              <a:rPr lang="en-US" dirty="0"/>
              <a:t> index or resistant index.</a:t>
            </a:r>
          </a:p>
          <a:p>
            <a:pPr lvl="4"/>
            <a:r>
              <a:rPr lang="en-US" dirty="0"/>
              <a:t>When these indices are high it indicates high resistant flow</a:t>
            </a:r>
          </a:p>
          <a:p>
            <a:pPr lvl="4"/>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Fetal vessels</a:t>
            </a:r>
          </a:p>
          <a:p>
            <a:endParaRPr lang="en-US" dirty="0"/>
          </a:p>
          <a:p>
            <a:pPr lvl="2"/>
            <a:r>
              <a:rPr lang="en-US" dirty="0"/>
              <a:t>Middle cerebral artery Doppler</a:t>
            </a:r>
          </a:p>
          <a:p>
            <a:pPr lvl="2"/>
            <a:endParaRPr lang="en-US" dirty="0"/>
          </a:p>
          <a:p>
            <a:pPr lvl="3"/>
            <a:r>
              <a:rPr lang="en-US" dirty="0"/>
              <a:t>An indicator of fetal anemia.</a:t>
            </a:r>
          </a:p>
          <a:p>
            <a:pPr lvl="3"/>
            <a:r>
              <a:rPr lang="en-US" dirty="0"/>
              <a:t>In </a:t>
            </a:r>
            <a:r>
              <a:rPr lang="en-US" dirty="0" err="1"/>
              <a:t>anaemia</a:t>
            </a:r>
            <a:r>
              <a:rPr lang="en-US" dirty="0"/>
              <a:t> the peak systolic velocity increases.</a:t>
            </a:r>
          </a:p>
          <a:p>
            <a:pPr lvl="3"/>
            <a:r>
              <a:rPr lang="en-US" dirty="0"/>
              <a:t>Useful in assessing severity of Rhesus disease and twin-to-twin transfusion syndrome which results in </a:t>
            </a:r>
            <a:r>
              <a:rPr lang="en-US" dirty="0" err="1"/>
              <a:t>anaemia</a:t>
            </a:r>
            <a:r>
              <a:rPr lang="en-US" dirty="0"/>
              <a:t> in the donor twin</a:t>
            </a:r>
          </a:p>
          <a:p>
            <a:pPr lvl="3"/>
            <a:endParaRPr lang="en-US" dirty="0"/>
          </a:p>
        </p:txBody>
      </p:sp>
      <p:sp>
        <p:nvSpPr>
          <p:cNvPr id="3" name="Title 2"/>
          <p:cNvSpPr>
            <a:spLocks noGrp="1"/>
          </p:cNvSpPr>
          <p:nvPr>
            <p:ph type="title"/>
          </p:nvPr>
        </p:nvSpPr>
        <p:spPr/>
        <p:txBody>
          <a:bodyPr/>
          <a:lstStyle/>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400" dirty="0"/>
              <a:t>Antenatal care</a:t>
            </a:r>
          </a:p>
        </p:txBody>
      </p:sp>
      <p:sp>
        <p:nvSpPr>
          <p:cNvPr id="4" name="TextBox 3"/>
          <p:cNvSpPr txBox="1"/>
          <p:nvPr/>
        </p:nvSpPr>
        <p:spPr>
          <a:xfrm>
            <a:off x="3200400" y="2133600"/>
            <a:ext cx="2514600" cy="1200329"/>
          </a:xfrm>
          <a:prstGeom prst="rect">
            <a:avLst/>
          </a:prstGeom>
          <a:noFill/>
          <a:ln>
            <a:solidFill>
              <a:schemeClr val="tx1"/>
            </a:solidFill>
          </a:ln>
        </p:spPr>
        <p:txBody>
          <a:bodyPr wrap="square" rtlCol="0">
            <a:spAutoFit/>
          </a:bodyPr>
          <a:lstStyle/>
          <a:p>
            <a:pPr algn="ctr"/>
            <a:r>
              <a:rPr lang="en-US" sz="3600" b="1" dirty="0"/>
              <a:t>Shared care</a:t>
            </a:r>
          </a:p>
        </p:txBody>
      </p:sp>
      <p:sp>
        <p:nvSpPr>
          <p:cNvPr id="7" name="TextBox 6"/>
          <p:cNvSpPr txBox="1"/>
          <p:nvPr/>
        </p:nvSpPr>
        <p:spPr>
          <a:xfrm>
            <a:off x="533400" y="4191000"/>
            <a:ext cx="3124200" cy="1219200"/>
          </a:xfrm>
          <a:prstGeom prst="rect">
            <a:avLst/>
          </a:prstGeom>
          <a:noFill/>
          <a:ln>
            <a:solidFill>
              <a:schemeClr val="tx1"/>
            </a:solidFill>
          </a:ln>
        </p:spPr>
        <p:txBody>
          <a:bodyPr wrap="square" rtlCol="0">
            <a:spAutoFit/>
          </a:bodyPr>
          <a:lstStyle/>
          <a:p>
            <a:pPr algn="ctr"/>
            <a:r>
              <a:rPr lang="en-US" sz="3600" b="1" dirty="0"/>
              <a:t>Community based care</a:t>
            </a:r>
          </a:p>
        </p:txBody>
      </p:sp>
      <p:sp>
        <p:nvSpPr>
          <p:cNvPr id="8" name="TextBox 7"/>
          <p:cNvSpPr txBox="1"/>
          <p:nvPr/>
        </p:nvSpPr>
        <p:spPr>
          <a:xfrm>
            <a:off x="5105400" y="4114800"/>
            <a:ext cx="3505200" cy="1200329"/>
          </a:xfrm>
          <a:prstGeom prst="rect">
            <a:avLst/>
          </a:prstGeom>
          <a:noFill/>
          <a:ln>
            <a:solidFill>
              <a:schemeClr val="tx1"/>
            </a:solidFill>
          </a:ln>
        </p:spPr>
        <p:txBody>
          <a:bodyPr wrap="square" rtlCol="0">
            <a:spAutoFit/>
          </a:bodyPr>
          <a:lstStyle/>
          <a:p>
            <a:pPr algn="ctr"/>
            <a:r>
              <a:rPr lang="en-US" sz="3600" b="1" dirty="0"/>
              <a:t>Hospital based care</a:t>
            </a:r>
          </a:p>
        </p:txBody>
      </p:sp>
      <p:cxnSp>
        <p:nvCxnSpPr>
          <p:cNvPr id="10" name="Straight Arrow Connector 9"/>
          <p:cNvCxnSpPr/>
          <p:nvPr/>
        </p:nvCxnSpPr>
        <p:spPr>
          <a:xfrm>
            <a:off x="5943600" y="3200400"/>
            <a:ext cx="838200" cy="838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a:off x="1981200" y="3200400"/>
            <a:ext cx="990600" cy="914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4419600" y="1219200"/>
            <a:ext cx="0" cy="762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3733800" y="4800600"/>
            <a:ext cx="1295400"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ctr">
              <a:buNone/>
            </a:pPr>
            <a:endParaRPr lang="en-US" dirty="0"/>
          </a:p>
          <a:p>
            <a:pPr algn="ctr">
              <a:buNone/>
            </a:pPr>
            <a:endParaRPr lang="en-US" dirty="0"/>
          </a:p>
          <a:p>
            <a:pPr algn="ctr">
              <a:buNone/>
            </a:pPr>
            <a:endParaRPr lang="en-US" dirty="0"/>
          </a:p>
          <a:p>
            <a:pPr algn="ctr">
              <a:buNone/>
            </a:pPr>
            <a:r>
              <a:rPr lang="en-US" sz="3600" b="1" dirty="0">
                <a:solidFill>
                  <a:schemeClr val="tx2"/>
                </a:solidFill>
                <a:effectLst>
                  <a:outerShdw blurRad="38100" dist="38100" dir="2700000" algn="tl">
                    <a:srgbClr val="000000">
                      <a:alpha val="43137"/>
                    </a:srgbClr>
                  </a:outerShdw>
                </a:effectLst>
              </a:rPr>
              <a:t>Thank you!</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nSpc>
                <a:spcPct val="150000"/>
              </a:lnSpc>
            </a:pPr>
            <a:r>
              <a:rPr lang="en-US" dirty="0"/>
              <a:t>Confirmation of the pregnancy</a:t>
            </a:r>
          </a:p>
          <a:p>
            <a:pPr>
              <a:lnSpc>
                <a:spcPct val="150000"/>
              </a:lnSpc>
            </a:pPr>
            <a:r>
              <a:rPr lang="en-US" dirty="0"/>
              <a:t>Assessing the gestational age/dating</a:t>
            </a:r>
          </a:p>
          <a:p>
            <a:pPr>
              <a:lnSpc>
                <a:spcPct val="150000"/>
              </a:lnSpc>
            </a:pPr>
            <a:r>
              <a:rPr lang="en-US" dirty="0"/>
              <a:t>Complete history and examination</a:t>
            </a:r>
          </a:p>
          <a:p>
            <a:pPr>
              <a:lnSpc>
                <a:spcPct val="150000"/>
              </a:lnSpc>
            </a:pPr>
            <a:r>
              <a:rPr lang="en-US" dirty="0"/>
              <a:t>Other investigations</a:t>
            </a:r>
          </a:p>
          <a:p>
            <a:pPr>
              <a:lnSpc>
                <a:spcPct val="150000"/>
              </a:lnSpc>
            </a:pPr>
            <a:r>
              <a:rPr lang="en-US" dirty="0"/>
              <a:t>Screening for anaemia, clinical conditions, fetal abnormalities etc.</a:t>
            </a:r>
          </a:p>
        </p:txBody>
      </p:sp>
      <p:sp>
        <p:nvSpPr>
          <p:cNvPr id="2" name="Title 1"/>
          <p:cNvSpPr>
            <a:spLocks noGrp="1"/>
          </p:cNvSpPr>
          <p:nvPr>
            <p:ph type="title"/>
          </p:nvPr>
        </p:nvSpPr>
        <p:spPr/>
        <p:txBody>
          <a:bodyPr/>
          <a:lstStyle/>
          <a:p>
            <a:r>
              <a:rPr lang="en-US" dirty="0"/>
              <a:t>The booking visit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Confirmation of the pregnancy:</a:t>
            </a:r>
          </a:p>
          <a:p>
            <a:pPr>
              <a:buNone/>
            </a:pPr>
            <a:endParaRPr lang="en-US" dirty="0"/>
          </a:p>
          <a:p>
            <a:pPr lvl="1">
              <a:lnSpc>
                <a:spcPct val="150000"/>
              </a:lnSpc>
            </a:pPr>
            <a:r>
              <a:rPr lang="en-US" dirty="0"/>
              <a:t>Urinary or serum </a:t>
            </a:r>
            <a:r>
              <a:rPr lang="el-GR" dirty="0"/>
              <a:t>β</a:t>
            </a:r>
            <a:r>
              <a:rPr lang="en-US" dirty="0"/>
              <a:t>-</a:t>
            </a:r>
            <a:r>
              <a:rPr lang="en-US" dirty="0" err="1"/>
              <a:t>hCG</a:t>
            </a:r>
            <a:r>
              <a:rPr lang="en-US" dirty="0"/>
              <a:t> levels</a:t>
            </a:r>
          </a:p>
          <a:p>
            <a:pPr lvl="1">
              <a:lnSpc>
                <a:spcPct val="150000"/>
              </a:lnSpc>
            </a:pPr>
            <a:r>
              <a:rPr lang="en-US" dirty="0"/>
              <a:t>Dating Ultrasound scan</a:t>
            </a:r>
          </a:p>
          <a:p>
            <a:pPr lvl="1">
              <a:lnSpc>
                <a:spcPct val="150000"/>
              </a:lnSpc>
            </a:pPr>
            <a:endParaRPr lang="en-US" dirty="0"/>
          </a:p>
        </p:txBody>
      </p:sp>
      <p:sp>
        <p:nvSpPr>
          <p:cNvPr id="2" name="Title 1"/>
          <p:cNvSpPr>
            <a:spLocks noGrp="1"/>
          </p:cNvSpPr>
          <p:nvPr>
            <p:ph type="title"/>
          </p:nvPr>
        </p:nvSpPr>
        <p:spPr/>
        <p:txBody>
          <a:bodyPr>
            <a:normAutofit/>
          </a:bodyPr>
          <a:lstStyle/>
          <a:p>
            <a:r>
              <a:rPr lang="en-US" sz="3600" dirty="0"/>
              <a:t>The booking visit </a:t>
            </a:r>
            <a:r>
              <a:rPr lang="en-US" sz="2400" dirty="0"/>
              <a:t>cont’d…</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Assessing the gestational age/dating</a:t>
            </a:r>
          </a:p>
          <a:p>
            <a:endParaRPr lang="en-US" dirty="0"/>
          </a:p>
          <a:p>
            <a:pPr marL="850392" lvl="1" indent="-457200">
              <a:lnSpc>
                <a:spcPct val="150000"/>
              </a:lnSpc>
              <a:buFont typeface="+mj-lt"/>
              <a:buAutoNum type="arabicPeriod"/>
            </a:pPr>
            <a:r>
              <a:rPr lang="en-US" dirty="0"/>
              <a:t>Dating and assessing the expected date of delivery(EDD) by the LMP </a:t>
            </a:r>
          </a:p>
          <a:p>
            <a:pPr lvl="2">
              <a:lnSpc>
                <a:spcPct val="150000"/>
              </a:lnSpc>
            </a:pPr>
            <a:endParaRPr lang="en-US" dirty="0"/>
          </a:p>
          <a:p>
            <a:pPr lvl="2">
              <a:lnSpc>
                <a:spcPct val="150000"/>
              </a:lnSpc>
              <a:buNone/>
            </a:pPr>
            <a:r>
              <a:rPr lang="en-US" b="1" dirty="0"/>
              <a:t>- </a:t>
            </a:r>
            <a:r>
              <a:rPr lang="en-US" b="1" dirty="0" err="1"/>
              <a:t>Naegele’s</a:t>
            </a:r>
            <a:r>
              <a:rPr lang="en-US" b="1" dirty="0"/>
              <a:t> method</a:t>
            </a:r>
            <a:r>
              <a:rPr lang="en-US" dirty="0"/>
              <a:t>: add 9 months and 7 days to the first day of LMP </a:t>
            </a:r>
          </a:p>
          <a:p>
            <a:pPr lvl="2"/>
            <a:endParaRPr lang="en-US" dirty="0"/>
          </a:p>
          <a:p>
            <a:pPr lvl="2">
              <a:buNone/>
            </a:pPr>
            <a:endParaRPr lang="en-US" dirty="0"/>
          </a:p>
        </p:txBody>
      </p:sp>
      <p:sp>
        <p:nvSpPr>
          <p:cNvPr id="2" name="Title 1"/>
          <p:cNvSpPr>
            <a:spLocks noGrp="1"/>
          </p:cNvSpPr>
          <p:nvPr>
            <p:ph type="title"/>
          </p:nvPr>
        </p:nvSpPr>
        <p:spPr/>
        <p:txBody>
          <a:bodyPr>
            <a:normAutofit/>
          </a:bodyPr>
          <a:lstStyle/>
          <a:p>
            <a:r>
              <a:rPr lang="en-US" sz="3600" dirty="0"/>
              <a:t>The booking visit </a:t>
            </a:r>
            <a:r>
              <a:rPr lang="en-US" sz="2400" dirty="0"/>
              <a:t>cont’d…</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pPr marL="514350" lvl="2" indent="-514350">
              <a:buNone/>
            </a:pPr>
            <a:r>
              <a:rPr lang="en-US" sz="3200" dirty="0">
                <a:solidFill>
                  <a:schemeClr val="accent1">
                    <a:lumMod val="60000"/>
                    <a:lumOff val="40000"/>
                  </a:schemeClr>
                </a:solidFill>
              </a:rPr>
              <a:t>2.</a:t>
            </a:r>
            <a:r>
              <a:rPr lang="en-US" sz="3500" dirty="0"/>
              <a:t> </a:t>
            </a:r>
            <a:r>
              <a:rPr lang="en-US" sz="3200" dirty="0"/>
              <a:t>Assessing the gestational age by ultrasound scan</a:t>
            </a:r>
          </a:p>
          <a:p>
            <a:pPr marL="342900" lvl="2" indent="-342900"/>
            <a:endParaRPr lang="en-US" sz="3200" dirty="0"/>
          </a:p>
          <a:p>
            <a:pPr lvl="2">
              <a:lnSpc>
                <a:spcPct val="120000"/>
              </a:lnSpc>
            </a:pPr>
            <a:r>
              <a:rPr lang="en-US" sz="2700" dirty="0"/>
              <a:t>Crown-rump length (CRL), head circumference (HC) used to calculate the gestational age.</a:t>
            </a:r>
          </a:p>
          <a:p>
            <a:pPr lvl="2">
              <a:lnSpc>
                <a:spcPct val="120000"/>
              </a:lnSpc>
            </a:pPr>
            <a:r>
              <a:rPr lang="en-US" sz="2700" dirty="0"/>
              <a:t>If the EDD predicted by the scan differs more than 4 days from the menstrual EDD the scan date is taken as correct.</a:t>
            </a:r>
          </a:p>
          <a:p>
            <a:pPr lvl="2">
              <a:lnSpc>
                <a:spcPct val="120000"/>
              </a:lnSpc>
            </a:pPr>
            <a:r>
              <a:rPr lang="en-US" sz="2700" dirty="0"/>
              <a:t>After 20 weeks of gestation, the accuracy becomes progressively less.</a:t>
            </a:r>
          </a:p>
          <a:p>
            <a:pPr lvl="2"/>
            <a:endParaRPr lang="en-US" dirty="0"/>
          </a:p>
          <a:p>
            <a:pPr lvl="2">
              <a:buNone/>
            </a:pPr>
            <a:endParaRPr lang="en-US" dirty="0"/>
          </a:p>
        </p:txBody>
      </p:sp>
      <p:sp>
        <p:nvSpPr>
          <p:cNvPr id="4" name="Title 1"/>
          <p:cNvSpPr>
            <a:spLocks noGrp="1"/>
          </p:cNvSpPr>
          <p:nvPr>
            <p:ph type="title"/>
          </p:nvPr>
        </p:nvSpPr>
        <p:spPr/>
        <p:txBody>
          <a:bodyPr>
            <a:normAutofit/>
          </a:bodyPr>
          <a:lstStyle/>
          <a:p>
            <a:r>
              <a:rPr lang="en-US" sz="3600" dirty="0"/>
              <a:t>The booking visit </a:t>
            </a:r>
            <a:r>
              <a:rPr lang="en-US" sz="2400" dirty="0"/>
              <a:t>cont’d…</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Complete history and examination</a:t>
            </a:r>
          </a:p>
          <a:p>
            <a:pPr marL="109728" indent="0">
              <a:buNone/>
            </a:pPr>
            <a:endParaRPr lang="en-US" dirty="0"/>
          </a:p>
          <a:p>
            <a:pPr>
              <a:buFont typeface="Courier New" panose="02070309020205020404" pitchFamily="49" charset="0"/>
              <a:buChar char="o"/>
            </a:pPr>
            <a:r>
              <a:rPr lang="en-US" sz="2300" dirty="0"/>
              <a:t>History to identify risk factors for gestational diabetes mellitus, pre eclampsia</a:t>
            </a:r>
          </a:p>
          <a:p>
            <a:pPr>
              <a:buFont typeface="Courier New" panose="02070309020205020404" pitchFamily="49" charset="0"/>
              <a:buChar char="o"/>
            </a:pPr>
            <a:r>
              <a:rPr lang="en-US" sz="2300" dirty="0"/>
              <a:t>Measure height, weight and body mass index</a:t>
            </a:r>
          </a:p>
          <a:p>
            <a:pPr>
              <a:buFont typeface="Courier New" panose="02070309020205020404" pitchFamily="49" charset="0"/>
              <a:buChar char="o"/>
            </a:pPr>
            <a:r>
              <a:rPr lang="en-US" sz="2300" dirty="0"/>
              <a:t>Blood pressure measurement</a:t>
            </a:r>
            <a:r>
              <a:rPr lang="en-US" dirty="0"/>
              <a:t> </a:t>
            </a:r>
            <a:endParaRPr lang="en-US" sz="2300" dirty="0"/>
          </a:p>
          <a:p>
            <a:pPr marL="109728" indent="0">
              <a:buNone/>
            </a:pPr>
            <a:r>
              <a:rPr lang="en-US" dirty="0"/>
              <a:t>	</a:t>
            </a:r>
          </a:p>
        </p:txBody>
      </p:sp>
      <p:sp>
        <p:nvSpPr>
          <p:cNvPr id="3" name="Title 2"/>
          <p:cNvSpPr>
            <a:spLocks noGrp="1"/>
          </p:cNvSpPr>
          <p:nvPr>
            <p:ph type="title"/>
          </p:nvPr>
        </p:nvSpPr>
        <p:spPr/>
        <p:txBody>
          <a:bodyPr/>
          <a:lstStyle/>
          <a:p>
            <a:r>
              <a:rPr lang="en-US" sz="3600" dirty="0"/>
              <a:t>The booking visit </a:t>
            </a:r>
            <a:r>
              <a:rPr lang="en-US" sz="2400" dirty="0"/>
              <a:t>cont’d…</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1</a:t>
            </a:r>
            <a:r>
              <a:rPr lang="en-US" baseline="30000" dirty="0"/>
              <a:t>st</a:t>
            </a:r>
            <a:r>
              <a:rPr lang="en-US" dirty="0"/>
              <a:t> Booking visit investigations</a:t>
            </a:r>
          </a:p>
          <a:p>
            <a:endParaRPr lang="en-US" dirty="0"/>
          </a:p>
          <a:p>
            <a:pPr lvl="1">
              <a:lnSpc>
                <a:spcPct val="150000"/>
              </a:lnSpc>
            </a:pPr>
            <a:r>
              <a:rPr lang="en-US" dirty="0"/>
              <a:t>Full blood count (Hemoglobin level)</a:t>
            </a:r>
          </a:p>
          <a:p>
            <a:pPr lvl="1">
              <a:lnSpc>
                <a:spcPct val="150000"/>
              </a:lnSpc>
            </a:pPr>
            <a:r>
              <a:rPr lang="en-US" dirty="0"/>
              <a:t>Blood group</a:t>
            </a:r>
          </a:p>
          <a:p>
            <a:pPr lvl="1">
              <a:lnSpc>
                <a:spcPct val="150000"/>
              </a:lnSpc>
            </a:pPr>
            <a:r>
              <a:rPr lang="en-US" dirty="0"/>
              <a:t>VDRL/ HIV 1 &amp; 2</a:t>
            </a:r>
          </a:p>
          <a:p>
            <a:pPr lvl="1">
              <a:lnSpc>
                <a:spcPct val="150000"/>
              </a:lnSpc>
            </a:pPr>
            <a:r>
              <a:rPr lang="en-US" dirty="0"/>
              <a:t>Glucose tolerance test</a:t>
            </a:r>
          </a:p>
          <a:p>
            <a:pPr lvl="1">
              <a:lnSpc>
                <a:spcPct val="150000"/>
              </a:lnSpc>
            </a:pPr>
            <a:r>
              <a:rPr lang="en-US" dirty="0"/>
              <a:t>Urine Full Report</a:t>
            </a:r>
          </a:p>
          <a:p>
            <a:pPr lvl="1"/>
            <a:endParaRPr lang="en-US" dirty="0"/>
          </a:p>
        </p:txBody>
      </p:sp>
      <p:sp>
        <p:nvSpPr>
          <p:cNvPr id="2" name="Title 1"/>
          <p:cNvSpPr>
            <a:spLocks noGrp="1"/>
          </p:cNvSpPr>
          <p:nvPr>
            <p:ph type="title"/>
          </p:nvPr>
        </p:nvSpPr>
        <p:spPr/>
        <p:txBody>
          <a:bodyPr/>
          <a:lstStyle/>
          <a:p>
            <a:r>
              <a:rPr lang="en-US" sz="3600" dirty="0"/>
              <a:t>The booking visit </a:t>
            </a:r>
            <a:r>
              <a:rPr lang="en-US" sz="2400" dirty="0"/>
              <a:t>cont’d…</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1791</TotalTime>
  <Words>944</Words>
  <Application>Microsoft Office PowerPoint</Application>
  <PresentationFormat>On-screen Show (4:3)</PresentationFormat>
  <Paragraphs>195</Paragraphs>
  <Slides>30</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30</vt:i4>
      </vt:variant>
    </vt:vector>
  </HeadingPairs>
  <TitlesOfParts>
    <vt:vector size="39" baseType="lpstr">
      <vt:lpstr>Arial</vt:lpstr>
      <vt:lpstr>Calibri</vt:lpstr>
      <vt:lpstr>Courier New</vt:lpstr>
      <vt:lpstr>Lucida Sans Unicode</vt:lpstr>
      <vt:lpstr>Verdana</vt:lpstr>
      <vt:lpstr>Wingdings</vt:lpstr>
      <vt:lpstr>Wingdings 2</vt:lpstr>
      <vt:lpstr>Wingdings 3</vt:lpstr>
      <vt:lpstr>Concourse</vt:lpstr>
      <vt:lpstr>Antenatal care and  ultrasound in obstetrics</vt:lpstr>
      <vt:lpstr>Objectives of Antenatal Care</vt:lpstr>
      <vt:lpstr>Antenatal care</vt:lpstr>
      <vt:lpstr>The booking visit</vt:lpstr>
      <vt:lpstr>The booking visit cont’d…</vt:lpstr>
      <vt:lpstr>The booking visit cont’d…</vt:lpstr>
      <vt:lpstr>The booking visit cont’d…</vt:lpstr>
      <vt:lpstr>The booking visit cont’d…</vt:lpstr>
      <vt:lpstr>The booking visit cont’d…</vt:lpstr>
      <vt:lpstr>The booking visit cont’d…</vt:lpstr>
      <vt:lpstr>The booking visit cont’d…</vt:lpstr>
      <vt:lpstr>The booking visit cont’d…</vt:lpstr>
      <vt:lpstr>The booking visit cont’d…</vt:lpstr>
      <vt:lpstr>PowerPoint Presentation</vt:lpstr>
      <vt:lpstr>PowerPoint Presentation</vt:lpstr>
      <vt:lpstr>PowerPoint Presentation</vt:lpstr>
      <vt:lpstr>Ultrasound in Obstetrics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Ultrasound in second trimester cont’d</vt:lpstr>
      <vt:lpstr>PowerPoint Presentation</vt:lpstr>
      <vt:lpstr>PowerPoint Presentation</vt:lpstr>
      <vt:lpstr>Doppler investigation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Antenatal care and ultrasound in obstetrics</dc:title>
  <dc:creator>Kithmini</dc:creator>
  <cp:lastModifiedBy>tiran dias</cp:lastModifiedBy>
  <cp:revision>132</cp:revision>
  <dcterms:created xsi:type="dcterms:W3CDTF">2016-05-05T04:43:52Z</dcterms:created>
  <dcterms:modified xsi:type="dcterms:W3CDTF">2019-06-03T06:44:10Z</dcterms:modified>
</cp:coreProperties>
</file>