
<file path=[Content_Types].xml><?xml version="1.0" encoding="utf-8"?>
<Types xmlns="http://schemas.openxmlformats.org/package/2006/content-types">
  <Default Extension="png" ContentType="image/png"/>
  <Default Extension="webp" ContentType="image/gif"/>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5" r:id="rId27"/>
    <p:sldId id="281" r:id="rId28"/>
    <p:sldId id="282" r:id="rId29"/>
    <p:sldId id="283" r:id="rId30"/>
    <p:sldId id="284"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80D4FFE-9630-4B37-ABCC-6842E0C6AABB}" type="datetimeFigureOut">
              <a:rPr lang="en-US" smtClean="0"/>
              <a:t>7/14/2019</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4E6CF32C-EEAE-41FC-9521-A192C281126B}" type="slidenum">
              <a:rPr lang="en-US" smtClean="0"/>
              <a:t>‹#›</a:t>
            </a:fld>
            <a:endParaRPr lang="en-US"/>
          </a:p>
        </p:txBody>
      </p:sp>
    </p:spTree>
    <p:extLst>
      <p:ext uri="{BB962C8B-B14F-4D97-AF65-F5344CB8AC3E}">
        <p14:creationId xmlns:p14="http://schemas.microsoft.com/office/powerpoint/2010/main" val="3744078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0D4FFE-9630-4B37-ABCC-6842E0C6AABB}" type="datetimeFigureOut">
              <a:rPr lang="en-US" smtClean="0"/>
              <a:t>7/14/2019</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E6CF32C-EEAE-41FC-9521-A192C281126B}" type="slidenum">
              <a:rPr lang="en-US" smtClean="0"/>
              <a:t>‹#›</a:t>
            </a:fld>
            <a:endParaRPr lang="en-US"/>
          </a:p>
        </p:txBody>
      </p:sp>
    </p:spTree>
    <p:extLst>
      <p:ext uri="{BB962C8B-B14F-4D97-AF65-F5344CB8AC3E}">
        <p14:creationId xmlns:p14="http://schemas.microsoft.com/office/powerpoint/2010/main" val="13653021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0D4FFE-9630-4B37-ABCC-6842E0C6AABB}" type="datetimeFigureOut">
              <a:rPr lang="en-US" smtClean="0"/>
              <a:t>7/14/2019</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E6CF32C-EEAE-41FC-9521-A192C281126B}"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617514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80D4FFE-9630-4B37-ABCC-6842E0C6AABB}" type="datetimeFigureOut">
              <a:rPr lang="en-US" smtClean="0"/>
              <a:t>7/14/2019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E6CF32C-EEAE-41FC-9521-A192C281126B}" type="slidenum">
              <a:rPr lang="en-US" smtClean="0"/>
              <a:t>‹#›</a:t>
            </a:fld>
            <a:endParaRPr lang="en-US"/>
          </a:p>
        </p:txBody>
      </p:sp>
    </p:spTree>
    <p:extLst>
      <p:ext uri="{BB962C8B-B14F-4D97-AF65-F5344CB8AC3E}">
        <p14:creationId xmlns:p14="http://schemas.microsoft.com/office/powerpoint/2010/main" val="18865214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80D4FFE-9630-4B37-ABCC-6842E0C6AABB}" type="datetimeFigureOut">
              <a:rPr lang="en-US" smtClean="0"/>
              <a:t>7/14/2019</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E6CF32C-EEAE-41FC-9521-A192C281126B}"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7808238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80D4FFE-9630-4B37-ABCC-6842E0C6AABB}" type="datetimeFigureOut">
              <a:rPr lang="en-US" smtClean="0"/>
              <a:t>7/14/2019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E6CF32C-EEAE-41FC-9521-A192C281126B}" type="slidenum">
              <a:rPr lang="en-US" smtClean="0"/>
              <a:t>‹#›</a:t>
            </a:fld>
            <a:endParaRPr lang="en-US"/>
          </a:p>
        </p:txBody>
      </p:sp>
    </p:spTree>
    <p:extLst>
      <p:ext uri="{BB962C8B-B14F-4D97-AF65-F5344CB8AC3E}">
        <p14:creationId xmlns:p14="http://schemas.microsoft.com/office/powerpoint/2010/main" val="34276973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0D4FFE-9630-4B37-ABCC-6842E0C6AABB}" type="datetimeFigureOut">
              <a:rPr lang="en-US" smtClean="0"/>
              <a:t>7/14/2019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E6CF32C-EEAE-41FC-9521-A192C281126B}" type="slidenum">
              <a:rPr lang="en-US" smtClean="0"/>
              <a:t>‹#›</a:t>
            </a:fld>
            <a:endParaRPr lang="en-US"/>
          </a:p>
        </p:txBody>
      </p:sp>
    </p:spTree>
    <p:extLst>
      <p:ext uri="{BB962C8B-B14F-4D97-AF65-F5344CB8AC3E}">
        <p14:creationId xmlns:p14="http://schemas.microsoft.com/office/powerpoint/2010/main" val="27532128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0D4FFE-9630-4B37-ABCC-6842E0C6AABB}" type="datetimeFigureOut">
              <a:rPr lang="en-US" smtClean="0"/>
              <a:t>7/14/2019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E6CF32C-EEAE-41FC-9521-A192C281126B}" type="slidenum">
              <a:rPr lang="en-US" smtClean="0"/>
              <a:t>‹#›</a:t>
            </a:fld>
            <a:endParaRPr lang="en-US"/>
          </a:p>
        </p:txBody>
      </p:sp>
    </p:spTree>
    <p:extLst>
      <p:ext uri="{BB962C8B-B14F-4D97-AF65-F5344CB8AC3E}">
        <p14:creationId xmlns:p14="http://schemas.microsoft.com/office/powerpoint/2010/main" val="3504591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0D4FFE-9630-4B37-ABCC-6842E0C6AABB}" type="datetimeFigureOut">
              <a:rPr lang="en-US" smtClean="0"/>
              <a:t>7/14/2019</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4E6CF32C-EEAE-41FC-9521-A192C281126B}" type="slidenum">
              <a:rPr lang="en-US" smtClean="0"/>
              <a:t>‹#›</a:t>
            </a:fld>
            <a:endParaRPr lang="en-US"/>
          </a:p>
        </p:txBody>
      </p:sp>
    </p:spTree>
    <p:extLst>
      <p:ext uri="{BB962C8B-B14F-4D97-AF65-F5344CB8AC3E}">
        <p14:creationId xmlns:p14="http://schemas.microsoft.com/office/powerpoint/2010/main" val="36185752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0D4FFE-9630-4B37-ABCC-6842E0C6AABB}" type="datetimeFigureOut">
              <a:rPr lang="en-US" smtClean="0"/>
              <a:t>7/14/2019</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4E6CF32C-EEAE-41FC-9521-A192C281126B}" type="slidenum">
              <a:rPr lang="en-US" smtClean="0"/>
              <a:t>‹#›</a:t>
            </a:fld>
            <a:endParaRPr lang="en-US"/>
          </a:p>
        </p:txBody>
      </p:sp>
    </p:spTree>
    <p:extLst>
      <p:ext uri="{BB962C8B-B14F-4D97-AF65-F5344CB8AC3E}">
        <p14:creationId xmlns:p14="http://schemas.microsoft.com/office/powerpoint/2010/main" val="35656210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80D4FFE-9630-4B37-ABCC-6842E0C6AABB}" type="datetimeFigureOut">
              <a:rPr lang="en-US" smtClean="0"/>
              <a:t>7/14/2019</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4E6CF32C-EEAE-41FC-9521-A192C281126B}" type="slidenum">
              <a:rPr lang="en-US" smtClean="0"/>
              <a:t>‹#›</a:t>
            </a:fld>
            <a:endParaRPr lang="en-US"/>
          </a:p>
        </p:txBody>
      </p:sp>
    </p:spTree>
    <p:extLst>
      <p:ext uri="{BB962C8B-B14F-4D97-AF65-F5344CB8AC3E}">
        <p14:creationId xmlns:p14="http://schemas.microsoft.com/office/powerpoint/2010/main" val="20029765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80D4FFE-9630-4B37-ABCC-6842E0C6AABB}" type="datetimeFigureOut">
              <a:rPr lang="en-US" smtClean="0"/>
              <a:t>7/14/2019</a:t>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4E6CF32C-EEAE-41FC-9521-A192C281126B}" type="slidenum">
              <a:rPr lang="en-US" smtClean="0"/>
              <a:t>‹#›</a:t>
            </a:fld>
            <a:endParaRPr lang="en-US"/>
          </a:p>
        </p:txBody>
      </p:sp>
    </p:spTree>
    <p:extLst>
      <p:ext uri="{BB962C8B-B14F-4D97-AF65-F5344CB8AC3E}">
        <p14:creationId xmlns:p14="http://schemas.microsoft.com/office/powerpoint/2010/main" val="13904076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0D4FFE-9630-4B37-ABCC-6842E0C6AABB}" type="datetimeFigureOut">
              <a:rPr lang="en-US" smtClean="0"/>
              <a:t>7/14/2019</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4E6CF32C-EEAE-41FC-9521-A192C281126B}" type="slidenum">
              <a:rPr lang="en-US" smtClean="0"/>
              <a:t>‹#›</a:t>
            </a:fld>
            <a:endParaRPr lang="en-US"/>
          </a:p>
        </p:txBody>
      </p:sp>
    </p:spTree>
    <p:extLst>
      <p:ext uri="{BB962C8B-B14F-4D97-AF65-F5344CB8AC3E}">
        <p14:creationId xmlns:p14="http://schemas.microsoft.com/office/powerpoint/2010/main" val="4280628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0D4FFE-9630-4B37-ABCC-6842E0C6AABB}" type="datetimeFigureOut">
              <a:rPr lang="en-US" smtClean="0"/>
              <a:t>7/14/2019</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4E6CF32C-EEAE-41FC-9521-A192C281126B}" type="slidenum">
              <a:rPr lang="en-US" smtClean="0"/>
              <a:t>‹#›</a:t>
            </a:fld>
            <a:endParaRPr lang="en-US"/>
          </a:p>
        </p:txBody>
      </p:sp>
    </p:spTree>
    <p:extLst>
      <p:ext uri="{BB962C8B-B14F-4D97-AF65-F5344CB8AC3E}">
        <p14:creationId xmlns:p14="http://schemas.microsoft.com/office/powerpoint/2010/main" val="2642044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80D4FFE-9630-4B37-ABCC-6842E0C6AABB}" type="datetimeFigureOut">
              <a:rPr lang="en-US" smtClean="0"/>
              <a:t>7/14/2019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4E6CF32C-EEAE-41FC-9521-A192C281126B}" type="slidenum">
              <a:rPr lang="en-US" smtClean="0"/>
              <a:t>‹#›</a:t>
            </a:fld>
            <a:endParaRPr lang="en-US"/>
          </a:p>
        </p:txBody>
      </p:sp>
    </p:spTree>
    <p:extLst>
      <p:ext uri="{BB962C8B-B14F-4D97-AF65-F5344CB8AC3E}">
        <p14:creationId xmlns:p14="http://schemas.microsoft.com/office/powerpoint/2010/main" val="1858970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80D4FFE-9630-4B37-ABCC-6842E0C6AABB}" type="datetimeFigureOut">
              <a:rPr lang="en-US" smtClean="0"/>
              <a:t>7/14/2019</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4E6CF32C-EEAE-41FC-9521-A192C281126B}" type="slidenum">
              <a:rPr lang="en-US" smtClean="0"/>
              <a:t>‹#›</a:t>
            </a:fld>
            <a:endParaRPr lang="en-US"/>
          </a:p>
        </p:txBody>
      </p:sp>
    </p:spTree>
    <p:extLst>
      <p:ext uri="{BB962C8B-B14F-4D97-AF65-F5344CB8AC3E}">
        <p14:creationId xmlns:p14="http://schemas.microsoft.com/office/powerpoint/2010/main" val="13540243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80D4FFE-9630-4B37-ABCC-6842E0C6AABB}" type="datetimeFigureOut">
              <a:rPr lang="en-US" smtClean="0"/>
              <a:t>7/14/2019</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4E6CF32C-EEAE-41FC-9521-A192C281126B}" type="slidenum">
              <a:rPr lang="en-US" smtClean="0"/>
              <a:t>‹#›</a:t>
            </a:fld>
            <a:endParaRPr lang="en-US"/>
          </a:p>
        </p:txBody>
      </p:sp>
    </p:spTree>
    <p:extLst>
      <p:ext uri="{BB962C8B-B14F-4D97-AF65-F5344CB8AC3E}">
        <p14:creationId xmlns:p14="http://schemas.microsoft.com/office/powerpoint/2010/main" val="372593780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webp"/><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gi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89212" y="1883535"/>
            <a:ext cx="8915399" cy="2262781"/>
          </a:xfrm>
        </p:spPr>
        <p:txBody>
          <a:bodyPr/>
          <a:lstStyle/>
          <a:p>
            <a:r>
              <a:rPr lang="en-US" dirty="0"/>
              <a:t>Early Pregnancy Complications</a:t>
            </a:r>
          </a:p>
        </p:txBody>
      </p:sp>
      <p:sp>
        <p:nvSpPr>
          <p:cNvPr id="3" name="Subtitle 2"/>
          <p:cNvSpPr>
            <a:spLocks noGrp="1"/>
          </p:cNvSpPr>
          <p:nvPr>
            <p:ph type="subTitle" idx="1"/>
          </p:nvPr>
        </p:nvSpPr>
        <p:spPr/>
        <p:txBody>
          <a:bodyPr/>
          <a:lstStyle/>
          <a:p>
            <a:r>
              <a:rPr lang="en-US" dirty="0"/>
              <a:t>Dr. </a:t>
            </a:r>
            <a:r>
              <a:rPr lang="en-US" dirty="0" err="1"/>
              <a:t>Thilina</a:t>
            </a:r>
            <a:r>
              <a:rPr lang="en-US" dirty="0"/>
              <a:t> </a:t>
            </a:r>
            <a:r>
              <a:rPr lang="en-US" dirty="0" err="1"/>
              <a:t>Palihawadana</a:t>
            </a:r>
            <a:endParaRPr lang="en-US" dirty="0"/>
          </a:p>
          <a:p>
            <a:r>
              <a:rPr lang="en-US" dirty="0"/>
              <a:t>Department of Obstetrics and </a:t>
            </a:r>
            <a:r>
              <a:rPr lang="en-US" dirty="0" err="1"/>
              <a:t>Gynaecology</a:t>
            </a:r>
            <a:endParaRPr lang="en-US" dirty="0"/>
          </a:p>
        </p:txBody>
      </p:sp>
    </p:spTree>
    <p:extLst>
      <p:ext uri="{BB962C8B-B14F-4D97-AF65-F5344CB8AC3E}">
        <p14:creationId xmlns:p14="http://schemas.microsoft.com/office/powerpoint/2010/main" val="15986202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523978" y="473205"/>
            <a:ext cx="8911687" cy="1280890"/>
          </a:xfrm>
        </p:spPr>
        <p:txBody>
          <a:bodyPr/>
          <a:lstStyle/>
          <a:p>
            <a:r>
              <a:rPr lang="en-US" b="1" dirty="0"/>
              <a:t>Establish the location of the pregnancy</a:t>
            </a:r>
          </a:p>
        </p:txBody>
      </p:sp>
      <p:sp>
        <p:nvSpPr>
          <p:cNvPr id="5" name="Content Placeholder 2"/>
          <p:cNvSpPr>
            <a:spLocks noGrp="1"/>
          </p:cNvSpPr>
          <p:nvPr>
            <p:ph idx="1"/>
          </p:nvPr>
        </p:nvSpPr>
        <p:spPr>
          <a:xfrm>
            <a:off x="1880873" y="1363202"/>
            <a:ext cx="8915400" cy="3777622"/>
          </a:xfrm>
        </p:spPr>
        <p:txBody>
          <a:bodyPr/>
          <a:lstStyle/>
          <a:p>
            <a:r>
              <a:rPr lang="en-US" sz="2000" dirty="0"/>
              <a:t>What we know</a:t>
            </a:r>
          </a:p>
          <a:p>
            <a:pPr lvl="1"/>
            <a:r>
              <a:rPr lang="en-US" sz="1800" dirty="0"/>
              <a:t>A TVS can show a IUGS at around 5 weeks gestation</a:t>
            </a:r>
          </a:p>
          <a:p>
            <a:pPr lvl="2"/>
            <a:r>
              <a:rPr lang="en-US" sz="1800" dirty="0"/>
              <a:t>The serum </a:t>
            </a:r>
            <a:r>
              <a:rPr lang="en-US" sz="1800" dirty="0" err="1"/>
              <a:t>hCG</a:t>
            </a:r>
            <a:r>
              <a:rPr lang="en-US" sz="1800" dirty="0"/>
              <a:t> would be &gt;</a:t>
            </a:r>
            <a:r>
              <a:rPr lang="en-US" sz="1800"/>
              <a:t>1500 IU/</a:t>
            </a:r>
            <a:r>
              <a:rPr lang="en-US" sz="1800" dirty="0"/>
              <a:t>L</a:t>
            </a:r>
          </a:p>
          <a:p>
            <a:pPr lvl="2"/>
            <a:r>
              <a:rPr lang="en-US" sz="1800" dirty="0"/>
              <a:t>This is called the discriminatory level</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4448" y="2933260"/>
            <a:ext cx="4349773" cy="3390636"/>
          </a:xfrm>
          <a:prstGeom prst="rect">
            <a:avLst/>
          </a:prstGeom>
        </p:spPr>
      </p:pic>
      <p:sp>
        <p:nvSpPr>
          <p:cNvPr id="7" name="TextBox 6"/>
          <p:cNvSpPr txBox="1"/>
          <p:nvPr/>
        </p:nvSpPr>
        <p:spPr>
          <a:xfrm>
            <a:off x="1326524" y="6319989"/>
            <a:ext cx="3206839" cy="369332"/>
          </a:xfrm>
          <a:prstGeom prst="rect">
            <a:avLst/>
          </a:prstGeom>
          <a:noFill/>
        </p:spPr>
        <p:txBody>
          <a:bodyPr wrap="square" rtlCol="0">
            <a:spAutoFit/>
          </a:bodyPr>
          <a:lstStyle/>
          <a:p>
            <a:r>
              <a:rPr lang="en-US" dirty="0"/>
              <a:t>5 wks. GS seen</a:t>
            </a:r>
          </a:p>
        </p:txBody>
      </p:sp>
    </p:spTree>
    <p:extLst>
      <p:ext uri="{BB962C8B-B14F-4D97-AF65-F5344CB8AC3E}">
        <p14:creationId xmlns:p14="http://schemas.microsoft.com/office/powerpoint/2010/main" val="4868932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6254" y="624110"/>
            <a:ext cx="8911687" cy="1280890"/>
          </a:xfrm>
        </p:spPr>
        <p:txBody>
          <a:bodyPr/>
          <a:lstStyle/>
          <a:p>
            <a:r>
              <a:rPr lang="en-US" b="1" dirty="0"/>
              <a:t>Establish the location of the pregnancy</a:t>
            </a:r>
          </a:p>
        </p:txBody>
      </p:sp>
      <p:sp>
        <p:nvSpPr>
          <p:cNvPr id="3" name="Content Placeholder 2"/>
          <p:cNvSpPr>
            <a:spLocks noGrp="1"/>
          </p:cNvSpPr>
          <p:nvPr>
            <p:ph idx="1"/>
          </p:nvPr>
        </p:nvSpPr>
        <p:spPr/>
        <p:txBody>
          <a:bodyPr/>
          <a:lstStyle/>
          <a:p>
            <a:r>
              <a:rPr lang="en-US" sz="2000" dirty="0"/>
              <a:t>What if we don’t see a pregnancy?</a:t>
            </a:r>
          </a:p>
          <a:p>
            <a:pPr lvl="1"/>
            <a:r>
              <a:rPr lang="en-US" sz="1800" dirty="0"/>
              <a:t>A pregnancy of ‘unknown location’ (PUL)</a:t>
            </a:r>
          </a:p>
        </p:txBody>
      </p:sp>
      <p:graphicFrame>
        <p:nvGraphicFramePr>
          <p:cNvPr id="4" name="Table 3"/>
          <p:cNvGraphicFramePr>
            <a:graphicFrameLocks noGrp="1"/>
          </p:cNvGraphicFramePr>
          <p:nvPr>
            <p:extLst>
              <p:ext uri="{D42A27DB-BD31-4B8C-83A1-F6EECF244321}">
                <p14:modId xmlns:p14="http://schemas.microsoft.com/office/powerpoint/2010/main" val="377066441"/>
              </p:ext>
            </p:extLst>
          </p:nvPr>
        </p:nvGraphicFramePr>
        <p:xfrm>
          <a:off x="2160788" y="3218167"/>
          <a:ext cx="8128000" cy="22910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xmlns="" val="20000"/>
                    </a:ext>
                  </a:extLst>
                </a:gridCol>
                <a:gridCol w="4064000">
                  <a:extLst>
                    <a:ext uri="{9D8B030D-6E8A-4147-A177-3AD203B41FA5}">
                      <a16:colId xmlns:a16="http://schemas.microsoft.com/office/drawing/2014/main" xmlns="" val="20001"/>
                    </a:ext>
                  </a:extLst>
                </a:gridCol>
              </a:tblGrid>
              <a:tr h="370840">
                <a:tc>
                  <a:txBody>
                    <a:bodyPr/>
                    <a:lstStyle/>
                    <a:p>
                      <a:pPr algn="ctr"/>
                      <a:r>
                        <a:rPr lang="en-US" dirty="0" err="1"/>
                        <a:t>hCG</a:t>
                      </a:r>
                      <a:r>
                        <a:rPr lang="en-US" dirty="0"/>
                        <a:t> &lt; 1500</a:t>
                      </a:r>
                    </a:p>
                  </a:txBody>
                  <a:tcPr/>
                </a:tc>
                <a:tc>
                  <a:txBody>
                    <a:bodyPr/>
                    <a:lstStyle/>
                    <a:p>
                      <a:pPr algn="ctr"/>
                      <a:r>
                        <a:rPr lang="en-US" dirty="0" err="1"/>
                        <a:t>hCG</a:t>
                      </a:r>
                      <a:r>
                        <a:rPr lang="en-US" baseline="0" dirty="0"/>
                        <a:t> &gt; 1500</a:t>
                      </a:r>
                      <a:endParaRPr lang="en-US" dirty="0"/>
                    </a:p>
                  </a:txBody>
                  <a:tcPr/>
                </a:tc>
                <a:extLst>
                  <a:ext uri="{0D108BD9-81ED-4DB2-BD59-A6C34878D82A}">
                    <a16:rowId xmlns:a16="http://schemas.microsoft.com/office/drawing/2014/main" xmlns="" val="10000"/>
                  </a:ext>
                </a:extLst>
              </a:tr>
              <a:tr h="370840">
                <a:tc>
                  <a:txBody>
                    <a:bodyPr/>
                    <a:lstStyle/>
                    <a:p>
                      <a:r>
                        <a:rPr lang="en-US" sz="2000" b="1" dirty="0"/>
                        <a:t>DD</a:t>
                      </a:r>
                    </a:p>
                    <a:p>
                      <a:r>
                        <a:rPr lang="en-US" sz="2000" dirty="0"/>
                        <a:t>Early IUP</a:t>
                      </a:r>
                    </a:p>
                    <a:p>
                      <a:r>
                        <a:rPr lang="en-US" sz="2000" dirty="0"/>
                        <a:t>     Ongoing</a:t>
                      </a:r>
                    </a:p>
                    <a:p>
                      <a:r>
                        <a:rPr lang="en-US" sz="2000" dirty="0"/>
                        <a:t>     Failing</a:t>
                      </a:r>
                    </a:p>
                    <a:p>
                      <a:r>
                        <a:rPr lang="en-US" sz="2000" dirty="0"/>
                        <a:t>Ectopic pregnancy</a:t>
                      </a:r>
                    </a:p>
                    <a:p>
                      <a:endParaRPr lang="en-US" sz="2000" dirty="0"/>
                    </a:p>
                  </a:txBody>
                  <a:tcPr/>
                </a:tc>
                <a:tc>
                  <a:txBody>
                    <a:bodyPr/>
                    <a:lstStyle/>
                    <a:p>
                      <a:r>
                        <a:rPr lang="en-US" sz="2000" b="1" dirty="0"/>
                        <a:t>DD</a:t>
                      </a:r>
                    </a:p>
                    <a:p>
                      <a:r>
                        <a:rPr lang="en-US" sz="2000" dirty="0"/>
                        <a:t>Ectopic pregnancy</a:t>
                      </a:r>
                    </a:p>
                    <a:p>
                      <a:r>
                        <a:rPr lang="en-US" sz="2000" dirty="0"/>
                        <a:t>Failing IUP</a:t>
                      </a:r>
                    </a:p>
                    <a:p>
                      <a:r>
                        <a:rPr lang="en-US" sz="2000" dirty="0"/>
                        <a:t>Early multiple</a:t>
                      </a:r>
                      <a:r>
                        <a:rPr lang="en-US" sz="2000" baseline="0" dirty="0"/>
                        <a:t> pregnancy</a:t>
                      </a:r>
                      <a:endParaRPr lang="en-US" sz="2000" dirty="0"/>
                    </a:p>
                  </a:txBody>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3058665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Ectopic pregnancy</a:t>
            </a:r>
          </a:p>
        </p:txBody>
      </p:sp>
      <p:sp>
        <p:nvSpPr>
          <p:cNvPr id="3" name="Content Placeholder 2"/>
          <p:cNvSpPr>
            <a:spLocks noGrp="1"/>
          </p:cNvSpPr>
          <p:nvPr>
            <p:ph idx="1"/>
          </p:nvPr>
        </p:nvSpPr>
        <p:spPr>
          <a:xfrm>
            <a:off x="876322" y="1763333"/>
            <a:ext cx="8915400" cy="3777622"/>
          </a:xfrm>
        </p:spPr>
        <p:txBody>
          <a:bodyPr/>
          <a:lstStyle/>
          <a:p>
            <a:r>
              <a:rPr lang="en-US" sz="2000" dirty="0"/>
              <a:t>Ectopic pregnancy</a:t>
            </a:r>
          </a:p>
          <a:p>
            <a:pPr lvl="1"/>
            <a:r>
              <a:rPr lang="en-US" sz="2000" dirty="0"/>
              <a:t>Implantation of a pregnancy outside the normal uterine cavity</a:t>
            </a:r>
          </a:p>
          <a:p>
            <a:pPr lvl="1"/>
            <a:r>
              <a:rPr lang="en-US" sz="2000" dirty="0"/>
              <a:t>&gt;98% implanted within the fallopian tubes</a:t>
            </a:r>
          </a:p>
          <a:p>
            <a:pPr lvl="1"/>
            <a:r>
              <a:rPr lang="en-US" sz="2000" dirty="0"/>
              <a:t>Other rare sites</a:t>
            </a:r>
          </a:p>
          <a:p>
            <a:pPr lvl="2"/>
            <a:r>
              <a:rPr lang="en-US" sz="1800" dirty="0" err="1"/>
              <a:t>Interstitium</a:t>
            </a:r>
            <a:r>
              <a:rPr lang="en-US" sz="1800" dirty="0"/>
              <a:t> of the tube, ovary, cervix, </a:t>
            </a:r>
          </a:p>
          <a:p>
            <a:pPr marL="914400" lvl="2" indent="0">
              <a:buNone/>
            </a:pPr>
            <a:r>
              <a:rPr lang="en-US" sz="1800" dirty="0"/>
              <a:t>abdominal cavity</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04925" y="2698728"/>
            <a:ext cx="4762500" cy="3981450"/>
          </a:xfrm>
          <a:prstGeom prst="rect">
            <a:avLst/>
          </a:prstGeom>
        </p:spPr>
      </p:pic>
    </p:spTree>
    <p:extLst>
      <p:ext uri="{BB962C8B-B14F-4D97-AF65-F5344CB8AC3E}">
        <p14:creationId xmlns:p14="http://schemas.microsoft.com/office/powerpoint/2010/main" val="27497941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Ectopic pregnancy</a:t>
            </a:r>
          </a:p>
        </p:txBody>
      </p:sp>
      <p:sp>
        <p:nvSpPr>
          <p:cNvPr id="3" name="Content Placeholder 2"/>
          <p:cNvSpPr>
            <a:spLocks noGrp="1"/>
          </p:cNvSpPr>
          <p:nvPr>
            <p:ph idx="1"/>
          </p:nvPr>
        </p:nvSpPr>
        <p:spPr>
          <a:xfrm>
            <a:off x="1687691" y="1905000"/>
            <a:ext cx="8915400" cy="3777622"/>
          </a:xfrm>
        </p:spPr>
        <p:txBody>
          <a:bodyPr>
            <a:normAutofit/>
          </a:bodyPr>
          <a:lstStyle/>
          <a:p>
            <a:r>
              <a:rPr lang="en-US" sz="2000"/>
              <a:t>Heterotrophic </a:t>
            </a:r>
            <a:r>
              <a:rPr lang="en-US" sz="2000" dirty="0"/>
              <a:t>pregnancy</a:t>
            </a:r>
          </a:p>
          <a:p>
            <a:pPr lvl="1"/>
            <a:r>
              <a:rPr lang="en-US" sz="2000" dirty="0"/>
              <a:t>Pregnancies within and outside the cavity simultaneously</a:t>
            </a:r>
          </a:p>
          <a:p>
            <a:pPr lvl="1"/>
            <a:r>
              <a:rPr lang="en-US" sz="2000" dirty="0"/>
              <a:t>Rare &lt; 1:15000</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58377" y="2803434"/>
            <a:ext cx="5284631" cy="3983391"/>
          </a:xfrm>
          <a:prstGeom prst="rect">
            <a:avLst/>
          </a:prstGeom>
        </p:spPr>
      </p:pic>
    </p:spTree>
    <p:extLst>
      <p:ext uri="{BB962C8B-B14F-4D97-AF65-F5344CB8AC3E}">
        <p14:creationId xmlns:p14="http://schemas.microsoft.com/office/powerpoint/2010/main" val="4640346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Why do ectopic pregnancies occur?</a:t>
            </a:r>
          </a:p>
        </p:txBody>
      </p:sp>
      <p:sp>
        <p:nvSpPr>
          <p:cNvPr id="3" name="Content Placeholder 2"/>
          <p:cNvSpPr>
            <a:spLocks noGrp="1"/>
          </p:cNvSpPr>
          <p:nvPr>
            <p:ph idx="1"/>
          </p:nvPr>
        </p:nvSpPr>
        <p:spPr>
          <a:xfrm>
            <a:off x="2164209" y="2017691"/>
            <a:ext cx="8915400" cy="3777622"/>
          </a:xfrm>
        </p:spPr>
        <p:txBody>
          <a:bodyPr/>
          <a:lstStyle/>
          <a:p>
            <a:r>
              <a:rPr lang="en-US" sz="2000" dirty="0"/>
              <a:t>Abnormal fallopian tube</a:t>
            </a:r>
          </a:p>
          <a:p>
            <a:pPr lvl="1"/>
            <a:r>
              <a:rPr lang="en-US" dirty="0"/>
              <a:t>Unable to transport the embryo</a:t>
            </a:r>
          </a:p>
          <a:p>
            <a:pPr marL="457200" lvl="1" indent="0">
              <a:buNone/>
            </a:pPr>
            <a:endParaRPr lang="en-US" dirty="0"/>
          </a:p>
          <a:p>
            <a:r>
              <a:rPr lang="en-US" sz="2000" dirty="0"/>
              <a:t>Damage to the tube</a:t>
            </a:r>
          </a:p>
          <a:p>
            <a:pPr lvl="1"/>
            <a:r>
              <a:rPr lang="en-US" dirty="0"/>
              <a:t>Infection, tubal surgery, previous ectopic pregnancy</a:t>
            </a:r>
          </a:p>
          <a:p>
            <a:pPr lvl="1"/>
            <a:endParaRPr lang="en-US" dirty="0"/>
          </a:p>
          <a:p>
            <a:r>
              <a:rPr lang="en-US" sz="2000" dirty="0"/>
              <a:t>Impair the function of the tube</a:t>
            </a:r>
          </a:p>
          <a:p>
            <a:pPr lvl="1"/>
            <a:r>
              <a:rPr lang="en-US" dirty="0"/>
              <a:t>Pelvic disease (endometriosis, PID), adhesions due to surgery, IUCD use, pregnancy during progesterone use</a:t>
            </a:r>
          </a:p>
        </p:txBody>
      </p:sp>
    </p:spTree>
    <p:extLst>
      <p:ext uri="{BB962C8B-B14F-4D97-AF65-F5344CB8AC3E}">
        <p14:creationId xmlns:p14="http://schemas.microsoft.com/office/powerpoint/2010/main" val="37107496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How does ectopic pregnancies present?</a:t>
            </a:r>
          </a:p>
        </p:txBody>
      </p:sp>
      <p:sp>
        <p:nvSpPr>
          <p:cNvPr id="3" name="Content Placeholder 2"/>
          <p:cNvSpPr>
            <a:spLocks noGrp="1"/>
          </p:cNvSpPr>
          <p:nvPr>
            <p:ph idx="1"/>
          </p:nvPr>
        </p:nvSpPr>
        <p:spPr>
          <a:xfrm>
            <a:off x="2344514" y="2301025"/>
            <a:ext cx="8915400" cy="3777622"/>
          </a:xfrm>
        </p:spPr>
        <p:txBody>
          <a:bodyPr/>
          <a:lstStyle/>
          <a:p>
            <a:r>
              <a:rPr lang="en-US" sz="2000" dirty="0"/>
              <a:t>Mostly of abdominal pain/ vaginal bleeding in early pregnancy</a:t>
            </a:r>
          </a:p>
          <a:p>
            <a:r>
              <a:rPr lang="en-US" sz="2000" dirty="0"/>
              <a:t>Sometimes with acute presentation after rupture of a tube and </a:t>
            </a:r>
            <a:r>
              <a:rPr lang="en-US" sz="2000" dirty="0" err="1"/>
              <a:t>haemoperitonium</a:t>
            </a:r>
            <a:endParaRPr lang="en-US" sz="2000" dirty="0"/>
          </a:p>
          <a:p>
            <a:pPr lvl="1"/>
            <a:r>
              <a:rPr lang="en-US" sz="1800" dirty="0" err="1"/>
              <a:t>Haemodynamically</a:t>
            </a:r>
            <a:r>
              <a:rPr lang="en-US" sz="1800" dirty="0"/>
              <a:t> compromised</a:t>
            </a:r>
          </a:p>
          <a:p>
            <a:pPr lvl="1"/>
            <a:r>
              <a:rPr lang="en-US" sz="1800" dirty="0"/>
              <a:t>Acute abdomen</a:t>
            </a:r>
          </a:p>
          <a:p>
            <a:pPr lvl="1"/>
            <a:r>
              <a:rPr lang="en-US" sz="1800" dirty="0"/>
              <a:t>Diaphragmatic irritation</a:t>
            </a:r>
          </a:p>
          <a:p>
            <a:pPr lvl="1"/>
            <a:r>
              <a:rPr lang="en-US" sz="1800" dirty="0"/>
              <a:t>Shoulder tip pain</a:t>
            </a:r>
          </a:p>
        </p:txBody>
      </p:sp>
    </p:spTree>
    <p:extLst>
      <p:ext uri="{BB962C8B-B14F-4D97-AF65-F5344CB8AC3E}">
        <p14:creationId xmlns:p14="http://schemas.microsoft.com/office/powerpoint/2010/main" val="9056704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How to diagnose an ectopic pregnancy?</a:t>
            </a:r>
          </a:p>
        </p:txBody>
      </p:sp>
      <p:sp>
        <p:nvSpPr>
          <p:cNvPr id="3" name="Content Placeholder 2"/>
          <p:cNvSpPr>
            <a:spLocks noGrp="1"/>
          </p:cNvSpPr>
          <p:nvPr>
            <p:ph idx="1"/>
          </p:nvPr>
        </p:nvSpPr>
        <p:spPr/>
        <p:txBody>
          <a:bodyPr>
            <a:normAutofit lnSpcReduction="10000"/>
          </a:bodyPr>
          <a:lstStyle/>
          <a:p>
            <a:r>
              <a:rPr lang="en-US" sz="2000" dirty="0"/>
              <a:t>TVS assessment</a:t>
            </a:r>
          </a:p>
          <a:p>
            <a:pPr lvl="1"/>
            <a:r>
              <a:rPr lang="en-US" sz="1800" dirty="0"/>
              <a:t>Seeing an IUP exclude (except in heterotrophic pregnancy)</a:t>
            </a:r>
          </a:p>
          <a:p>
            <a:pPr lvl="1"/>
            <a:r>
              <a:rPr lang="en-US" sz="1800" dirty="0"/>
              <a:t>An empty uterus with an adnexal mass</a:t>
            </a:r>
          </a:p>
          <a:p>
            <a:pPr lvl="1"/>
            <a:r>
              <a:rPr lang="en-US" sz="1800" dirty="0"/>
              <a:t>Look for size, FHB</a:t>
            </a:r>
          </a:p>
          <a:p>
            <a:pPr lvl="1"/>
            <a:r>
              <a:rPr lang="en-US" sz="1800" dirty="0"/>
              <a:t>Free fluid is suggestive of ruptured ectopic</a:t>
            </a:r>
          </a:p>
          <a:p>
            <a:pPr marL="457200" lvl="1" indent="0">
              <a:buNone/>
            </a:pPr>
            <a:endParaRPr lang="en-US" dirty="0"/>
          </a:p>
          <a:p>
            <a:r>
              <a:rPr lang="en-US" sz="2000" dirty="0"/>
              <a:t>Serum </a:t>
            </a:r>
            <a:r>
              <a:rPr lang="en-US" sz="2000" dirty="0" err="1"/>
              <a:t>hCG</a:t>
            </a:r>
            <a:r>
              <a:rPr lang="en-US" sz="2000" dirty="0"/>
              <a:t> rise</a:t>
            </a:r>
          </a:p>
          <a:p>
            <a:pPr lvl="1"/>
            <a:r>
              <a:rPr lang="en-US" sz="1800" dirty="0"/>
              <a:t>In normal IUP </a:t>
            </a:r>
            <a:r>
              <a:rPr lang="en-US" sz="1800" dirty="0" err="1"/>
              <a:t>hCG</a:t>
            </a:r>
            <a:r>
              <a:rPr lang="en-US" sz="1800" dirty="0"/>
              <a:t> nearly doubles every 48 hours (&gt;66% rise)</a:t>
            </a:r>
          </a:p>
          <a:p>
            <a:pPr lvl="1"/>
            <a:r>
              <a:rPr lang="en-US" sz="1800" dirty="0"/>
              <a:t>In ectopic </a:t>
            </a:r>
            <a:r>
              <a:rPr lang="en-US" sz="1800" dirty="0" err="1"/>
              <a:t>preg</a:t>
            </a:r>
            <a:r>
              <a:rPr lang="en-US" sz="1800" dirty="0"/>
              <a:t>. the rise is less</a:t>
            </a:r>
          </a:p>
          <a:p>
            <a:pPr lvl="1"/>
            <a:r>
              <a:rPr lang="en-US" sz="1800" dirty="0"/>
              <a:t>A failing </a:t>
            </a:r>
            <a:r>
              <a:rPr lang="en-US" sz="1800" dirty="0" err="1"/>
              <a:t>hCG</a:t>
            </a:r>
            <a:r>
              <a:rPr lang="en-US" sz="1800" dirty="0"/>
              <a:t> means a failing pregnancy</a:t>
            </a:r>
          </a:p>
          <a:p>
            <a:pPr lvl="1"/>
            <a:endParaRPr lang="en-US" dirty="0"/>
          </a:p>
        </p:txBody>
      </p:sp>
    </p:spTree>
    <p:extLst>
      <p:ext uri="{BB962C8B-B14F-4D97-AF65-F5344CB8AC3E}">
        <p14:creationId xmlns:p14="http://schemas.microsoft.com/office/powerpoint/2010/main" val="464596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Management of miscarriage</a:t>
            </a:r>
          </a:p>
        </p:txBody>
      </p:sp>
      <p:sp>
        <p:nvSpPr>
          <p:cNvPr id="3" name="Content Placeholder 2"/>
          <p:cNvSpPr>
            <a:spLocks noGrp="1"/>
          </p:cNvSpPr>
          <p:nvPr>
            <p:ph idx="1"/>
          </p:nvPr>
        </p:nvSpPr>
        <p:spPr/>
        <p:txBody>
          <a:bodyPr/>
          <a:lstStyle/>
          <a:p>
            <a:r>
              <a:rPr lang="en-US" dirty="0"/>
              <a:t>Expectant management</a:t>
            </a:r>
          </a:p>
          <a:p>
            <a:endParaRPr lang="en-US" dirty="0"/>
          </a:p>
          <a:p>
            <a:r>
              <a:rPr lang="en-US" dirty="0"/>
              <a:t>Medical management</a:t>
            </a:r>
          </a:p>
          <a:p>
            <a:endParaRPr lang="en-US" dirty="0"/>
          </a:p>
          <a:p>
            <a:r>
              <a:rPr lang="en-US" dirty="0"/>
              <a:t>Surgical management</a:t>
            </a:r>
          </a:p>
        </p:txBody>
      </p:sp>
    </p:spTree>
    <p:extLst>
      <p:ext uri="{BB962C8B-B14F-4D97-AF65-F5344CB8AC3E}">
        <p14:creationId xmlns:p14="http://schemas.microsoft.com/office/powerpoint/2010/main" val="18790982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Management of miscarriage</a:t>
            </a:r>
          </a:p>
        </p:txBody>
      </p:sp>
      <p:sp>
        <p:nvSpPr>
          <p:cNvPr id="3" name="Content Placeholder 2"/>
          <p:cNvSpPr>
            <a:spLocks noGrp="1"/>
          </p:cNvSpPr>
          <p:nvPr>
            <p:ph idx="1"/>
          </p:nvPr>
        </p:nvSpPr>
        <p:spPr>
          <a:xfrm>
            <a:off x="1906632" y="1470772"/>
            <a:ext cx="8915400" cy="4917149"/>
          </a:xfrm>
        </p:spPr>
        <p:txBody>
          <a:bodyPr>
            <a:normAutofit/>
          </a:bodyPr>
          <a:lstStyle/>
          <a:p>
            <a:r>
              <a:rPr lang="en-US" sz="2000"/>
              <a:t>Expectant management</a:t>
            </a:r>
          </a:p>
          <a:p>
            <a:pPr marL="0" indent="0">
              <a:buNone/>
            </a:pPr>
            <a:endParaRPr lang="en-US" dirty="0"/>
          </a:p>
          <a:p>
            <a:endParaRPr lang="en-US" dirty="0"/>
          </a:p>
          <a:p>
            <a:endParaRPr lang="en-US" dirty="0"/>
          </a:p>
          <a:p>
            <a:endParaRPr lang="en-US" dirty="0"/>
          </a:p>
          <a:p>
            <a:endParaRPr lang="en-US" sz="2000" dirty="0"/>
          </a:p>
          <a:p>
            <a:r>
              <a:rPr lang="en-US" sz="2000" dirty="0"/>
              <a:t>Await up to 2 weeks</a:t>
            </a:r>
          </a:p>
          <a:p>
            <a:r>
              <a:rPr lang="en-US" sz="2000" dirty="0"/>
              <a:t>Review in 2 weeks</a:t>
            </a:r>
          </a:p>
          <a:p>
            <a:pPr lvl="1"/>
            <a:r>
              <a:rPr lang="en-US" sz="1800" dirty="0"/>
              <a:t>Bleeding happened - is the uterus empty</a:t>
            </a:r>
          </a:p>
          <a:p>
            <a:pPr lvl="1"/>
            <a:r>
              <a:rPr lang="en-US" sz="1800" dirty="0"/>
              <a:t>If no bleeding – is the pregnancy still intact</a:t>
            </a:r>
          </a:p>
        </p:txBody>
      </p:sp>
      <p:graphicFrame>
        <p:nvGraphicFramePr>
          <p:cNvPr id="4" name="Table 3"/>
          <p:cNvGraphicFramePr>
            <a:graphicFrameLocks noGrp="1"/>
          </p:cNvGraphicFramePr>
          <p:nvPr>
            <p:extLst>
              <p:ext uri="{D42A27DB-BD31-4B8C-83A1-F6EECF244321}">
                <p14:modId xmlns:p14="http://schemas.microsoft.com/office/powerpoint/2010/main" val="2357316595"/>
              </p:ext>
            </p:extLst>
          </p:nvPr>
        </p:nvGraphicFramePr>
        <p:xfrm>
          <a:off x="1906632" y="2080641"/>
          <a:ext cx="8736863" cy="17068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xmlns="" val="20000"/>
                    </a:ext>
                  </a:extLst>
                </a:gridCol>
                <a:gridCol w="4672863">
                  <a:extLst>
                    <a:ext uri="{9D8B030D-6E8A-4147-A177-3AD203B41FA5}">
                      <a16:colId xmlns:a16="http://schemas.microsoft.com/office/drawing/2014/main" xmlns="" val="20001"/>
                    </a:ext>
                  </a:extLst>
                </a:gridCol>
              </a:tblGrid>
              <a:tr h="370840">
                <a:tc>
                  <a:txBody>
                    <a:bodyPr/>
                    <a:lstStyle/>
                    <a:p>
                      <a:pPr algn="ctr"/>
                      <a:r>
                        <a:rPr lang="en-US" sz="2000" dirty="0"/>
                        <a:t>Good</a:t>
                      </a:r>
                    </a:p>
                  </a:txBody>
                  <a:tcPr/>
                </a:tc>
                <a:tc>
                  <a:txBody>
                    <a:bodyPr/>
                    <a:lstStyle/>
                    <a:p>
                      <a:pPr algn="ctr"/>
                      <a:r>
                        <a:rPr lang="en-US" sz="2000" dirty="0"/>
                        <a:t>Bad</a:t>
                      </a:r>
                    </a:p>
                  </a:txBody>
                  <a:tcPr/>
                </a:tc>
                <a:extLst>
                  <a:ext uri="{0D108BD9-81ED-4DB2-BD59-A6C34878D82A}">
                    <a16:rowId xmlns:a16="http://schemas.microsoft.com/office/drawing/2014/main" xmlns="" val="10000"/>
                  </a:ext>
                </a:extLst>
              </a:tr>
              <a:tr h="370840">
                <a:tc>
                  <a:txBody>
                    <a:bodyPr/>
                    <a:lstStyle/>
                    <a:p>
                      <a:r>
                        <a:rPr lang="en-US" sz="2000" dirty="0"/>
                        <a:t>Don’t need hospital stay</a:t>
                      </a:r>
                    </a:p>
                    <a:p>
                      <a:r>
                        <a:rPr lang="en-US" sz="2000" dirty="0"/>
                        <a:t>Avoid surgery</a:t>
                      </a:r>
                    </a:p>
                    <a:p>
                      <a:r>
                        <a:rPr lang="en-US" sz="2000" dirty="0"/>
                        <a:t>Feels more closer to nature</a:t>
                      </a:r>
                    </a:p>
                  </a:txBody>
                  <a:tcPr/>
                </a:tc>
                <a:tc>
                  <a:txBody>
                    <a:bodyPr/>
                    <a:lstStyle/>
                    <a:p>
                      <a:r>
                        <a:rPr lang="en-US" sz="2000" dirty="0"/>
                        <a:t>Unscheduled</a:t>
                      </a:r>
                    </a:p>
                    <a:p>
                      <a:r>
                        <a:rPr lang="en-US" sz="2000" dirty="0"/>
                        <a:t>Take longer</a:t>
                      </a:r>
                    </a:p>
                    <a:p>
                      <a:r>
                        <a:rPr lang="en-US" sz="2000" dirty="0"/>
                        <a:t>Will experience pain and bleeding</a:t>
                      </a:r>
                    </a:p>
                    <a:p>
                      <a:r>
                        <a:rPr lang="en-US" sz="2000" dirty="0"/>
                        <a:t>May need emergency surgery</a:t>
                      </a:r>
                    </a:p>
                  </a:txBody>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11354260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Management of miscarriage</a:t>
            </a:r>
            <a:br>
              <a:rPr lang="en-US" b="1" dirty="0"/>
            </a:br>
            <a:endParaRPr lang="en-US" b="1" dirty="0"/>
          </a:p>
        </p:txBody>
      </p:sp>
      <p:sp>
        <p:nvSpPr>
          <p:cNvPr id="3" name="Content Placeholder 2"/>
          <p:cNvSpPr>
            <a:spLocks noGrp="1"/>
          </p:cNvSpPr>
          <p:nvPr>
            <p:ph idx="1"/>
          </p:nvPr>
        </p:nvSpPr>
        <p:spPr>
          <a:xfrm>
            <a:off x="2112694" y="1905000"/>
            <a:ext cx="8915400" cy="4280079"/>
          </a:xfrm>
        </p:spPr>
        <p:txBody>
          <a:bodyPr>
            <a:normAutofit fontScale="92500" lnSpcReduction="10000"/>
          </a:bodyPr>
          <a:lstStyle/>
          <a:p>
            <a:r>
              <a:rPr lang="en-US" sz="2000" dirty="0"/>
              <a:t>Medical management</a:t>
            </a:r>
          </a:p>
          <a:p>
            <a:endParaRPr lang="en-US" dirty="0"/>
          </a:p>
          <a:p>
            <a:endParaRPr lang="en-US" dirty="0"/>
          </a:p>
          <a:p>
            <a:endParaRPr lang="en-US" dirty="0"/>
          </a:p>
          <a:p>
            <a:endParaRPr lang="en-US" dirty="0"/>
          </a:p>
          <a:p>
            <a:endParaRPr lang="en-US" dirty="0"/>
          </a:p>
          <a:p>
            <a:endParaRPr lang="en-US" dirty="0"/>
          </a:p>
          <a:p>
            <a:r>
              <a:rPr lang="en-US" sz="2000" dirty="0"/>
              <a:t>Administration of Misoprostol</a:t>
            </a:r>
          </a:p>
          <a:p>
            <a:r>
              <a:rPr lang="en-US" sz="2000" dirty="0"/>
              <a:t>Review after bleeding</a:t>
            </a:r>
          </a:p>
          <a:p>
            <a:pPr lvl="1"/>
            <a:r>
              <a:rPr lang="en-US" sz="1800" dirty="0"/>
              <a:t>Has it </a:t>
            </a:r>
            <a:r>
              <a:rPr lang="en-US" sz="1800"/>
              <a:t>completely expelled</a:t>
            </a:r>
          </a:p>
          <a:p>
            <a:pPr eaLnBrk="1" hangingPunct="1"/>
            <a:r>
              <a:rPr lang="en-US" altLang="en-US" sz="1400"/>
              <a:t>Vaginally or orally</a:t>
            </a:r>
          </a:p>
          <a:p>
            <a:pPr eaLnBrk="1" hangingPunct="1"/>
            <a:r>
              <a:rPr lang="en-US" altLang="en-US" sz="1400"/>
              <a:t>In missed miscarriage, mifepristone is added to promote cervical ripening and placenta seperation</a:t>
            </a:r>
            <a:endParaRPr lang="en-US" sz="1400" dirty="0"/>
          </a:p>
        </p:txBody>
      </p:sp>
      <p:graphicFrame>
        <p:nvGraphicFramePr>
          <p:cNvPr id="4" name="Table 3"/>
          <p:cNvGraphicFramePr>
            <a:graphicFrameLocks noGrp="1"/>
          </p:cNvGraphicFramePr>
          <p:nvPr>
            <p:extLst>
              <p:ext uri="{D42A27DB-BD31-4B8C-83A1-F6EECF244321}">
                <p14:modId xmlns:p14="http://schemas.microsoft.com/office/powerpoint/2010/main" val="2819449427"/>
              </p:ext>
            </p:extLst>
          </p:nvPr>
        </p:nvGraphicFramePr>
        <p:xfrm>
          <a:off x="1916088" y="2490559"/>
          <a:ext cx="8927922" cy="1706880"/>
        </p:xfrm>
        <a:graphic>
          <a:graphicData uri="http://schemas.openxmlformats.org/drawingml/2006/table">
            <a:tbl>
              <a:tblPr firstRow="1" bandRow="1">
                <a:tableStyleId>{5C22544A-7EE6-4342-B048-85BDC9FD1C3A}</a:tableStyleId>
              </a:tblPr>
              <a:tblGrid>
                <a:gridCol w="4463961">
                  <a:extLst>
                    <a:ext uri="{9D8B030D-6E8A-4147-A177-3AD203B41FA5}">
                      <a16:colId xmlns:a16="http://schemas.microsoft.com/office/drawing/2014/main" xmlns="" val="20000"/>
                    </a:ext>
                  </a:extLst>
                </a:gridCol>
                <a:gridCol w="4463961">
                  <a:extLst>
                    <a:ext uri="{9D8B030D-6E8A-4147-A177-3AD203B41FA5}">
                      <a16:colId xmlns:a16="http://schemas.microsoft.com/office/drawing/2014/main" xmlns="" val="20001"/>
                    </a:ext>
                  </a:extLst>
                </a:gridCol>
              </a:tblGrid>
              <a:tr h="0">
                <a:tc>
                  <a:txBody>
                    <a:bodyPr/>
                    <a:lstStyle/>
                    <a:p>
                      <a:pPr algn="ctr"/>
                      <a:r>
                        <a:rPr lang="en-US" sz="2000" dirty="0"/>
                        <a:t>Good</a:t>
                      </a:r>
                    </a:p>
                  </a:txBody>
                  <a:tcPr/>
                </a:tc>
                <a:tc>
                  <a:txBody>
                    <a:bodyPr/>
                    <a:lstStyle/>
                    <a:p>
                      <a:pPr algn="ctr"/>
                      <a:r>
                        <a:rPr lang="en-US" sz="2000" dirty="0"/>
                        <a:t>Bad</a:t>
                      </a:r>
                    </a:p>
                  </a:txBody>
                  <a:tcPr/>
                </a:tc>
                <a:extLst>
                  <a:ext uri="{0D108BD9-81ED-4DB2-BD59-A6C34878D82A}">
                    <a16:rowId xmlns:a16="http://schemas.microsoft.com/office/drawing/2014/main" xmlns="" val="10000"/>
                  </a:ext>
                </a:extLst>
              </a:tr>
              <a:tr h="370840">
                <a:tc>
                  <a:txBody>
                    <a:bodyPr/>
                    <a:lstStyle/>
                    <a:p>
                      <a:r>
                        <a:rPr lang="en-US" sz="2000" dirty="0"/>
                        <a:t>Don’t need hospital stay</a:t>
                      </a:r>
                    </a:p>
                    <a:p>
                      <a:r>
                        <a:rPr lang="en-US" sz="2000" dirty="0"/>
                        <a:t>Avoid surgery</a:t>
                      </a:r>
                    </a:p>
                    <a:p>
                      <a:r>
                        <a:rPr lang="en-US" sz="2000" dirty="0"/>
                        <a:t>Can</a:t>
                      </a:r>
                      <a:r>
                        <a:rPr lang="en-US" sz="2000" baseline="0" dirty="0"/>
                        <a:t> schedule the event</a:t>
                      </a:r>
                    </a:p>
                    <a:p>
                      <a:r>
                        <a:rPr lang="en-US" sz="2000" baseline="0" dirty="0"/>
                        <a:t>Can shorten the waiting time</a:t>
                      </a:r>
                      <a:endParaRPr lang="en-US" sz="2000" dirty="0"/>
                    </a:p>
                  </a:txBody>
                  <a:tcPr/>
                </a:tc>
                <a:tc>
                  <a:txBody>
                    <a:bodyPr/>
                    <a:lstStyle/>
                    <a:p>
                      <a:r>
                        <a:rPr lang="en-US" sz="2000" dirty="0"/>
                        <a:t>Will experience pain and bleeding</a:t>
                      </a:r>
                    </a:p>
                    <a:p>
                      <a:r>
                        <a:rPr lang="en-US" sz="2000" dirty="0"/>
                        <a:t>May need emergency surgery (10%)</a:t>
                      </a:r>
                    </a:p>
                  </a:txBody>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3572422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893194" y="581456"/>
            <a:ext cx="7959144" cy="646331"/>
          </a:xfrm>
          <a:prstGeom prst="rect">
            <a:avLst/>
          </a:prstGeom>
          <a:noFill/>
        </p:spPr>
        <p:txBody>
          <a:bodyPr wrap="square" rtlCol="0">
            <a:spAutoFit/>
          </a:bodyPr>
          <a:lstStyle/>
          <a:p>
            <a:r>
              <a:rPr lang="en-US" sz="3600" b="1" dirty="0"/>
              <a:t>What we know</a:t>
            </a:r>
          </a:p>
        </p:txBody>
      </p:sp>
      <p:sp>
        <p:nvSpPr>
          <p:cNvPr id="6" name="Content Placeholder 2"/>
          <p:cNvSpPr>
            <a:spLocks noGrp="1"/>
          </p:cNvSpPr>
          <p:nvPr>
            <p:ph idx="1"/>
          </p:nvPr>
        </p:nvSpPr>
        <p:spPr>
          <a:xfrm>
            <a:off x="1088879" y="2232428"/>
            <a:ext cx="8915400" cy="3777622"/>
          </a:xfrm>
        </p:spPr>
        <p:txBody>
          <a:bodyPr>
            <a:normAutofit lnSpcReduction="10000"/>
          </a:bodyPr>
          <a:lstStyle/>
          <a:p>
            <a:r>
              <a:rPr lang="en-US" sz="2000" dirty="0" err="1"/>
              <a:t>Fertilisation</a:t>
            </a:r>
            <a:r>
              <a:rPr lang="en-US" sz="2000" dirty="0"/>
              <a:t> happens in the tube</a:t>
            </a:r>
          </a:p>
          <a:p>
            <a:r>
              <a:rPr lang="en-US" sz="2000" dirty="0"/>
              <a:t>Embryo is transported to the uterus</a:t>
            </a:r>
          </a:p>
          <a:p>
            <a:r>
              <a:rPr lang="en-US" sz="2000" dirty="0"/>
              <a:t>Implantation around D6-7</a:t>
            </a:r>
          </a:p>
          <a:p>
            <a:endParaRPr lang="en-US" sz="2000" dirty="0"/>
          </a:p>
          <a:p>
            <a:r>
              <a:rPr lang="en-US" sz="2000" dirty="0"/>
              <a:t>Progesterone required to support the pregnancy</a:t>
            </a:r>
          </a:p>
          <a:p>
            <a:r>
              <a:rPr lang="en-US" sz="2000" dirty="0"/>
              <a:t>Progesterone mainly from the corpus </a:t>
            </a:r>
            <a:r>
              <a:rPr lang="en-US" sz="2000" dirty="0" err="1"/>
              <a:t>luteum</a:t>
            </a:r>
            <a:endParaRPr lang="en-US" sz="2000" dirty="0"/>
          </a:p>
          <a:p>
            <a:r>
              <a:rPr lang="en-US" sz="2000" dirty="0"/>
              <a:t>CL maintained by the </a:t>
            </a:r>
            <a:r>
              <a:rPr lang="en-US" sz="2000" dirty="0" err="1"/>
              <a:t>hCG</a:t>
            </a:r>
            <a:r>
              <a:rPr lang="en-US" sz="2000" dirty="0"/>
              <a:t> from the blastocyst</a:t>
            </a:r>
          </a:p>
          <a:p>
            <a:r>
              <a:rPr lang="en-US" sz="2000" dirty="0"/>
              <a:t>Placenta secrete adequate amounts of </a:t>
            </a:r>
            <a:r>
              <a:rPr lang="en-US" sz="2000" dirty="0" err="1"/>
              <a:t>Prog</a:t>
            </a:r>
            <a:r>
              <a:rPr lang="en-US" sz="2000" dirty="0"/>
              <a:t>. after </a:t>
            </a:r>
          </a:p>
          <a:p>
            <a:pPr marL="0" indent="0">
              <a:buNone/>
            </a:pPr>
            <a:r>
              <a:rPr lang="en-US" sz="2000" dirty="0"/>
              <a:t>	9 weeks </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8431" y="4250028"/>
            <a:ext cx="4095375" cy="2446986"/>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14073" y="204806"/>
            <a:ext cx="6219733" cy="3358258"/>
          </a:xfrm>
          <a:prstGeom prst="rect">
            <a:avLst/>
          </a:prstGeom>
        </p:spPr>
      </p:pic>
    </p:spTree>
    <p:extLst>
      <p:ext uri="{BB962C8B-B14F-4D97-AF65-F5344CB8AC3E}">
        <p14:creationId xmlns:p14="http://schemas.microsoft.com/office/powerpoint/2010/main" val="15790676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Management of miscarriage</a:t>
            </a:r>
            <a:br>
              <a:rPr lang="en-US" b="1" dirty="0"/>
            </a:br>
            <a:endParaRPr lang="en-US" b="1" dirty="0"/>
          </a:p>
        </p:txBody>
      </p:sp>
      <p:sp>
        <p:nvSpPr>
          <p:cNvPr id="4" name="Content Placeholder 2"/>
          <p:cNvSpPr txBox="1">
            <a:spLocks/>
          </p:cNvSpPr>
          <p:nvPr/>
        </p:nvSpPr>
        <p:spPr>
          <a:xfrm>
            <a:off x="2589212" y="2133600"/>
            <a:ext cx="8915400" cy="4421746"/>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sz="2000" dirty="0"/>
              <a:t>Surgical management</a:t>
            </a:r>
          </a:p>
          <a:p>
            <a:endParaRPr lang="en-US" sz="2000" dirty="0"/>
          </a:p>
          <a:p>
            <a:endParaRPr lang="en-US" sz="2000" dirty="0"/>
          </a:p>
          <a:p>
            <a:endParaRPr lang="en-US" sz="2000" dirty="0"/>
          </a:p>
          <a:p>
            <a:endParaRPr lang="en-US" sz="2000" dirty="0"/>
          </a:p>
          <a:p>
            <a:endParaRPr lang="en-US" sz="2000" dirty="0"/>
          </a:p>
          <a:p>
            <a:endParaRPr lang="en-US" sz="2000" dirty="0"/>
          </a:p>
          <a:p>
            <a:r>
              <a:rPr lang="en-US" sz="2000" dirty="0"/>
              <a:t>Under general </a:t>
            </a:r>
            <a:r>
              <a:rPr lang="en-US" sz="2000" dirty="0" err="1"/>
              <a:t>anaesthesia</a:t>
            </a:r>
            <a:endParaRPr lang="en-US" sz="2000" dirty="0"/>
          </a:p>
          <a:p>
            <a:r>
              <a:rPr lang="en-US" sz="2000" dirty="0"/>
              <a:t>Cervical dilatation and evacuation of products </a:t>
            </a:r>
            <a:r>
              <a:rPr lang="en-US" sz="2000"/>
              <a:t>of conception</a:t>
            </a:r>
          </a:p>
          <a:p>
            <a:pPr eaLnBrk="1" hangingPunct="1"/>
            <a:r>
              <a:rPr lang="en-US" altLang="en-US" sz="2200"/>
              <a:t>Suction evacuation</a:t>
            </a:r>
          </a:p>
          <a:p>
            <a:pPr eaLnBrk="1" hangingPunct="1"/>
            <a:r>
              <a:rPr lang="en-US" altLang="en-US" sz="2200"/>
              <a:t>Evacuation of retained products of conception</a:t>
            </a:r>
            <a:endParaRPr lang="en-US" sz="2200" dirty="0"/>
          </a:p>
        </p:txBody>
      </p:sp>
      <p:graphicFrame>
        <p:nvGraphicFramePr>
          <p:cNvPr id="5" name="Table 4"/>
          <p:cNvGraphicFramePr>
            <a:graphicFrameLocks noGrp="1"/>
          </p:cNvGraphicFramePr>
          <p:nvPr>
            <p:extLst>
              <p:ext uri="{D42A27DB-BD31-4B8C-83A1-F6EECF244321}">
                <p14:modId xmlns:p14="http://schemas.microsoft.com/office/powerpoint/2010/main" val="1060916602"/>
              </p:ext>
            </p:extLst>
          </p:nvPr>
        </p:nvGraphicFramePr>
        <p:xfrm>
          <a:off x="2173668" y="2574224"/>
          <a:ext cx="8541555" cy="1681480"/>
        </p:xfrm>
        <a:graphic>
          <a:graphicData uri="http://schemas.openxmlformats.org/drawingml/2006/table">
            <a:tbl>
              <a:tblPr firstRow="1" bandRow="1">
                <a:tableStyleId>{5C22544A-7EE6-4342-B048-85BDC9FD1C3A}</a:tableStyleId>
              </a:tblPr>
              <a:tblGrid>
                <a:gridCol w="3939269">
                  <a:extLst>
                    <a:ext uri="{9D8B030D-6E8A-4147-A177-3AD203B41FA5}">
                      <a16:colId xmlns:a16="http://schemas.microsoft.com/office/drawing/2014/main" xmlns="" val="20000"/>
                    </a:ext>
                  </a:extLst>
                </a:gridCol>
                <a:gridCol w="4602286">
                  <a:extLst>
                    <a:ext uri="{9D8B030D-6E8A-4147-A177-3AD203B41FA5}">
                      <a16:colId xmlns:a16="http://schemas.microsoft.com/office/drawing/2014/main" xmlns="" val="20001"/>
                    </a:ext>
                  </a:extLst>
                </a:gridCol>
              </a:tblGrid>
              <a:tr h="370840">
                <a:tc>
                  <a:txBody>
                    <a:bodyPr/>
                    <a:lstStyle/>
                    <a:p>
                      <a:pPr algn="ctr"/>
                      <a:r>
                        <a:rPr lang="en-US" dirty="0"/>
                        <a:t>Good</a:t>
                      </a:r>
                    </a:p>
                  </a:txBody>
                  <a:tcPr/>
                </a:tc>
                <a:tc>
                  <a:txBody>
                    <a:bodyPr/>
                    <a:lstStyle/>
                    <a:p>
                      <a:pPr algn="ctr"/>
                      <a:r>
                        <a:rPr lang="en-US" dirty="0"/>
                        <a:t>Bad</a:t>
                      </a:r>
                    </a:p>
                  </a:txBody>
                  <a:tcPr/>
                </a:tc>
                <a:extLst>
                  <a:ext uri="{0D108BD9-81ED-4DB2-BD59-A6C34878D82A}">
                    <a16:rowId xmlns:a16="http://schemas.microsoft.com/office/drawing/2014/main" xmlns="" val="10000"/>
                  </a:ext>
                </a:extLst>
              </a:tr>
              <a:tr h="370840">
                <a:tc>
                  <a:txBody>
                    <a:bodyPr/>
                    <a:lstStyle/>
                    <a:p>
                      <a:r>
                        <a:rPr lang="en-US" sz="2000" dirty="0"/>
                        <a:t>Highest</a:t>
                      </a:r>
                      <a:r>
                        <a:rPr lang="en-US" sz="2000" baseline="0" dirty="0"/>
                        <a:t> success rate (95%)</a:t>
                      </a:r>
                    </a:p>
                    <a:p>
                      <a:r>
                        <a:rPr lang="en-US" sz="2000" baseline="0" dirty="0"/>
                        <a:t>Can schedule the event</a:t>
                      </a:r>
                    </a:p>
                    <a:p>
                      <a:r>
                        <a:rPr lang="en-US" sz="2000" baseline="0" dirty="0"/>
                        <a:t>Can shorten the waiting time</a:t>
                      </a:r>
                    </a:p>
                    <a:p>
                      <a:r>
                        <a:rPr lang="en-US" sz="2000" baseline="0" dirty="0"/>
                        <a:t>No pain/ bleeding</a:t>
                      </a:r>
                      <a:endParaRPr lang="en-US" sz="2000" dirty="0"/>
                    </a:p>
                  </a:txBody>
                  <a:tcPr/>
                </a:tc>
                <a:tc>
                  <a:txBody>
                    <a:bodyPr/>
                    <a:lstStyle/>
                    <a:p>
                      <a:r>
                        <a:rPr lang="en-US" sz="2000" dirty="0"/>
                        <a:t>Risk</a:t>
                      </a:r>
                      <a:r>
                        <a:rPr lang="en-US" sz="2000" baseline="0" dirty="0"/>
                        <a:t> of surgery and </a:t>
                      </a:r>
                      <a:r>
                        <a:rPr lang="en-US" sz="2000" baseline="0" dirty="0" err="1"/>
                        <a:t>anaesthesia</a:t>
                      </a:r>
                      <a:endParaRPr lang="en-US" sz="2000" baseline="0" dirty="0"/>
                    </a:p>
                    <a:p>
                      <a:r>
                        <a:rPr lang="en-US" sz="2000" baseline="0" dirty="0"/>
                        <a:t>Uterine perforation, </a:t>
                      </a:r>
                      <a:r>
                        <a:rPr lang="en-US" sz="2000" baseline="0" dirty="0" err="1"/>
                        <a:t>Cx</a:t>
                      </a:r>
                      <a:r>
                        <a:rPr lang="en-US" sz="2000" baseline="0" dirty="0"/>
                        <a:t> damage</a:t>
                      </a:r>
                    </a:p>
                    <a:p>
                      <a:r>
                        <a:rPr lang="en-US" sz="2000" baseline="0" dirty="0"/>
                        <a:t>Use of theatre time</a:t>
                      </a:r>
                      <a:endParaRPr lang="en-US" sz="2000" dirty="0"/>
                    </a:p>
                  </a:txBody>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15196640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Management of PUL</a:t>
            </a:r>
          </a:p>
        </p:txBody>
      </p:sp>
      <p:sp>
        <p:nvSpPr>
          <p:cNvPr id="3" name="Content Placeholder 2"/>
          <p:cNvSpPr>
            <a:spLocks noGrp="1"/>
          </p:cNvSpPr>
          <p:nvPr>
            <p:ph idx="1"/>
          </p:nvPr>
        </p:nvSpPr>
        <p:spPr>
          <a:xfrm>
            <a:off x="2164209" y="1905000"/>
            <a:ext cx="8915400" cy="3777622"/>
          </a:xfrm>
        </p:spPr>
        <p:txBody>
          <a:bodyPr/>
          <a:lstStyle/>
          <a:p>
            <a:r>
              <a:rPr lang="en-US" sz="2000" dirty="0"/>
              <a:t>Make sure the woman is </a:t>
            </a:r>
            <a:r>
              <a:rPr lang="en-US" sz="2000" dirty="0" err="1"/>
              <a:t>haemodynamically</a:t>
            </a:r>
            <a:r>
              <a:rPr lang="en-US" sz="2000" dirty="0"/>
              <a:t> stable</a:t>
            </a:r>
          </a:p>
          <a:p>
            <a:r>
              <a:rPr lang="en-US" sz="2000" dirty="0"/>
              <a:t>If ectopic is likely (</a:t>
            </a:r>
            <a:r>
              <a:rPr lang="en-US" sz="2000" dirty="0" err="1"/>
              <a:t>hCG</a:t>
            </a:r>
            <a:r>
              <a:rPr lang="en-US" sz="2000" dirty="0"/>
              <a:t> &gt; 1500), inward care</a:t>
            </a:r>
          </a:p>
          <a:p>
            <a:r>
              <a:rPr lang="en-US" sz="2000" dirty="0"/>
              <a:t>Repeat the </a:t>
            </a:r>
            <a:r>
              <a:rPr lang="en-US" sz="2000" dirty="0" err="1"/>
              <a:t>hCG</a:t>
            </a:r>
            <a:r>
              <a:rPr lang="en-US" sz="2000" dirty="0"/>
              <a:t> in 48 hours</a:t>
            </a:r>
          </a:p>
          <a:p>
            <a:pPr lvl="1"/>
            <a:r>
              <a:rPr lang="en-US" dirty="0"/>
              <a:t>&gt;66% rise – likely IUP. Rescan when </a:t>
            </a:r>
            <a:r>
              <a:rPr lang="en-US" dirty="0" err="1"/>
              <a:t>hCG</a:t>
            </a:r>
            <a:r>
              <a:rPr lang="en-US" dirty="0"/>
              <a:t> &gt; 1500</a:t>
            </a:r>
          </a:p>
          <a:p>
            <a:pPr lvl="1"/>
            <a:r>
              <a:rPr lang="en-US" dirty="0"/>
              <a:t>&gt;15% drop – failing pregnancy. Review with </a:t>
            </a:r>
            <a:r>
              <a:rPr lang="en-US" dirty="0" err="1"/>
              <a:t>uPT</a:t>
            </a:r>
            <a:r>
              <a:rPr lang="en-US" dirty="0"/>
              <a:t> in one week</a:t>
            </a:r>
          </a:p>
          <a:p>
            <a:pPr lvl="1"/>
            <a:r>
              <a:rPr lang="en-US" dirty="0"/>
              <a:t>In-between – likely ectopic pregnancy. Manage accordingly</a:t>
            </a:r>
          </a:p>
        </p:txBody>
      </p:sp>
    </p:spTree>
    <p:extLst>
      <p:ext uri="{BB962C8B-B14F-4D97-AF65-F5344CB8AC3E}">
        <p14:creationId xmlns:p14="http://schemas.microsoft.com/office/powerpoint/2010/main" val="32411209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910344" y="662747"/>
            <a:ext cx="8911687" cy="1280890"/>
          </a:xfrm>
        </p:spPr>
        <p:txBody>
          <a:bodyPr/>
          <a:lstStyle/>
          <a:p>
            <a:r>
              <a:rPr lang="en-US" b="1" dirty="0"/>
              <a:t>Management of Ectopic Pregnancy</a:t>
            </a:r>
          </a:p>
        </p:txBody>
      </p:sp>
      <p:sp>
        <p:nvSpPr>
          <p:cNvPr id="5" name="Content Placeholder 2"/>
          <p:cNvSpPr>
            <a:spLocks noGrp="1"/>
          </p:cNvSpPr>
          <p:nvPr>
            <p:ph idx="1"/>
          </p:nvPr>
        </p:nvSpPr>
        <p:spPr>
          <a:xfrm>
            <a:off x="2589212" y="2133600"/>
            <a:ext cx="8915400" cy="3777622"/>
          </a:xfrm>
        </p:spPr>
        <p:txBody>
          <a:bodyPr>
            <a:normAutofit/>
          </a:bodyPr>
          <a:lstStyle/>
          <a:p>
            <a:r>
              <a:rPr lang="en-US" sz="2000" dirty="0"/>
              <a:t>Expectant management</a:t>
            </a:r>
          </a:p>
          <a:p>
            <a:endParaRPr lang="en-US" sz="2000" dirty="0"/>
          </a:p>
          <a:p>
            <a:r>
              <a:rPr lang="en-US" sz="2000" dirty="0"/>
              <a:t>Medical management</a:t>
            </a:r>
          </a:p>
          <a:p>
            <a:endParaRPr lang="en-US" sz="2000" dirty="0"/>
          </a:p>
          <a:p>
            <a:r>
              <a:rPr lang="en-US" sz="2000" dirty="0"/>
              <a:t>Surgical management</a:t>
            </a:r>
          </a:p>
        </p:txBody>
      </p:sp>
    </p:spTree>
    <p:extLst>
      <p:ext uri="{BB962C8B-B14F-4D97-AF65-F5344CB8AC3E}">
        <p14:creationId xmlns:p14="http://schemas.microsoft.com/office/powerpoint/2010/main" val="14288175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3832" y="624110"/>
            <a:ext cx="8911687" cy="1280890"/>
          </a:xfrm>
        </p:spPr>
        <p:txBody>
          <a:bodyPr/>
          <a:lstStyle/>
          <a:p>
            <a:r>
              <a:rPr lang="en-US" b="1" dirty="0"/>
              <a:t>Management of Ectopic Pregnancy</a:t>
            </a:r>
          </a:p>
        </p:txBody>
      </p:sp>
      <p:sp>
        <p:nvSpPr>
          <p:cNvPr id="3" name="Content Placeholder 2"/>
          <p:cNvSpPr>
            <a:spLocks noGrp="1"/>
          </p:cNvSpPr>
          <p:nvPr>
            <p:ph idx="1"/>
          </p:nvPr>
        </p:nvSpPr>
        <p:spPr/>
        <p:txBody>
          <a:bodyPr>
            <a:normAutofit/>
          </a:bodyPr>
          <a:lstStyle/>
          <a:p>
            <a:pPr marL="0" indent="0">
              <a:buNone/>
            </a:pPr>
            <a:r>
              <a:rPr lang="en-US" sz="2000" b="1" dirty="0"/>
              <a:t>Expectant management</a:t>
            </a:r>
          </a:p>
          <a:p>
            <a:pPr lvl="1"/>
            <a:r>
              <a:rPr lang="en-US" sz="2000" dirty="0"/>
              <a:t>Majority of EP’s </a:t>
            </a:r>
            <a:r>
              <a:rPr lang="en-US" sz="2000"/>
              <a:t>will fail(</a:t>
            </a:r>
            <a:r>
              <a:rPr lang="en-US" sz="1200">
                <a:solidFill>
                  <a:schemeClr val="tx1">
                    <a:lumMod val="90000"/>
                    <a:lumOff val="10000"/>
                  </a:schemeClr>
                </a:solidFill>
                <a:ea typeface="+mn-ea"/>
              </a:rPr>
              <a:t>Majority of ectopic pregnancies will resolve through regression or a tubal abortion without any treatment)</a:t>
            </a:r>
            <a:endParaRPr lang="en-US" sz="1200" dirty="0"/>
          </a:p>
          <a:p>
            <a:pPr lvl="1"/>
            <a:r>
              <a:rPr lang="en-US" sz="2000" dirty="0"/>
              <a:t>Monitor </a:t>
            </a:r>
            <a:r>
              <a:rPr lang="en-US" sz="2000" dirty="0" err="1"/>
              <a:t>hCG</a:t>
            </a:r>
            <a:r>
              <a:rPr lang="en-US" sz="2000" dirty="0"/>
              <a:t> till it is undetectable</a:t>
            </a:r>
          </a:p>
          <a:p>
            <a:pPr lvl="1"/>
            <a:endParaRPr lang="en-US" sz="2000" dirty="0"/>
          </a:p>
          <a:p>
            <a:pPr lvl="1"/>
            <a:r>
              <a:rPr lang="en-US" sz="2000" dirty="0"/>
              <a:t>Suitable for</a:t>
            </a:r>
          </a:p>
          <a:p>
            <a:pPr lvl="2"/>
            <a:r>
              <a:rPr lang="en-US" sz="1800" dirty="0"/>
              <a:t>Asymptomatic – no bleeding</a:t>
            </a:r>
          </a:p>
          <a:p>
            <a:pPr lvl="2"/>
            <a:r>
              <a:rPr lang="en-US" sz="1800" dirty="0" err="1"/>
              <a:t>Haemodynamically</a:t>
            </a:r>
            <a:r>
              <a:rPr lang="en-US" sz="1800" dirty="0"/>
              <a:t> stable</a:t>
            </a:r>
          </a:p>
          <a:p>
            <a:pPr lvl="2"/>
            <a:r>
              <a:rPr lang="en-US" sz="1800" dirty="0"/>
              <a:t>Early gestations (</a:t>
            </a:r>
            <a:r>
              <a:rPr lang="en-US" sz="1800" dirty="0" err="1"/>
              <a:t>hCG</a:t>
            </a:r>
            <a:r>
              <a:rPr lang="en-US" sz="1800" dirty="0"/>
              <a:t> &lt; 1000)</a:t>
            </a:r>
          </a:p>
          <a:p>
            <a:pPr lvl="1"/>
            <a:endParaRPr lang="en-US" dirty="0"/>
          </a:p>
        </p:txBody>
      </p:sp>
    </p:spTree>
    <p:extLst>
      <p:ext uri="{BB962C8B-B14F-4D97-AF65-F5344CB8AC3E}">
        <p14:creationId xmlns:p14="http://schemas.microsoft.com/office/powerpoint/2010/main" val="10139637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90721" y="2094963"/>
            <a:ext cx="8915400" cy="3777622"/>
          </a:xfrm>
        </p:spPr>
        <p:txBody>
          <a:bodyPr/>
          <a:lstStyle/>
          <a:p>
            <a:pPr marL="0" indent="0">
              <a:buNone/>
            </a:pPr>
            <a:r>
              <a:rPr lang="en-US" sz="2000" b="1" dirty="0"/>
              <a:t>Medical management using IM Methotrexate</a:t>
            </a:r>
          </a:p>
          <a:p>
            <a:pPr lvl="1"/>
            <a:r>
              <a:rPr lang="en-US" sz="1800" dirty="0"/>
              <a:t>FA antagonist inhibiting DNA synthesis</a:t>
            </a:r>
          </a:p>
          <a:p>
            <a:pPr lvl="1"/>
            <a:r>
              <a:rPr lang="en-US" sz="1800" dirty="0"/>
              <a:t>Affect division of trophoblastic cells</a:t>
            </a:r>
          </a:p>
          <a:p>
            <a:pPr lvl="1"/>
            <a:endParaRPr lang="en-US" sz="1800" dirty="0"/>
          </a:p>
          <a:p>
            <a:pPr lvl="1"/>
            <a:r>
              <a:rPr lang="en-US" sz="1800" dirty="0"/>
              <a:t>Administer Methotrexate and monitor </a:t>
            </a:r>
            <a:r>
              <a:rPr lang="en-US" sz="1800" dirty="0" err="1"/>
              <a:t>hCG</a:t>
            </a:r>
            <a:r>
              <a:rPr lang="en-US" sz="1800" dirty="0"/>
              <a:t> levels (D0, 4, 7)</a:t>
            </a:r>
          </a:p>
          <a:p>
            <a:pPr lvl="1"/>
            <a:r>
              <a:rPr lang="en-US" sz="1800" dirty="0"/>
              <a:t>Expect a drop between D4-D7</a:t>
            </a:r>
          </a:p>
          <a:p>
            <a:pPr lvl="1"/>
            <a:r>
              <a:rPr lang="en-US" sz="1800" dirty="0"/>
              <a:t>If no adequate drop, may consider a repeat dose</a:t>
            </a:r>
          </a:p>
          <a:p>
            <a:pPr lvl="1"/>
            <a:endParaRPr lang="en-US" sz="1800" dirty="0"/>
          </a:p>
          <a:p>
            <a:pPr lvl="1"/>
            <a:r>
              <a:rPr lang="en-US" sz="1800" dirty="0"/>
              <a:t>Avoid surgery</a:t>
            </a:r>
          </a:p>
        </p:txBody>
      </p:sp>
      <p:sp>
        <p:nvSpPr>
          <p:cNvPr id="4" name="Title 1"/>
          <p:cNvSpPr>
            <a:spLocks noGrp="1"/>
          </p:cNvSpPr>
          <p:nvPr>
            <p:ph type="title"/>
          </p:nvPr>
        </p:nvSpPr>
        <p:spPr>
          <a:xfrm>
            <a:off x="2592925" y="624110"/>
            <a:ext cx="8911687" cy="1280890"/>
          </a:xfrm>
        </p:spPr>
        <p:txBody>
          <a:bodyPr/>
          <a:lstStyle/>
          <a:p>
            <a:r>
              <a:rPr lang="en-US" b="1" dirty="0"/>
              <a:t>Management of Ectopic Pregnancy</a:t>
            </a:r>
          </a:p>
        </p:txBody>
      </p:sp>
    </p:spTree>
    <p:extLst>
      <p:ext uri="{BB962C8B-B14F-4D97-AF65-F5344CB8AC3E}">
        <p14:creationId xmlns:p14="http://schemas.microsoft.com/office/powerpoint/2010/main" val="14247533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1790721" y="2094963"/>
            <a:ext cx="8915400" cy="3777622"/>
          </a:xfrm>
        </p:spPr>
        <p:txBody>
          <a:bodyPr/>
          <a:lstStyle/>
          <a:p>
            <a:pPr marL="0" indent="0">
              <a:buNone/>
            </a:pPr>
            <a:r>
              <a:rPr lang="en-US" sz="2000" b="1" dirty="0"/>
              <a:t>Medical management using IM Methotrexate</a:t>
            </a:r>
          </a:p>
          <a:p>
            <a:pPr lvl="1"/>
            <a:r>
              <a:rPr lang="en-US" sz="2000" dirty="0"/>
              <a:t>Suitable for early gestations</a:t>
            </a:r>
          </a:p>
          <a:p>
            <a:pPr lvl="2"/>
            <a:r>
              <a:rPr lang="en-US" sz="1800" dirty="0"/>
              <a:t>Size &lt;3cm</a:t>
            </a:r>
          </a:p>
          <a:p>
            <a:pPr lvl="2"/>
            <a:r>
              <a:rPr lang="en-US" sz="1800" dirty="0"/>
              <a:t>No FHB</a:t>
            </a:r>
          </a:p>
          <a:p>
            <a:pPr lvl="2"/>
            <a:r>
              <a:rPr lang="en-US" sz="1800" dirty="0" err="1"/>
              <a:t>hCG</a:t>
            </a:r>
            <a:r>
              <a:rPr lang="en-US" sz="1800" dirty="0"/>
              <a:t> &lt; 3000 IU/L</a:t>
            </a:r>
          </a:p>
          <a:p>
            <a:pPr lvl="2"/>
            <a:endParaRPr lang="en-US" dirty="0"/>
          </a:p>
          <a:p>
            <a:pPr lvl="1"/>
            <a:r>
              <a:rPr lang="en-US" sz="2000" dirty="0"/>
              <a:t>Need to avoid pregnancy for 3 months</a:t>
            </a:r>
          </a:p>
        </p:txBody>
      </p:sp>
      <p:sp>
        <p:nvSpPr>
          <p:cNvPr id="5" name="Title 1"/>
          <p:cNvSpPr>
            <a:spLocks noGrp="1"/>
          </p:cNvSpPr>
          <p:nvPr>
            <p:ph type="title"/>
          </p:nvPr>
        </p:nvSpPr>
        <p:spPr>
          <a:xfrm>
            <a:off x="2592925" y="624110"/>
            <a:ext cx="8911687" cy="1280890"/>
          </a:xfrm>
        </p:spPr>
        <p:txBody>
          <a:bodyPr/>
          <a:lstStyle/>
          <a:p>
            <a:r>
              <a:rPr lang="en-US" b="1" dirty="0"/>
              <a:t>Management of Ectopic Pregnancy</a:t>
            </a:r>
          </a:p>
        </p:txBody>
      </p:sp>
    </p:spTree>
    <p:extLst>
      <p:ext uri="{BB962C8B-B14F-4D97-AF65-F5344CB8AC3E}">
        <p14:creationId xmlns:p14="http://schemas.microsoft.com/office/powerpoint/2010/main" val="38675801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xmlns="" id="{8AB9C0C9-8CAF-E745-B688-AFEA6CF10D67}"/>
              </a:ext>
            </a:extLst>
          </p:cNvPr>
          <p:cNvSpPr txBox="1">
            <a:spLocks noGrp="1"/>
          </p:cNvSpPr>
          <p:nvPr>
            <p:ph idx="1"/>
          </p:nvPr>
        </p:nvSpPr>
        <p:spPr>
          <a:xfrm>
            <a:off x="2589212" y="1470772"/>
            <a:ext cx="8915400" cy="444045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fontAlgn="auto">
              <a:defRPr/>
            </a:pPr>
            <a:r>
              <a:rPr lang="en-US">
                <a:solidFill>
                  <a:schemeClr val="tx1">
                    <a:lumMod val="90000"/>
                    <a:lumOff val="10000"/>
                  </a:schemeClr>
                </a:solidFill>
              </a:rPr>
              <a:t>Contraindications to the use of methotrexate</a:t>
            </a:r>
          </a:p>
          <a:p>
            <a:pPr lvl="1" fontAlgn="auto">
              <a:defRPr/>
            </a:pPr>
            <a:r>
              <a:rPr lang="en-US">
                <a:solidFill>
                  <a:schemeClr val="tx1">
                    <a:lumMod val="90000"/>
                    <a:lumOff val="10000"/>
                  </a:schemeClr>
                </a:solidFill>
              </a:rPr>
              <a:t>Liver disease</a:t>
            </a:r>
          </a:p>
          <a:p>
            <a:pPr lvl="1" fontAlgn="auto">
              <a:defRPr/>
            </a:pPr>
            <a:r>
              <a:rPr lang="en-US">
                <a:solidFill>
                  <a:schemeClr val="tx1">
                    <a:lumMod val="90000"/>
                    <a:lumOff val="10000"/>
                  </a:schemeClr>
                </a:solidFill>
              </a:rPr>
              <a:t>Renal disease</a:t>
            </a:r>
          </a:p>
          <a:p>
            <a:pPr lvl="1" fontAlgn="auto">
              <a:defRPr/>
            </a:pPr>
            <a:r>
              <a:rPr lang="en-US">
                <a:solidFill>
                  <a:schemeClr val="tx1">
                    <a:lumMod val="90000"/>
                    <a:lumOff val="10000"/>
                  </a:schemeClr>
                </a:solidFill>
              </a:rPr>
              <a:t>Haematological disorder</a:t>
            </a:r>
          </a:p>
          <a:p>
            <a:pPr lvl="1" fontAlgn="auto">
              <a:defRPr/>
            </a:pPr>
            <a:r>
              <a:rPr lang="en-US">
                <a:solidFill>
                  <a:schemeClr val="tx1">
                    <a:lumMod val="90000"/>
                    <a:lumOff val="10000"/>
                  </a:schemeClr>
                </a:solidFill>
              </a:rPr>
              <a:t>Active infection</a:t>
            </a:r>
          </a:p>
          <a:p>
            <a:pPr lvl="1" fontAlgn="auto">
              <a:defRPr/>
            </a:pPr>
            <a:r>
              <a:rPr lang="en-US">
                <a:solidFill>
                  <a:schemeClr val="tx1">
                    <a:lumMod val="90000"/>
                    <a:lumOff val="10000"/>
                  </a:schemeClr>
                </a:solidFill>
              </a:rPr>
              <a:t>Immunodeficiency</a:t>
            </a:r>
          </a:p>
          <a:p>
            <a:pPr lvl="1" fontAlgn="auto">
              <a:defRPr/>
            </a:pPr>
            <a:r>
              <a:rPr lang="en-US">
                <a:solidFill>
                  <a:schemeClr val="tx1">
                    <a:lumMod val="90000"/>
                    <a:lumOff val="10000"/>
                  </a:schemeClr>
                </a:solidFill>
              </a:rPr>
              <a:t>Breastfeeding</a:t>
            </a:r>
          </a:p>
          <a:p>
            <a:pPr lvl="1" fontAlgn="auto">
              <a:defRPr/>
            </a:pPr>
            <a:endParaRPr lang="en-US">
              <a:solidFill>
                <a:schemeClr val="tx1">
                  <a:lumMod val="90000"/>
                  <a:lumOff val="10000"/>
                </a:schemeClr>
              </a:solidFill>
            </a:endParaRPr>
          </a:p>
          <a:p>
            <a:pPr fontAlgn="auto">
              <a:defRPr/>
            </a:pPr>
            <a:r>
              <a:rPr lang="en-US">
                <a:solidFill>
                  <a:schemeClr val="tx1">
                    <a:lumMod val="90000"/>
                    <a:lumOff val="10000"/>
                  </a:schemeClr>
                </a:solidFill>
              </a:rPr>
              <a:t>Follow up with serum beta hCG level</a:t>
            </a:r>
          </a:p>
          <a:p>
            <a:pPr lvl="1" fontAlgn="auto">
              <a:defRPr/>
            </a:pPr>
            <a:endParaRPr lang="en-US">
              <a:solidFill>
                <a:schemeClr val="tx1">
                  <a:lumMod val="90000"/>
                  <a:lumOff val="10000"/>
                </a:schemeClr>
              </a:solidFill>
            </a:endParaRPr>
          </a:p>
          <a:p>
            <a:pPr fontAlgn="auto">
              <a:defRPr/>
            </a:pPr>
            <a:r>
              <a:rPr lang="en-US">
                <a:solidFill>
                  <a:schemeClr val="tx1">
                    <a:lumMod val="90000"/>
                    <a:lumOff val="10000"/>
                  </a:schemeClr>
                </a:solidFill>
              </a:rPr>
              <a:t>What are the other instances where methotrexate is used?</a:t>
            </a:r>
            <a:endParaRPr lang="en-US" dirty="0">
              <a:solidFill>
                <a:schemeClr val="tx1">
                  <a:lumMod val="90000"/>
                  <a:lumOff val="10000"/>
                </a:schemeClr>
              </a:solidFill>
            </a:endParaRPr>
          </a:p>
        </p:txBody>
      </p:sp>
    </p:spTree>
    <p:extLst>
      <p:ext uri="{BB962C8B-B14F-4D97-AF65-F5344CB8AC3E}">
        <p14:creationId xmlns:p14="http://schemas.microsoft.com/office/powerpoint/2010/main" val="35028341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1790721" y="2094963"/>
            <a:ext cx="8915400" cy="3777622"/>
          </a:xfrm>
        </p:spPr>
        <p:txBody>
          <a:bodyPr/>
          <a:lstStyle/>
          <a:p>
            <a:pPr marL="0" indent="0">
              <a:buNone/>
            </a:pPr>
            <a:r>
              <a:rPr lang="en-US" sz="2000" b="1" dirty="0"/>
              <a:t>Surgical management</a:t>
            </a:r>
          </a:p>
          <a:p>
            <a:pPr lvl="1"/>
            <a:r>
              <a:rPr lang="en-US" sz="2000" dirty="0"/>
              <a:t>When </a:t>
            </a:r>
            <a:r>
              <a:rPr lang="en-US" sz="2000" dirty="0" err="1"/>
              <a:t>haemodynamically</a:t>
            </a:r>
            <a:r>
              <a:rPr lang="en-US" sz="2000" dirty="0"/>
              <a:t> not stable</a:t>
            </a:r>
          </a:p>
          <a:p>
            <a:pPr lvl="1"/>
            <a:r>
              <a:rPr lang="en-US" sz="2000" dirty="0"/>
              <a:t>Viable ectopic pregnancy (FHB scan)</a:t>
            </a:r>
          </a:p>
          <a:p>
            <a:pPr lvl="1"/>
            <a:r>
              <a:rPr lang="en-US" sz="2000" dirty="0"/>
              <a:t>High </a:t>
            </a:r>
            <a:r>
              <a:rPr lang="en-US" sz="2000" dirty="0" err="1"/>
              <a:t>hCG</a:t>
            </a:r>
            <a:r>
              <a:rPr lang="en-US" sz="2000" dirty="0"/>
              <a:t> levels (&gt;3000 IU/L)</a:t>
            </a:r>
          </a:p>
          <a:p>
            <a:pPr lvl="1"/>
            <a:r>
              <a:rPr lang="en-US" sz="2000" dirty="0"/>
              <a:t>Patient preference</a:t>
            </a:r>
          </a:p>
        </p:txBody>
      </p:sp>
      <p:sp>
        <p:nvSpPr>
          <p:cNvPr id="5" name="Title 1"/>
          <p:cNvSpPr>
            <a:spLocks noGrp="1"/>
          </p:cNvSpPr>
          <p:nvPr>
            <p:ph type="title"/>
          </p:nvPr>
        </p:nvSpPr>
        <p:spPr>
          <a:xfrm>
            <a:off x="2592925" y="624110"/>
            <a:ext cx="8911687" cy="1280890"/>
          </a:xfrm>
        </p:spPr>
        <p:txBody>
          <a:bodyPr/>
          <a:lstStyle/>
          <a:p>
            <a:r>
              <a:rPr lang="en-US" b="1" dirty="0"/>
              <a:t>Management of Ectopic Pregnancy</a:t>
            </a:r>
          </a:p>
        </p:txBody>
      </p:sp>
    </p:spTree>
    <p:extLst>
      <p:ext uri="{BB962C8B-B14F-4D97-AF65-F5344CB8AC3E}">
        <p14:creationId xmlns:p14="http://schemas.microsoft.com/office/powerpoint/2010/main" val="6927131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1790721" y="2094963"/>
            <a:ext cx="8915400" cy="377762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3" charset="2"/>
              <a:buNone/>
            </a:pPr>
            <a:r>
              <a:rPr lang="en-US" sz="2000" b="1" dirty="0"/>
              <a:t>Surgical management</a:t>
            </a:r>
          </a:p>
          <a:p>
            <a:r>
              <a:rPr lang="en-US" sz="2000" b="1" dirty="0"/>
              <a:t>Laparoscopy</a:t>
            </a:r>
            <a:r>
              <a:rPr lang="en-US" sz="2000" dirty="0"/>
              <a:t> or laparotomy</a:t>
            </a:r>
          </a:p>
          <a:p>
            <a:r>
              <a:rPr lang="en-US" sz="2000" b="1" dirty="0" err="1"/>
              <a:t>Salpingostomy</a:t>
            </a:r>
            <a:r>
              <a:rPr lang="en-US" sz="2000" dirty="0"/>
              <a:t> or salpingectomy</a:t>
            </a:r>
          </a:p>
          <a:p>
            <a:endParaRPr lang="en-US" sz="2000" dirty="0"/>
          </a:p>
        </p:txBody>
      </p:sp>
      <p:sp>
        <p:nvSpPr>
          <p:cNvPr id="5" name="Title 1"/>
          <p:cNvSpPr>
            <a:spLocks noGrp="1"/>
          </p:cNvSpPr>
          <p:nvPr>
            <p:ph type="title"/>
          </p:nvPr>
        </p:nvSpPr>
        <p:spPr>
          <a:xfrm>
            <a:off x="2592925" y="624110"/>
            <a:ext cx="8911687" cy="1280890"/>
          </a:xfrm>
        </p:spPr>
        <p:txBody>
          <a:bodyPr/>
          <a:lstStyle/>
          <a:p>
            <a:r>
              <a:rPr lang="en-US" b="1" dirty="0"/>
              <a:t>Management of Ectopic Pregnancy</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91865" y="3490261"/>
            <a:ext cx="4962727" cy="3202613"/>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55736" y="1520550"/>
            <a:ext cx="4840056" cy="4815855"/>
          </a:xfrm>
          <a:prstGeom prst="rect">
            <a:avLst/>
          </a:prstGeom>
        </p:spPr>
      </p:pic>
    </p:spTree>
    <p:extLst>
      <p:ext uri="{BB962C8B-B14F-4D97-AF65-F5344CB8AC3E}">
        <p14:creationId xmlns:p14="http://schemas.microsoft.com/office/powerpoint/2010/main" val="28967191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1790721" y="2094963"/>
            <a:ext cx="8915400" cy="3777622"/>
          </a:xfrm>
        </p:spPr>
        <p:txBody>
          <a:bodyPr>
            <a:normAutofit/>
          </a:bodyPr>
          <a:lstStyle/>
          <a:p>
            <a:pPr marL="0" indent="0">
              <a:buNone/>
            </a:pPr>
            <a:r>
              <a:rPr lang="en-US" sz="2000" b="1" dirty="0"/>
              <a:t>In future pregnancies,</a:t>
            </a:r>
          </a:p>
          <a:p>
            <a:r>
              <a:rPr lang="en-US" sz="2000" dirty="0"/>
              <a:t>The fertility may not be affected if the other tube is normal</a:t>
            </a:r>
          </a:p>
          <a:p>
            <a:r>
              <a:rPr lang="en-US" sz="2000" dirty="0"/>
              <a:t>Higher risk of repeat </a:t>
            </a:r>
            <a:r>
              <a:rPr lang="en-US" sz="2000" dirty="0" err="1"/>
              <a:t>ectopics</a:t>
            </a:r>
            <a:r>
              <a:rPr lang="en-US" sz="2000" dirty="0"/>
              <a:t> (1:5 </a:t>
            </a:r>
            <a:r>
              <a:rPr lang="en-US" sz="2000" dirty="0" err="1"/>
              <a:t>cf</a:t>
            </a:r>
            <a:r>
              <a:rPr lang="en-US" sz="2000" dirty="0"/>
              <a:t> 1:80)</a:t>
            </a:r>
          </a:p>
          <a:p>
            <a:pPr lvl="1"/>
            <a:r>
              <a:rPr lang="en-US" sz="2000" dirty="0"/>
              <a:t>Even after salpingectomy</a:t>
            </a:r>
          </a:p>
          <a:p>
            <a:r>
              <a:rPr lang="en-US" sz="2000" dirty="0"/>
              <a:t>Need to have a scan to locate pregnancy early</a:t>
            </a:r>
          </a:p>
        </p:txBody>
      </p:sp>
      <p:sp>
        <p:nvSpPr>
          <p:cNvPr id="5" name="Title 1"/>
          <p:cNvSpPr>
            <a:spLocks noGrp="1"/>
          </p:cNvSpPr>
          <p:nvPr>
            <p:ph type="title"/>
          </p:nvPr>
        </p:nvSpPr>
        <p:spPr>
          <a:xfrm>
            <a:off x="2592925" y="624110"/>
            <a:ext cx="8911687" cy="1280890"/>
          </a:xfrm>
        </p:spPr>
        <p:txBody>
          <a:bodyPr/>
          <a:lstStyle/>
          <a:p>
            <a:r>
              <a:rPr lang="en-US" b="1" dirty="0"/>
              <a:t>Management of Ectopic Pregnancy</a:t>
            </a:r>
          </a:p>
        </p:txBody>
      </p:sp>
    </p:spTree>
    <p:extLst>
      <p:ext uri="{BB962C8B-B14F-4D97-AF65-F5344CB8AC3E}">
        <p14:creationId xmlns:p14="http://schemas.microsoft.com/office/powerpoint/2010/main" val="42021112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Miscarriage</a:t>
            </a:r>
          </a:p>
        </p:txBody>
      </p:sp>
      <p:sp>
        <p:nvSpPr>
          <p:cNvPr id="3" name="Content Placeholder 2"/>
          <p:cNvSpPr>
            <a:spLocks noGrp="1"/>
          </p:cNvSpPr>
          <p:nvPr>
            <p:ph idx="1"/>
          </p:nvPr>
        </p:nvSpPr>
        <p:spPr>
          <a:xfrm>
            <a:off x="1597539" y="2004811"/>
            <a:ext cx="8915400" cy="3777622"/>
          </a:xfrm>
        </p:spPr>
        <p:txBody>
          <a:bodyPr/>
          <a:lstStyle/>
          <a:p>
            <a:r>
              <a:rPr lang="en-US" sz="2000" dirty="0"/>
              <a:t>A pregnancy that ends before 24 weeks of gestation</a:t>
            </a:r>
          </a:p>
          <a:p>
            <a:pPr marL="0" indent="0">
              <a:buNone/>
            </a:pPr>
            <a:endParaRPr lang="en-US" sz="2000" dirty="0"/>
          </a:p>
          <a:p>
            <a:r>
              <a:rPr lang="en-US" sz="2000" dirty="0"/>
              <a:t>A common occurrence (10-20%)</a:t>
            </a:r>
          </a:p>
          <a:p>
            <a:pPr marL="0" indent="0">
              <a:buNone/>
            </a:pPr>
            <a:endParaRPr lang="en-US" sz="2000" dirty="0"/>
          </a:p>
          <a:p>
            <a:r>
              <a:rPr lang="en-US" sz="2000" dirty="0"/>
              <a:t>Many women would suffer through one or more during their lifetime</a:t>
            </a:r>
          </a:p>
          <a:p>
            <a:pPr marL="0" indent="0">
              <a:buNone/>
            </a:pPr>
            <a:endParaRPr lang="en-US" sz="2000" dirty="0"/>
          </a:p>
          <a:p>
            <a:r>
              <a:rPr lang="en-US" sz="2000" dirty="0"/>
              <a:t>Very distressing situation for the woman due to the loss</a:t>
            </a:r>
          </a:p>
          <a:p>
            <a:endParaRPr lang="en-US" dirty="0"/>
          </a:p>
        </p:txBody>
      </p:sp>
    </p:spTree>
    <p:extLst>
      <p:ext uri="{BB962C8B-B14F-4D97-AF65-F5344CB8AC3E}">
        <p14:creationId xmlns:p14="http://schemas.microsoft.com/office/powerpoint/2010/main" val="31978649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Gestational trophoblastic disease</a:t>
            </a:r>
          </a:p>
        </p:txBody>
      </p:sp>
      <p:sp>
        <p:nvSpPr>
          <p:cNvPr id="3" name="Content Placeholder 2"/>
          <p:cNvSpPr>
            <a:spLocks noGrp="1"/>
          </p:cNvSpPr>
          <p:nvPr>
            <p:ph idx="1"/>
          </p:nvPr>
        </p:nvSpPr>
        <p:spPr>
          <a:xfrm>
            <a:off x="2331635" y="2146479"/>
            <a:ext cx="8915400" cy="3777622"/>
          </a:xfrm>
        </p:spPr>
        <p:txBody>
          <a:bodyPr>
            <a:normAutofit lnSpcReduction="10000"/>
          </a:bodyPr>
          <a:lstStyle/>
          <a:p>
            <a:r>
              <a:rPr lang="en-US" sz="2000" dirty="0"/>
              <a:t>A spectrum of interrelated but histological distinct tumors arising from the placenta</a:t>
            </a:r>
          </a:p>
          <a:p>
            <a:r>
              <a:rPr lang="en-US" sz="2000" dirty="0"/>
              <a:t>WHO classification</a:t>
            </a:r>
          </a:p>
          <a:p>
            <a:pPr lvl="1"/>
            <a:r>
              <a:rPr lang="en-US" sz="1800" dirty="0"/>
              <a:t>Molar pregnancies</a:t>
            </a:r>
          </a:p>
          <a:p>
            <a:pPr lvl="2"/>
            <a:r>
              <a:rPr lang="en-US" sz="1800" dirty="0" err="1"/>
              <a:t>Hydatidiform</a:t>
            </a:r>
            <a:r>
              <a:rPr lang="en-US" sz="1800" dirty="0"/>
              <a:t> mole – Complete, partial</a:t>
            </a:r>
          </a:p>
          <a:p>
            <a:pPr lvl="2"/>
            <a:r>
              <a:rPr lang="en-US" sz="1800" dirty="0"/>
              <a:t>Invasive mole</a:t>
            </a:r>
          </a:p>
          <a:p>
            <a:pPr lvl="1"/>
            <a:r>
              <a:rPr lang="en-US" sz="1800" dirty="0"/>
              <a:t>Trophoblastic disease</a:t>
            </a:r>
          </a:p>
          <a:p>
            <a:pPr lvl="2"/>
            <a:r>
              <a:rPr lang="en-US" sz="1800" dirty="0" err="1"/>
              <a:t>Choriocarcinoma</a:t>
            </a:r>
            <a:endParaRPr lang="en-US" sz="1800" dirty="0"/>
          </a:p>
          <a:p>
            <a:pPr lvl="2"/>
            <a:r>
              <a:rPr lang="en-US" sz="1800" dirty="0"/>
              <a:t>Placental site trophoblastic tumors</a:t>
            </a:r>
          </a:p>
          <a:p>
            <a:pPr lvl="2"/>
            <a:r>
              <a:rPr lang="en-US" sz="1800" dirty="0" err="1"/>
              <a:t>Epithelioid</a:t>
            </a:r>
            <a:r>
              <a:rPr lang="en-US" sz="1800" dirty="0"/>
              <a:t> trophoblastic tumor</a:t>
            </a:r>
          </a:p>
        </p:txBody>
      </p:sp>
    </p:spTree>
    <p:extLst>
      <p:ext uri="{BB962C8B-B14F-4D97-AF65-F5344CB8AC3E}">
        <p14:creationId xmlns:p14="http://schemas.microsoft.com/office/powerpoint/2010/main" val="26005929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en-US" altLang="en-US" smtClean="0"/>
              <a:t>Gestational trophoblastic neoplasia</a:t>
            </a:r>
          </a:p>
        </p:txBody>
      </p:sp>
      <p:pic>
        <p:nvPicPr>
          <p:cNvPr id="33795"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4362451" y="1795464"/>
            <a:ext cx="3465513" cy="4624387"/>
          </a:xfrm>
        </p:spPr>
      </p:pic>
    </p:spTree>
    <p:extLst>
      <p:ext uri="{BB962C8B-B14F-4D97-AF65-F5344CB8AC3E}">
        <p14:creationId xmlns:p14="http://schemas.microsoft.com/office/powerpoint/2010/main" val="33469240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r>
              <a:rPr lang="en-US" altLang="en-US" smtClean="0"/>
              <a:t>Gestational trophoblastic neoplasia</a:t>
            </a:r>
          </a:p>
        </p:txBody>
      </p:sp>
      <p:pic>
        <p:nvPicPr>
          <p:cNvPr id="34819"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3998913" y="2552700"/>
            <a:ext cx="4191000" cy="2800350"/>
          </a:xfrm>
        </p:spPr>
      </p:pic>
    </p:spTree>
    <p:extLst>
      <p:ext uri="{BB962C8B-B14F-4D97-AF65-F5344CB8AC3E}">
        <p14:creationId xmlns:p14="http://schemas.microsoft.com/office/powerpoint/2010/main" val="25917224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altLang="en-US" smtClean="0"/>
              <a:t>Clinical features</a:t>
            </a:r>
          </a:p>
        </p:txBody>
      </p:sp>
      <p:sp>
        <p:nvSpPr>
          <p:cNvPr id="35843" name="Content Placeholder 2"/>
          <p:cNvSpPr>
            <a:spLocks noGrp="1"/>
          </p:cNvSpPr>
          <p:nvPr>
            <p:ph idx="1"/>
          </p:nvPr>
        </p:nvSpPr>
        <p:spPr/>
        <p:txBody>
          <a:bodyPr/>
          <a:lstStyle/>
          <a:p>
            <a:pPr>
              <a:buFont typeface="Arial" panose="020B0604020202020204" pitchFamily="34" charset="0"/>
              <a:buChar char="•"/>
            </a:pPr>
            <a:r>
              <a:rPr lang="en-US" altLang="en-US" b="1" smtClean="0"/>
              <a:t>Irregular vaginal bleeding </a:t>
            </a:r>
          </a:p>
          <a:p>
            <a:pPr>
              <a:buFont typeface="Arial" panose="020B0604020202020204" pitchFamily="34" charset="0"/>
              <a:buChar char="•"/>
            </a:pPr>
            <a:r>
              <a:rPr lang="en-US" altLang="en-US" b="1" smtClean="0"/>
              <a:t>Hyperemesis</a:t>
            </a:r>
          </a:p>
          <a:p>
            <a:pPr>
              <a:buFont typeface="Arial" panose="020B0604020202020204" pitchFamily="34" charset="0"/>
              <a:buChar char="•"/>
            </a:pPr>
            <a:r>
              <a:rPr lang="en-US" altLang="en-US" b="1" smtClean="0"/>
              <a:t>Excessive </a:t>
            </a:r>
            <a:r>
              <a:rPr lang="en-GB" altLang="en-US" b="1" smtClean="0"/>
              <a:t>uterine enlargement  </a:t>
            </a:r>
          </a:p>
          <a:p>
            <a:pPr>
              <a:buFont typeface="Arial" panose="020B0604020202020204" pitchFamily="34" charset="0"/>
              <a:buChar char="•"/>
            </a:pPr>
            <a:r>
              <a:rPr lang="en-GB" altLang="en-US" b="1" smtClean="0"/>
              <a:t>Early failed pregnancy</a:t>
            </a:r>
            <a:endParaRPr lang="en-US" altLang="en-US" smtClean="0"/>
          </a:p>
        </p:txBody>
      </p:sp>
    </p:spTree>
    <p:extLst>
      <p:ext uri="{BB962C8B-B14F-4D97-AF65-F5344CB8AC3E}">
        <p14:creationId xmlns:p14="http://schemas.microsoft.com/office/powerpoint/2010/main" val="257042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en-US" altLang="en-US" smtClean="0"/>
              <a:t>Rare clinical features</a:t>
            </a:r>
          </a:p>
        </p:txBody>
      </p:sp>
      <p:sp>
        <p:nvSpPr>
          <p:cNvPr id="36867" name="Content Placeholder 2"/>
          <p:cNvSpPr>
            <a:spLocks noGrp="1"/>
          </p:cNvSpPr>
          <p:nvPr>
            <p:ph idx="1"/>
          </p:nvPr>
        </p:nvSpPr>
        <p:spPr/>
        <p:txBody>
          <a:bodyPr/>
          <a:lstStyle/>
          <a:p>
            <a:pPr>
              <a:buFont typeface="Arial" panose="020B0604020202020204" pitchFamily="34" charset="0"/>
              <a:buChar char="•"/>
            </a:pPr>
            <a:r>
              <a:rPr lang="en-GB" altLang="en-US" smtClean="0"/>
              <a:t>Hyperthyroidism </a:t>
            </a:r>
          </a:p>
          <a:p>
            <a:pPr>
              <a:buFont typeface="Arial" panose="020B0604020202020204" pitchFamily="34" charset="0"/>
              <a:buChar char="•"/>
            </a:pPr>
            <a:r>
              <a:rPr lang="en-GB" altLang="en-US" smtClean="0"/>
              <a:t>Early onset pre-eclampsia  </a:t>
            </a:r>
          </a:p>
          <a:p>
            <a:pPr>
              <a:buFont typeface="Arial" panose="020B0604020202020204" pitchFamily="34" charset="0"/>
              <a:buChar char="•"/>
            </a:pPr>
            <a:r>
              <a:rPr lang="en-GB" altLang="en-US" smtClean="0"/>
              <a:t>Abdominal distension due to theca lutein cysts</a:t>
            </a:r>
          </a:p>
          <a:p>
            <a:pPr>
              <a:buFont typeface="Arial" panose="020B0604020202020204" pitchFamily="34" charset="0"/>
              <a:buChar char="•"/>
            </a:pPr>
            <a:r>
              <a:rPr lang="en-GB" altLang="en-US" smtClean="0"/>
              <a:t>Acute respiratory failure</a:t>
            </a:r>
          </a:p>
          <a:p>
            <a:pPr>
              <a:buFont typeface="Arial" panose="020B0604020202020204" pitchFamily="34" charset="0"/>
              <a:buChar char="•"/>
            </a:pPr>
            <a:r>
              <a:rPr lang="en-GB" altLang="en-US" smtClean="0"/>
              <a:t>Seizures</a:t>
            </a:r>
            <a:endParaRPr lang="en-US" altLang="en-US" smtClean="0"/>
          </a:p>
        </p:txBody>
      </p:sp>
    </p:spTree>
    <p:extLst>
      <p:ext uri="{BB962C8B-B14F-4D97-AF65-F5344CB8AC3E}">
        <p14:creationId xmlns:p14="http://schemas.microsoft.com/office/powerpoint/2010/main" val="2026490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US" altLang="en-US" smtClean="0"/>
              <a:t>Treatment</a:t>
            </a:r>
          </a:p>
        </p:txBody>
      </p:sp>
      <p:sp>
        <p:nvSpPr>
          <p:cNvPr id="37891" name="Content Placeholder 2"/>
          <p:cNvSpPr>
            <a:spLocks noGrp="1"/>
          </p:cNvSpPr>
          <p:nvPr>
            <p:ph idx="1"/>
          </p:nvPr>
        </p:nvSpPr>
        <p:spPr/>
        <p:txBody>
          <a:bodyPr/>
          <a:lstStyle/>
          <a:p>
            <a:pPr marL="0" indent="0">
              <a:buNone/>
            </a:pPr>
            <a:r>
              <a:rPr lang="en-US" altLang="en-US" sz="2800"/>
              <a:t>Suction curettage</a:t>
            </a:r>
          </a:p>
        </p:txBody>
      </p:sp>
    </p:spTree>
    <p:extLst>
      <p:ext uri="{BB962C8B-B14F-4D97-AF65-F5344CB8AC3E}">
        <p14:creationId xmlns:p14="http://schemas.microsoft.com/office/powerpoint/2010/main" val="34369831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altLang="en-US" smtClean="0"/>
              <a:t>Treatment</a:t>
            </a:r>
          </a:p>
        </p:txBody>
      </p:sp>
      <p:sp>
        <p:nvSpPr>
          <p:cNvPr id="38915" name="Content Placeholder 2"/>
          <p:cNvSpPr>
            <a:spLocks noGrp="1"/>
          </p:cNvSpPr>
          <p:nvPr>
            <p:ph idx="1"/>
          </p:nvPr>
        </p:nvSpPr>
        <p:spPr/>
        <p:txBody>
          <a:bodyPr/>
          <a:lstStyle/>
          <a:p>
            <a:pPr marL="0" indent="0">
              <a:buNone/>
            </a:pPr>
            <a:r>
              <a:rPr lang="en-GB" altLang="en-US" sz="2800"/>
              <a:t>Medical evacuation of complete molar pregnancies should be avoided if possible. There is theoretical concern over the routine use of potent oxytocic agents because of the potential to embolise and disseminate trophoblastic tissue through the venous system.</a:t>
            </a:r>
            <a:endParaRPr lang="en-US" altLang="en-US" sz="2800"/>
          </a:p>
        </p:txBody>
      </p:sp>
    </p:spTree>
    <p:extLst>
      <p:ext uri="{BB962C8B-B14F-4D97-AF65-F5344CB8AC3E}">
        <p14:creationId xmlns:p14="http://schemas.microsoft.com/office/powerpoint/2010/main" val="5038622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lstStyle/>
          <a:p>
            <a:r>
              <a:rPr lang="en-US" altLang="en-US" smtClean="0"/>
              <a:t>Anti D in GTN</a:t>
            </a:r>
          </a:p>
        </p:txBody>
      </p:sp>
      <p:sp>
        <p:nvSpPr>
          <p:cNvPr id="39939" name="Content Placeholder 2"/>
          <p:cNvSpPr>
            <a:spLocks noGrp="1"/>
          </p:cNvSpPr>
          <p:nvPr>
            <p:ph idx="1"/>
          </p:nvPr>
        </p:nvSpPr>
        <p:spPr/>
        <p:txBody>
          <a:bodyPr/>
          <a:lstStyle/>
          <a:p>
            <a:pPr>
              <a:buFont typeface="Arial" panose="020B0604020202020204" pitchFamily="34" charset="0"/>
              <a:buChar char="•"/>
            </a:pPr>
            <a:r>
              <a:rPr lang="en-GB" altLang="en-US" sz="2800"/>
              <a:t>Because of poor vascularisation of the chorionic villi and absence of the anti-D antigen in complete moles, anti-D prophylaxis is not required. </a:t>
            </a:r>
          </a:p>
          <a:p>
            <a:pPr>
              <a:buFont typeface="Arial" panose="020B0604020202020204" pitchFamily="34" charset="0"/>
              <a:buChar char="•"/>
            </a:pPr>
            <a:r>
              <a:rPr lang="en-GB" altLang="en-US" sz="2800"/>
              <a:t>It is, however, required for partial moles.</a:t>
            </a:r>
            <a:endParaRPr lang="en-US" altLang="en-US" sz="2800"/>
          </a:p>
        </p:txBody>
      </p:sp>
    </p:spTree>
    <p:extLst>
      <p:ext uri="{BB962C8B-B14F-4D97-AF65-F5344CB8AC3E}">
        <p14:creationId xmlns:p14="http://schemas.microsoft.com/office/powerpoint/2010/main" val="6328107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p:txBody>
          <a:bodyPr/>
          <a:lstStyle/>
          <a:p>
            <a:r>
              <a:rPr lang="en-US" altLang="en-US" smtClean="0"/>
              <a:t>Follow up</a:t>
            </a:r>
          </a:p>
        </p:txBody>
      </p:sp>
      <p:sp>
        <p:nvSpPr>
          <p:cNvPr id="40963" name="Content Placeholder 2"/>
          <p:cNvSpPr>
            <a:spLocks noGrp="1"/>
          </p:cNvSpPr>
          <p:nvPr>
            <p:ph idx="1"/>
          </p:nvPr>
        </p:nvSpPr>
        <p:spPr/>
        <p:txBody>
          <a:bodyPr/>
          <a:lstStyle/>
          <a:p>
            <a:pPr marL="0" indent="0">
              <a:buNone/>
            </a:pPr>
            <a:r>
              <a:rPr lang="en-GB" altLang="en-US" b="1" smtClean="0"/>
              <a:t>Follow up after GTD is increasingly individualised.</a:t>
            </a:r>
          </a:p>
          <a:p>
            <a:pPr marL="0" indent="0">
              <a:buNone/>
            </a:pPr>
            <a:r>
              <a:rPr lang="en-GB" altLang="en-US" b="1" smtClean="0"/>
              <a:t>If hCG has reverted to normal within 56 days of the pregnancy event then follow up will be for 6 months from the date of uterine evacuation.</a:t>
            </a:r>
          </a:p>
          <a:p>
            <a:pPr marL="0" indent="0">
              <a:buNone/>
            </a:pPr>
            <a:r>
              <a:rPr lang="en-GB" altLang="en-US" b="1" smtClean="0"/>
              <a:t>If hCG has not reverted to normal within 56 days of the pregnancy event then follow-up will be for 6 months from normalisation of the hCG level.</a:t>
            </a:r>
            <a:endParaRPr lang="en-US" altLang="en-US" smtClean="0"/>
          </a:p>
        </p:txBody>
      </p:sp>
    </p:spTree>
    <p:extLst>
      <p:ext uri="{BB962C8B-B14F-4D97-AF65-F5344CB8AC3E}">
        <p14:creationId xmlns:p14="http://schemas.microsoft.com/office/powerpoint/2010/main" val="32056554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p:txBody>
          <a:bodyPr/>
          <a:lstStyle/>
          <a:p>
            <a:r>
              <a:rPr lang="en-US" altLang="en-US" smtClean="0"/>
              <a:t>Contraception</a:t>
            </a:r>
          </a:p>
        </p:txBody>
      </p:sp>
      <p:sp>
        <p:nvSpPr>
          <p:cNvPr id="41987" name="Content Placeholder 2"/>
          <p:cNvSpPr>
            <a:spLocks noGrp="1"/>
          </p:cNvSpPr>
          <p:nvPr>
            <p:ph idx="1"/>
          </p:nvPr>
        </p:nvSpPr>
        <p:spPr/>
        <p:txBody>
          <a:bodyPr/>
          <a:lstStyle/>
          <a:p>
            <a:pPr marL="0" indent="0">
              <a:buNone/>
            </a:pPr>
            <a:r>
              <a:rPr lang="en-GB" altLang="en-US" b="1" smtClean="0"/>
              <a:t>Women with GTD should be advised to use barrier methods of contraception.</a:t>
            </a:r>
          </a:p>
          <a:p>
            <a:pPr marL="0" indent="0">
              <a:buNone/>
            </a:pPr>
            <a:r>
              <a:rPr lang="en-GB" altLang="en-US" b="1" smtClean="0"/>
              <a:t>Women should be advised not to conceive until their follow-up is complete.</a:t>
            </a:r>
          </a:p>
          <a:p>
            <a:pPr marL="0" indent="0">
              <a:buNone/>
            </a:pPr>
            <a:r>
              <a:rPr lang="en-GB" altLang="en-US" b="1" smtClean="0"/>
              <a:t>Women who undergo chemotherapy are advised not to conceive for 1 year after completion of treatment.</a:t>
            </a:r>
            <a:endParaRPr lang="en-US" altLang="en-US" smtClean="0"/>
          </a:p>
        </p:txBody>
      </p:sp>
    </p:spTree>
    <p:extLst>
      <p:ext uri="{BB962C8B-B14F-4D97-AF65-F5344CB8AC3E}">
        <p14:creationId xmlns:p14="http://schemas.microsoft.com/office/powerpoint/2010/main" val="14851357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Miscarriage</a:t>
            </a:r>
            <a:r>
              <a:rPr lang="en-US" dirty="0"/>
              <a:t/>
            </a:r>
            <a:br>
              <a:rPr lang="en-US" dirty="0"/>
            </a:br>
            <a:endParaRPr lang="en-US" dirty="0"/>
          </a:p>
        </p:txBody>
      </p:sp>
      <p:sp>
        <p:nvSpPr>
          <p:cNvPr id="3" name="Content Placeholder 2"/>
          <p:cNvSpPr>
            <a:spLocks noGrp="1"/>
          </p:cNvSpPr>
          <p:nvPr>
            <p:ph idx="1"/>
          </p:nvPr>
        </p:nvSpPr>
        <p:spPr>
          <a:xfrm>
            <a:off x="1649054" y="2120721"/>
            <a:ext cx="8915400" cy="3777622"/>
          </a:xfrm>
        </p:spPr>
        <p:txBody>
          <a:bodyPr>
            <a:normAutofit/>
          </a:bodyPr>
          <a:lstStyle/>
          <a:p>
            <a:r>
              <a:rPr lang="en-US" sz="2000" dirty="0"/>
              <a:t>Common presentation is vaginal bleeding</a:t>
            </a:r>
          </a:p>
          <a:p>
            <a:r>
              <a:rPr lang="en-US" sz="2000" dirty="0"/>
              <a:t>Some may be an incidental finding in routine ultrasound</a:t>
            </a:r>
          </a:p>
          <a:p>
            <a:endParaRPr lang="en-US" sz="2000" dirty="0"/>
          </a:p>
          <a:p>
            <a:r>
              <a:rPr lang="en-US" sz="2000" dirty="0"/>
              <a:t>Types of miscarriage described according to the presentation and findings</a:t>
            </a:r>
          </a:p>
        </p:txBody>
      </p:sp>
    </p:spTree>
    <p:extLst>
      <p:ext uri="{BB962C8B-B14F-4D97-AF65-F5344CB8AC3E}">
        <p14:creationId xmlns:p14="http://schemas.microsoft.com/office/powerpoint/2010/main" val="29740627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p:txBody>
          <a:bodyPr/>
          <a:lstStyle/>
          <a:p>
            <a:endParaRPr lang="en-US" altLang="en-US" smtClean="0"/>
          </a:p>
        </p:txBody>
      </p:sp>
      <p:sp>
        <p:nvSpPr>
          <p:cNvPr id="43011" name="Content Placeholder 2"/>
          <p:cNvSpPr>
            <a:spLocks noGrp="1"/>
          </p:cNvSpPr>
          <p:nvPr>
            <p:ph idx="1"/>
          </p:nvPr>
        </p:nvSpPr>
        <p:spPr/>
        <p:txBody>
          <a:bodyPr/>
          <a:lstStyle/>
          <a:p>
            <a:pPr marL="0" indent="0">
              <a:buNone/>
            </a:pPr>
            <a:r>
              <a:rPr lang="en-GB" altLang="en-US" sz="2800"/>
              <a:t>Women should be advised not to conceive until their follow-up is complete.</a:t>
            </a:r>
          </a:p>
          <a:p>
            <a:pPr marL="0" indent="0">
              <a:buNone/>
            </a:pPr>
            <a:r>
              <a:rPr lang="en-GB" altLang="en-US" sz="2800"/>
              <a:t>Women who undergo chemotherapy are advised not to conceive for 1 year after completion of treatment.</a:t>
            </a:r>
            <a:endParaRPr lang="en-US" altLang="en-US" sz="2800"/>
          </a:p>
        </p:txBody>
      </p:sp>
    </p:spTree>
    <p:extLst>
      <p:ext uri="{BB962C8B-B14F-4D97-AF65-F5344CB8AC3E}">
        <p14:creationId xmlns:p14="http://schemas.microsoft.com/office/powerpoint/2010/main" val="19484541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pPr eaLnBrk="1" hangingPunct="1"/>
            <a:r>
              <a:rPr lang="en-US" altLang="en-US" smtClean="0"/>
              <a:t>Hyperemesis gravidarum</a:t>
            </a:r>
          </a:p>
        </p:txBody>
      </p:sp>
      <p:sp>
        <p:nvSpPr>
          <p:cNvPr id="44035" name="Content Placeholder 2"/>
          <p:cNvSpPr>
            <a:spLocks noGrp="1"/>
          </p:cNvSpPr>
          <p:nvPr>
            <p:ph idx="1"/>
          </p:nvPr>
        </p:nvSpPr>
        <p:spPr/>
        <p:txBody>
          <a:bodyPr/>
          <a:lstStyle/>
          <a:p>
            <a:pPr eaLnBrk="1" hangingPunct="1">
              <a:lnSpc>
                <a:spcPct val="80000"/>
              </a:lnSpc>
            </a:pPr>
            <a:r>
              <a:rPr lang="en-US" altLang="en-US" sz="2000"/>
              <a:t>Excesive vomiting during pregnancy</a:t>
            </a:r>
          </a:p>
          <a:p>
            <a:pPr eaLnBrk="1" hangingPunct="1">
              <a:lnSpc>
                <a:spcPct val="80000"/>
              </a:lnSpc>
            </a:pPr>
            <a:r>
              <a:rPr lang="en-US" altLang="en-US" sz="2000"/>
              <a:t>Dehydrated</a:t>
            </a:r>
          </a:p>
          <a:p>
            <a:pPr eaLnBrk="1" hangingPunct="1">
              <a:lnSpc>
                <a:spcPct val="80000"/>
              </a:lnSpc>
            </a:pPr>
            <a:r>
              <a:rPr lang="en-US" altLang="en-US" sz="2000"/>
              <a:t>Undernutrition</a:t>
            </a:r>
          </a:p>
          <a:p>
            <a:pPr eaLnBrk="1" hangingPunct="1">
              <a:lnSpc>
                <a:spcPct val="80000"/>
              </a:lnSpc>
            </a:pPr>
            <a:r>
              <a:rPr lang="en-US" altLang="en-US" sz="2000"/>
              <a:t>Marked weight loss</a:t>
            </a:r>
          </a:p>
          <a:p>
            <a:pPr eaLnBrk="1" hangingPunct="1">
              <a:lnSpc>
                <a:spcPct val="80000"/>
              </a:lnSpc>
            </a:pPr>
            <a:r>
              <a:rPr lang="en-US" altLang="en-US" sz="2000"/>
              <a:t>Muscle wasting</a:t>
            </a:r>
          </a:p>
          <a:p>
            <a:pPr eaLnBrk="1" hangingPunct="1">
              <a:lnSpc>
                <a:spcPct val="80000"/>
              </a:lnSpc>
            </a:pPr>
            <a:r>
              <a:rPr lang="en-US" altLang="en-US" sz="2000"/>
              <a:t>Ketonuria</a:t>
            </a:r>
          </a:p>
          <a:p>
            <a:pPr eaLnBrk="1" hangingPunct="1">
              <a:lnSpc>
                <a:spcPct val="80000"/>
              </a:lnSpc>
            </a:pPr>
            <a:r>
              <a:rPr lang="en-US" altLang="en-US" sz="2000"/>
              <a:t>Electrolyte disturbances</a:t>
            </a:r>
          </a:p>
          <a:p>
            <a:pPr eaLnBrk="1" hangingPunct="1">
              <a:lnSpc>
                <a:spcPct val="80000"/>
              </a:lnSpc>
            </a:pPr>
            <a:r>
              <a:rPr lang="en-US" altLang="en-US" sz="2000"/>
              <a:t>Ptyalism – inability to swallow saliva</a:t>
            </a:r>
          </a:p>
        </p:txBody>
      </p:sp>
    </p:spTree>
    <p:extLst>
      <p:ext uri="{BB962C8B-B14F-4D97-AF65-F5344CB8AC3E}">
        <p14:creationId xmlns:p14="http://schemas.microsoft.com/office/powerpoint/2010/main" val="148800709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p:txBody>
          <a:bodyPr/>
          <a:lstStyle/>
          <a:p>
            <a:pPr eaLnBrk="1" hangingPunct="1"/>
            <a:r>
              <a:rPr lang="en-US" altLang="en-US" smtClean="0"/>
              <a:t>Risks</a:t>
            </a:r>
          </a:p>
        </p:txBody>
      </p:sp>
      <p:sp>
        <p:nvSpPr>
          <p:cNvPr id="45059" name="Content Placeholder 2"/>
          <p:cNvSpPr>
            <a:spLocks noGrp="1"/>
          </p:cNvSpPr>
          <p:nvPr>
            <p:ph idx="1"/>
          </p:nvPr>
        </p:nvSpPr>
        <p:spPr/>
        <p:txBody>
          <a:bodyPr/>
          <a:lstStyle/>
          <a:p>
            <a:pPr eaLnBrk="1" hangingPunct="1"/>
            <a:r>
              <a:rPr lang="en-US" altLang="en-US" smtClean="0"/>
              <a:t>Fetal growth restriction</a:t>
            </a:r>
          </a:p>
          <a:p>
            <a:pPr eaLnBrk="1" hangingPunct="1"/>
            <a:r>
              <a:rPr lang="en-US" altLang="en-US" smtClean="0"/>
              <a:t>Hyponatraemia – central pontine myelinolysis</a:t>
            </a:r>
          </a:p>
          <a:p>
            <a:pPr eaLnBrk="1" hangingPunct="1"/>
            <a:r>
              <a:rPr lang="en-US" altLang="en-US" smtClean="0"/>
              <a:t>Thiamine deficiency – Wernicke’s encephalopathy</a:t>
            </a:r>
          </a:p>
        </p:txBody>
      </p:sp>
    </p:spTree>
    <p:extLst>
      <p:ext uri="{BB962C8B-B14F-4D97-AF65-F5344CB8AC3E}">
        <p14:creationId xmlns:p14="http://schemas.microsoft.com/office/powerpoint/2010/main" val="262067871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pPr eaLnBrk="1" hangingPunct="1"/>
            <a:r>
              <a:rPr lang="en-US" altLang="en-US" smtClean="0"/>
              <a:t>Markers of severity</a:t>
            </a:r>
          </a:p>
        </p:txBody>
      </p:sp>
      <p:sp>
        <p:nvSpPr>
          <p:cNvPr id="46083" name="Content Placeholder 2"/>
          <p:cNvSpPr>
            <a:spLocks noGrp="1"/>
          </p:cNvSpPr>
          <p:nvPr>
            <p:ph idx="1"/>
          </p:nvPr>
        </p:nvSpPr>
        <p:spPr/>
        <p:txBody>
          <a:bodyPr/>
          <a:lstStyle/>
          <a:p>
            <a:pPr eaLnBrk="1" hangingPunct="1"/>
            <a:r>
              <a:rPr lang="en-US" altLang="en-US" smtClean="0"/>
              <a:t>Weight loss &gt; 10 %</a:t>
            </a:r>
          </a:p>
          <a:p>
            <a:pPr eaLnBrk="1" hangingPunct="1"/>
            <a:r>
              <a:rPr lang="en-US" altLang="en-US" smtClean="0"/>
              <a:t>Abnormal thyroid function tests</a:t>
            </a:r>
          </a:p>
          <a:p>
            <a:pPr lvl="1" eaLnBrk="1" hangingPunct="1"/>
            <a:r>
              <a:rPr lang="en-US" altLang="en-US" smtClean="0"/>
              <a:t>Raised free T4</a:t>
            </a:r>
          </a:p>
          <a:p>
            <a:pPr lvl="1" eaLnBrk="1" hangingPunct="1"/>
            <a:r>
              <a:rPr lang="en-US" altLang="en-US" smtClean="0"/>
              <a:t>Suppressed TSH</a:t>
            </a:r>
          </a:p>
          <a:p>
            <a:pPr lvl="1" eaLnBrk="1" hangingPunct="1"/>
            <a:endParaRPr lang="en-US" altLang="en-US" smtClean="0"/>
          </a:p>
          <a:p>
            <a:pPr eaLnBrk="1" hangingPunct="1"/>
            <a:r>
              <a:rPr lang="en-US" altLang="en-US" smtClean="0"/>
              <a:t>Raised liver transaminases</a:t>
            </a:r>
          </a:p>
        </p:txBody>
      </p:sp>
    </p:spTree>
    <p:extLst>
      <p:ext uri="{BB962C8B-B14F-4D97-AF65-F5344CB8AC3E}">
        <p14:creationId xmlns:p14="http://schemas.microsoft.com/office/powerpoint/2010/main" val="62844815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p:txBody>
          <a:bodyPr/>
          <a:lstStyle/>
          <a:p>
            <a:pPr eaLnBrk="1" hangingPunct="1"/>
            <a:r>
              <a:rPr lang="en-US" altLang="en-US" smtClean="0"/>
              <a:t>Management</a:t>
            </a:r>
          </a:p>
        </p:txBody>
      </p:sp>
      <p:sp>
        <p:nvSpPr>
          <p:cNvPr id="47107" name="Content Placeholder 2"/>
          <p:cNvSpPr>
            <a:spLocks noGrp="1"/>
          </p:cNvSpPr>
          <p:nvPr>
            <p:ph idx="1"/>
          </p:nvPr>
        </p:nvSpPr>
        <p:spPr/>
        <p:txBody>
          <a:bodyPr/>
          <a:lstStyle/>
          <a:p>
            <a:pPr eaLnBrk="1" hangingPunct="1"/>
            <a:r>
              <a:rPr lang="en-US" altLang="en-US" smtClean="0"/>
              <a:t>Exclude other causes of nausea and vomiting</a:t>
            </a:r>
          </a:p>
          <a:p>
            <a:pPr eaLnBrk="1" hangingPunct="1"/>
            <a:r>
              <a:rPr lang="en-US" altLang="en-US" smtClean="0">
                <a:solidFill>
                  <a:srgbClr val="FF0000"/>
                </a:solidFill>
              </a:rPr>
              <a:t>Take vomiting in late pregnancy very seriously</a:t>
            </a:r>
          </a:p>
          <a:p>
            <a:pPr eaLnBrk="1" hangingPunct="1"/>
            <a:r>
              <a:rPr lang="en-US" altLang="en-US" smtClean="0">
                <a:solidFill>
                  <a:schemeClr val="tx1"/>
                </a:solidFill>
              </a:rPr>
              <a:t>Investigations</a:t>
            </a:r>
          </a:p>
          <a:p>
            <a:pPr lvl="1" eaLnBrk="1" hangingPunct="1"/>
            <a:r>
              <a:rPr lang="en-US" altLang="en-US" smtClean="0">
                <a:solidFill>
                  <a:schemeClr val="tx1"/>
                </a:solidFill>
              </a:rPr>
              <a:t>FBC, BU, SE, LFT, TFT</a:t>
            </a:r>
          </a:p>
          <a:p>
            <a:pPr lvl="1" eaLnBrk="1" hangingPunct="1"/>
            <a:r>
              <a:rPr lang="en-US" altLang="en-US" smtClean="0">
                <a:solidFill>
                  <a:schemeClr val="tx1"/>
                </a:solidFill>
              </a:rPr>
              <a:t>UFR, urine culture and ABST</a:t>
            </a:r>
          </a:p>
          <a:p>
            <a:pPr lvl="1" eaLnBrk="1" hangingPunct="1"/>
            <a:r>
              <a:rPr lang="en-US" altLang="en-US" smtClean="0">
                <a:solidFill>
                  <a:schemeClr val="tx1"/>
                </a:solidFill>
              </a:rPr>
              <a:t>USS of the uterus to exclude multiple pregnancy and hydatidiform mole</a:t>
            </a:r>
          </a:p>
        </p:txBody>
      </p:sp>
    </p:spTree>
    <p:extLst>
      <p:ext uri="{BB962C8B-B14F-4D97-AF65-F5344CB8AC3E}">
        <p14:creationId xmlns:p14="http://schemas.microsoft.com/office/powerpoint/2010/main" val="141283808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pPr eaLnBrk="1" hangingPunct="1"/>
            <a:r>
              <a:rPr lang="en-US" altLang="en-US" smtClean="0"/>
              <a:t>Management contd…….</a:t>
            </a:r>
          </a:p>
        </p:txBody>
      </p:sp>
      <p:sp>
        <p:nvSpPr>
          <p:cNvPr id="48131" name="Content Placeholder 2"/>
          <p:cNvSpPr>
            <a:spLocks noGrp="1"/>
          </p:cNvSpPr>
          <p:nvPr>
            <p:ph idx="1"/>
          </p:nvPr>
        </p:nvSpPr>
        <p:spPr/>
        <p:txBody>
          <a:bodyPr/>
          <a:lstStyle/>
          <a:p>
            <a:pPr eaLnBrk="1" hangingPunct="1"/>
            <a:r>
              <a:rPr lang="en-US" altLang="en-US" smtClean="0"/>
              <a:t>Ensure adequate hydration</a:t>
            </a:r>
          </a:p>
          <a:p>
            <a:pPr lvl="1" eaLnBrk="1" hangingPunct="1"/>
            <a:r>
              <a:rPr lang="en-US" altLang="en-US" smtClean="0"/>
              <a:t>Normal saline</a:t>
            </a:r>
          </a:p>
          <a:p>
            <a:pPr lvl="1" eaLnBrk="1" hangingPunct="1"/>
            <a:r>
              <a:rPr lang="en-US" altLang="en-US" smtClean="0"/>
              <a:t>Hartmann</a:t>
            </a:r>
          </a:p>
          <a:p>
            <a:pPr lvl="1" eaLnBrk="1" hangingPunct="1"/>
            <a:r>
              <a:rPr lang="en-US" altLang="en-US" smtClean="0"/>
              <a:t>Avoid too much of dextrose containing fluids – may precipitate Wernicke’s encephalopathy</a:t>
            </a:r>
          </a:p>
          <a:p>
            <a:pPr lvl="1" eaLnBrk="1" hangingPunct="1"/>
            <a:r>
              <a:rPr lang="en-US" altLang="en-US" smtClean="0"/>
              <a:t>(Wernicke’s encephalopathy is prevented by adding routine adminjstration of oral or intravenous thiamine)</a:t>
            </a:r>
          </a:p>
        </p:txBody>
      </p:sp>
    </p:spTree>
    <p:extLst>
      <p:ext uri="{BB962C8B-B14F-4D97-AF65-F5344CB8AC3E}">
        <p14:creationId xmlns:p14="http://schemas.microsoft.com/office/powerpoint/2010/main" val="377545231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pPr eaLnBrk="1" hangingPunct="1"/>
            <a:r>
              <a:rPr lang="en-US" altLang="en-US" smtClean="0"/>
              <a:t>Management contd……..</a:t>
            </a:r>
          </a:p>
        </p:txBody>
      </p:sp>
      <p:sp>
        <p:nvSpPr>
          <p:cNvPr id="3" name="Content Placeholder 2"/>
          <p:cNvSpPr>
            <a:spLocks noGrp="1"/>
          </p:cNvSpPr>
          <p:nvPr>
            <p:ph idx="1"/>
          </p:nvPr>
        </p:nvSpPr>
        <p:spPr/>
        <p:txBody>
          <a:bodyPr rtlCol="0">
            <a:normAutofit/>
          </a:bodyPr>
          <a:lstStyle/>
          <a:p>
            <a:pPr>
              <a:defRPr/>
            </a:pPr>
            <a:r>
              <a:rPr lang="en-US" dirty="0" err="1" smtClean="0">
                <a:solidFill>
                  <a:schemeClr val="tx1">
                    <a:lumMod val="90000"/>
                    <a:lumOff val="10000"/>
                  </a:schemeClr>
                </a:solidFill>
                <a:ea typeface="+mn-ea"/>
              </a:rPr>
              <a:t>Cyclizine</a:t>
            </a:r>
            <a:endParaRPr lang="en-US" dirty="0" smtClean="0">
              <a:solidFill>
                <a:schemeClr val="tx1">
                  <a:lumMod val="90000"/>
                  <a:lumOff val="10000"/>
                </a:schemeClr>
              </a:solidFill>
              <a:ea typeface="+mn-ea"/>
            </a:endParaRPr>
          </a:p>
          <a:p>
            <a:pPr>
              <a:defRPr/>
            </a:pPr>
            <a:r>
              <a:rPr lang="en-US" dirty="0" smtClean="0">
                <a:solidFill>
                  <a:schemeClr val="tx1">
                    <a:lumMod val="90000"/>
                    <a:lumOff val="10000"/>
                  </a:schemeClr>
                </a:solidFill>
                <a:ea typeface="+mn-ea"/>
              </a:rPr>
              <a:t>Promethazine</a:t>
            </a:r>
          </a:p>
          <a:p>
            <a:pPr>
              <a:defRPr/>
            </a:pPr>
            <a:r>
              <a:rPr lang="en-US" dirty="0" smtClean="0">
                <a:solidFill>
                  <a:schemeClr val="tx1">
                    <a:lumMod val="90000"/>
                    <a:lumOff val="10000"/>
                  </a:schemeClr>
                </a:solidFill>
                <a:ea typeface="+mn-ea"/>
              </a:rPr>
              <a:t>Metoclopramide</a:t>
            </a:r>
          </a:p>
          <a:p>
            <a:pPr>
              <a:defRPr/>
            </a:pPr>
            <a:r>
              <a:rPr lang="en-US" dirty="0" err="1" smtClean="0">
                <a:solidFill>
                  <a:schemeClr val="tx1">
                    <a:lumMod val="90000"/>
                    <a:lumOff val="10000"/>
                  </a:schemeClr>
                </a:solidFill>
                <a:ea typeface="+mn-ea"/>
              </a:rPr>
              <a:t>Domperidone</a:t>
            </a:r>
            <a:endParaRPr lang="en-US" dirty="0" smtClean="0">
              <a:solidFill>
                <a:schemeClr val="tx1">
                  <a:lumMod val="90000"/>
                  <a:lumOff val="10000"/>
                </a:schemeClr>
              </a:solidFill>
              <a:ea typeface="+mn-ea"/>
            </a:endParaRPr>
          </a:p>
          <a:p>
            <a:pPr>
              <a:defRPr/>
            </a:pPr>
            <a:r>
              <a:rPr lang="en-US" dirty="0" err="1" smtClean="0">
                <a:solidFill>
                  <a:schemeClr val="tx1">
                    <a:lumMod val="90000"/>
                    <a:lumOff val="10000"/>
                  </a:schemeClr>
                </a:solidFill>
                <a:ea typeface="+mn-ea"/>
              </a:rPr>
              <a:t>Ondansetron</a:t>
            </a:r>
            <a:endParaRPr lang="en-US" dirty="0" smtClean="0">
              <a:solidFill>
                <a:schemeClr val="tx1">
                  <a:lumMod val="90000"/>
                  <a:lumOff val="10000"/>
                </a:schemeClr>
              </a:solidFill>
              <a:ea typeface="+mn-ea"/>
            </a:endParaRPr>
          </a:p>
          <a:p>
            <a:pPr>
              <a:defRPr/>
            </a:pPr>
            <a:endParaRPr lang="en-US" dirty="0">
              <a:solidFill>
                <a:schemeClr val="tx1">
                  <a:lumMod val="90000"/>
                  <a:lumOff val="10000"/>
                </a:schemeClr>
              </a:solidFill>
              <a:ea typeface="+mn-ea"/>
            </a:endParaRPr>
          </a:p>
          <a:p>
            <a:pPr>
              <a:defRPr/>
            </a:pPr>
            <a:r>
              <a:rPr lang="en-US" dirty="0" smtClean="0">
                <a:solidFill>
                  <a:schemeClr val="tx1">
                    <a:lumMod val="90000"/>
                    <a:lumOff val="10000"/>
                  </a:schemeClr>
                </a:solidFill>
                <a:ea typeface="+mn-ea"/>
              </a:rPr>
              <a:t>Add an antacid, H2 receptor blocker or a proton pump inhibitor</a:t>
            </a:r>
          </a:p>
          <a:p>
            <a:pPr>
              <a:defRPr/>
            </a:pPr>
            <a:r>
              <a:rPr lang="en-US" dirty="0" smtClean="0">
                <a:solidFill>
                  <a:schemeClr val="tx1">
                    <a:lumMod val="90000"/>
                    <a:lumOff val="10000"/>
                  </a:schemeClr>
                </a:solidFill>
                <a:ea typeface="+mn-ea"/>
              </a:rPr>
              <a:t>Corticosteroids in refractory cases</a:t>
            </a:r>
            <a:endParaRPr lang="en-US" dirty="0">
              <a:solidFill>
                <a:schemeClr val="tx1">
                  <a:lumMod val="90000"/>
                  <a:lumOff val="10000"/>
                </a:schemeClr>
              </a:solidFill>
              <a:ea typeface="+mn-ea"/>
            </a:endParaRPr>
          </a:p>
        </p:txBody>
      </p:sp>
    </p:spTree>
    <p:extLst>
      <p:ext uri="{BB962C8B-B14F-4D97-AF65-F5344CB8AC3E}">
        <p14:creationId xmlns:p14="http://schemas.microsoft.com/office/powerpoint/2010/main" val="640350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04294" y="495321"/>
            <a:ext cx="8911687" cy="1280890"/>
          </a:xfrm>
        </p:spPr>
        <p:txBody>
          <a:bodyPr/>
          <a:lstStyle/>
          <a:p>
            <a:r>
              <a:rPr lang="en-US" b="1" dirty="0"/>
              <a:t>Types of miscarriage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71315" y="1303192"/>
            <a:ext cx="7429508" cy="5264259"/>
          </a:xfrm>
        </p:spPr>
      </p:pic>
    </p:spTree>
    <p:extLst>
      <p:ext uri="{BB962C8B-B14F-4D97-AF65-F5344CB8AC3E}">
        <p14:creationId xmlns:p14="http://schemas.microsoft.com/office/powerpoint/2010/main" val="27359089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Types of miscarriage</a:t>
            </a:r>
          </a:p>
        </p:txBody>
      </p:sp>
      <p:sp>
        <p:nvSpPr>
          <p:cNvPr id="4" name="TextBox 3"/>
          <p:cNvSpPr txBox="1"/>
          <p:nvPr/>
        </p:nvSpPr>
        <p:spPr>
          <a:xfrm>
            <a:off x="1390918" y="2163651"/>
            <a:ext cx="3090930" cy="400110"/>
          </a:xfrm>
          <a:prstGeom prst="rect">
            <a:avLst/>
          </a:prstGeom>
          <a:noFill/>
        </p:spPr>
        <p:txBody>
          <a:bodyPr wrap="square" rtlCol="0">
            <a:spAutoFit/>
          </a:bodyPr>
          <a:lstStyle/>
          <a:p>
            <a:r>
              <a:rPr lang="en-US" sz="2000" dirty="0"/>
              <a:t>Threatened MC</a:t>
            </a:r>
          </a:p>
        </p:txBody>
      </p:sp>
      <p:sp>
        <p:nvSpPr>
          <p:cNvPr id="6" name="TextBox 5"/>
          <p:cNvSpPr txBox="1"/>
          <p:nvPr/>
        </p:nvSpPr>
        <p:spPr>
          <a:xfrm>
            <a:off x="1390918" y="4750158"/>
            <a:ext cx="3090930" cy="400110"/>
          </a:xfrm>
          <a:prstGeom prst="rect">
            <a:avLst/>
          </a:prstGeom>
          <a:noFill/>
        </p:spPr>
        <p:txBody>
          <a:bodyPr wrap="square" rtlCol="0">
            <a:spAutoFit/>
          </a:bodyPr>
          <a:lstStyle/>
          <a:p>
            <a:r>
              <a:rPr lang="en-US" sz="2000" dirty="0"/>
              <a:t>Missed MC</a:t>
            </a:r>
          </a:p>
        </p:txBody>
      </p:sp>
      <p:sp>
        <p:nvSpPr>
          <p:cNvPr id="7" name="TextBox 6"/>
          <p:cNvSpPr txBox="1"/>
          <p:nvPr/>
        </p:nvSpPr>
        <p:spPr>
          <a:xfrm>
            <a:off x="4202737" y="3126148"/>
            <a:ext cx="3090930" cy="400110"/>
          </a:xfrm>
          <a:prstGeom prst="rect">
            <a:avLst/>
          </a:prstGeom>
          <a:noFill/>
        </p:spPr>
        <p:txBody>
          <a:bodyPr wrap="square" rtlCol="0">
            <a:spAutoFit/>
          </a:bodyPr>
          <a:lstStyle/>
          <a:p>
            <a:r>
              <a:rPr lang="en-US" sz="2000" dirty="0"/>
              <a:t>Inevitable MC</a:t>
            </a:r>
          </a:p>
        </p:txBody>
      </p:sp>
      <p:sp>
        <p:nvSpPr>
          <p:cNvPr id="8" name="TextBox 7"/>
          <p:cNvSpPr txBox="1"/>
          <p:nvPr/>
        </p:nvSpPr>
        <p:spPr>
          <a:xfrm>
            <a:off x="4260760" y="4747406"/>
            <a:ext cx="3090930" cy="400110"/>
          </a:xfrm>
          <a:prstGeom prst="rect">
            <a:avLst/>
          </a:prstGeom>
          <a:noFill/>
        </p:spPr>
        <p:txBody>
          <a:bodyPr wrap="square" rtlCol="0">
            <a:spAutoFit/>
          </a:bodyPr>
          <a:lstStyle/>
          <a:p>
            <a:r>
              <a:rPr lang="en-US" sz="2000" dirty="0"/>
              <a:t>Incomplete MC</a:t>
            </a:r>
          </a:p>
        </p:txBody>
      </p:sp>
      <p:sp>
        <p:nvSpPr>
          <p:cNvPr id="9" name="TextBox 8"/>
          <p:cNvSpPr txBox="1"/>
          <p:nvPr/>
        </p:nvSpPr>
        <p:spPr>
          <a:xfrm>
            <a:off x="7763814" y="4747406"/>
            <a:ext cx="3090930" cy="400110"/>
          </a:xfrm>
          <a:prstGeom prst="rect">
            <a:avLst/>
          </a:prstGeom>
          <a:noFill/>
        </p:spPr>
        <p:txBody>
          <a:bodyPr wrap="square" rtlCol="0">
            <a:spAutoFit/>
          </a:bodyPr>
          <a:lstStyle/>
          <a:p>
            <a:r>
              <a:rPr lang="en-US" sz="2000" dirty="0"/>
              <a:t>Complete MC</a:t>
            </a:r>
          </a:p>
        </p:txBody>
      </p:sp>
      <p:sp>
        <p:nvSpPr>
          <p:cNvPr id="10" name="TextBox 9"/>
          <p:cNvSpPr txBox="1"/>
          <p:nvPr/>
        </p:nvSpPr>
        <p:spPr>
          <a:xfrm>
            <a:off x="7710154" y="2121925"/>
            <a:ext cx="3090930" cy="400110"/>
          </a:xfrm>
          <a:prstGeom prst="rect">
            <a:avLst/>
          </a:prstGeom>
          <a:noFill/>
        </p:spPr>
        <p:txBody>
          <a:bodyPr wrap="square" rtlCol="0">
            <a:spAutoFit/>
          </a:bodyPr>
          <a:lstStyle/>
          <a:p>
            <a:r>
              <a:rPr lang="en-US" sz="2000" dirty="0"/>
              <a:t>Normal pregnancy</a:t>
            </a:r>
          </a:p>
        </p:txBody>
      </p:sp>
      <p:cxnSp>
        <p:nvCxnSpPr>
          <p:cNvPr id="12" name="Straight Arrow Connector 11"/>
          <p:cNvCxnSpPr/>
          <p:nvPr/>
        </p:nvCxnSpPr>
        <p:spPr>
          <a:xfrm>
            <a:off x="2215166" y="2563761"/>
            <a:ext cx="0" cy="21836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cxnSpLocks/>
            <a:endCxn id="10" idx="1"/>
          </p:cNvCxnSpPr>
          <p:nvPr/>
        </p:nvCxnSpPr>
        <p:spPr>
          <a:xfrm flipV="1">
            <a:off x="3496235" y="2321980"/>
            <a:ext cx="4213919" cy="417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cxnSpLocks/>
          </p:cNvCxnSpPr>
          <p:nvPr/>
        </p:nvCxnSpPr>
        <p:spPr>
          <a:xfrm>
            <a:off x="3257073" y="2524787"/>
            <a:ext cx="945664" cy="6013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5120583" y="3526258"/>
            <a:ext cx="0" cy="12597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3116687" y="4947461"/>
            <a:ext cx="114407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6568225" y="4947461"/>
            <a:ext cx="1195589"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32561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Why miscarriage happen?</a:t>
            </a:r>
          </a:p>
        </p:txBody>
      </p:sp>
      <p:sp>
        <p:nvSpPr>
          <p:cNvPr id="3" name="Content Placeholder 2"/>
          <p:cNvSpPr>
            <a:spLocks noGrp="1"/>
          </p:cNvSpPr>
          <p:nvPr>
            <p:ph idx="1"/>
          </p:nvPr>
        </p:nvSpPr>
        <p:spPr>
          <a:xfrm>
            <a:off x="2305877" y="2133600"/>
            <a:ext cx="8915400" cy="3777622"/>
          </a:xfrm>
        </p:spPr>
        <p:txBody>
          <a:bodyPr>
            <a:normAutofit/>
          </a:bodyPr>
          <a:lstStyle/>
          <a:p>
            <a:r>
              <a:rPr lang="en-US" sz="2000"/>
              <a:t>Chromosomal abnormalities(commonest)</a:t>
            </a:r>
            <a:endParaRPr lang="en-US" sz="2000" dirty="0"/>
          </a:p>
          <a:p>
            <a:r>
              <a:rPr lang="en-US" sz="2000" dirty="0"/>
              <a:t>Medical/ endocrine disorders</a:t>
            </a:r>
          </a:p>
          <a:p>
            <a:r>
              <a:rPr lang="en-US" sz="2000" dirty="0"/>
              <a:t>Uterine abnormalities</a:t>
            </a:r>
          </a:p>
          <a:p>
            <a:r>
              <a:rPr lang="en-US" sz="2000" dirty="0"/>
              <a:t>Infections</a:t>
            </a:r>
          </a:p>
          <a:p>
            <a:r>
              <a:rPr lang="en-US" sz="2000" dirty="0"/>
              <a:t>Drugs/ chemicals</a:t>
            </a:r>
          </a:p>
        </p:txBody>
      </p:sp>
    </p:spTree>
    <p:extLst>
      <p:ext uri="{BB962C8B-B14F-4D97-AF65-F5344CB8AC3E}">
        <p14:creationId xmlns:p14="http://schemas.microsoft.com/office/powerpoint/2010/main" val="9937445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How to manage a patient with miscarriage?</a:t>
            </a:r>
          </a:p>
        </p:txBody>
      </p:sp>
      <p:sp>
        <p:nvSpPr>
          <p:cNvPr id="3" name="Content Placeholder 2"/>
          <p:cNvSpPr>
            <a:spLocks noGrp="1"/>
          </p:cNvSpPr>
          <p:nvPr>
            <p:ph idx="1"/>
          </p:nvPr>
        </p:nvSpPr>
        <p:spPr/>
        <p:txBody>
          <a:bodyPr/>
          <a:lstStyle/>
          <a:p>
            <a:r>
              <a:rPr lang="en-US" sz="2000" dirty="0"/>
              <a:t>Assessment</a:t>
            </a:r>
          </a:p>
          <a:p>
            <a:pPr lvl="1"/>
            <a:r>
              <a:rPr lang="en-US" sz="1800" dirty="0"/>
              <a:t>Establish the location and the gestation of the pregnancy</a:t>
            </a:r>
          </a:p>
          <a:p>
            <a:pPr lvl="1"/>
            <a:r>
              <a:rPr lang="en-US" sz="1800" dirty="0"/>
              <a:t>Assess the blood loss and pain</a:t>
            </a:r>
          </a:p>
          <a:p>
            <a:pPr lvl="1"/>
            <a:r>
              <a:rPr lang="en-US" sz="1800" dirty="0"/>
              <a:t>Blood group and Rhesus state</a:t>
            </a:r>
          </a:p>
        </p:txBody>
      </p:sp>
    </p:spTree>
    <p:extLst>
      <p:ext uri="{BB962C8B-B14F-4D97-AF65-F5344CB8AC3E}">
        <p14:creationId xmlns:p14="http://schemas.microsoft.com/office/powerpoint/2010/main" val="19372194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03528" y="598352"/>
            <a:ext cx="8911687" cy="1280890"/>
          </a:xfrm>
        </p:spPr>
        <p:txBody>
          <a:bodyPr/>
          <a:lstStyle/>
          <a:p>
            <a:r>
              <a:rPr lang="en-US" b="1" dirty="0"/>
              <a:t>Establish the location of the pregnancy</a:t>
            </a:r>
          </a:p>
        </p:txBody>
      </p:sp>
      <p:sp>
        <p:nvSpPr>
          <p:cNvPr id="3" name="Content Placeholder 2"/>
          <p:cNvSpPr>
            <a:spLocks noGrp="1"/>
          </p:cNvSpPr>
          <p:nvPr>
            <p:ph idx="1"/>
          </p:nvPr>
        </p:nvSpPr>
        <p:spPr>
          <a:xfrm>
            <a:off x="2103528" y="2120721"/>
            <a:ext cx="8915400" cy="3777622"/>
          </a:xfrm>
        </p:spPr>
        <p:txBody>
          <a:bodyPr/>
          <a:lstStyle/>
          <a:p>
            <a:r>
              <a:rPr lang="en-US" sz="2000" dirty="0"/>
              <a:t>What we know</a:t>
            </a:r>
          </a:p>
          <a:p>
            <a:pPr lvl="1"/>
            <a:r>
              <a:rPr lang="en-US" sz="1800" dirty="0"/>
              <a:t>A TVS can show a IUGS at around 5 weeks gestation</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545" y="2995010"/>
            <a:ext cx="8577330" cy="335924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31875" y="3153648"/>
            <a:ext cx="3137031" cy="3041970"/>
          </a:xfrm>
          <a:prstGeom prst="rect">
            <a:avLst/>
          </a:prstGeom>
        </p:spPr>
      </p:pic>
      <p:sp>
        <p:nvSpPr>
          <p:cNvPr id="6" name="TextBox 5"/>
          <p:cNvSpPr txBox="1"/>
          <p:nvPr/>
        </p:nvSpPr>
        <p:spPr>
          <a:xfrm>
            <a:off x="1339403" y="6354256"/>
            <a:ext cx="3206839" cy="369332"/>
          </a:xfrm>
          <a:prstGeom prst="rect">
            <a:avLst/>
          </a:prstGeom>
          <a:noFill/>
        </p:spPr>
        <p:txBody>
          <a:bodyPr wrap="square" rtlCol="0">
            <a:spAutoFit/>
          </a:bodyPr>
          <a:lstStyle/>
          <a:p>
            <a:r>
              <a:rPr lang="en-US" dirty="0"/>
              <a:t>5 wks. GS seen</a:t>
            </a:r>
          </a:p>
        </p:txBody>
      </p:sp>
      <p:sp>
        <p:nvSpPr>
          <p:cNvPr id="7" name="TextBox 6"/>
          <p:cNvSpPr txBox="1"/>
          <p:nvPr/>
        </p:nvSpPr>
        <p:spPr>
          <a:xfrm>
            <a:off x="4788794" y="6354256"/>
            <a:ext cx="3206839" cy="369332"/>
          </a:xfrm>
          <a:prstGeom prst="rect">
            <a:avLst/>
          </a:prstGeom>
          <a:noFill/>
        </p:spPr>
        <p:txBody>
          <a:bodyPr wrap="square" rtlCol="0">
            <a:spAutoFit/>
          </a:bodyPr>
          <a:lstStyle/>
          <a:p>
            <a:r>
              <a:rPr lang="en-US" dirty="0"/>
              <a:t>5+ wks. GS seen</a:t>
            </a:r>
          </a:p>
        </p:txBody>
      </p:sp>
      <p:sp>
        <p:nvSpPr>
          <p:cNvPr id="8" name="TextBox 7"/>
          <p:cNvSpPr txBox="1"/>
          <p:nvPr/>
        </p:nvSpPr>
        <p:spPr>
          <a:xfrm>
            <a:off x="8731875" y="6354256"/>
            <a:ext cx="3206839" cy="369332"/>
          </a:xfrm>
          <a:prstGeom prst="rect">
            <a:avLst/>
          </a:prstGeom>
          <a:noFill/>
        </p:spPr>
        <p:txBody>
          <a:bodyPr wrap="square" rtlCol="0">
            <a:spAutoFit/>
          </a:bodyPr>
          <a:lstStyle/>
          <a:p>
            <a:r>
              <a:rPr lang="en-US" dirty="0"/>
              <a:t>6+ wks. FHB can be seen</a:t>
            </a:r>
          </a:p>
        </p:txBody>
      </p:sp>
    </p:spTree>
    <p:extLst>
      <p:ext uri="{BB962C8B-B14F-4D97-AF65-F5344CB8AC3E}">
        <p14:creationId xmlns:p14="http://schemas.microsoft.com/office/powerpoint/2010/main" val="3848890233"/>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TM02892315[[fn=Wisp]]</Template>
  <TotalTime>136</TotalTime>
  <Words>1460</Words>
  <Application>Microsoft Office PowerPoint</Application>
  <PresentationFormat>Widescreen</PresentationFormat>
  <Paragraphs>326</Paragraphs>
  <Slides>46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46</vt:i4>
      </vt:variant>
    </vt:vector>
  </HeadingPairs>
  <TitlesOfParts>
    <vt:vector size="50" baseType="lpstr">
      <vt:lpstr>Arial</vt:lpstr>
      <vt:lpstr>Century Gothic</vt:lpstr>
      <vt:lpstr>Wingdings 3</vt:lpstr>
      <vt:lpstr>Wisp</vt:lpstr>
      <vt:lpstr>Early Pregnancy Complications</vt:lpstr>
      <vt:lpstr>PowerPoint Presentation</vt:lpstr>
      <vt:lpstr>Miscarriage</vt:lpstr>
      <vt:lpstr>Miscarriage </vt:lpstr>
      <vt:lpstr>Types of miscarriage</vt:lpstr>
      <vt:lpstr>Types of miscarriage</vt:lpstr>
      <vt:lpstr>Why miscarriage happen?</vt:lpstr>
      <vt:lpstr>How to manage a patient with miscarriage?</vt:lpstr>
      <vt:lpstr>Establish the location of the pregnancy</vt:lpstr>
      <vt:lpstr>Establish the location of the pregnancy</vt:lpstr>
      <vt:lpstr>Establish the location of the pregnancy</vt:lpstr>
      <vt:lpstr>Ectopic pregnancy</vt:lpstr>
      <vt:lpstr>Ectopic pregnancy</vt:lpstr>
      <vt:lpstr>Why do ectopic pregnancies occur?</vt:lpstr>
      <vt:lpstr>How does ectopic pregnancies present?</vt:lpstr>
      <vt:lpstr>How to diagnose an ectopic pregnancy?</vt:lpstr>
      <vt:lpstr>Management of miscarriage</vt:lpstr>
      <vt:lpstr>Management of miscarriage</vt:lpstr>
      <vt:lpstr>Management of miscarriage </vt:lpstr>
      <vt:lpstr>Management of miscarriage </vt:lpstr>
      <vt:lpstr>Management of PUL</vt:lpstr>
      <vt:lpstr>Management of Ectopic Pregnancy</vt:lpstr>
      <vt:lpstr>Management of Ectopic Pregnancy</vt:lpstr>
      <vt:lpstr>Management of Ectopic Pregnancy</vt:lpstr>
      <vt:lpstr>Management of Ectopic Pregnancy</vt:lpstr>
      <vt:lpstr>PowerPoint Presentation</vt:lpstr>
      <vt:lpstr>Management of Ectopic Pregnancy</vt:lpstr>
      <vt:lpstr>Management of Ectopic Pregnancy</vt:lpstr>
      <vt:lpstr>Management of Ectopic Pregnancy</vt:lpstr>
      <vt:lpstr>Gestational trophoblastic disease</vt:lpstr>
      <vt:lpstr>Gestational trophoblastic neoplasia</vt:lpstr>
      <vt:lpstr>Gestational trophoblastic neoplasia</vt:lpstr>
      <vt:lpstr>Clinical features</vt:lpstr>
      <vt:lpstr>Rare clinical features</vt:lpstr>
      <vt:lpstr>Treatment</vt:lpstr>
      <vt:lpstr>Treatment</vt:lpstr>
      <vt:lpstr>Anti D in GTN</vt:lpstr>
      <vt:lpstr>Follow up</vt:lpstr>
      <vt:lpstr>Contraception</vt:lpstr>
      <vt:lpstr>PowerPoint Presentation</vt:lpstr>
      <vt:lpstr>Hyperemesis gravidarum</vt:lpstr>
      <vt:lpstr>Risks</vt:lpstr>
      <vt:lpstr>Markers of severity</vt:lpstr>
      <vt:lpstr>Management</vt:lpstr>
      <vt:lpstr>Management contd…….</vt:lpstr>
      <vt:lpstr>Management contd……..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Early Pregnancy Complications</dc:title>
  <dc:creator>Gihan</dc:creator>
  <cp:lastModifiedBy>isuru sampath rathnayake</cp:lastModifiedBy>
  <cp:revision>23</cp:revision>
  <dcterms:created xsi:type="dcterms:W3CDTF">2019-07-12T13:47:52Z</dcterms:created>
  <dcterms:modified xsi:type="dcterms:W3CDTF">2019-07-14T07:52:56Z</dcterms:modified>
</cp:coreProperties>
</file>