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58" r:id="rId4"/>
    <p:sldId id="259" r:id="rId5"/>
    <p:sldId id="289" r:id="rId6"/>
    <p:sldId id="29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5" r:id="rId30"/>
    <p:sldId id="28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CC9B-534C-4710-8C2D-9DB41B1AE6E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B845-727C-420C-9370-558495D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7C8-5019-46CF-936E-CBE040BDE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904" y="422564"/>
            <a:ext cx="10363200" cy="976745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PRE TERM LABOUR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64" y="1302327"/>
            <a:ext cx="7602681" cy="50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2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64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Fetal Inflammatory stress syndrome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1646" y="3287259"/>
            <a:ext cx="4354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91646" y="3879669"/>
            <a:ext cx="8708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2966" y="4193177"/>
            <a:ext cx="318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Cortisol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0354" y="467650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3909" y="490054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Activation of common pathway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22966" y="2893012"/>
            <a:ext cx="173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CRH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8532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Aetiology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8857" y="1973943"/>
            <a:ext cx="77651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Preeclampsia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Antepartam</a:t>
            </a:r>
            <a:r>
              <a:rPr lang="en-US" sz="2800" dirty="0" smtClean="0"/>
              <a:t> </a:t>
            </a:r>
            <a:r>
              <a:rPr lang="en-US" sz="2800" dirty="0" err="1" smtClean="0"/>
              <a:t>haemorrhage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Polyhydroamniosis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Acute </a:t>
            </a:r>
            <a:r>
              <a:rPr lang="en-US" sz="2800" dirty="0"/>
              <a:t>fever –</a:t>
            </a:r>
            <a:r>
              <a:rPr lang="en-US" sz="2800" dirty="0" smtClean="0"/>
              <a:t>Pyelonephritis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Acute appendicitis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Genital </a:t>
            </a:r>
            <a:r>
              <a:rPr lang="en-US" sz="2800" dirty="0"/>
              <a:t>tract </a:t>
            </a:r>
            <a:r>
              <a:rPr lang="en-US" sz="2800" dirty="0" smtClean="0"/>
              <a:t>infection-</a:t>
            </a:r>
          </a:p>
          <a:p>
            <a:r>
              <a:rPr lang="en-US" sz="2800" dirty="0" smtClean="0"/>
              <a:t>                        Bacterial vaginosis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	 Chlamydia</a:t>
            </a:r>
          </a:p>
          <a:p>
            <a:r>
              <a:rPr lang="en-US" sz="2800" dirty="0" smtClean="0"/>
              <a:t>		 Mycoplasma</a:t>
            </a:r>
          </a:p>
          <a:p>
            <a:r>
              <a:rPr lang="en-US" sz="2800" dirty="0" smtClean="0"/>
              <a:t>		 ?GBBS</a:t>
            </a:r>
            <a:endParaRPr lang="en-US" sz="2800" dirty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9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Fetal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pregnancy</a:t>
            </a:r>
          </a:p>
          <a:p>
            <a:r>
              <a:rPr lang="en-US" dirty="0" smtClean="0"/>
              <a:t>Congenital malformation</a:t>
            </a:r>
          </a:p>
          <a:p>
            <a:r>
              <a:rPr lang="en-US" dirty="0" smtClean="0"/>
              <a:t>Intrauterine </a:t>
            </a:r>
            <a:r>
              <a:rPr lang="en-US" dirty="0"/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35352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Placental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Infarction</a:t>
            </a:r>
          </a:p>
          <a:p>
            <a:r>
              <a:rPr lang="en-US" dirty="0" smtClean="0"/>
              <a:t>Thrombosis</a:t>
            </a:r>
          </a:p>
          <a:p>
            <a:r>
              <a:rPr lang="en-US" dirty="0" smtClean="0"/>
              <a:t>Placenta </a:t>
            </a:r>
            <a:r>
              <a:rPr lang="en-US" dirty="0" err="1" smtClean="0"/>
              <a:t>praevia</a:t>
            </a:r>
            <a:r>
              <a:rPr lang="en-US" dirty="0" smtClean="0"/>
              <a:t>/abruption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Clinical</a:t>
            </a:r>
            <a:r>
              <a:rPr lang="en-US" sz="4400" b="1" dirty="0" smtClean="0"/>
              <a:t> </a:t>
            </a:r>
            <a:r>
              <a:rPr lang="en-US" sz="4000" b="1" dirty="0" smtClean="0"/>
              <a:t>evaluation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6163"/>
            <a:ext cx="9144000" cy="280198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Symptoms</a:t>
            </a:r>
            <a:br>
              <a:rPr lang="en-US" sz="3600" dirty="0"/>
            </a:br>
            <a:r>
              <a:rPr lang="en-US" sz="3600" dirty="0" smtClean="0"/>
              <a:t>Examination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Investigation</a:t>
            </a:r>
          </a:p>
        </p:txBody>
      </p:sp>
    </p:spTree>
    <p:extLst>
      <p:ext uri="{BB962C8B-B14F-4D97-AF65-F5344CB8AC3E}">
        <p14:creationId xmlns:p14="http://schemas.microsoft.com/office/powerpoint/2010/main" val="278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Presentation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8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Preterm </a:t>
            </a:r>
            <a:r>
              <a:rPr lang="en-US" dirty="0" err="1" smtClean="0"/>
              <a:t>labour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SROM</a:t>
            </a:r>
          </a:p>
          <a:p>
            <a:r>
              <a:rPr lang="en-US" dirty="0" smtClean="0"/>
              <a:t>Painless </a:t>
            </a:r>
            <a:r>
              <a:rPr lang="en-US" dirty="0"/>
              <a:t>dilatation of cervix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6972" y="2416629"/>
            <a:ext cx="6074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Contractions 1 in 10 min painless/ painful</a:t>
            </a:r>
          </a:p>
          <a:p>
            <a:r>
              <a:rPr lang="en-US" sz="2400" dirty="0" smtClean="0"/>
              <a:t>intermittent </a:t>
            </a:r>
            <a:r>
              <a:rPr lang="en-US" sz="2400" dirty="0"/>
              <a:t>abdominal cramping</a:t>
            </a:r>
          </a:p>
          <a:p>
            <a:r>
              <a:rPr lang="en-US" sz="2400" dirty="0"/>
              <a:t>pelvic pressure</a:t>
            </a:r>
          </a:p>
          <a:p>
            <a:r>
              <a:rPr lang="en-US" sz="2400" dirty="0"/>
              <a:t>Backache</a:t>
            </a:r>
          </a:p>
          <a:p>
            <a:r>
              <a:rPr lang="en-US" sz="2400" dirty="0"/>
              <a:t>increase vaginal discharge</a:t>
            </a:r>
          </a:p>
          <a:p>
            <a:r>
              <a:rPr lang="en-US" sz="2400" dirty="0"/>
              <a:t>vaginal spotting /</a:t>
            </a:r>
            <a:r>
              <a:rPr lang="en-US" sz="2400" dirty="0" smtClean="0"/>
              <a:t>bleeding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0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Examination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1154" y="2429691"/>
            <a:ext cx="8961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Pulse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Blood pressure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Abdomen- </a:t>
            </a:r>
            <a:r>
              <a:rPr lang="en-US" sz="2800" dirty="0"/>
              <a:t>lie </a:t>
            </a:r>
            <a:r>
              <a:rPr lang="en-US" sz="2800" dirty="0" smtClean="0"/>
              <a:t>,presentation ,contraction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7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Sterile speculum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liquor</a:t>
            </a:r>
          </a:p>
          <a:p>
            <a:r>
              <a:rPr lang="en-US" dirty="0" smtClean="0"/>
              <a:t>PH</a:t>
            </a:r>
          </a:p>
          <a:p>
            <a:r>
              <a:rPr lang="en-US" dirty="0" smtClean="0"/>
              <a:t>Fibronectin(FFN)swab-posterior fornix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   external cervical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HVS-chlamydia(cervix),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 </a:t>
            </a:r>
            <a:r>
              <a:rPr lang="en-US" dirty="0" err="1" smtClean="0"/>
              <a:t>gonorrhoea</a:t>
            </a:r>
            <a:r>
              <a:rPr lang="en-US" dirty="0" smtClean="0"/>
              <a:t>(cervix)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 streptococcus(outer 1/3 of vagina and perineum)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7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Effacement 80% 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Dilatation &gt;2 cm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Cervical</a:t>
            </a:r>
            <a:r>
              <a:rPr lang="en-US" dirty="0"/>
              <a:t> </a:t>
            </a:r>
            <a:r>
              <a:rPr lang="en-US" sz="4000" dirty="0"/>
              <a:t>assessment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UFR</a:t>
            </a:r>
          </a:p>
          <a:p>
            <a:r>
              <a:rPr lang="en-US" dirty="0" smtClean="0"/>
              <a:t>CRP</a:t>
            </a:r>
          </a:p>
          <a:p>
            <a:r>
              <a:rPr lang="en-US" dirty="0" smtClean="0"/>
              <a:t>FBC</a:t>
            </a:r>
          </a:p>
          <a:p>
            <a:r>
              <a:rPr lang="en-US" dirty="0" smtClean="0"/>
              <a:t>OGTT </a:t>
            </a:r>
          </a:p>
          <a:p>
            <a:r>
              <a:rPr lang="en-US" dirty="0" smtClean="0"/>
              <a:t>CTG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Investigations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3668" y="600891"/>
            <a:ext cx="647917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Objectives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define pre term </a:t>
            </a:r>
            <a:r>
              <a:rPr lang="en-US" sz="2800" dirty="0" err="1" smtClean="0"/>
              <a:t>labour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describe incidence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describe risks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identify risk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screen for preterm </a:t>
            </a:r>
            <a:r>
              <a:rPr lang="en-US" sz="2800" dirty="0" err="1" smtClean="0"/>
              <a:t>labour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discuss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discuss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discuss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621"/>
          </a:xfrm>
        </p:spPr>
        <p:txBody>
          <a:bodyPr/>
          <a:lstStyle/>
          <a:p>
            <a:r>
              <a:rPr lang="en-US" dirty="0" smtClean="0"/>
              <a:t>USS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Placental </a:t>
            </a:r>
            <a:r>
              <a:rPr lang="en-US" dirty="0" smtClean="0"/>
              <a:t>location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AFI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fetal weight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fetal wellbeing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Cervical ultrasound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Cervical length&lt;20mm+Contractions:PTL</a:t>
            </a:r>
          </a:p>
          <a:p>
            <a:pPr marL="0" indent="0">
              <a:buNone/>
            </a:pPr>
            <a:r>
              <a:rPr lang="en-US" dirty="0" smtClean="0"/>
              <a:t>		        20-30mm+contractions:probable PTL		              		        &gt;30mm:PTL very </a:t>
            </a:r>
            <a:r>
              <a:rPr lang="en-US" dirty="0"/>
              <a:t>unlikely</a:t>
            </a:r>
          </a:p>
        </p:txBody>
      </p:sp>
    </p:spTree>
    <p:extLst>
      <p:ext uri="{BB962C8B-B14F-4D97-AF65-F5344CB8AC3E}">
        <p14:creationId xmlns:p14="http://schemas.microsoft.com/office/powerpoint/2010/main" val="31271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left lateral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Sedation</a:t>
            </a:r>
          </a:p>
          <a:p>
            <a:r>
              <a:rPr lang="en-US" dirty="0" smtClean="0"/>
              <a:t>Hydration</a:t>
            </a:r>
          </a:p>
          <a:p>
            <a:r>
              <a:rPr lang="en-US" dirty="0" smtClean="0"/>
              <a:t>Antibiotics-Erythromycin </a:t>
            </a:r>
            <a:r>
              <a:rPr lang="en-US" dirty="0"/>
              <a:t>250mg </a:t>
            </a:r>
            <a:r>
              <a:rPr lang="en-US" dirty="0" err="1"/>
              <a:t>tds</a:t>
            </a:r>
            <a:r>
              <a:rPr lang="en-US" dirty="0"/>
              <a:t> 10 days</a:t>
            </a:r>
          </a:p>
        </p:txBody>
      </p:sp>
    </p:spTree>
    <p:extLst>
      <p:ext uri="{BB962C8B-B14F-4D97-AF65-F5344CB8AC3E}">
        <p14:creationId xmlns:p14="http://schemas.microsoft.com/office/powerpoint/2010/main" val="7955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5600" y="2220686"/>
            <a:ext cx="10261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Nifedipine</a:t>
            </a:r>
          </a:p>
          <a:p>
            <a:endParaRPr lang="en-US" sz="2800" dirty="0" smtClean="0"/>
          </a:p>
          <a:p>
            <a:r>
              <a:rPr lang="en-US" sz="2800" dirty="0" smtClean="0"/>
              <a:t>Acute </a:t>
            </a:r>
            <a:r>
              <a:rPr lang="en-US" sz="2800" dirty="0" err="1" smtClean="0"/>
              <a:t>tocolysis</a:t>
            </a:r>
            <a:r>
              <a:rPr lang="en-US" sz="2800" dirty="0" smtClean="0"/>
              <a:t> : Nifedipine </a:t>
            </a:r>
            <a:r>
              <a:rPr lang="en-US" sz="2800" dirty="0"/>
              <a:t>20mg every 20mins,5 doses</a:t>
            </a:r>
            <a:br>
              <a:rPr lang="en-US" sz="2800" dirty="0"/>
            </a:br>
            <a:r>
              <a:rPr lang="en-US" sz="2800" dirty="0" smtClean="0"/>
              <a:t>                            to </a:t>
            </a:r>
            <a:r>
              <a:rPr lang="en-US" sz="2800" dirty="0"/>
              <a:t>delay delivery </a:t>
            </a:r>
            <a:r>
              <a:rPr lang="en-US" sz="2800" dirty="0" smtClean="0"/>
              <a:t>by </a:t>
            </a:r>
            <a:r>
              <a:rPr lang="en-US" sz="2800" dirty="0"/>
              <a:t>24 hours for steroid to 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5600" y="957943"/>
            <a:ext cx="368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Tocolysis</a:t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49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7"/>
            <a:ext cx="9144000" cy="23251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Glucocorticoid therapy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Betamethazone 12mg 2 doses 1 </a:t>
            </a:r>
            <a:r>
              <a:rPr lang="en-US" sz="2800" dirty="0" smtClean="0"/>
              <a:t>hourly</a:t>
            </a:r>
          </a:p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Dexamethazone 8mg 3doses 8 hourly</a:t>
            </a:r>
          </a:p>
        </p:txBody>
      </p:sp>
    </p:spTree>
    <p:extLst>
      <p:ext uri="{BB962C8B-B14F-4D97-AF65-F5344CB8AC3E}">
        <p14:creationId xmlns:p14="http://schemas.microsoft.com/office/powerpoint/2010/main" val="7655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Reassure</a:t>
            </a:r>
          </a:p>
          <a:p>
            <a:r>
              <a:rPr lang="en-US" dirty="0" smtClean="0"/>
              <a:t>Continue monitoring</a:t>
            </a:r>
          </a:p>
          <a:p>
            <a:r>
              <a:rPr lang="en-US" dirty="0" smtClean="0"/>
              <a:t>Look </a:t>
            </a:r>
            <a:r>
              <a:rPr lang="en-US" dirty="0"/>
              <a:t>for </a:t>
            </a:r>
            <a:r>
              <a:rPr lang="en-US" dirty="0" smtClean="0"/>
              <a:t>infection-</a:t>
            </a:r>
            <a:r>
              <a:rPr lang="en-US" dirty="0"/>
              <a:t>Pulse rate (PR)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smtClean="0"/>
              <a:t>Respiratory </a:t>
            </a:r>
            <a:r>
              <a:rPr lang="en-US" dirty="0"/>
              <a:t>Rate (RR)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smtClean="0"/>
              <a:t>QHT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smtClean="0"/>
              <a:t>serial </a:t>
            </a:r>
            <a:r>
              <a:rPr lang="en-US" dirty="0"/>
              <a:t>CRP/ FBC every other day</a:t>
            </a:r>
          </a:p>
          <a:p>
            <a:r>
              <a:rPr lang="en-US" dirty="0"/>
              <a:t>Look For Cord prolapse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Neonatologist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with the mother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- outcome</a:t>
            </a:r>
          </a:p>
          <a:p>
            <a:pPr marL="0" indent="0">
              <a:buNone/>
            </a:pPr>
            <a:r>
              <a:rPr lang="en-US" dirty="0" smtClean="0"/>
              <a:t>                           - complications</a:t>
            </a:r>
          </a:p>
          <a:p>
            <a:pPr marL="0" indent="0">
              <a:buNone/>
            </a:pPr>
            <a:r>
              <a:rPr lang="en-US" dirty="0" smtClean="0"/>
              <a:t>                           - neonatal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asphyxia</a:t>
            </a:r>
          </a:p>
          <a:p>
            <a:r>
              <a:rPr lang="en-US" dirty="0" smtClean="0"/>
              <a:t>Avoid birth trauma</a:t>
            </a:r>
          </a:p>
          <a:p>
            <a:r>
              <a:rPr lang="en-US" dirty="0" smtClean="0"/>
              <a:t>Avoid Cerebral palsy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infections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Before 34 weeks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MgSO</a:t>
            </a:r>
            <a:r>
              <a:rPr lang="en-US" sz="2400" dirty="0" smtClean="0"/>
              <a:t>4</a:t>
            </a:r>
            <a:r>
              <a:rPr lang="en-US" dirty="0" smtClean="0"/>
              <a:t> 4 g stat dose and 1g per hour infusion starting at least 4 hours before delivery and continue until delivery.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Vaginal </a:t>
            </a:r>
          </a:p>
          <a:p>
            <a:pPr marL="0" indent="0">
              <a:buNone/>
            </a:pPr>
            <a:r>
              <a:rPr lang="en-US" dirty="0" smtClean="0"/>
              <a:t>                  - cephalic</a:t>
            </a:r>
          </a:p>
          <a:p>
            <a:pPr marL="0" indent="0">
              <a:buNone/>
            </a:pPr>
            <a:r>
              <a:rPr lang="en-US" dirty="0" smtClean="0"/>
              <a:t>                  - No vacuum before 34 weeks</a:t>
            </a:r>
          </a:p>
          <a:p>
            <a:pPr marL="0" indent="0">
              <a:buNone/>
            </a:pPr>
            <a:r>
              <a:rPr lang="en-US" dirty="0" smtClean="0"/>
              <a:t>                  - wide episiotomy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>Definition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Labour starting spontaneously after 24 -28 weeks and before 37 completed weeks of gestation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80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of SROM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Examination- Sterile speculum for pooling</a:t>
            </a:r>
          </a:p>
          <a:p>
            <a:r>
              <a:rPr lang="en-US" dirty="0" smtClean="0"/>
              <a:t>If no pooling seen perform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- Insulin like Growth factor binding protein -1 test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or</a:t>
            </a:r>
          </a:p>
          <a:p>
            <a:pPr marL="0" indent="0">
              <a:buNone/>
            </a:pPr>
            <a:r>
              <a:rPr lang="en-US" dirty="0" smtClean="0"/>
              <a:t>                                  - Placental alpha microglobulin -1 test</a:t>
            </a:r>
          </a:p>
          <a:p>
            <a:pPr marL="0" indent="0">
              <a:buNone/>
            </a:pPr>
            <a:r>
              <a:rPr lang="en-US" dirty="0" smtClean="0"/>
              <a:t>                                  - USS for liquor volume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1685" y="1815921"/>
            <a:ext cx="4997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829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Incidence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Range between 5-10%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4080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23F9-A550-4586-AA41-C17396A5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832D-A2C8-40D6-905C-C52CD5C39E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2336" y="1527047"/>
            <a:ext cx="11338560" cy="519240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Fetal   :-   Bowel- </a:t>
            </a:r>
            <a:r>
              <a:rPr lang="en-US" sz="2400" dirty="0" err="1"/>
              <a:t>Necrotising</a:t>
            </a:r>
            <a:r>
              <a:rPr lang="en-US" sz="2400" dirty="0"/>
              <a:t> </a:t>
            </a:r>
            <a:r>
              <a:rPr lang="en-US" sz="2400" dirty="0" err="1"/>
              <a:t>Enterocolitis</a:t>
            </a:r>
            <a:r>
              <a:rPr lang="en-US" sz="2400" dirty="0">
                <a:sym typeface="Wingdings" pitchFamily="2" charset="2"/>
              </a:rPr>
              <a:t> due to poor blood flow Needs            		                       I/V antibiotics and intravenous feeding.</a:t>
            </a:r>
          </a:p>
          <a:p>
            <a:pPr marL="0" indent="0">
              <a:buNone/>
            </a:pPr>
            <a:r>
              <a:rPr lang="en-US" sz="2400" dirty="0"/>
              <a:t>                                    Immature Gastro-intestinal and digestive system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Brain – </a:t>
            </a:r>
            <a:r>
              <a:rPr lang="en-US" sz="2400" dirty="0" err="1"/>
              <a:t>Intraventricular</a:t>
            </a:r>
            <a:r>
              <a:rPr lang="en-US" sz="2400" dirty="0"/>
              <a:t> </a:t>
            </a:r>
            <a:r>
              <a:rPr lang="en-US" sz="2400" dirty="0" err="1"/>
              <a:t>Haemorrhage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          Cerebral Palsy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Lungs –Immature lungs (</a:t>
            </a:r>
            <a:r>
              <a:rPr lang="en-US" sz="2400" dirty="0">
                <a:sym typeface="Wingdings" pitchFamily="2" charset="2"/>
              </a:rPr>
              <a:t>lack of surfactant )  RDS ( Harsh irregular 									                   breathing)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              Transient </a:t>
            </a:r>
            <a:r>
              <a:rPr lang="en-US" sz="2400" dirty="0" err="1">
                <a:sym typeface="Wingdings" pitchFamily="2" charset="2"/>
              </a:rPr>
              <a:t>tachypnoea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                        </a:t>
            </a:r>
            <a:r>
              <a:rPr lang="en-US" sz="2400" dirty="0" err="1">
                <a:sym typeface="Wingdings" pitchFamily="2" charset="2"/>
              </a:rPr>
              <a:t>Bronchpulmonary</a:t>
            </a:r>
            <a:r>
              <a:rPr lang="en-US" sz="2400" dirty="0">
                <a:sym typeface="Wingdings" pitchFamily="2" charset="2"/>
              </a:rPr>
              <a:t> Dysplasia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           Pneumonia</a:t>
            </a:r>
          </a:p>
          <a:p>
            <a:pPr marL="0" indent="0">
              <a:buNone/>
            </a:pPr>
            <a:r>
              <a:rPr lang="en-US" sz="2400" dirty="0"/>
              <a:t>                                      </a:t>
            </a:r>
            <a:r>
              <a:rPr lang="en-US" sz="2400" dirty="0" err="1"/>
              <a:t>Apnoea</a:t>
            </a:r>
            <a:r>
              <a:rPr lang="en-US" sz="2400" dirty="0"/>
              <a:t> and </a:t>
            </a:r>
            <a:r>
              <a:rPr lang="en-US" sz="2400" dirty="0" err="1"/>
              <a:t>bradycardia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000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BURDEN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		Sepsis- Often results in pneumonia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Neonatal care – Immature skin and little body fat</a:t>
            </a:r>
            <a:r>
              <a:rPr lang="en-US" sz="2400" dirty="0">
                <a:sym typeface="Wingdings" pitchFamily="2" charset="2"/>
              </a:rPr>
              <a:t> Hard to 						   maintain body </a:t>
            </a:r>
            <a:r>
              <a:rPr lang="en-US" sz="2400" dirty="0" err="1">
                <a:sym typeface="Wingdings" pitchFamily="2" charset="2"/>
              </a:rPr>
              <a:t>heatneed</a:t>
            </a:r>
            <a:r>
              <a:rPr lang="en-US" sz="2400" dirty="0">
                <a:sym typeface="Wingdings" pitchFamily="2" charset="2"/>
              </a:rPr>
              <a:t> incubator care.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             Retinopathy of prematurity.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Maternal :-Medication</a:t>
            </a:r>
          </a:p>
          <a:p>
            <a:pPr marL="0" indent="0">
              <a:buNone/>
            </a:pPr>
            <a:r>
              <a:rPr lang="en-US" sz="2400" dirty="0"/>
              <a:t>                        Surgical risk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Cost to health care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96491"/>
            <a:ext cx="4572000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6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11" y="561703"/>
            <a:ext cx="10478589" cy="966651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Risk</a:t>
            </a:r>
            <a:r>
              <a:rPr lang="en-US" dirty="0"/>
              <a:t> </a:t>
            </a:r>
            <a:r>
              <a:rPr lang="en-US" b="1" dirty="0"/>
              <a:t>factors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018902" y="1528354"/>
            <a:ext cx="9496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Previous pre term birth(between 16 -36 </a:t>
            </a:r>
            <a:r>
              <a:rPr lang="en-US" sz="2800" dirty="0" smtClean="0"/>
              <a:t>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maternal-poor </a:t>
            </a:r>
            <a:r>
              <a:rPr lang="en-US" sz="2800" dirty="0"/>
              <a:t>nutrition/social </a:t>
            </a:r>
            <a:r>
              <a:rPr lang="en-US" sz="2800" dirty="0" smtClean="0"/>
              <a:t>disadvantage</a:t>
            </a:r>
          </a:p>
          <a:p>
            <a:r>
              <a:rPr lang="en-US" sz="2800" dirty="0" smtClean="0"/>
              <a:t>                    Anaemia</a:t>
            </a:r>
          </a:p>
          <a:p>
            <a:r>
              <a:rPr lang="en-US" sz="2800" dirty="0" smtClean="0"/>
              <a:t>                    Law pre pregnancy weight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Smoking</a:t>
            </a:r>
          </a:p>
          <a:p>
            <a:r>
              <a:rPr lang="en-US" sz="2800" dirty="0" smtClean="0"/>
              <a:t>                    Diabetes  mellitus</a:t>
            </a:r>
          </a:p>
          <a:p>
            <a:r>
              <a:rPr lang="en-US" sz="2800" dirty="0" smtClean="0"/>
              <a:t>                    Hypertension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Cervical surgery</a:t>
            </a:r>
          </a:p>
          <a:p>
            <a:r>
              <a:rPr lang="en-US" sz="2800" dirty="0" smtClean="0"/>
              <a:t>                    Congenital anomalies of uterus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Current pregnancy-Multiple pregnancy</a:t>
            </a:r>
          </a:p>
          <a:p>
            <a:r>
              <a:rPr lang="en-US" sz="2800" dirty="0" smtClean="0"/>
              <a:t>                                      Infections </a:t>
            </a:r>
          </a:p>
          <a:p>
            <a:r>
              <a:rPr lang="en-US" sz="2800" dirty="0" smtClean="0"/>
              <a:t>                                      Mode </a:t>
            </a:r>
            <a:r>
              <a:rPr lang="en-US" sz="2800" dirty="0"/>
              <a:t>of conception</a:t>
            </a:r>
          </a:p>
        </p:txBody>
      </p:sp>
    </p:spTree>
    <p:extLst>
      <p:ext uri="{BB962C8B-B14F-4D97-AF65-F5344CB8AC3E}">
        <p14:creationId xmlns:p14="http://schemas.microsoft.com/office/powerpoint/2010/main" val="36905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Pre </a:t>
            </a:r>
            <a:r>
              <a:rPr lang="en-US" b="1" dirty="0"/>
              <a:t>pregnancy </a:t>
            </a:r>
            <a:r>
              <a:rPr lang="en-US" b="1" dirty="0" smtClean="0"/>
              <a:t>care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246811" y="2599509"/>
            <a:ext cx="5643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and correct risk </a:t>
            </a:r>
            <a:r>
              <a:rPr lang="en-US" sz="2800" dirty="0" smtClean="0"/>
              <a:t>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 </a:t>
            </a:r>
            <a:r>
              <a:rPr lang="en-US" sz="2800" dirty="0"/>
              <a:t>pregnancy folic acid</a:t>
            </a:r>
            <a:br>
              <a:rPr lang="en-US" sz="2800" dirty="0"/>
            </a:br>
            <a:r>
              <a:rPr lang="en-US" sz="2800" dirty="0"/>
              <a:t>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0114" y="3709851"/>
            <a:ext cx="4741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prevent </a:t>
            </a:r>
            <a:r>
              <a:rPr lang="en-US" sz="2400" dirty="0" err="1"/>
              <a:t>spina</a:t>
            </a:r>
            <a:r>
              <a:rPr lang="en-US" sz="2400" dirty="0"/>
              <a:t> </a:t>
            </a:r>
            <a:r>
              <a:rPr lang="en-US" sz="2400" dirty="0" smtClean="0"/>
              <a:t>bifida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prevent preterm birth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increase </a:t>
            </a:r>
            <a:r>
              <a:rPr lang="en-US" sz="2400" dirty="0"/>
              <a:t>birth </a:t>
            </a:r>
            <a:r>
              <a:rPr lang="en-US" sz="2400" dirty="0" smtClean="0"/>
              <a:t>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reduce cardiovascular </a:t>
            </a:r>
            <a:r>
              <a:rPr lang="en-US" sz="2400" dirty="0"/>
              <a:t>anomalies</a:t>
            </a:r>
          </a:p>
        </p:txBody>
      </p:sp>
    </p:spTree>
    <p:extLst>
      <p:ext uri="{BB962C8B-B14F-4D97-AF65-F5344CB8AC3E}">
        <p14:creationId xmlns:p14="http://schemas.microsoft.com/office/powerpoint/2010/main" val="10426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Pathophysiology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1" y="2991394"/>
            <a:ext cx="8778240" cy="3200400"/>
          </a:xfrm>
        </p:spPr>
        <p:txBody>
          <a:bodyPr/>
          <a:lstStyle/>
          <a:p>
            <a:r>
              <a:rPr lang="en-US" dirty="0" smtClean="0"/>
              <a:t>Cervix-Cervical insufficiency</a:t>
            </a:r>
          </a:p>
          <a:p>
            <a:r>
              <a:rPr lang="en-US" dirty="0" smtClean="0"/>
              <a:t>Uterus-Preterm uterine contraction</a:t>
            </a:r>
          </a:p>
          <a:p>
            <a:r>
              <a:rPr lang="en-US" dirty="0" smtClean="0"/>
              <a:t>Membranes-</a:t>
            </a:r>
            <a:r>
              <a:rPr lang="en-US" dirty="0" err="1" smtClean="0"/>
              <a:t>Chorioamnionitis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412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PRE TERM LABOUR</vt:lpstr>
      <vt:lpstr>PowerPoint Presentation</vt:lpstr>
      <vt:lpstr>Definition   Labour starting spontaneously after 24 -28 weeks and before 37 completed weeks of gestation</vt:lpstr>
      <vt:lpstr>  Incidence  Range between 5-10%</vt:lpstr>
      <vt:lpstr>BURDEN</vt:lpstr>
      <vt:lpstr>BURDEN</vt:lpstr>
      <vt:lpstr>    Risk factors     </vt:lpstr>
      <vt:lpstr>  Pre pregnancy care  </vt:lpstr>
      <vt:lpstr>       Pathophysiology    </vt:lpstr>
      <vt:lpstr>Fetal Inflammatory stress syndrome </vt:lpstr>
      <vt:lpstr>       Aetiology       </vt:lpstr>
      <vt:lpstr>Fetal</vt:lpstr>
      <vt:lpstr>Placental</vt:lpstr>
      <vt:lpstr>Clinical evaluation  </vt:lpstr>
      <vt:lpstr>Presentation </vt:lpstr>
      <vt:lpstr> Examination </vt:lpstr>
      <vt:lpstr>Sterile speculum examination</vt:lpstr>
      <vt:lpstr>Cervical assessment </vt:lpstr>
      <vt:lpstr> Investigations </vt:lpstr>
      <vt:lpstr>PowerPoint Presentation</vt:lpstr>
      <vt:lpstr>Cervical ultrasound </vt:lpstr>
      <vt:lpstr>Management </vt:lpstr>
      <vt:lpstr>PowerPoint Presentation</vt:lpstr>
      <vt:lpstr>Glucocorticoid therapy </vt:lpstr>
      <vt:lpstr>PowerPoint Presentation</vt:lpstr>
      <vt:lpstr>Neonatologist</vt:lpstr>
      <vt:lpstr>Delivery</vt:lpstr>
      <vt:lpstr>Recurrent infections </vt:lpstr>
      <vt:lpstr>Mode of delivery</vt:lpstr>
      <vt:lpstr>Diagnosis of SROM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</cp:lastModifiedBy>
  <cp:revision>28</cp:revision>
  <dcterms:created xsi:type="dcterms:W3CDTF">2019-06-13T03:50:09Z</dcterms:created>
  <dcterms:modified xsi:type="dcterms:W3CDTF">2019-06-13T07:55:49Z</dcterms:modified>
</cp:coreProperties>
</file>