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56"/>
  </p:notesMasterIdLst>
  <p:handoutMasterIdLst>
    <p:handoutMasterId r:id="rId57"/>
  </p:handoutMasterIdLst>
  <p:sldIdLst>
    <p:sldId id="348" r:id="rId2"/>
    <p:sldId id="258" r:id="rId3"/>
    <p:sldId id="382" r:id="rId4"/>
    <p:sldId id="257" r:id="rId5"/>
    <p:sldId id="367" r:id="rId6"/>
    <p:sldId id="259" r:id="rId7"/>
    <p:sldId id="369" r:id="rId8"/>
    <p:sldId id="377" r:id="rId9"/>
    <p:sldId id="366" r:id="rId10"/>
    <p:sldId id="260" r:id="rId11"/>
    <p:sldId id="261" r:id="rId12"/>
    <p:sldId id="299" r:id="rId13"/>
    <p:sldId id="383" r:id="rId14"/>
    <p:sldId id="262" r:id="rId15"/>
    <p:sldId id="384" r:id="rId16"/>
    <p:sldId id="385" r:id="rId17"/>
    <p:sldId id="263" r:id="rId18"/>
    <p:sldId id="386" r:id="rId19"/>
    <p:sldId id="387" r:id="rId20"/>
    <p:sldId id="264" r:id="rId21"/>
    <p:sldId id="268" r:id="rId22"/>
    <p:sldId id="378" r:id="rId23"/>
    <p:sldId id="379" r:id="rId24"/>
    <p:sldId id="265" r:id="rId25"/>
    <p:sldId id="266" r:id="rId26"/>
    <p:sldId id="380" r:id="rId27"/>
    <p:sldId id="381" r:id="rId28"/>
    <p:sldId id="297" r:id="rId29"/>
    <p:sldId id="285" r:id="rId30"/>
    <p:sldId id="283" r:id="rId31"/>
    <p:sldId id="267" r:id="rId32"/>
    <p:sldId id="302" r:id="rId33"/>
    <p:sldId id="269" r:id="rId34"/>
    <p:sldId id="351" r:id="rId35"/>
    <p:sldId id="298" r:id="rId36"/>
    <p:sldId id="270" r:id="rId37"/>
    <p:sldId id="353" r:id="rId38"/>
    <p:sldId id="305" r:id="rId39"/>
    <p:sldId id="370" r:id="rId40"/>
    <p:sldId id="311" r:id="rId41"/>
    <p:sldId id="372" r:id="rId42"/>
    <p:sldId id="307" r:id="rId43"/>
    <p:sldId id="309" r:id="rId44"/>
    <p:sldId id="313" r:id="rId45"/>
    <p:sldId id="315" r:id="rId46"/>
    <p:sldId id="375" r:id="rId47"/>
    <p:sldId id="356" r:id="rId48"/>
    <p:sldId id="319" r:id="rId49"/>
    <p:sldId id="357" r:id="rId50"/>
    <p:sldId id="358" r:id="rId51"/>
    <p:sldId id="373" r:id="rId52"/>
    <p:sldId id="374" r:id="rId53"/>
    <p:sldId id="388" r:id="rId54"/>
    <p:sldId id="376" r:id="rId55"/>
  </p:sldIdLst>
  <p:sldSz cx="9906000" cy="6858000" type="A4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60"/>
  </p:normalViewPr>
  <p:slideViewPr>
    <p:cSldViewPr>
      <p:cViewPr varScale="1">
        <p:scale>
          <a:sx n="74" d="100"/>
          <a:sy n="74" d="100"/>
        </p:scale>
        <p:origin x="1092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8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1668EC-F12A-49E2-9488-9C3267715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4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1B19300-9EBF-419B-9F82-300C2BC4C270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4403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567E274-BC10-4E4D-82A7-722C2004904C}" type="slidenum">
              <a:rPr lang="en-US" smtClean="0">
                <a:latin typeface="Times New Roman" panose="02020603050405020304" pitchFamily="18" charset="0"/>
              </a:rPr>
              <a:pPr/>
              <a:t>24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4003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B095B4A-93DA-4CF1-AE81-9F4EDC3F0B3B}" type="slidenum">
              <a:rPr lang="en-US" smtClean="0">
                <a:latin typeface="Times New Roman" panose="02020603050405020304" pitchFamily="18" charset="0"/>
              </a:rPr>
              <a:pPr/>
              <a:t>25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7845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88356C5-E143-42FC-9365-36FFE103C8EA}" type="slidenum">
              <a:rPr lang="en-US" smtClean="0">
                <a:latin typeface="Times New Roman" panose="02020603050405020304" pitchFamily="18" charset="0"/>
              </a:rPr>
              <a:pPr/>
              <a:t>31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8337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E2CB069-A30D-4A36-A856-6486AB8B017A}" type="slidenum">
              <a:rPr lang="en-US" smtClean="0">
                <a:latin typeface="Times New Roman" panose="02020603050405020304" pitchFamily="18" charset="0"/>
              </a:rPr>
              <a:pPr/>
              <a:t>33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3362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81E9DDF-CC05-4DF8-93AC-0A5E5AC60B9D}" type="slidenum">
              <a:rPr lang="en-US" smtClean="0">
                <a:latin typeface="Times New Roman" panose="02020603050405020304" pitchFamily="18" charset="0"/>
              </a:rPr>
              <a:pPr/>
              <a:t>36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5996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5E2992D-13A8-4257-95DA-D9F2D655865A}" type="slidenum">
              <a:rPr lang="en-US" smtClean="0">
                <a:latin typeface="Times New Roman" panose="02020603050405020304" pitchFamily="18" charset="0"/>
              </a:rPr>
              <a:pPr/>
              <a:t>38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3526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3F6E668-E403-4468-8A9D-3E12F181E877}" type="slidenum">
              <a:rPr lang="en-US" smtClean="0">
                <a:latin typeface="Times New Roman" panose="02020603050405020304" pitchFamily="18" charset="0"/>
              </a:rPr>
              <a:pPr/>
              <a:t>40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1836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9181971-8098-4DAC-99D3-101E5A697AF3}" type="slidenum">
              <a:rPr lang="en-US" smtClean="0">
                <a:latin typeface="Times New Roman" panose="02020603050405020304" pitchFamily="18" charset="0"/>
              </a:rPr>
              <a:pPr/>
              <a:t>43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0017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2D51372-FCFF-41B9-A8B9-6B9026E0638F}" type="slidenum">
              <a:rPr lang="en-US" smtClean="0">
                <a:latin typeface="Times New Roman" panose="02020603050405020304" pitchFamily="18" charset="0"/>
              </a:rPr>
              <a:pPr/>
              <a:t>45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2734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C26DD7A-5EBA-47C7-A202-4AF7D9E5CD89}" type="slidenum">
              <a:rPr lang="en-US" smtClean="0">
                <a:latin typeface="Times New Roman" panose="02020603050405020304" pitchFamily="18" charset="0"/>
              </a:rPr>
              <a:pPr/>
              <a:t>48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8066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57CAD805-09D4-4BDF-9FB2-D172BDDA57F6}" type="slidenum">
              <a:rPr lang="en-US" smtClean="0">
                <a:latin typeface="Times New Roman" panose="02020603050405020304" pitchFamily="18" charset="0"/>
              </a:rPr>
              <a:pPr/>
              <a:t>4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2251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815CCE9-A849-4CA4-A402-D4CDF293D3EB}" type="slidenum">
              <a:rPr lang="en-US" smtClean="0">
                <a:latin typeface="Times New Roman" panose="02020603050405020304" pitchFamily="18" charset="0"/>
              </a:rPr>
              <a:pPr/>
              <a:t>6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8876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0FDE094-A9C0-4509-BFE9-8E810CE77EED}" type="slidenum">
              <a:rPr lang="en-US" smtClean="0">
                <a:latin typeface="Times New Roman" panose="02020603050405020304" pitchFamily="18" charset="0"/>
              </a:rPr>
              <a:pPr/>
              <a:t>10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7943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F1DFE4E-E48F-4267-9AF3-1CC5C044621F}" type="slidenum">
              <a:rPr lang="en-US" smtClean="0">
                <a:latin typeface="Times New Roman" panose="02020603050405020304" pitchFamily="18" charset="0"/>
              </a:rPr>
              <a:pPr/>
              <a:t>11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740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415ACFE-F849-400F-AF48-D9097BECA263}" type="slidenum">
              <a:rPr lang="en-US" smtClean="0">
                <a:latin typeface="Times New Roman" panose="02020603050405020304" pitchFamily="18" charset="0"/>
              </a:rPr>
              <a:pPr/>
              <a:t>14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222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4BA4629-017B-4201-9593-5FD3CC5C1A1B}" type="slidenum">
              <a:rPr lang="en-US" smtClean="0">
                <a:latin typeface="Times New Roman" panose="02020603050405020304" pitchFamily="18" charset="0"/>
              </a:rPr>
              <a:pPr/>
              <a:t>17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5237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67A3B60-D71E-4452-BDFC-F17E28290ECA}" type="slidenum">
              <a:rPr lang="en-US" smtClean="0">
                <a:latin typeface="Times New Roman" panose="02020603050405020304" pitchFamily="18" charset="0"/>
              </a:rPr>
              <a:pPr/>
              <a:t>20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5978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DB1FB2F-85E6-4B05-A32B-2C31A4C3C958}" type="slidenum">
              <a:rPr lang="en-US" smtClean="0">
                <a:latin typeface="Times New Roman" panose="02020603050405020304" pitchFamily="18" charset="0"/>
              </a:rPr>
              <a:pPr/>
              <a:t>21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6409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EF6B4-8E81-4C05-97A1-937B64F67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48ECB-9A19-44FD-8EBB-2FDDC2ACE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65BF-B415-4CA1-AC46-1C106BC1C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687B-A1C9-44FD-8874-EF90C1EAC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B8C14-C26C-4965-BEDA-6BCAD9DEA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64637-5859-464E-8D93-8F61C6B25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77300-AD78-42BF-84FE-056F4E138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B341-48B1-4F84-9807-8A5C6F853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5652-F2B3-4BC5-8C51-611DCC97F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90DD-E1A3-436A-81A8-957D44052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68BB-6386-455C-9030-528FDDA5F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BE92C2-83E2-46EB-9460-896C9EE4D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rct=j&amp;q=&amp;esrc=s&amp;source=images&amp;cd=&amp;cad=rja&amp;uact=8&amp;ved=2ahUKEwj6xZ2E64jhAhXNinAKHZsCDTIQjRx6BAgBEAU&amp;url=https://www.mayoclinic.org/diseases-conditions/craniosynostosis/symptoms-causes/syc-20354513&amp;psig=AOvVaw2J25Q8QjcHWIQJnc85e00A&amp;ust=155290037228369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m/url?sa=i&amp;rct=j&amp;q=&amp;esrc=s&amp;source=images&amp;cd=&amp;cad=rja&amp;uact=8&amp;ved=2ahUKEwjAj8314rTeAhVUFHIKHSo5CeAQjRx6BAgBEAU&amp;url=https://www.slideshare.net/Shrootishah/malpresentations&amp;psig=AOvVaw24v1aaWQ-VFoEuJVsrsFIJ&amp;ust=154121591195344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oogle.com/url?sa=i&amp;rct=j&amp;q=&amp;esrc=s&amp;source=images&amp;cd=&amp;cad=rja&amp;uact=8&amp;ved=2ahUKEwjAj8314rTeAhVUFHIKHSo5CeAQjRx6BAgBEAU&amp;url=https://www.slideshare.net/Shrootishah/malpresentations&amp;psig=AOvVaw24v1aaWQ-VFoEuJVsrsFIJ&amp;ust=154121591195344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m/url?sa=i&amp;rct=j&amp;q=&amp;esrc=s&amp;source=images&amp;cd=&amp;cad=rja&amp;uact=8&amp;ved=2ahUKEwjs_9-947TeAhVZSX0KHSCQDQsQjRx6BAgBEAU&amp;url=http://www.open.edu/openlearncreate/mod/oucontent/view.php?id=276&amp;section=1.6&amp;psig=AOvVaw1x0W81DU0bbacjxsVvPzy5&amp;ust=154121604876721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oogle.com/url?sa=i&amp;rct=j&amp;q=&amp;esrc=s&amp;source=images&amp;cd=&amp;cad=rja&amp;uact=8&amp;ved=2ahUKEwj09s7R47TeAhXLfSsKHYsPDAgQjRx6BAgBEAU&amp;url=https://ebsco.smartimagebase.com/search?q=face+presentation+with+hyperextension+of+fetal+neck&amp;invert=1&amp;psig=AOvVaw1x0W81DU0bbacjxsVvPzy5&amp;ust=154121604876721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cad=rja&amp;uact=8&amp;ved=2ahUKEwjmzq_M5rTeAhXSV30KHXQODMUQjRx6BAgBEAU&amp;url=http://www.open.edu/openlearncreate/mod/oucontent/view.php?id=36&amp;printable=1&amp;psig=AOvVaw0oHoOJQfxu-9AdRqCrXJoz&amp;ust=154121649621596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google.com/url?sa=i&amp;rct=j&amp;q=&amp;esrc=s&amp;source=images&amp;cd=&amp;cad=rja&amp;uact=8&amp;ved=2ahUKEwjl9KLIw-rfAhXQdCsKHZWrCsAQjRx6BAgBEAU&amp;url=https://accessmedicine.mhmedical.com/ViewLarge.aspx?figid=41012142&amp;gbosContainerID=0&amp;gbosid=0&amp;groupID=0&amp;psig=AOvVaw3QEMEbVH11vCjZvaho9oO0&amp;ust=15474609864536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google.com/url?sa=i&amp;rct=j&amp;q=&amp;esrc=s&amp;source=images&amp;cd=&amp;cad=rja&amp;uact=8&amp;ved=2ahUKEwik_bKY5IDgAhUQcCsKHa5QD8sQjRx6BAgBEAU&amp;url=http://www.practisingmidwife.co.uk/tpmindex.php?p1=a-z&amp;p2=566&amp;p3=b&amp;psig=AOvVaw2RjX1slkjF1iLr7-Zp1TxV&amp;ust=154822563331697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google.com/url?sa=i&amp;rct=j&amp;q=&amp;esrc=s&amp;source=images&amp;cd=&amp;cad=rja&amp;uact=8&amp;ved=2ahUKEwiqo6KG9LTeAhWBWX0KHfQCA-IQjRx6BAgBEAU&amp;url=https://rickettedlyawesomeblog.wordpress.com/tag/external-cephalic-version/&amp;psig=AOvVaw1qLoTyK4EV2CsI8CZ-4xo3&amp;ust=154122050672191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oogle.com/url?sa=i&amp;rct=j&amp;q=&amp;esrc=s&amp;source=images&amp;cd=&amp;cad=rja&amp;uact=8&amp;ved=2ahUKEwiG3vvZ-LTeAhWXV30KHVUcDuQQjRx6BAgBEAU&amp;url=https://accessemergencymedicine.mhmedical.com/content.aspx?sectionid=45343779&amp;bookid=683&amp;psig=AOvVaw3kb6ZPEQMl-yHiXIzhUzid&amp;ust=1541221738904696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s://www.google.com/url?sa=i&amp;rct=j&amp;q=&amp;esrc=s&amp;source=images&amp;cd=&amp;cad=rja&amp;uact=8&amp;ved=2ahUKEwjx4bqb-bTeAhXTQ30KHbQTAu4QjRx6BAgBEAU&amp;url=https://www.glowm.com/section_view/heading/AbnormalFetalLieandPresentation/item/135&amp;psig=AOvVaw3kb6ZPEQMl-yHiXIzhUzid&amp;ust=1541221738904696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google.com/url?sa=i&amp;rct=j&amp;q=&amp;esrc=s&amp;source=images&amp;cd=&amp;cad=rja&amp;uact=8&amp;ved=2ahUKEwjl9KLIw-rfAhXQdCsKHZWrCsAQjRx6BAgBEAU&amp;url=https://accessmedicine.mhmedical.com/content.aspx?aid=56967262&amp;psig=AOvVaw3QEMEbVH11vCjZvaho9oO0&amp;ust=154746098645366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8420100" cy="1830388"/>
          </a:xfrm>
        </p:spPr>
        <p:txBody>
          <a:bodyPr/>
          <a:lstStyle/>
          <a:p>
            <a:pPr eaLnBrk="1" hangingPunct="1"/>
            <a:r>
              <a:rPr lang="en-US" sz="5400" b="1" smtClean="0"/>
              <a:t>Malpositions and Malpresentations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en-US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962400"/>
            <a:ext cx="61722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latin typeface="+mn-lt"/>
              </a:rPr>
              <a:t>Sanjeewa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Padumadasa</a:t>
            </a:r>
            <a:endParaRPr lang="en-US" sz="2800" dirty="0">
              <a:latin typeface="+mn-lt"/>
            </a:endParaRPr>
          </a:p>
          <a:p>
            <a:pPr>
              <a:defRPr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Occipito posterior position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9525000" cy="44497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Common in </a:t>
            </a:r>
            <a:r>
              <a:rPr lang="en-US" sz="2800" dirty="0" err="1" smtClean="0"/>
              <a:t>primigravidae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Associated with anthropoid and android pelvis</a:t>
            </a:r>
          </a:p>
          <a:p>
            <a:pPr eaLnBrk="1" hangingPunct="1"/>
            <a:r>
              <a:rPr lang="en-US" sz="2800" dirty="0" smtClean="0"/>
              <a:t>Associated with anterior wall placenta</a:t>
            </a:r>
          </a:p>
          <a:p>
            <a:pPr eaLnBrk="1" hangingPunct="1"/>
            <a:r>
              <a:rPr lang="en-US" sz="2800" dirty="0" smtClean="0"/>
              <a:t>Maternal anterior abdominal wall muscle tone</a:t>
            </a:r>
          </a:p>
          <a:p>
            <a:pPr lvl="1" eaLnBrk="1" hangingPunct="1"/>
            <a:r>
              <a:rPr lang="en-US" dirty="0" smtClean="0"/>
              <a:t>Increased tone is in </a:t>
            </a:r>
            <a:r>
              <a:rPr lang="en-US" dirty="0" err="1" smtClean="0"/>
              <a:t>favour</a:t>
            </a:r>
            <a:r>
              <a:rPr lang="en-US" dirty="0" smtClean="0"/>
              <a:t> of this position – </a:t>
            </a:r>
            <a:r>
              <a:rPr lang="en-US" dirty="0" err="1" smtClean="0"/>
              <a:t>Primi</a:t>
            </a:r>
            <a:endParaRPr lang="en-US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304800"/>
            <a:ext cx="8915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Occipito</a:t>
            </a:r>
            <a:r>
              <a:rPr lang="en-US" dirty="0" smtClean="0"/>
              <a:t> posterior position – Abdominal findings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9410700" cy="46021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Head is not engaged</a:t>
            </a:r>
          </a:p>
          <a:p>
            <a:pPr eaLnBrk="1" hangingPunct="1"/>
            <a:r>
              <a:rPr lang="en-US" sz="2800" dirty="0" smtClean="0"/>
              <a:t>Head is deflexed </a:t>
            </a:r>
          </a:p>
          <a:p>
            <a:pPr eaLnBrk="1" hangingPunct="1"/>
            <a:r>
              <a:rPr lang="en-US" sz="2800" dirty="0" smtClean="0"/>
              <a:t>Occiput and the </a:t>
            </a:r>
            <a:r>
              <a:rPr lang="en-US" sz="2800" dirty="0" err="1" smtClean="0"/>
              <a:t>sinciput</a:t>
            </a:r>
            <a:r>
              <a:rPr lang="en-US" sz="2800" dirty="0" smtClean="0"/>
              <a:t> are at the same level</a:t>
            </a:r>
          </a:p>
          <a:p>
            <a:pPr eaLnBrk="1" hangingPunct="1"/>
            <a:r>
              <a:rPr lang="en-US" sz="2800" dirty="0" smtClean="0"/>
              <a:t>Fetal back is laterally or posteriorly placed</a:t>
            </a:r>
          </a:p>
          <a:p>
            <a:pPr eaLnBrk="1" hangingPunct="1"/>
            <a:r>
              <a:rPr lang="en-US" sz="2800" dirty="0" smtClean="0"/>
              <a:t>Fetal limbs are easily palpable</a:t>
            </a:r>
          </a:p>
          <a:p>
            <a:pPr eaLnBrk="1" hangingPunct="1"/>
            <a:r>
              <a:rPr lang="en-US" sz="2800" dirty="0" smtClean="0"/>
              <a:t>Flattening of the abdomen</a:t>
            </a:r>
          </a:p>
          <a:p>
            <a:pPr eaLnBrk="1" hangingPunct="1"/>
            <a:r>
              <a:rPr lang="en-US" sz="2800" dirty="0" smtClean="0"/>
              <a:t>Fetal heart sounds are faint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Occipito</a:t>
            </a:r>
            <a:r>
              <a:rPr lang="en-US" dirty="0" smtClean="0"/>
              <a:t> posterior position – </a:t>
            </a:r>
            <a:br>
              <a:rPr lang="en-US" dirty="0" smtClean="0"/>
            </a:br>
            <a:r>
              <a:rPr lang="en-US" dirty="0" smtClean="0"/>
              <a:t>Vaginal examination findings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9410700" cy="42211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Anterior </a:t>
            </a:r>
            <a:r>
              <a:rPr lang="en-US" sz="2800" dirty="0" err="1" smtClean="0"/>
              <a:t>fontanelle</a:t>
            </a:r>
            <a:r>
              <a:rPr lang="en-US" sz="2800" dirty="0" smtClean="0"/>
              <a:t> is placed anteriorly and easy to palpate</a:t>
            </a:r>
          </a:p>
          <a:p>
            <a:pPr eaLnBrk="1" hangingPunct="1"/>
            <a:r>
              <a:rPr lang="en-US" sz="2800" dirty="0" smtClean="0"/>
              <a:t>Posterior </a:t>
            </a:r>
            <a:r>
              <a:rPr lang="en-US" sz="2800" dirty="0" err="1" smtClean="0"/>
              <a:t>fontanelle</a:t>
            </a:r>
            <a:r>
              <a:rPr lang="en-US" sz="2800" dirty="0" smtClean="0"/>
              <a:t> is placed posteriorly</a:t>
            </a:r>
          </a:p>
          <a:p>
            <a:pPr eaLnBrk="1" hangingPunct="1"/>
            <a:r>
              <a:rPr lang="en-US" sz="2800" dirty="0" smtClean="0"/>
              <a:t>Can palpate both </a:t>
            </a:r>
            <a:r>
              <a:rPr lang="en-US" sz="2800" dirty="0" err="1" smtClean="0"/>
              <a:t>fontanellae</a:t>
            </a:r>
            <a:r>
              <a:rPr lang="en-US" sz="2800" dirty="0" smtClean="0"/>
              <a:t> due to </a:t>
            </a:r>
            <a:r>
              <a:rPr lang="en-US" sz="2800" dirty="0" err="1" smtClean="0"/>
              <a:t>deflexion</a:t>
            </a:r>
            <a:r>
              <a:rPr lang="en-US" sz="2800" dirty="0" smtClean="0"/>
              <a:t> of the head</a:t>
            </a:r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4191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nterior and posterior fontanelles in labour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"/>
          <a:stretch/>
        </p:blipFill>
        <p:spPr bwMode="auto">
          <a:xfrm>
            <a:off x="2590800" y="244587"/>
            <a:ext cx="4370627" cy="45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181600"/>
            <a:ext cx="8651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anterior </a:t>
            </a:r>
            <a:r>
              <a:rPr lang="en-US" sz="3200" dirty="0" err="1"/>
              <a:t>fontanelle</a:t>
            </a:r>
            <a:r>
              <a:rPr lang="en-US" sz="3200" dirty="0"/>
              <a:t> will easily be palpable on vaginal examination </a:t>
            </a:r>
            <a:r>
              <a:rPr lang="en-US" sz="3200" dirty="0" smtClean="0"/>
              <a:t>in </a:t>
            </a:r>
            <a:r>
              <a:rPr lang="en-US" sz="3200" dirty="0"/>
              <a:t>the case of a deflexed head</a:t>
            </a:r>
            <a:r>
              <a:rPr lang="en-US" sz="227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5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Occipito</a:t>
            </a:r>
            <a:r>
              <a:rPr lang="en-US" dirty="0" smtClean="0"/>
              <a:t> posterior position - In </a:t>
            </a:r>
            <a:r>
              <a:rPr lang="en-US" dirty="0" err="1"/>
              <a:t>l</a:t>
            </a:r>
            <a:r>
              <a:rPr lang="en-US" dirty="0" err="1" smtClean="0"/>
              <a:t>abour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448800" cy="46021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About 2/3rd will rotate into </a:t>
            </a:r>
            <a:r>
              <a:rPr lang="en-US" sz="2800" dirty="0" err="1" smtClean="0"/>
              <a:t>occipito</a:t>
            </a:r>
            <a:r>
              <a:rPr lang="en-US" sz="2800" dirty="0" smtClean="0"/>
              <a:t> anterior position</a:t>
            </a:r>
          </a:p>
          <a:p>
            <a:pPr eaLnBrk="1" hangingPunct="1"/>
            <a:r>
              <a:rPr lang="en-US" sz="2800" dirty="0" smtClean="0"/>
              <a:t>Few will become direct OPP and deliver as face to pubes</a:t>
            </a:r>
          </a:p>
          <a:p>
            <a:pPr eaLnBrk="1" hangingPunct="1"/>
            <a:r>
              <a:rPr lang="en-US" sz="2800" dirty="0" smtClean="0"/>
              <a:t>Deep transverse arrest</a:t>
            </a:r>
          </a:p>
          <a:p>
            <a:pPr eaLnBrk="1" hangingPunct="1"/>
            <a:r>
              <a:rPr lang="en-US" sz="2800" dirty="0" smtClean="0"/>
              <a:t>Secondary Brow or Secondary Face presentation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7708604" cy="4419600"/>
          </a:xfrm>
        </p:spPr>
      </p:pic>
      <p:sp>
        <p:nvSpPr>
          <p:cNvPr id="3" name="TextBox 2"/>
          <p:cNvSpPr txBox="1"/>
          <p:nvPr/>
        </p:nvSpPr>
        <p:spPr>
          <a:xfrm>
            <a:off x="1143000" y="5105400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majority of </a:t>
            </a:r>
            <a:r>
              <a:rPr lang="en-US" sz="3200" dirty="0" err="1" smtClean="0"/>
              <a:t>occipito</a:t>
            </a:r>
            <a:r>
              <a:rPr lang="en-US" sz="3200" dirty="0" smtClean="0"/>
              <a:t> posterior positions will rotate to </a:t>
            </a:r>
            <a:r>
              <a:rPr lang="en-US" sz="3200" dirty="0" err="1" smtClean="0"/>
              <a:t>occipito</a:t>
            </a:r>
            <a:r>
              <a:rPr lang="en-US" sz="3200" dirty="0" smtClean="0"/>
              <a:t> anterior in </a:t>
            </a:r>
            <a:r>
              <a:rPr lang="en-US" sz="3200" dirty="0" err="1" smtClean="0"/>
              <a:t>labour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7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t="8344" r="9078" b="8851"/>
          <a:stretch/>
        </p:blipFill>
        <p:spPr>
          <a:xfrm>
            <a:off x="2209800" y="381000"/>
            <a:ext cx="5486400" cy="6049962"/>
          </a:xfrm>
        </p:spPr>
      </p:pic>
    </p:spTree>
    <p:extLst>
      <p:ext uri="{BB962C8B-B14F-4D97-AF65-F5344CB8AC3E}">
        <p14:creationId xmlns:p14="http://schemas.microsoft.com/office/powerpoint/2010/main" val="25427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</a:t>
            </a:r>
            <a:r>
              <a:rPr lang="en-US" dirty="0" err="1" smtClean="0"/>
              <a:t>occipito</a:t>
            </a:r>
            <a:r>
              <a:rPr lang="en-US" dirty="0" smtClean="0"/>
              <a:t> posterior position –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9525000" cy="44497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Can be delivered as face to pubes </a:t>
            </a:r>
          </a:p>
          <a:p>
            <a:pPr eaLnBrk="1" hangingPunct="1"/>
            <a:r>
              <a:rPr lang="en-US" sz="2800" dirty="0" smtClean="0"/>
              <a:t>Traction Forceps or </a:t>
            </a:r>
            <a:r>
              <a:rPr lang="en-US" sz="2800" dirty="0" err="1" smtClean="0"/>
              <a:t>ventouse</a:t>
            </a:r>
            <a:r>
              <a:rPr lang="en-US" sz="2800" dirty="0" smtClean="0"/>
              <a:t> when there is delay</a:t>
            </a:r>
          </a:p>
          <a:p>
            <a:pPr eaLnBrk="1" hangingPunct="1"/>
            <a:r>
              <a:rPr lang="en-US" sz="2800" dirty="0" smtClean="0"/>
              <a:t>Rotational forceps - </a:t>
            </a:r>
            <a:r>
              <a:rPr lang="en-US" sz="2800" dirty="0" err="1" smtClean="0"/>
              <a:t>Kjelland’s</a:t>
            </a:r>
            <a:r>
              <a:rPr lang="en-US" sz="2800" dirty="0" smtClean="0"/>
              <a:t> forceps </a:t>
            </a:r>
          </a:p>
          <a:p>
            <a:pPr eaLnBrk="1" hangingPunct="1"/>
            <a:r>
              <a:rPr lang="en-US" sz="2800" dirty="0" smtClean="0"/>
              <a:t>Caesarean section if there is CPD or problems in the first stage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transverse arrest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/>
          <a:stretch/>
        </p:blipFill>
        <p:spPr>
          <a:xfrm>
            <a:off x="942744" y="1905000"/>
            <a:ext cx="8020512" cy="3733800"/>
          </a:xfrm>
        </p:spPr>
      </p:pic>
    </p:spTree>
    <p:extLst>
      <p:ext uri="{BB962C8B-B14F-4D97-AF65-F5344CB8AC3E}">
        <p14:creationId xmlns:p14="http://schemas.microsoft.com/office/powerpoint/2010/main" val="271876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69" y="1600200"/>
            <a:ext cx="6922061" cy="4525963"/>
          </a:xfrm>
        </p:spPr>
      </p:pic>
    </p:spTree>
    <p:extLst>
      <p:ext uri="{BB962C8B-B14F-4D97-AF65-F5344CB8AC3E}">
        <p14:creationId xmlns:p14="http://schemas.microsoft.com/office/powerpoint/2010/main" val="157978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2286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Presentation of the fetus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9525000" cy="4678363"/>
          </a:xfrm>
        </p:spPr>
        <p:txBody>
          <a:bodyPr/>
          <a:lstStyle/>
          <a:p>
            <a:pPr eaLnBrk="1" hangingPunct="1"/>
            <a:r>
              <a:rPr lang="en-US" sz="2800" smtClean="0"/>
              <a:t>Leading part of the fetus in relation to the pelvic brim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Normal presentation in cephalic presentation is vertex presentation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Vertex is the area of the fetal head surrounded by the two fontanellae and the two parietal eminences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Deep transverse arrest – </a:t>
            </a:r>
            <a:r>
              <a:rPr lang="en-US" dirty="0" smtClean="0"/>
              <a:t>Management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057400"/>
            <a:ext cx="9410700" cy="3916363"/>
          </a:xfrm>
        </p:spPr>
        <p:txBody>
          <a:bodyPr/>
          <a:lstStyle/>
          <a:p>
            <a:pPr eaLnBrk="1" hangingPunct="1"/>
            <a:r>
              <a:rPr lang="en-US" dirty="0" smtClean="0"/>
              <a:t>The head is arrested in </a:t>
            </a:r>
            <a:r>
              <a:rPr lang="en-US" dirty="0" err="1" smtClean="0"/>
              <a:t>occipito</a:t>
            </a:r>
            <a:r>
              <a:rPr lang="en-US" dirty="0" smtClean="0"/>
              <a:t> lateral position</a:t>
            </a:r>
          </a:p>
          <a:p>
            <a:pPr eaLnBrk="1" hangingPunct="1"/>
            <a:r>
              <a:rPr lang="en-US" dirty="0" smtClean="0"/>
              <a:t>Manual rotation + / - traction forceps</a:t>
            </a:r>
          </a:p>
          <a:p>
            <a:pPr eaLnBrk="1" hangingPunct="1"/>
            <a:r>
              <a:rPr lang="en-US" dirty="0" err="1" smtClean="0"/>
              <a:t>Ventouse</a:t>
            </a:r>
            <a:endParaRPr lang="en-US" dirty="0" smtClean="0"/>
          </a:p>
          <a:p>
            <a:pPr eaLnBrk="1" hangingPunct="1"/>
            <a:r>
              <a:rPr lang="en-US" dirty="0" smtClean="0"/>
              <a:t>Rotational forceps</a:t>
            </a:r>
          </a:p>
          <a:p>
            <a:pPr eaLnBrk="1" hangingPunct="1"/>
            <a:r>
              <a:rPr lang="en-US" dirty="0" smtClean="0"/>
              <a:t>Caesarean section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Malpresentations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9410700" cy="4678363"/>
          </a:xfrm>
        </p:spPr>
        <p:txBody>
          <a:bodyPr/>
          <a:lstStyle/>
          <a:p>
            <a:pPr eaLnBrk="1" hangingPunct="1"/>
            <a:r>
              <a:rPr lang="en-US" sz="2800" smtClean="0"/>
              <a:t>Presentation which is other than cephalic is called malpresentation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Primary face and brow presentation</a:t>
            </a:r>
          </a:p>
          <a:p>
            <a:pPr eaLnBrk="1" hangingPunct="1"/>
            <a:r>
              <a:rPr lang="en-US" sz="2800" smtClean="0"/>
              <a:t>Shoulder presentation</a:t>
            </a:r>
          </a:p>
          <a:p>
            <a:pPr eaLnBrk="1" hangingPunct="1"/>
            <a:r>
              <a:rPr lang="en-US" sz="2800" smtClean="0"/>
              <a:t>Dorsal presentation</a:t>
            </a:r>
          </a:p>
          <a:p>
            <a:pPr eaLnBrk="1" hangingPunct="1"/>
            <a:r>
              <a:rPr lang="en-US" sz="2800" smtClean="0"/>
              <a:t>“Cord presentation”</a:t>
            </a:r>
          </a:p>
          <a:p>
            <a:pPr eaLnBrk="1" hangingPunct="1"/>
            <a:r>
              <a:rPr lang="en-US" sz="2800" smtClean="0"/>
              <a:t>Breech presentation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 presentation</a:t>
            </a:r>
            <a:endParaRPr lang="en-US" dirty="0"/>
          </a:p>
        </p:txBody>
      </p:sp>
      <p:pic>
        <p:nvPicPr>
          <p:cNvPr id="4" name="irc_mi" descr="Image result for brow presentation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25379" r="16544" b="5256"/>
          <a:stretch/>
        </p:blipFill>
        <p:spPr bwMode="auto">
          <a:xfrm>
            <a:off x="1550307" y="1524000"/>
            <a:ext cx="6805385" cy="46084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316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20952" r="16777" b="20884"/>
          <a:stretch/>
        </p:blipFill>
        <p:spPr bwMode="auto">
          <a:xfrm>
            <a:off x="1611215" y="533400"/>
            <a:ext cx="6786556" cy="4064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105400"/>
            <a:ext cx="77452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presenting diameter in a brow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7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Brow presentation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9525000" cy="46021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Due to extension of the fetal head</a:t>
            </a:r>
          </a:p>
          <a:p>
            <a:pPr eaLnBrk="1" hangingPunct="1"/>
            <a:r>
              <a:rPr lang="en-US" sz="2800" dirty="0" smtClean="0"/>
              <a:t>Effective diameter of the fetal head is </a:t>
            </a:r>
            <a:r>
              <a:rPr lang="en-US" sz="2800" dirty="0" err="1" smtClean="0"/>
              <a:t>mento</a:t>
            </a:r>
            <a:r>
              <a:rPr lang="en-US" sz="2800" dirty="0" smtClean="0"/>
              <a:t> vertical diameter</a:t>
            </a:r>
          </a:p>
          <a:p>
            <a:pPr eaLnBrk="1" hangingPunct="1"/>
            <a:r>
              <a:rPr lang="en-US" sz="2800" dirty="0" smtClean="0"/>
              <a:t>This is the largest diameter of the fetal head and in a term fetus measures 13.5 cm</a:t>
            </a:r>
          </a:p>
          <a:p>
            <a:pPr eaLnBrk="1" hangingPunct="1"/>
            <a:r>
              <a:rPr lang="en-US" sz="2800" dirty="0" smtClean="0"/>
              <a:t>Caesarean section is required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Face presentation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9410700" cy="4602163"/>
          </a:xfrm>
        </p:spPr>
        <p:txBody>
          <a:bodyPr/>
          <a:lstStyle/>
          <a:p>
            <a:pPr eaLnBrk="1" hangingPunct="1"/>
            <a:r>
              <a:rPr lang="en-US" sz="2800" smtClean="0"/>
              <a:t>Due to extension of the fetal head</a:t>
            </a:r>
          </a:p>
          <a:p>
            <a:pPr eaLnBrk="1" hangingPunct="1"/>
            <a:r>
              <a:rPr lang="en-US" sz="2800" smtClean="0"/>
              <a:t>Effective diameter is sub mento bregmatic diameter which is 9.5 cm </a:t>
            </a:r>
          </a:p>
          <a:p>
            <a:pPr eaLnBrk="1" hangingPunct="1"/>
            <a:r>
              <a:rPr lang="en-US" sz="2800" smtClean="0"/>
              <a:t>Usually mento anterior position</a:t>
            </a:r>
          </a:p>
          <a:p>
            <a:pPr eaLnBrk="1" hangingPunct="1"/>
            <a:r>
              <a:rPr lang="en-US" sz="2800" smtClean="0"/>
              <a:t>Can be delivered vaginally</a:t>
            </a:r>
          </a:p>
          <a:p>
            <a:pPr eaLnBrk="1" hangingPunct="1"/>
            <a:r>
              <a:rPr lang="en-US" sz="2800" smtClean="0"/>
              <a:t>Ventouse cannot be applied</a:t>
            </a:r>
          </a:p>
        </p:txBody>
      </p:sp>
      <p:pic>
        <p:nvPicPr>
          <p:cNvPr id="32772" name="Content Placeholder 1" descr="face p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4" b="8784"/>
          <a:stretch>
            <a:fillRect/>
          </a:stretch>
        </p:blipFill>
        <p:spPr bwMode="auto">
          <a:xfrm>
            <a:off x="5334000" y="3816350"/>
            <a:ext cx="4156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Image result for face presentation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50" y="939602"/>
            <a:ext cx="5030500" cy="4610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43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0125"/>
            <a:ext cx="5239309" cy="42221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9377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Face presentation – </a:t>
            </a:r>
            <a:r>
              <a:rPr lang="en-US" sz="3200" dirty="0" err="1"/>
              <a:t>mento</a:t>
            </a:r>
            <a:r>
              <a:rPr lang="en-US" sz="3200" dirty="0"/>
              <a:t> posterior position.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L3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3334" r="2884" b="2222"/>
          <a:stretch>
            <a:fillRect/>
          </a:stretch>
        </p:blipFill>
        <p:spPr bwMode="auto">
          <a:xfrm>
            <a:off x="1854486" y="1061568"/>
            <a:ext cx="6038278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0600" y="533400"/>
            <a:ext cx="5226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latin typeface="+mn-lt"/>
              </a:rPr>
              <a:t>Mento</a:t>
            </a:r>
            <a:r>
              <a:rPr lang="en-US" sz="2800" dirty="0">
                <a:latin typeface="+mn-lt"/>
              </a:rPr>
              <a:t>-posterior face presentation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28" descr="L4"/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 r="1163" b="5263"/>
          <a:stretch>
            <a:fillRect/>
          </a:stretch>
        </p:blipFill>
        <p:spPr bwMode="auto">
          <a:xfrm>
            <a:off x="284163" y="142875"/>
            <a:ext cx="949325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Image result for fontanelles of the fetal skull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93956"/>
            <a:ext cx="5734049" cy="45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19200" y="553577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bones of the fetal skull showing their relationships to fetal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01170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7650" y="76200"/>
            <a:ext cx="94107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Oedema in face presentation – Usually resolves within 24 hrs</a:t>
            </a:r>
          </a:p>
        </p:txBody>
      </p:sp>
      <p:pic>
        <p:nvPicPr>
          <p:cNvPr id="35843" name="Picture 4" descr="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20000" b="12222"/>
          <a:stretch>
            <a:fillRect/>
          </a:stretch>
        </p:blipFill>
        <p:spPr bwMode="auto">
          <a:xfrm>
            <a:off x="2063750" y="1143000"/>
            <a:ext cx="61087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Causes for face and brow presentations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9410700" cy="4254500"/>
          </a:xfrm>
        </p:spPr>
        <p:txBody>
          <a:bodyPr/>
          <a:lstStyle/>
          <a:p>
            <a:pPr eaLnBrk="1" hangingPunct="1"/>
            <a:r>
              <a:rPr lang="en-US" dirty="0" smtClean="0"/>
              <a:t>Primary brow and face share the same </a:t>
            </a:r>
            <a:r>
              <a:rPr lang="en-US" dirty="0" err="1" smtClean="0"/>
              <a:t>aetiological</a:t>
            </a:r>
            <a:r>
              <a:rPr lang="en-US" dirty="0" smtClean="0"/>
              <a:t> factors</a:t>
            </a:r>
          </a:p>
          <a:p>
            <a:pPr eaLnBrk="1" hangingPunct="1"/>
            <a:r>
              <a:rPr lang="en-US" dirty="0" smtClean="0"/>
              <a:t>Permanent extension of the fetal neck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due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cervical spine deformities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goitre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hygroma</a:t>
            </a:r>
            <a:r>
              <a:rPr lang="en-US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brachial cysts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Sacro posterior position in breech presentation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81200"/>
            <a:ext cx="9410700" cy="4025900"/>
          </a:xfrm>
        </p:spPr>
        <p:txBody>
          <a:bodyPr/>
          <a:lstStyle/>
          <a:p>
            <a:pPr eaLnBrk="1" hangingPunct="1"/>
            <a:r>
              <a:rPr lang="en-US" dirty="0" smtClean="0"/>
              <a:t>This must be avoided during vaginal breech delivery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Delivery of the after coming head is difficult as it will be in an </a:t>
            </a:r>
            <a:r>
              <a:rPr lang="en-US" dirty="0" err="1" smtClean="0"/>
              <a:t>occipito</a:t>
            </a:r>
            <a:r>
              <a:rPr lang="en-US" dirty="0" smtClean="0"/>
              <a:t>-posterior position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3048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Shoulder and dorsal presentations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76400"/>
            <a:ext cx="9410700" cy="43735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Seen with transverse and oblique lie</a:t>
            </a:r>
          </a:p>
          <a:p>
            <a:pPr eaLnBrk="1" hangingPunct="1"/>
            <a:r>
              <a:rPr lang="en-US" dirty="0" smtClean="0"/>
              <a:t>Can lead to hand prolapse and cord prolapse</a:t>
            </a:r>
          </a:p>
          <a:p>
            <a:pPr eaLnBrk="1" hangingPunct="1"/>
            <a:r>
              <a:rPr lang="en-US" dirty="0" smtClean="0"/>
              <a:t>External cephalic version if there are no contra indications such as placenta </a:t>
            </a:r>
            <a:r>
              <a:rPr lang="en-US" dirty="0" err="1" smtClean="0"/>
              <a:t>praevia</a:t>
            </a:r>
            <a:endParaRPr lang="en-US" dirty="0" smtClean="0"/>
          </a:p>
          <a:p>
            <a:pPr eaLnBrk="1" hangingPunct="1"/>
            <a:r>
              <a:rPr lang="en-US" dirty="0" smtClean="0"/>
              <a:t>Elective caesarean section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28600"/>
            <a:ext cx="8915400" cy="685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tx2"/>
                </a:solidFill>
              </a:rPr>
              <a:t>Shoulder presentation</a:t>
            </a:r>
          </a:p>
        </p:txBody>
      </p:sp>
      <p:pic>
        <p:nvPicPr>
          <p:cNvPr id="40963" name="Picture 4" descr="shoulder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t="7932" r="25000" b="26782"/>
          <a:stretch>
            <a:fillRect/>
          </a:stretch>
        </p:blipFill>
        <p:spPr bwMode="auto">
          <a:xfrm>
            <a:off x="2057400" y="1219200"/>
            <a:ext cx="62642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Neglected shoulder presentation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5695950" y="1066800"/>
            <a:ext cx="404495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thick muscular band to form a pathological retraction ring has developed just above the very thin lower uterine segment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force generated during a uterine contraction is directed centripetally at and above the level of the pathological retraction ring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serves to stretch further and possibly to rupture the very thin lower segment below the retraction ring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(P.R.R. = pathological retraction ring)</a:t>
            </a:r>
          </a:p>
        </p:txBody>
      </p:sp>
      <p:pic>
        <p:nvPicPr>
          <p:cNvPr id="41988" name="Picture 4" descr="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79"/>
          <a:stretch>
            <a:fillRect/>
          </a:stretch>
        </p:blipFill>
        <p:spPr bwMode="auto">
          <a:xfrm>
            <a:off x="0" y="990600"/>
            <a:ext cx="527526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Cord presentation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95250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Presence of the umbilical cord in front of the presenting part with intact membranes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Should be excluded before </a:t>
            </a:r>
            <a:r>
              <a:rPr lang="en-US" sz="2800" dirty="0" err="1" smtClean="0"/>
              <a:t>amniotomy</a:t>
            </a:r>
            <a:r>
              <a:rPr lang="en-US" sz="2800" dirty="0" smtClean="0"/>
              <a:t> by feeling for the cord pulsation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lead to cord prolapse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Emergency caesarean section should be carried out if immediate vaginal delivery is not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Prolapse in 1</a:t>
            </a:r>
            <a:r>
              <a:rPr lang="en-US" baseline="30000" dirty="0" smtClean="0"/>
              <a:t>st</a:t>
            </a:r>
            <a:r>
              <a:rPr lang="en-US" dirty="0" smtClean="0"/>
              <a:t> stage – Caesarean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Prolapse in 2</a:t>
            </a:r>
            <a:r>
              <a:rPr lang="en-US" baseline="30000" dirty="0" smtClean="0"/>
              <a:t>nd</a:t>
            </a:r>
            <a:r>
              <a:rPr lang="en-US" dirty="0" smtClean="0"/>
              <a:t> stage – Instrumental delivery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breech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0721" r="6493" b="16232"/>
          <a:stretch>
            <a:fillRect/>
          </a:stretch>
        </p:blipFill>
        <p:spPr bwMode="auto">
          <a:xfrm>
            <a:off x="1447800" y="990600"/>
            <a:ext cx="75819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Breech presentation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9525000" cy="46783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dirty="0" smtClean="0"/>
              <a:t>Commonest </a:t>
            </a:r>
            <a:r>
              <a:rPr lang="en-US" dirty="0" err="1" smtClean="0"/>
              <a:t>malpresentation</a:t>
            </a:r>
            <a:endParaRPr lang="en-US" dirty="0" smtClean="0"/>
          </a:p>
          <a:p>
            <a:pPr lvl="1" eaLnBrk="1" hangingPunct="1"/>
            <a:r>
              <a:rPr lang="en-US" sz="3200" dirty="0" smtClean="0"/>
              <a:t>When the fetal buttocks occupy the lower part of the uterus</a:t>
            </a:r>
          </a:p>
          <a:p>
            <a:pPr eaLnBrk="1" hangingPunct="1"/>
            <a:r>
              <a:rPr lang="en-US" dirty="0" smtClean="0"/>
              <a:t>2-3 % after 37 weeks </a:t>
            </a:r>
          </a:p>
          <a:p>
            <a:pPr eaLnBrk="1" hangingPunct="1"/>
            <a:r>
              <a:rPr lang="en-US" dirty="0" smtClean="0"/>
              <a:t>Much higher incidence among preterm babies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8"/>
          <a:stretch/>
        </p:blipFill>
        <p:spPr bwMode="auto">
          <a:xfrm>
            <a:off x="1143000" y="609600"/>
            <a:ext cx="4419600" cy="5867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0904" y="2943135"/>
            <a:ext cx="403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 types of breech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452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3048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Position of the fetal presenting part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76400"/>
            <a:ext cx="9410700" cy="4449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Position of the fetal presenting part is the relationship of the presenting part of the fetus to the maternal pelvis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denominator or the reference point of the presenting part is the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Occiput in cephalic 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Sacrum of the fetus in breech presentation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Normal position is occipito anterior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Commonly LOA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Types of breech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94107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Extended breech - Frank breech in primigravidae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50–70%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Hips flexed, knees extended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Flexed breech - Complete or full breech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5–10%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Hips flexed, knees flexed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Footling/Incomplete breech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10-30%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or both hips extended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Foot presenting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"/>
            <a:ext cx="4485671" cy="42323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9498" y="5257800"/>
            <a:ext cx="68470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Knee </a:t>
            </a:r>
            <a:r>
              <a:rPr lang="en-US" sz="3200" dirty="0"/>
              <a:t>presentation – a rare type of breech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1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Breech presentation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9410700" cy="4678363"/>
          </a:xfrm>
        </p:spPr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Increased perinatal mortality and morbidity</a:t>
            </a:r>
          </a:p>
          <a:p>
            <a:pPr lvl="1" eaLnBrk="1" hangingPunct="1"/>
            <a:r>
              <a:rPr lang="en-US" smtClean="0"/>
              <a:t>Vaginal breech delivery</a:t>
            </a:r>
          </a:p>
          <a:p>
            <a:pPr lvl="1" eaLnBrk="1" hangingPunct="1"/>
            <a:r>
              <a:rPr lang="en-US" smtClean="0"/>
              <a:t>Abnormalities</a:t>
            </a:r>
          </a:p>
          <a:p>
            <a:pPr lvl="1" eaLnBrk="1" hangingPunct="1"/>
            <a:r>
              <a:rPr lang="en-US" smtClean="0"/>
              <a:t>Prematurity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457200"/>
            <a:ext cx="8915400" cy="1219200"/>
          </a:xfrm>
        </p:spPr>
        <p:txBody>
          <a:bodyPr/>
          <a:lstStyle/>
          <a:p>
            <a:pPr eaLnBrk="1" hangingPunct="1"/>
            <a:r>
              <a:rPr lang="en-US" smtClean="0"/>
              <a:t>Breech – Predisposing factors</a:t>
            </a:r>
            <a:br>
              <a:rPr lang="en-US" smtClean="0"/>
            </a:b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9410700" cy="48307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Placental - Placenta </a:t>
            </a:r>
            <a:r>
              <a:rPr lang="en-US" sz="2800" dirty="0" err="1" smtClean="0"/>
              <a:t>praevia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Uterine - </a:t>
            </a:r>
            <a:r>
              <a:rPr lang="en-US" sz="2800" dirty="0" err="1" smtClean="0"/>
              <a:t>Bicornuate</a:t>
            </a:r>
            <a:r>
              <a:rPr lang="en-US" sz="2800" dirty="0" smtClean="0"/>
              <a:t> uterus, Fibroids</a:t>
            </a:r>
          </a:p>
          <a:p>
            <a:pPr eaLnBrk="1" hangingPunct="1"/>
            <a:r>
              <a:rPr lang="en-US" sz="2800" dirty="0" smtClean="0"/>
              <a:t>Fetal – Hydrocephalus, other abnormalities</a:t>
            </a:r>
          </a:p>
          <a:p>
            <a:pPr eaLnBrk="1" hangingPunct="1"/>
            <a:r>
              <a:rPr lang="en-US" sz="2800" dirty="0" smtClean="0"/>
              <a:t>Amniotic fluid - </a:t>
            </a:r>
            <a:r>
              <a:rPr lang="en-US" sz="2800" dirty="0" err="1" smtClean="0"/>
              <a:t>Polyhydramnios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Maternal - Inadequate maternal pelvis</a:t>
            </a:r>
          </a:p>
          <a:p>
            <a:pPr eaLnBrk="1" hangingPunct="1"/>
            <a:r>
              <a:rPr lang="en-US" sz="2800" dirty="0" smtClean="0"/>
              <a:t>Fetal death, preterm</a:t>
            </a:r>
          </a:p>
          <a:p>
            <a:pPr eaLnBrk="1" hangingPunct="1"/>
            <a:r>
              <a:rPr lang="en-US" sz="2800" dirty="0" smtClean="0"/>
              <a:t>Idiopathic</a:t>
            </a:r>
          </a:p>
          <a:p>
            <a:pPr eaLnBrk="1" hangingPunct="1"/>
            <a:r>
              <a:rPr lang="en-US" sz="2800" dirty="0" smtClean="0"/>
              <a:t>Multiple pregnancy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L1"/>
          <p:cNvPicPr>
            <a:picLocks noChangeAspect="1" noChangeArrowheads="1"/>
          </p:cNvPicPr>
          <p:nvPr/>
        </p:nvPicPr>
        <p:blipFill>
          <a:blip r:embed="rId2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7777" r="1492" b="12222"/>
          <a:stretch>
            <a:fillRect/>
          </a:stretch>
        </p:blipFill>
        <p:spPr bwMode="auto">
          <a:xfrm>
            <a:off x="2743200" y="152400"/>
            <a:ext cx="47704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5" descr="L1"/>
          <p:cNvPicPr>
            <a:picLocks noChangeAspect="1"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9"/>
          <a:stretch>
            <a:fillRect/>
          </a:stretch>
        </p:blipFill>
        <p:spPr bwMode="auto">
          <a:xfrm>
            <a:off x="4554393" y="3276600"/>
            <a:ext cx="1148195" cy="51816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21299999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4572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Management of breech</a:t>
            </a:r>
            <a:br>
              <a:rPr lang="en-US" smtClean="0"/>
            </a:b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9525000" cy="4754563"/>
          </a:xfrm>
        </p:spPr>
        <p:txBody>
          <a:bodyPr/>
          <a:lstStyle/>
          <a:p>
            <a:pPr eaLnBrk="1" hangingPunct="1"/>
            <a:r>
              <a:rPr lang="en-US" sz="2800" smtClean="0"/>
              <a:t>External cephalic version</a:t>
            </a:r>
          </a:p>
          <a:p>
            <a:pPr lvl="1" eaLnBrk="1" hangingPunct="1"/>
            <a:r>
              <a:rPr lang="en-US" smtClean="0"/>
              <a:t>This should be offered at 36-37 weeks under ultrasound guidance</a:t>
            </a:r>
          </a:p>
          <a:p>
            <a:pPr lvl="1" eaLnBrk="1" hangingPunct="1"/>
            <a:r>
              <a:rPr lang="en-US" smtClean="0"/>
              <a:t>Baby is gently manipulated into cephalic presentation</a:t>
            </a:r>
          </a:p>
          <a:p>
            <a:pPr eaLnBrk="1" hangingPunct="1"/>
            <a:r>
              <a:rPr lang="en-US" sz="2800" smtClean="0"/>
              <a:t>Exclude factors that preclude vaginal delivery</a:t>
            </a:r>
          </a:p>
          <a:p>
            <a:pPr eaLnBrk="1" hangingPunct="1"/>
            <a:r>
              <a:rPr lang="en-US" sz="2800" smtClean="0"/>
              <a:t>Other obstetric complications</a:t>
            </a:r>
          </a:p>
          <a:p>
            <a:pPr eaLnBrk="1" hangingPunct="1"/>
            <a:r>
              <a:rPr lang="en-US" sz="2800" smtClean="0"/>
              <a:t>Exclude fetal anomalies</a:t>
            </a:r>
          </a:p>
          <a:p>
            <a:pPr eaLnBrk="1" hangingPunct="1"/>
            <a:r>
              <a:rPr lang="en-US" sz="2800" smtClean="0"/>
              <a:t>Assisted vaginal breech delivery or elective caesarean section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rc_mi" descr="Image result for external cephalic version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939602"/>
            <a:ext cx="4316252" cy="54611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55247" y="3188993"/>
            <a:ext cx="3043462" cy="719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75" dirty="0" smtClean="0"/>
              <a:t>External </a:t>
            </a:r>
            <a:r>
              <a:rPr lang="en-US" sz="2275" dirty="0"/>
              <a:t>cephalic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57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Contraindications to ECV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15400" cy="46783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 </a:t>
            </a:r>
            <a:r>
              <a:rPr lang="en-US" sz="2800" dirty="0" err="1" smtClean="0"/>
              <a:t>eclampsia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Previous scar on the uterus</a:t>
            </a:r>
          </a:p>
          <a:p>
            <a:pPr eaLnBrk="1" hangingPunct="1"/>
            <a:r>
              <a:rPr lang="en-US" sz="2800" dirty="0" smtClean="0"/>
              <a:t>Multiple pregnancy</a:t>
            </a:r>
          </a:p>
          <a:p>
            <a:pPr eaLnBrk="1" hangingPunct="1"/>
            <a:r>
              <a:rPr lang="en-US" sz="2800" dirty="0" smtClean="0"/>
              <a:t>Fetal abnormality</a:t>
            </a:r>
          </a:p>
          <a:p>
            <a:pPr eaLnBrk="1" hangingPunct="1"/>
            <a:r>
              <a:rPr lang="en-US" sz="2800" dirty="0" smtClean="0"/>
              <a:t>Placenta </a:t>
            </a:r>
            <a:r>
              <a:rPr lang="en-US" sz="2800" dirty="0" err="1" smtClean="0"/>
              <a:t>praevia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Oligo</a:t>
            </a:r>
            <a:r>
              <a:rPr lang="en-US" sz="2800" dirty="0" smtClean="0"/>
              <a:t>/</a:t>
            </a:r>
            <a:r>
              <a:rPr lang="en-US" sz="2800" dirty="0" err="1" smtClean="0"/>
              <a:t>polyhydramnios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History of ante partum </a:t>
            </a:r>
            <a:r>
              <a:rPr lang="en-US" sz="2800" dirty="0" err="1" smtClean="0"/>
              <a:t>haemorrhage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Assisted vaginal breech delivery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9410700" cy="4449763"/>
          </a:xfrm>
        </p:spPr>
        <p:txBody>
          <a:bodyPr/>
          <a:lstStyle/>
          <a:p>
            <a:pPr eaLnBrk="1" hangingPunct="1"/>
            <a:r>
              <a:rPr lang="en-US" sz="2800" smtClean="0"/>
              <a:t>Type of breech</a:t>
            </a:r>
          </a:p>
          <a:p>
            <a:pPr eaLnBrk="1" hangingPunct="1"/>
            <a:r>
              <a:rPr lang="en-US" sz="2800" smtClean="0"/>
              <a:t>Maintain a partogram</a:t>
            </a:r>
          </a:p>
          <a:p>
            <a:pPr eaLnBrk="1" hangingPunct="1"/>
            <a:r>
              <a:rPr lang="en-US" sz="2800" smtClean="0"/>
              <a:t>Experienced staff member to assess patient</a:t>
            </a:r>
          </a:p>
          <a:p>
            <a:pPr eaLnBrk="1" hangingPunct="1"/>
            <a:r>
              <a:rPr lang="en-US" sz="2800" smtClean="0"/>
              <a:t>Adequate analgesia</a:t>
            </a:r>
          </a:p>
          <a:p>
            <a:pPr eaLnBrk="1" hangingPunct="1"/>
            <a:r>
              <a:rPr lang="en-US" sz="2800" smtClean="0"/>
              <a:t>Do not hesitate to revise decision</a:t>
            </a:r>
          </a:p>
          <a:p>
            <a:pPr eaLnBrk="1" hangingPunct="1"/>
            <a:r>
              <a:rPr lang="en-US" sz="2800" smtClean="0"/>
              <a:t>Inform paediatrician</a:t>
            </a:r>
          </a:p>
          <a:p>
            <a:pPr eaLnBrk="1" hangingPunct="1"/>
            <a:r>
              <a:rPr lang="en-US" sz="2800" smtClean="0"/>
              <a:t>Be prepared for emergency caesarean section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Indications for caesarean section in breech presentation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828800"/>
            <a:ext cx="8915400" cy="4178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Feto-pelvic disproportion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Elderly primi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Subfertile primi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Past section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Footling breech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Placenta praevia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 uterine growth restriction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Twin pregnancy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Occipito-anterior position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05000"/>
            <a:ext cx="7629525" cy="376555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Complications of breech presentation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9029700" cy="4330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Preterm rupture of membranes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Cord prolapse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 cranial haemorrhage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Erb’s paralysis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Rupture of a viscus (Liver, Kidney)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Dislocation of shoulder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Clavicular fracture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Dislocation of hip joint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rc_mi" descr="Image result for entrapment of fetal head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3"/>
          <a:stretch/>
        </p:blipFill>
        <p:spPr bwMode="auto">
          <a:xfrm>
            <a:off x="786271" y="685800"/>
            <a:ext cx="8333457" cy="37039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6206" y="4690740"/>
            <a:ext cx="84844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Avoid </a:t>
            </a:r>
            <a:r>
              <a:rPr lang="en-US" sz="3200" dirty="0"/>
              <a:t>traction when performing an assisted vaginal breech delivery. Rotatory movements are </a:t>
            </a:r>
            <a:r>
              <a:rPr lang="en-US" sz="3200" dirty="0" smtClean="0"/>
              <a:t>allowed.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55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98" y="1143261"/>
            <a:ext cx="6205202" cy="30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06758" y="4604511"/>
            <a:ext cx="82924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Importance </a:t>
            </a:r>
            <a:r>
              <a:rPr lang="en-US" sz="2800" dirty="0"/>
              <a:t>of cranial flexion is emphasized by noting the increased diameters presented to the birth canal with progressive </a:t>
            </a:r>
            <a:r>
              <a:rPr lang="en-US" sz="2800" dirty="0" err="1"/>
              <a:t>defexion</a:t>
            </a:r>
            <a:r>
              <a:rPr lang="en-US" sz="2800" dirty="0"/>
              <a:t>.    A. Flexed 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05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0" b="6823"/>
          <a:stretch/>
        </p:blipFill>
        <p:spPr>
          <a:xfrm>
            <a:off x="914400" y="685800"/>
            <a:ext cx="4648200" cy="5614856"/>
          </a:xfrm>
        </p:spPr>
      </p:pic>
      <p:sp>
        <p:nvSpPr>
          <p:cNvPr id="5" name="TextBox 4"/>
          <p:cNvSpPr txBox="1"/>
          <p:nvPr/>
        </p:nvSpPr>
        <p:spPr>
          <a:xfrm>
            <a:off x="5753100" y="23622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Avoid </a:t>
            </a:r>
            <a:r>
              <a:rPr lang="en-US" sz="3200" dirty="0" err="1" smtClean="0"/>
              <a:t>sacro</a:t>
            </a:r>
            <a:r>
              <a:rPr lang="en-US" sz="3200" dirty="0" smtClean="0"/>
              <a:t> posterior position as this will increase the presenting diameter of the fetal head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521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rc_mi" descr="Related image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7"/>
          <a:stretch/>
        </p:blipFill>
        <p:spPr bwMode="auto">
          <a:xfrm>
            <a:off x="762000" y="914400"/>
            <a:ext cx="8267700" cy="37258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0306" y="4951704"/>
            <a:ext cx="7505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Internal </a:t>
            </a:r>
            <a:r>
              <a:rPr lang="en-US" sz="3200" dirty="0" err="1"/>
              <a:t>podalic</a:t>
            </a:r>
            <a:r>
              <a:rPr lang="en-US" sz="3200" dirty="0"/>
              <a:t> version and breech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Malpositions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9525000" cy="46021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position other than normal position is called malposition</a:t>
            </a:r>
          </a:p>
          <a:p>
            <a:pPr lvl="1" eaLnBrk="1" hangingPunct="1"/>
            <a:r>
              <a:rPr lang="en-US" dirty="0" err="1" smtClean="0"/>
              <a:t>Occipito</a:t>
            </a:r>
            <a:r>
              <a:rPr lang="en-US" dirty="0" smtClean="0"/>
              <a:t> posterior position in cephalic presentation</a:t>
            </a:r>
          </a:p>
          <a:p>
            <a:pPr lvl="1" eaLnBrk="1" hangingPunct="1"/>
            <a:r>
              <a:rPr lang="en-US" dirty="0" err="1" smtClean="0"/>
              <a:t>Sacro</a:t>
            </a:r>
            <a:r>
              <a:rPr lang="en-US" dirty="0" smtClean="0"/>
              <a:t> posterior position in breech presentation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Can lead to prolonged </a:t>
            </a:r>
            <a:r>
              <a:rPr lang="en-US" sz="2800" dirty="0" err="1" smtClean="0"/>
              <a:t>labour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Occipito-posterior position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752600"/>
            <a:ext cx="4419600" cy="46910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13" y="1399393"/>
            <a:ext cx="7721573" cy="4384178"/>
          </a:xfrm>
        </p:spPr>
      </p:pic>
    </p:spTree>
    <p:extLst>
      <p:ext uri="{BB962C8B-B14F-4D97-AF65-F5344CB8AC3E}">
        <p14:creationId xmlns:p14="http://schemas.microsoft.com/office/powerpoint/2010/main" val="168510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Occipito-posterior position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600200"/>
            <a:ext cx="676275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1093</Words>
  <Application>Microsoft Office PowerPoint</Application>
  <PresentationFormat>A4 Paper (210x297 mm)</PresentationFormat>
  <Paragraphs>224</Paragraphs>
  <Slides>54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Garamond</vt:lpstr>
      <vt:lpstr>Times New Roman</vt:lpstr>
      <vt:lpstr>Wingdings</vt:lpstr>
      <vt:lpstr>Office Theme</vt:lpstr>
      <vt:lpstr>Malpositions and Malpresentations</vt:lpstr>
      <vt:lpstr>Presentation of the fetus</vt:lpstr>
      <vt:lpstr>PowerPoint Presentation</vt:lpstr>
      <vt:lpstr>Position of the fetal presenting part</vt:lpstr>
      <vt:lpstr>Occipito-anterior position</vt:lpstr>
      <vt:lpstr>Malpositions</vt:lpstr>
      <vt:lpstr>Occipito-posterior position</vt:lpstr>
      <vt:lpstr>PowerPoint Presentation</vt:lpstr>
      <vt:lpstr>Occipito-posterior position</vt:lpstr>
      <vt:lpstr>Occipito posterior position</vt:lpstr>
      <vt:lpstr>Occipito posterior position – Abdominal findings</vt:lpstr>
      <vt:lpstr>Occipito posterior position –  Vaginal examination findings</vt:lpstr>
      <vt:lpstr>PowerPoint Presentation</vt:lpstr>
      <vt:lpstr>Occipito posterior position - In labour</vt:lpstr>
      <vt:lpstr>PowerPoint Presentation</vt:lpstr>
      <vt:lpstr>PowerPoint Presentation</vt:lpstr>
      <vt:lpstr>Direct occipito posterior position – Management</vt:lpstr>
      <vt:lpstr>Deep transverse arrest</vt:lpstr>
      <vt:lpstr>PowerPoint Presentation</vt:lpstr>
      <vt:lpstr>Deep transverse arrest – Management</vt:lpstr>
      <vt:lpstr>Malpresentations</vt:lpstr>
      <vt:lpstr>Brow presentation</vt:lpstr>
      <vt:lpstr>PowerPoint Presentation</vt:lpstr>
      <vt:lpstr>Brow presentation</vt:lpstr>
      <vt:lpstr>Face presentation</vt:lpstr>
      <vt:lpstr>PowerPoint Presentation</vt:lpstr>
      <vt:lpstr>PowerPoint Presentation</vt:lpstr>
      <vt:lpstr>PowerPoint Presentation</vt:lpstr>
      <vt:lpstr>PowerPoint Presentation</vt:lpstr>
      <vt:lpstr>Oedema in face presentation – Usually resolves within 24 hrs</vt:lpstr>
      <vt:lpstr>Causes for face and brow presentations</vt:lpstr>
      <vt:lpstr>Sacro posterior position in breech presentation</vt:lpstr>
      <vt:lpstr>Shoulder and dorsal presentations</vt:lpstr>
      <vt:lpstr>PowerPoint Presentation</vt:lpstr>
      <vt:lpstr>Neglected shoulder presentation </vt:lpstr>
      <vt:lpstr>Cord presentation</vt:lpstr>
      <vt:lpstr>PowerPoint Presentation</vt:lpstr>
      <vt:lpstr>Breech presentation</vt:lpstr>
      <vt:lpstr>PowerPoint Presentation</vt:lpstr>
      <vt:lpstr>Types of breech</vt:lpstr>
      <vt:lpstr>PowerPoint Presentation</vt:lpstr>
      <vt:lpstr>Breech presentation</vt:lpstr>
      <vt:lpstr>Breech – Predisposing factors </vt:lpstr>
      <vt:lpstr>PowerPoint Presentation</vt:lpstr>
      <vt:lpstr>Management of breech </vt:lpstr>
      <vt:lpstr>PowerPoint Presentation</vt:lpstr>
      <vt:lpstr>Contraindications to ECV</vt:lpstr>
      <vt:lpstr>Assisted vaginal breech delivery</vt:lpstr>
      <vt:lpstr>Indications for caesarean section in breech presentation</vt:lpstr>
      <vt:lpstr>Complications of breech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Mr.P.S.N  Wijayasingha</dc:creator>
  <cp:lastModifiedBy>Admin</cp:lastModifiedBy>
  <cp:revision>257</cp:revision>
  <dcterms:created xsi:type="dcterms:W3CDTF">2000-11-26T13:11:43Z</dcterms:created>
  <dcterms:modified xsi:type="dcterms:W3CDTF">2019-06-19T17:45:45Z</dcterms:modified>
</cp:coreProperties>
</file>