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5" r:id="rId5"/>
    <p:sldId id="258" r:id="rId6"/>
    <p:sldId id="287" r:id="rId7"/>
    <p:sldId id="288" r:id="rId8"/>
    <p:sldId id="260" r:id="rId9"/>
    <p:sldId id="262" r:id="rId10"/>
    <p:sldId id="261" r:id="rId11"/>
    <p:sldId id="279" r:id="rId12"/>
    <p:sldId id="263" r:id="rId13"/>
    <p:sldId id="265" r:id="rId14"/>
    <p:sldId id="266" r:id="rId15"/>
    <p:sldId id="280" r:id="rId16"/>
    <p:sldId id="268" r:id="rId17"/>
    <p:sldId id="269" r:id="rId18"/>
    <p:sldId id="286" r:id="rId19"/>
    <p:sldId id="270" r:id="rId20"/>
    <p:sldId id="271" r:id="rId21"/>
    <p:sldId id="273" r:id="rId22"/>
    <p:sldId id="272" r:id="rId23"/>
    <p:sldId id="274" r:id="rId24"/>
    <p:sldId id="275" r:id="rId25"/>
    <p:sldId id="276" r:id="rId26"/>
    <p:sldId id="277" r:id="rId27"/>
    <p:sldId id="278" r:id="rId28"/>
    <p:sldId id="281" r:id="rId29"/>
    <p:sldId id="284" r:id="rId30"/>
    <p:sldId id="282" r:id="rId31"/>
    <p:sldId id="283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660"/>
  </p:normalViewPr>
  <p:slideViewPr>
    <p:cSldViewPr>
      <p:cViewPr varScale="1">
        <p:scale>
          <a:sx n="70" d="100"/>
          <a:sy n="70" d="100"/>
        </p:scale>
        <p:origin x="16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21/06/2019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21/06/2019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EC9EBD7-2014-4702-9610-359B61A3C3DB}" type="datetimeFigureOut">
              <a:rPr lang="en-GB" smtClean="0"/>
              <a:pPr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BD7-2014-4702-9610-359B61A3C3DB}" type="datetimeFigureOut">
              <a:rPr lang="en-GB" smtClean="0"/>
              <a:pPr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EC9EBD7-2014-4702-9610-359B61A3C3DB}" type="datetimeFigureOut">
              <a:rPr lang="en-GB" smtClean="0"/>
              <a:pPr/>
              <a:t>21/06/2019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EC9EBD7-2014-4702-9610-359B61A3C3DB}" type="datetimeFigureOut">
              <a:rPr lang="en-GB" smtClean="0"/>
              <a:pPr/>
              <a:t>21/06/2019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5DACC8F-E64A-46A8-8366-478FB8E2D4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Dr.Carmeline</a:t>
            </a:r>
            <a:r>
              <a:rPr lang="en-GB" dirty="0"/>
              <a:t> </a:t>
            </a:r>
            <a:r>
              <a:rPr lang="en-GB" dirty="0" err="1"/>
              <a:t>motha</a:t>
            </a:r>
            <a:endParaRPr lang="en-GB" dirty="0"/>
          </a:p>
          <a:p>
            <a:r>
              <a:rPr lang="en-GB" b="0" cap="none" dirty="0"/>
              <a:t>Consultant Physician &amp; Senior Lecturer</a:t>
            </a:r>
          </a:p>
          <a:p>
            <a:r>
              <a:rPr lang="en-GB" b="0" cap="none" dirty="0"/>
              <a:t>Department of Obstetrics &amp; Gynaecology</a:t>
            </a:r>
          </a:p>
          <a:p>
            <a:r>
              <a:rPr lang="en-GB" b="0" cap="none" dirty="0"/>
              <a:t>Faculty of Medicine, </a:t>
            </a:r>
            <a:r>
              <a:rPr lang="en-GB" b="0" cap="none" dirty="0" err="1"/>
              <a:t>Ragama</a:t>
            </a:r>
            <a:endParaRPr lang="en-GB" b="0" cap="non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Hypertension in pregnancy</a:t>
            </a:r>
          </a:p>
        </p:txBody>
      </p:sp>
      <p:pic>
        <p:nvPicPr>
          <p:cNvPr id="1026" name="Picture 2" descr="http://medicineworld.org/images/blogs/1-2008/sphygmomanometer-bp-meter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367087"/>
            <a:ext cx="14287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Severe 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Admit to  hospital</a:t>
            </a:r>
          </a:p>
          <a:p>
            <a:r>
              <a:rPr lang="en-GB" dirty="0"/>
              <a:t>Treatment to maintain&lt; 150/100 mmHg</a:t>
            </a:r>
          </a:p>
          <a:p>
            <a:r>
              <a:rPr lang="en-GB" dirty="0"/>
              <a:t>Measure BP at least four times a day</a:t>
            </a:r>
          </a:p>
          <a:p>
            <a:r>
              <a:rPr lang="en-GB" dirty="0"/>
              <a:t>Test for </a:t>
            </a:r>
            <a:r>
              <a:rPr lang="en-GB" dirty="0" err="1"/>
              <a:t>proteinuria</a:t>
            </a:r>
            <a:r>
              <a:rPr lang="en-GB" dirty="0"/>
              <a:t> daily</a:t>
            </a:r>
          </a:p>
          <a:p>
            <a:r>
              <a:rPr lang="en-GB" dirty="0"/>
              <a:t>Test kidney functions, electrolytes, full blood count, transaminase and bilirubin at presentation and then weekly.</a:t>
            </a:r>
          </a:p>
          <a:p>
            <a:endParaRPr lang="en-GB" dirty="0"/>
          </a:p>
        </p:txBody>
      </p:sp>
      <p:pic>
        <p:nvPicPr>
          <p:cNvPr id="9218" name="Picture 2" descr="http://previews.agefotostock.com/previewimage/bajaage/63c2c07dabbccbe37b36552677946132/x4l-103941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6" t="36181"/>
          <a:stretch/>
        </p:blipFill>
        <p:spPr bwMode="auto">
          <a:xfrm>
            <a:off x="4769688" y="4584560"/>
            <a:ext cx="4374312" cy="227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Medications  in hypertension of pregnancy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Anti HT (</a:t>
            </a:r>
            <a:r>
              <a:rPr lang="en-GB" dirty="0" err="1"/>
              <a:t>Antenatally</a:t>
            </a:r>
            <a:r>
              <a:rPr lang="en-GB" dirty="0"/>
              <a:t>)</a:t>
            </a:r>
          </a:p>
          <a:p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/>
              <a:t>Labetolol</a:t>
            </a:r>
            <a:r>
              <a:rPr lang="en-US"/>
              <a:t> (if high iv)</a:t>
            </a: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dirty="0"/>
              <a:t>Methyldopa</a:t>
            </a:r>
          </a:p>
          <a:p>
            <a:pPr>
              <a:buFont typeface="Wingdings" pitchFamily="2" charset="2"/>
              <a:buChar char="v"/>
            </a:pPr>
            <a:r>
              <a:rPr lang="en-GB" dirty="0" err="1"/>
              <a:t>Nifedipine</a:t>
            </a: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/>
              <a:t>Hydralazine</a:t>
            </a:r>
            <a:r>
              <a:rPr lang="en-US"/>
              <a:t> (if high iv)</a:t>
            </a:r>
            <a:endParaRPr lang="en-GB" dirty="0"/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  <p:pic>
        <p:nvPicPr>
          <p:cNvPr id="5122" name="Picture 2" descr="http://3.imimg.com/data3/FC/GX/MY-1313328/pharmaceutical-tablets-250x2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767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09" t="17943" r="1" b="6486"/>
          <a:stretch/>
        </p:blipFill>
        <p:spPr>
          <a:xfrm>
            <a:off x="1746414" y="4582737"/>
            <a:ext cx="4678008" cy="20558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 of birth-gestational 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Mild/moderate HT- Do not offer birth &lt;37 weeks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After 37 weeks timing according to maternal and </a:t>
            </a:r>
            <a:r>
              <a:rPr lang="en-GB" dirty="0" err="1"/>
              <a:t>fetal</a:t>
            </a:r>
            <a:r>
              <a:rPr lang="en-GB" dirty="0"/>
              <a:t> indications</a:t>
            </a:r>
          </a:p>
        </p:txBody>
      </p:sp>
      <p:pic>
        <p:nvPicPr>
          <p:cNvPr id="10242" name="Picture 2" descr="http://ak.picdn.net/shutterstock/videos/3214825/preview/stock-footage-hospital-entrance-front-door-of-labor-and-delivery-unit-for-pregnant-wom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534085"/>
            <a:ext cx="3810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Intrapartum</a:t>
            </a:r>
            <a:r>
              <a:rPr lang="en-GB" dirty="0"/>
              <a:t>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Mild/moderate hypertension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Measure BP hourly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Continue antenatal HT treatment</a:t>
            </a:r>
          </a:p>
          <a:p>
            <a:r>
              <a:rPr lang="en-GB" dirty="0"/>
              <a:t>Severe hypertension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Measure BP continually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Continue antenatal HT treatment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If BP within normal range do not limit 2</a:t>
            </a:r>
            <a:r>
              <a:rPr lang="en-GB" baseline="30000" dirty="0"/>
              <a:t>nd</a:t>
            </a:r>
            <a:r>
              <a:rPr lang="en-GB" dirty="0"/>
              <a:t> stage of labour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natal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tx1"/>
                </a:solidFill>
              </a:rPr>
              <a:t>Gestational hypertension</a:t>
            </a:r>
          </a:p>
          <a:p>
            <a:pPr marL="594360" lvl="2" indent="0">
              <a:buNone/>
            </a:pPr>
            <a:r>
              <a:rPr lang="en-GB" sz="2200" dirty="0">
                <a:solidFill>
                  <a:schemeClr val="tx2"/>
                </a:solidFill>
              </a:rPr>
              <a:t>     Stop </a:t>
            </a:r>
            <a:r>
              <a:rPr lang="en-GB" sz="2200" dirty="0" err="1">
                <a:solidFill>
                  <a:schemeClr val="tx2"/>
                </a:solidFill>
              </a:rPr>
              <a:t>antihypertensives</a:t>
            </a:r>
            <a:endParaRPr lang="en-GB" sz="2200" dirty="0">
              <a:solidFill>
                <a:schemeClr val="tx2"/>
              </a:solidFill>
            </a:endParaRPr>
          </a:p>
          <a:p>
            <a:pPr marL="594360" lvl="2" indent="0">
              <a:buNone/>
            </a:pPr>
            <a:endParaRPr lang="en-GB" sz="2200" dirty="0">
              <a:solidFill>
                <a:schemeClr val="tx2"/>
              </a:solidFill>
            </a:endParaRPr>
          </a:p>
          <a:p>
            <a:pPr marL="274320" lvl="1" indent="0">
              <a:buNone/>
            </a:pPr>
            <a:r>
              <a:rPr lang="en-GB" dirty="0"/>
              <a:t>	Start anti HT if BP ≥ 150/100 mmHg</a:t>
            </a:r>
          </a:p>
          <a:p>
            <a:pPr marL="27432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dirty="0">
                <a:solidFill>
                  <a:schemeClr val="tx2"/>
                </a:solidFill>
              </a:rPr>
              <a:t>	Once BP&lt; 140/90 mmHg, consider reducing </a:t>
            </a:r>
            <a:r>
              <a:rPr lang="en-GB" sz="2200" dirty="0" err="1">
                <a:solidFill>
                  <a:schemeClr val="tx2"/>
                </a:solidFill>
              </a:rPr>
              <a:t>antiHT</a:t>
            </a:r>
            <a:r>
              <a:rPr lang="en-GB" sz="2200" dirty="0">
                <a:solidFill>
                  <a:schemeClr val="tx2"/>
                </a:solidFill>
              </a:rPr>
              <a:t> 	treatment</a:t>
            </a:r>
          </a:p>
          <a:p>
            <a:pPr>
              <a:buFont typeface="Wingdings" pitchFamily="2" charset="2"/>
              <a:buChar char="v"/>
            </a:pPr>
            <a:endParaRPr lang="en-GB" sz="2200" dirty="0">
              <a:solidFill>
                <a:schemeClr val="tx2"/>
              </a:solidFill>
            </a:endParaRPr>
          </a:p>
          <a:p>
            <a:pPr lvl="2">
              <a:buFont typeface="Wingdings" pitchFamily="2" charset="2"/>
              <a:buChar char="v"/>
            </a:pPr>
            <a:r>
              <a:rPr lang="en-GB" dirty="0"/>
              <a:t>Measure BP </a:t>
            </a:r>
          </a:p>
          <a:p>
            <a:pPr marL="274320" lvl="1" indent="0">
              <a:buNone/>
            </a:pPr>
            <a:r>
              <a:rPr lang="en-GB" dirty="0"/>
              <a:t>	Daily for first two days after birth</a:t>
            </a:r>
          </a:p>
          <a:p>
            <a:pPr marL="274320" lvl="1" indent="0">
              <a:buNone/>
            </a:pPr>
            <a:endParaRPr lang="en-GB" dirty="0"/>
          </a:p>
          <a:p>
            <a:pPr marL="274320" lvl="1" indent="0">
              <a:buNone/>
            </a:pPr>
            <a:r>
              <a:rPr lang="en-GB" dirty="0"/>
              <a:t>	At least once 3-5 days after birth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Drugs in hypertensive disorders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GB" dirty="0"/>
              <a:t>No known adverse effects on babies receiving breast milk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dirty="0" err="1"/>
              <a:t>Labetolol,methyldopa,nifedipine</a:t>
            </a:r>
            <a:r>
              <a:rPr lang="en-GB" dirty="0"/>
              <a:t>, </a:t>
            </a:r>
            <a:r>
              <a:rPr lang="en-GB" dirty="0" err="1"/>
              <a:t>enalapril,captopril,atenolol,</a:t>
            </a:r>
            <a:r>
              <a:rPr lang="en-GB" err="1"/>
              <a:t>metoprolol</a:t>
            </a:r>
            <a:r>
              <a:rPr lang="en-GB"/>
              <a:t>- SAFE</a:t>
            </a:r>
            <a:endParaRPr lang="en-US"/>
          </a:p>
          <a:p>
            <a:pPr>
              <a:buFont typeface="Wingdings" pitchFamily="2" charset="2"/>
              <a:buChar char="v"/>
            </a:pPr>
            <a:r>
              <a:rPr lang="en-US"/>
              <a:t> but methyldopa should avoid in postpartum because it can cause depression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v"/>
            </a:pPr>
            <a:endParaRPr lang="en-GB" dirty="0"/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Follow up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Discharge with a plan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 Who will provide care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Frequency of BP monitoring –if on treatment needs review 2 weeks after discharge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Thresholds for reducing/stopping treatment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Offer medical review at 6-8 weeks postpartum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If needing anti HT &gt;6-8 weeks needs specialist assessment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</a:t>
            </a:r>
            <a:r>
              <a:rPr lang="en-GB" dirty="0" err="1"/>
              <a:t>eclampsia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Preeclampsia-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Hypertension</a:t>
            </a:r>
          </a:p>
          <a:p>
            <a:r>
              <a:rPr lang="en-US" dirty="0"/>
              <a:t>Significant proteinuria</a:t>
            </a:r>
          </a:p>
          <a:p>
            <a:pPr lvl="1"/>
            <a:r>
              <a:rPr lang="en-US" dirty="0"/>
              <a:t>&gt; 300mg of proteinuria in a 24 hour urinary collection </a:t>
            </a:r>
          </a:p>
          <a:p>
            <a:r>
              <a:rPr lang="en-US" dirty="0"/>
              <a:t>With or without ankle </a:t>
            </a:r>
            <a:r>
              <a:rPr lang="en-US" dirty="0" err="1"/>
              <a:t>oedema</a:t>
            </a:r>
            <a:endParaRPr lang="en-US" dirty="0"/>
          </a:p>
        </p:txBody>
      </p:sp>
      <p:pic>
        <p:nvPicPr>
          <p:cNvPr id="2050" name="Picture 2" descr="http://m.kidney-cares.org/uploads/allimg/140709/12-140FZKQ13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005064"/>
            <a:ext cx="2085975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2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</a:t>
            </a:r>
            <a:r>
              <a:rPr lang="en-GB" dirty="0" err="1"/>
              <a:t>eclampsia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Mild HT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dirty="0"/>
              <a:t>Do not treat HT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Measure BP at least 4 times a day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Test kidney functions, </a:t>
            </a:r>
            <a:r>
              <a:rPr lang="en-GB" dirty="0" err="1"/>
              <a:t>electrolytes,FBC</a:t>
            </a:r>
            <a:r>
              <a:rPr lang="en-GB" dirty="0"/>
              <a:t>, </a:t>
            </a:r>
            <a:r>
              <a:rPr lang="en-GB" dirty="0" err="1"/>
              <a:t>transaminase</a:t>
            </a:r>
            <a:r>
              <a:rPr lang="en-GB" dirty="0"/>
              <a:t> and </a:t>
            </a:r>
            <a:r>
              <a:rPr lang="en-GB" dirty="0" err="1"/>
              <a:t>bilirubin</a:t>
            </a:r>
            <a:r>
              <a:rPr lang="en-GB" dirty="0"/>
              <a:t> twice a week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Chronic hypertension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Gestational hypertension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Pre-</a:t>
            </a:r>
            <a:r>
              <a:rPr lang="en-GB" dirty="0" err="1"/>
              <a:t>eclampsia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Severe pre-</a:t>
            </a:r>
            <a:r>
              <a:rPr lang="en-GB" dirty="0" err="1"/>
              <a:t>eclampsia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Eclampsia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</a:t>
            </a:r>
            <a:r>
              <a:rPr lang="en-GB" dirty="0" err="1"/>
              <a:t>eclampsia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Moderate/severe HT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dirty="0"/>
              <a:t>Treat HT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Measure BP at least 4 times a day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Test kidney functions, electrolytes, FBC, transaminase and bilirubin three times  a week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natal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Measure BP closely</a:t>
            </a:r>
          </a:p>
          <a:p>
            <a:r>
              <a:rPr lang="en-GB" dirty="0"/>
              <a:t>Measure platelet, </a:t>
            </a:r>
            <a:r>
              <a:rPr lang="en-GB" dirty="0" err="1"/>
              <a:t>transaminase</a:t>
            </a:r>
            <a:r>
              <a:rPr lang="en-GB" dirty="0"/>
              <a:t> and </a:t>
            </a:r>
            <a:r>
              <a:rPr lang="en-GB" dirty="0" err="1"/>
              <a:t>creatinine</a:t>
            </a:r>
            <a:r>
              <a:rPr lang="en-GB" dirty="0"/>
              <a:t> 2-3 days after birth</a:t>
            </a:r>
          </a:p>
          <a:p>
            <a:r>
              <a:rPr lang="en-GB" dirty="0"/>
              <a:t>If BP &lt;150/100mmHg community care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 natal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Follow up plan</a:t>
            </a:r>
          </a:p>
          <a:p>
            <a:r>
              <a:rPr lang="en-GB" dirty="0"/>
              <a:t>Measure BP every 1-2 days for 2 weeks until </a:t>
            </a:r>
            <a:r>
              <a:rPr lang="en-GB" dirty="0" err="1"/>
              <a:t>antiHT</a:t>
            </a:r>
            <a:r>
              <a:rPr lang="en-GB" dirty="0"/>
              <a:t> treatment stopped</a:t>
            </a:r>
          </a:p>
          <a:p>
            <a:r>
              <a:rPr lang="en-GB" dirty="0"/>
              <a:t>Offer medical review at 2 weeks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Severe pre-</a:t>
            </a:r>
            <a:r>
              <a:rPr lang="en-GB" dirty="0" err="1"/>
              <a:t>eclampsia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Severe pre-</a:t>
            </a:r>
            <a:r>
              <a:rPr lang="en-GB" dirty="0" err="1"/>
              <a:t>eclampsia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Severe HT and </a:t>
            </a:r>
            <a:r>
              <a:rPr lang="en-GB" dirty="0" err="1"/>
              <a:t>proteinuria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 algn="ctr">
              <a:buNone/>
            </a:pPr>
            <a:r>
              <a:rPr lang="en-GB" dirty="0"/>
              <a:t>Or</a:t>
            </a:r>
          </a:p>
          <a:p>
            <a:pPr marL="514350" indent="-514350" algn="ctr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Severe pre-</a:t>
            </a:r>
            <a:r>
              <a:rPr lang="en-GB" dirty="0" err="1"/>
              <a:t>eclampsia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GB" dirty="0"/>
              <a:t>2. Mild/moderate HT with proteinuria with at least 1 of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GB" dirty="0"/>
              <a:t>Symptoms-severe headache, visual blurring/flashing/ right </a:t>
            </a:r>
            <a:r>
              <a:rPr lang="en-GB" dirty="0" err="1"/>
              <a:t>hypochondrial</a:t>
            </a:r>
            <a:r>
              <a:rPr lang="en-GB" dirty="0"/>
              <a:t> pain or vomiting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GB" dirty="0"/>
              <a:t>Signs-</a:t>
            </a:r>
            <a:r>
              <a:rPr lang="en-GB" dirty="0" err="1"/>
              <a:t>papilloedema</a:t>
            </a:r>
            <a:r>
              <a:rPr lang="en-GB" dirty="0"/>
              <a:t>, clonus, liver tenderness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GB" dirty="0" err="1"/>
              <a:t>Inves</a:t>
            </a:r>
            <a:r>
              <a:rPr lang="en-GB" dirty="0"/>
              <a:t>-HELLP, </a:t>
            </a:r>
            <a:r>
              <a:rPr lang="en-GB" dirty="0" err="1"/>
              <a:t>plt</a:t>
            </a:r>
            <a:r>
              <a:rPr lang="en-GB" dirty="0"/>
              <a:t> ct &lt;100,000, ALT/AST&gt;70 </a:t>
            </a:r>
            <a:r>
              <a:rPr lang="en-GB" dirty="0" err="1"/>
              <a:t>iu</a:t>
            </a:r>
            <a:r>
              <a:rPr lang="en-GB" dirty="0"/>
              <a:t>/l)</a:t>
            </a:r>
          </a:p>
          <a:p>
            <a:pPr marL="514350" indent="-514350"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Magnesium sulphate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Indications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GB" dirty="0"/>
              <a:t>Severe HT/ severe pre-</a:t>
            </a:r>
            <a:r>
              <a:rPr lang="en-GB" dirty="0" err="1"/>
              <a:t>eclampsia</a:t>
            </a:r>
            <a:r>
              <a:rPr lang="en-GB" dirty="0"/>
              <a:t> with an </a:t>
            </a:r>
            <a:r>
              <a:rPr lang="en-GB" dirty="0" err="1"/>
              <a:t>eclamptic</a:t>
            </a:r>
            <a:r>
              <a:rPr lang="en-GB" dirty="0"/>
              <a:t> fit </a:t>
            </a:r>
          </a:p>
          <a:p>
            <a:pPr marL="514350" indent="-514350">
              <a:buFont typeface="Wingdings" pitchFamily="2" charset="2"/>
              <a:buChar char="v"/>
            </a:pPr>
            <a:r>
              <a:rPr lang="en-GB" dirty="0"/>
              <a:t>Consider giving if birth planned within 24 hrs in a woman with severe pre-</a:t>
            </a:r>
            <a:r>
              <a:rPr lang="en-GB" dirty="0" err="1"/>
              <a:t>eclampsia</a:t>
            </a:r>
            <a:endParaRPr lang="en-GB" dirty="0"/>
          </a:p>
          <a:p>
            <a:pPr marL="514350" indent="-514350">
              <a:buFont typeface="Wingdings" pitchFamily="2" charset="2"/>
              <a:buChar char="Ø"/>
            </a:pPr>
            <a:r>
              <a:rPr lang="en-GB" dirty="0"/>
              <a:t>Loading dose of 4 g IV over 5 min, followed by 1g/hr infusion over 24 hours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" t="33074" r="-11034" b="17314"/>
          <a:stretch/>
        </p:blipFill>
        <p:spPr>
          <a:xfrm>
            <a:off x="4644008" y="4725144"/>
            <a:ext cx="4784080" cy="1512168"/>
          </a:xfrm>
          <a:prstGeom prst="rect">
            <a:avLst/>
          </a:prstGeom>
          <a:scene3d>
            <a:camera prst="obliqueBottomLeft"/>
            <a:lightRig rig="threePt" dir="t"/>
          </a:scene3d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Intrapartum</a:t>
            </a:r>
            <a:r>
              <a:rPr lang="en-GB" dirty="0"/>
              <a:t>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Do not preload with IV </a:t>
            </a:r>
            <a:r>
              <a:rPr lang="en-GB" dirty="0" err="1"/>
              <a:t>fliuds</a:t>
            </a:r>
            <a:r>
              <a:rPr lang="en-GB" dirty="0"/>
              <a:t> before epidural/spinal analgesia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Limit maintenance fluids to 80 ml/hr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Long term health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Women who had gestational hypertension risk of developing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itchFamily="2" charset="2"/>
              <a:buChar char="v"/>
            </a:pPr>
            <a:r>
              <a:rPr lang="en-GB" dirty="0"/>
              <a:t>Gestational hypertension in a future pregnancy ranges from about 1 in 6 (16%) - 1 in 2 (47%) pregnancies.</a:t>
            </a:r>
          </a:p>
          <a:p>
            <a:pPr marL="274320" lvl="1" indent="0">
              <a:buNone/>
            </a:pPr>
            <a:endParaRPr lang="en-GB" dirty="0"/>
          </a:p>
          <a:p>
            <a:pPr lvl="1">
              <a:buFont typeface="Wingdings" pitchFamily="2" charset="2"/>
              <a:buChar char="v"/>
            </a:pPr>
            <a:r>
              <a:rPr lang="en-GB" dirty="0"/>
              <a:t>Pre-</a:t>
            </a:r>
            <a:r>
              <a:rPr lang="en-GB" dirty="0" err="1"/>
              <a:t>eclampsia</a:t>
            </a:r>
            <a:r>
              <a:rPr lang="en-GB" dirty="0"/>
              <a:t> in a future pregnancy ranges from 1 in 50 (2%) - 1 in 14 (7%) pregnancies.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Long term health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Women who had pre-</a:t>
            </a:r>
            <a:r>
              <a:rPr lang="en-GB" dirty="0" err="1"/>
              <a:t>eclampsia</a:t>
            </a:r>
            <a:r>
              <a:rPr lang="en-GB" dirty="0"/>
              <a:t> the risk of</a:t>
            </a:r>
          </a:p>
          <a:p>
            <a:pPr marL="0" indent="0">
              <a:buNone/>
            </a:pPr>
            <a:endParaRPr lang="en-GB" dirty="0"/>
          </a:p>
          <a:p>
            <a:pPr lvl="1">
              <a:buFont typeface="Wingdings" pitchFamily="2" charset="2"/>
              <a:buChar char="v"/>
            </a:pPr>
            <a:r>
              <a:rPr lang="en-GB" dirty="0"/>
              <a:t> gestational hypertension in a future pregnancy ranges from about 1 in 8 (13%) - 1 in 2 (53%) pregnancies.</a:t>
            </a:r>
          </a:p>
          <a:p>
            <a:pPr marL="274320" lvl="1" indent="0">
              <a:buNone/>
            </a:pPr>
            <a:endParaRPr lang="en-GB" dirty="0"/>
          </a:p>
          <a:p>
            <a:pPr lvl="1">
              <a:buFont typeface="Wingdings" pitchFamily="2" charset="2"/>
              <a:buChar char="v"/>
            </a:pPr>
            <a:r>
              <a:rPr lang="en-GB" dirty="0"/>
              <a:t>pre-</a:t>
            </a:r>
            <a:r>
              <a:rPr lang="en-GB" dirty="0" err="1"/>
              <a:t>eclampsia</a:t>
            </a:r>
            <a:r>
              <a:rPr lang="en-GB" dirty="0"/>
              <a:t> in a future pregnancy ranges from 1 in 6(16%)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Chronic hypertension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Pre conception counselling</a:t>
            </a:r>
          </a:p>
          <a:p>
            <a:pPr marL="0" indent="0">
              <a:buNone/>
            </a:pPr>
            <a:r>
              <a:rPr lang="en-GB" dirty="0"/>
              <a:t>	Review drugs-ACEI/ARB</a:t>
            </a:r>
          </a:p>
          <a:p>
            <a:r>
              <a:rPr lang="en-GB" dirty="0"/>
              <a:t>Antenatal care</a:t>
            </a:r>
          </a:p>
          <a:p>
            <a:pPr marL="0" indent="0">
              <a:buNone/>
            </a:pPr>
            <a:r>
              <a:rPr lang="en-GB" dirty="0"/>
              <a:t>	Aim for BP&lt;150/100 mmHg</a:t>
            </a:r>
          </a:p>
          <a:p>
            <a:pPr marL="0" indent="0">
              <a:buNone/>
            </a:pPr>
            <a:r>
              <a:rPr lang="en-GB" dirty="0"/>
              <a:t>	If TOD aim for BP&lt;140/90 mmHg (Keep DBP&gt;80 mmHg)</a:t>
            </a:r>
          </a:p>
          <a:p>
            <a:pPr marL="0" indent="0">
              <a:buNone/>
            </a:pPr>
            <a:r>
              <a:rPr lang="en-GB" dirty="0"/>
              <a:t>	If secondary cause- refer for specialist care</a:t>
            </a:r>
          </a:p>
          <a:p>
            <a:pPr>
              <a:buFont typeface="Wingdings" pitchFamily="2" charset="2"/>
              <a:buChar char="v"/>
            </a:pP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Long term health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If pregnancy was complicated by severe pre-</a:t>
            </a:r>
            <a:r>
              <a:rPr lang="en-GB" dirty="0" err="1"/>
              <a:t>eclampsia</a:t>
            </a:r>
            <a:r>
              <a:rPr lang="en-GB" dirty="0"/>
              <a:t>, HELLP syndrome or </a:t>
            </a:r>
            <a:r>
              <a:rPr lang="en-GB" dirty="0" err="1"/>
              <a:t>eclampsia,the</a:t>
            </a:r>
            <a:r>
              <a:rPr lang="en-GB" dirty="0"/>
              <a:t> risk of pre-</a:t>
            </a:r>
            <a:r>
              <a:rPr lang="en-GB" dirty="0" err="1"/>
              <a:t>eclampsia</a:t>
            </a:r>
            <a:r>
              <a:rPr lang="en-GB" dirty="0"/>
              <a:t> is 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v"/>
            </a:pPr>
            <a:r>
              <a:rPr lang="en-GB" dirty="0"/>
              <a:t> 1 in 4 (25%) if delivery &lt;34 weeks</a:t>
            </a:r>
          </a:p>
          <a:p>
            <a:pPr>
              <a:buFont typeface="Wingdings" pitchFamily="2" charset="2"/>
              <a:buChar char="v"/>
            </a:pPr>
            <a:r>
              <a:rPr lang="en-GB" dirty="0"/>
              <a:t>1 in 2 (55%) if delivery &lt;28 weeks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Long term health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Advise women who have had pre-</a:t>
            </a:r>
            <a:r>
              <a:rPr lang="en-GB" dirty="0" err="1"/>
              <a:t>eclampsia</a:t>
            </a:r>
            <a:r>
              <a:rPr lang="en-GB" dirty="0"/>
              <a:t> to achieve and keep a BMI within the healthy range before their next pregnancy  (18.5–22.9 kg/m2)</a:t>
            </a:r>
          </a:p>
        </p:txBody>
      </p:sp>
      <p:pic>
        <p:nvPicPr>
          <p:cNvPr id="4098" name="Picture 2" descr="http://adkblog.s3.amazonaws.com/content/uploads/2014/07/female-and-doctor-300x1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817039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BEST OF LUCK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GESTATIONAL HYPERTENSION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2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high BP in pregnancy?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Mild</a:t>
            </a:r>
          </a:p>
          <a:p>
            <a:pPr lvl="1"/>
            <a:r>
              <a:rPr lang="en-GB" dirty="0"/>
              <a:t> Diastolic BP 90-99mmHg or systolic BP 140-149mmHg</a:t>
            </a:r>
          </a:p>
          <a:p>
            <a:r>
              <a:rPr lang="en-GB" dirty="0"/>
              <a:t>Moderate</a:t>
            </a:r>
          </a:p>
          <a:p>
            <a:pPr lvl="1"/>
            <a:r>
              <a:rPr lang="en-GB" dirty="0"/>
              <a:t>Diastolic BP 100-109mmHg or systolic BP 150-159mmHg</a:t>
            </a:r>
          </a:p>
          <a:p>
            <a:r>
              <a:rPr lang="en-GB" dirty="0"/>
              <a:t>Severe</a:t>
            </a:r>
          </a:p>
          <a:p>
            <a:pPr lvl="1"/>
            <a:r>
              <a:rPr lang="en-GB" dirty="0"/>
              <a:t> Diastolic BP ≥ 110mmHg or systolic BP ≥ 160 mmHg</a:t>
            </a:r>
          </a:p>
        </p:txBody>
      </p:sp>
      <p:pic>
        <p:nvPicPr>
          <p:cNvPr id="6150" name="Picture 6" descr="http://www.nhs.uk/Conditions/pregnancy-and-baby/PublishingImages/A%20to%20B/blood-pressure_364x200_714179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921703"/>
            <a:ext cx="34671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blood pressure?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Seated/semi reclined</a:t>
            </a:r>
          </a:p>
          <a:p>
            <a:r>
              <a:rPr lang="en-US" dirty="0"/>
              <a:t>Avoid supine- turn to left lateral position </a:t>
            </a:r>
          </a:p>
        </p:txBody>
      </p:sp>
      <p:pic>
        <p:nvPicPr>
          <p:cNvPr id="4" name="Picture 4" descr="http://d33y93cfm0wb4z.cloudfront.net/Birth/takingbloodpressure476x29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t="9793"/>
          <a:stretch/>
        </p:blipFill>
        <p:spPr bwMode="auto">
          <a:xfrm>
            <a:off x="4716016" y="4182304"/>
            <a:ext cx="4291262" cy="249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6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Aetiology</a:t>
            </a:r>
            <a:r>
              <a:rPr lang="en-US" dirty="0"/>
              <a:t> of gestational hypertension</a:t>
            </a:r>
          </a:p>
        </p:txBody>
      </p:sp>
      <p:pic>
        <p:nvPicPr>
          <p:cNvPr id="8194" name="Picture 2" descr="http://www.nature.com/nrneph/journal/v10/n8/images/nrneph.2014.102-f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2816"/>
            <a:ext cx="513671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97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Mild hypertension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No need for admission</a:t>
            </a:r>
          </a:p>
          <a:p>
            <a:r>
              <a:rPr lang="en-GB" dirty="0"/>
              <a:t>No need for treatment</a:t>
            </a:r>
          </a:p>
          <a:p>
            <a:r>
              <a:rPr lang="en-GB" dirty="0"/>
              <a:t>Measure BP and proteinuria  weekly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If presenting &lt;32 weeks/high risk of pre-</a:t>
            </a:r>
            <a:r>
              <a:rPr lang="en-GB" dirty="0" err="1"/>
              <a:t>eclampsia</a:t>
            </a:r>
            <a:r>
              <a:rPr lang="en-GB" dirty="0"/>
              <a:t>-measure proteinuria and BP twice weekly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Moderate hypertension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No need for admission</a:t>
            </a:r>
          </a:p>
          <a:p>
            <a:r>
              <a:rPr lang="en-GB" dirty="0"/>
              <a:t>Treatment to maintain BP&lt; 150/100 mmHg</a:t>
            </a:r>
          </a:p>
          <a:p>
            <a:r>
              <a:rPr lang="en-GB" dirty="0"/>
              <a:t>Measure BP and </a:t>
            </a:r>
            <a:r>
              <a:rPr lang="en-GB" dirty="0" err="1"/>
              <a:t>proteinuria</a:t>
            </a:r>
            <a:r>
              <a:rPr lang="en-GB" dirty="0"/>
              <a:t>  twice weekly</a:t>
            </a:r>
          </a:p>
          <a:p>
            <a:r>
              <a:rPr lang="en-GB" dirty="0"/>
              <a:t>Test kidney functions, electrolytes, FBC, liver transaminase and bilirubin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300</TotalTime>
  <Words>746</Words>
  <Application>Microsoft Office PowerPoint</Application>
  <PresentationFormat>On-screen Show (4:3)</PresentationFormat>
  <Paragraphs>155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Hypertension in pregnancy</vt:lpstr>
      <vt:lpstr>Classification</vt:lpstr>
      <vt:lpstr>Chronic hypertension</vt:lpstr>
      <vt:lpstr>PowerPoint Presentation</vt:lpstr>
      <vt:lpstr>What is high BP in pregnancy?</vt:lpstr>
      <vt:lpstr>How to measure blood pressure?</vt:lpstr>
      <vt:lpstr>Aetiology of gestational hypertension</vt:lpstr>
      <vt:lpstr>Mild hypertension</vt:lpstr>
      <vt:lpstr>Moderate hypertension</vt:lpstr>
      <vt:lpstr> Severe HT</vt:lpstr>
      <vt:lpstr>Medications  in hypertension of pregnancy </vt:lpstr>
      <vt:lpstr>Timing of birth-gestational HT</vt:lpstr>
      <vt:lpstr>Intrapartum care</vt:lpstr>
      <vt:lpstr>Post natal care</vt:lpstr>
      <vt:lpstr>Drugs in hypertensive disorders </vt:lpstr>
      <vt:lpstr>Follow up care</vt:lpstr>
      <vt:lpstr>Pre-eclampsia</vt:lpstr>
      <vt:lpstr>Preeclampsia- definition </vt:lpstr>
      <vt:lpstr>Pre-eclampsia</vt:lpstr>
      <vt:lpstr>Pre-eclampsia</vt:lpstr>
      <vt:lpstr>Post natal care</vt:lpstr>
      <vt:lpstr>Post natal care</vt:lpstr>
      <vt:lpstr>Severe pre-eclampsia</vt:lpstr>
      <vt:lpstr>Severe pre-eclampsia</vt:lpstr>
      <vt:lpstr>Severe pre-eclampsia</vt:lpstr>
      <vt:lpstr>Magnesium sulphate</vt:lpstr>
      <vt:lpstr>Intrapartum care</vt:lpstr>
      <vt:lpstr>Long term health risks</vt:lpstr>
      <vt:lpstr>Long term health risks</vt:lpstr>
      <vt:lpstr>Long term health risks</vt:lpstr>
      <vt:lpstr>Long term health risks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Hypertension in pregnancy</dc:title>
  <dc:creator>Carmeline</dc:creator>
  <cp:lastModifiedBy>isuru sampath rathnayake</cp:lastModifiedBy>
  <cp:revision>48</cp:revision>
  <dcterms:created xsi:type="dcterms:W3CDTF">2013-07-01T08:55:13Z</dcterms:created>
  <dcterms:modified xsi:type="dcterms:W3CDTF">2019-06-21T15:38:36Z</dcterms:modified>
</cp:coreProperties>
</file>