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2"/>
  </p:notesMasterIdLst>
  <p:handoutMasterIdLst>
    <p:handoutMasterId r:id="rId53"/>
  </p:handoutMasterIdLst>
  <p:sldIdLst>
    <p:sldId id="256" r:id="rId2"/>
    <p:sldId id="343" r:id="rId3"/>
    <p:sldId id="284" r:id="rId4"/>
    <p:sldId id="285" r:id="rId5"/>
    <p:sldId id="286" r:id="rId6"/>
    <p:sldId id="287" r:id="rId7"/>
    <p:sldId id="289" r:id="rId8"/>
    <p:sldId id="290" r:id="rId9"/>
    <p:sldId id="292" r:id="rId10"/>
    <p:sldId id="293" r:id="rId11"/>
    <p:sldId id="295" r:id="rId12"/>
    <p:sldId id="296" r:id="rId13"/>
    <p:sldId id="347" r:id="rId14"/>
    <p:sldId id="327" r:id="rId15"/>
    <p:sldId id="328" r:id="rId16"/>
    <p:sldId id="297" r:id="rId17"/>
    <p:sldId id="298" r:id="rId18"/>
    <p:sldId id="299" r:id="rId19"/>
    <p:sldId id="300" r:id="rId20"/>
    <p:sldId id="356" r:id="rId21"/>
    <p:sldId id="302" r:id="rId22"/>
    <p:sldId id="303" r:id="rId23"/>
    <p:sldId id="304" r:id="rId24"/>
    <p:sldId id="351" r:id="rId25"/>
    <p:sldId id="352" r:id="rId26"/>
    <p:sldId id="348" r:id="rId27"/>
    <p:sldId id="305" r:id="rId28"/>
    <p:sldId id="349" r:id="rId29"/>
    <p:sldId id="345" r:id="rId30"/>
    <p:sldId id="346" r:id="rId31"/>
    <p:sldId id="310" r:id="rId32"/>
    <p:sldId id="354" r:id="rId33"/>
    <p:sldId id="311" r:id="rId34"/>
    <p:sldId id="314" r:id="rId35"/>
    <p:sldId id="357" r:id="rId36"/>
    <p:sldId id="315" r:id="rId37"/>
    <p:sldId id="316" r:id="rId38"/>
    <p:sldId id="318" r:id="rId39"/>
    <p:sldId id="329" r:id="rId40"/>
    <p:sldId id="319" r:id="rId41"/>
    <p:sldId id="320" r:id="rId42"/>
    <p:sldId id="321" r:id="rId43"/>
    <p:sldId id="358" r:id="rId44"/>
    <p:sldId id="324" r:id="rId45"/>
    <p:sldId id="331" r:id="rId46"/>
    <p:sldId id="332" r:id="rId47"/>
    <p:sldId id="333" r:id="rId48"/>
    <p:sldId id="335" r:id="rId49"/>
    <p:sldId id="350" r:id="rId50"/>
    <p:sldId id="34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9"/>
  </p:normalViewPr>
  <p:slideViewPr>
    <p:cSldViewPr>
      <p:cViewPr varScale="1">
        <p:scale>
          <a:sx n="108" d="100"/>
          <a:sy n="108" d="100"/>
        </p:scale>
        <p:origin x="17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slide" Target="slides/slide38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50" Type="http://schemas.openxmlformats.org/officeDocument/2006/relationships/slide" Target="slides/slide49.xml" /><Relationship Id="rId55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slide" Target="slides/slide40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3" Type="http://schemas.openxmlformats.org/officeDocument/2006/relationships/slide" Target="slides/slide2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C1881-107C-D647-A5A1-04CC1062E4AE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062BD-7958-1C40-BE84-09EB98C59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790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3CBE2-62EF-E943-8EB9-BC438D69A35F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98A296-F8D6-7C48-B904-ECD58937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600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8A296-F8D6-7C48-B904-ECD5893783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27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98A296-F8D6-7C48-B904-ECD5893783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0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8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376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6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1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2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4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26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2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June 2019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Reproductive Module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8395-C0AA-4443-8D98-C2F46630BE9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5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7200"/>
            <a:ext cx="7772400" cy="1470025"/>
          </a:xfrm>
        </p:spPr>
        <p:txBody>
          <a:bodyPr/>
          <a:lstStyle/>
          <a:p>
            <a:r>
              <a:rPr lang="en-US" dirty="0"/>
              <a:t>Malignant tumors of uterus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 Rasika herath</a:t>
            </a:r>
          </a:p>
          <a:p>
            <a:r>
              <a:rPr lang="en-US" dirty="0"/>
              <a:t>Department of Obstetrics and Gynaecology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79A7D-BD3C-644A-8B67-8907CC7A1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Endometrial  hyperplasia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dirty="0"/>
              <a:t>						         			          </a:t>
            </a:r>
            <a:r>
              <a:rPr lang="en-US" altLang="en-US" sz="2800" dirty="0"/>
              <a:t>Malignancy Risk</a:t>
            </a:r>
          </a:p>
          <a:p>
            <a:pPr marL="0" indent="0">
              <a:buNone/>
            </a:pPr>
            <a:endParaRPr lang="en-US" alt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	Hyperplasia </a:t>
            </a:r>
            <a:r>
              <a:rPr lang="en-US" altLang="en-US" sz="2800" dirty="0"/>
              <a:t>without atypia	 &lt;5% over 20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800" dirty="0"/>
              <a:t>	Atypical hyperplasia 	            		8%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2014 WHO classification </a:t>
            </a:r>
          </a:p>
          <a:p>
            <a:pPr marL="0" indent="0">
              <a:buNone/>
            </a:pPr>
            <a:r>
              <a:rPr lang="en-US" altLang="en-US" dirty="0"/>
              <a:t>				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EE76D-16EC-7342-8C58-E2995477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146856554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b="1" dirty="0"/>
              <a:t>Hereditary  predisposition   &amp; Endometrial  CA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Lynch  syndrome – HNPCC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Life  time  risk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sz="2800" dirty="0"/>
              <a:t>Colorectal    	- 40%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>
                <a:solidFill>
                  <a:srgbClr val="FFFF00"/>
                </a:solidFill>
              </a:rPr>
              <a:t>	</a:t>
            </a:r>
            <a:r>
              <a:rPr lang="en-US" altLang="en-US" sz="2800" dirty="0">
                <a:solidFill>
                  <a:srgbClr val="FF0000"/>
                </a:solidFill>
              </a:rPr>
              <a:t>Endometrial 	- 50%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	Ovarian    		- 10%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	Gastric          	- 5 %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	Biliary         	-15%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800" dirty="0"/>
              <a:t>	Urinary         	- 5%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D3E50D-C2A9-BB44-AFE1-52F0CA6F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55521305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Other associations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Obesity- endometrioid type and earlier at diagnosis</a:t>
            </a:r>
          </a:p>
          <a:p>
            <a:r>
              <a:rPr lang="en-US" altLang="en-US" dirty="0"/>
              <a:t>Diabetes</a:t>
            </a:r>
          </a:p>
          <a:p>
            <a:r>
              <a:rPr lang="en-US" altLang="en-US" dirty="0"/>
              <a:t>High socio-economic  state</a:t>
            </a:r>
          </a:p>
          <a:p>
            <a:r>
              <a:rPr lang="en-US" altLang="en-US" dirty="0"/>
              <a:t>Nullipara</a:t>
            </a:r>
          </a:p>
          <a:p>
            <a:r>
              <a:rPr lang="en-US" altLang="en-US" dirty="0"/>
              <a:t>Early  menarche</a:t>
            </a:r>
          </a:p>
          <a:p>
            <a:r>
              <a:rPr lang="en-US" altLang="en-US" dirty="0"/>
              <a:t>Late  menopause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3EA04-EECD-5047-B6F1-9371EE1C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1850772670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9491" y="457201"/>
            <a:ext cx="7772400" cy="1066800"/>
          </a:xfrm>
        </p:spPr>
        <p:txBody>
          <a:bodyPr>
            <a:noAutofit/>
          </a:bodyPr>
          <a:lstStyle/>
          <a:p>
            <a:r>
              <a:rPr lang="en-US" sz="3600" dirty="0"/>
              <a:t>Factors that reduce the risk of endometrial carcinoma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2362200"/>
            <a:ext cx="6477000" cy="33528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Physical activity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Long term use of continuous combined oestrogen-progestin therapy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Progestin based contraceptives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Pregnancy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LNG- IUS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169844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Classification</a:t>
            </a:r>
            <a:r>
              <a:rPr lang="en-US" dirty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cohorts of endometrial malignancies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Type 1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Type 2</a:t>
            </a:r>
          </a:p>
          <a:p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040F-F106-A940-A8EA-B084A177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140130157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303846"/>
              </p:ext>
            </p:extLst>
          </p:nvPr>
        </p:nvGraphicFramePr>
        <p:xfrm>
          <a:off x="0" y="-49508"/>
          <a:ext cx="9144000" cy="72098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3908">
                <a:tc>
                  <a:txBody>
                    <a:bodyPr/>
                    <a:lstStyle/>
                    <a:p>
                      <a:r>
                        <a:rPr lang="en-US" dirty="0"/>
                        <a:t>characteristics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976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Grade 1 and 2 endometrioid carcinoma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Grade 3 endometrioid carcinoma and non endometrioid histology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99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Most common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Least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94716"/>
                  </a:ext>
                </a:extLst>
              </a:tr>
              <a:tr h="507483">
                <a:tc>
                  <a:txBody>
                    <a:bodyPr/>
                    <a:lstStyle/>
                    <a:p>
                      <a:r>
                        <a:rPr lang="en-GB" dirty="0"/>
                        <a:t>Age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55-65 years</a:t>
                      </a: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65-75 years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259684"/>
                  </a:ext>
                </a:extLst>
              </a:tr>
              <a:tr h="942469">
                <a:tc>
                  <a:txBody>
                    <a:bodyPr/>
                    <a:lstStyle/>
                    <a:p>
                      <a:r>
                        <a:rPr lang="en-US" dirty="0"/>
                        <a:t>Clinical setting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Unopposed estrogen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Obesity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Atrophy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Thin physique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4976">
                <a:tc>
                  <a:txBody>
                    <a:bodyPr/>
                    <a:lstStyle/>
                    <a:p>
                      <a:r>
                        <a:rPr lang="en-US" dirty="0"/>
                        <a:t>Morphology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endometrioid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Serous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Clear cell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Mix mullerian tumor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2469">
                <a:tc>
                  <a:txBody>
                    <a:bodyPr/>
                    <a:lstStyle/>
                    <a:p>
                      <a:r>
                        <a:rPr lang="en-US"/>
                        <a:t>precursor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Atypical 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yperplasia 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4976">
                <a:tc>
                  <a:txBody>
                    <a:bodyPr/>
                    <a:lstStyle/>
                    <a:p>
                      <a:r>
                        <a:rPr lang="en-US" dirty="0"/>
                        <a:t>Behavior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Indolent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Spread  via lymphatics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Aggressive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Intraperitoneal and lymphatics spread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991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Good</a:t>
                      </a:r>
                      <a:r>
                        <a:rPr lang="en-GB" baseline="0" dirty="0">
                          <a:solidFill>
                            <a:schemeClr val="tx1"/>
                          </a:solidFill>
                        </a:rPr>
                        <a:t> prognosis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Poor prognosis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951960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396F7-C539-EA4B-8DF5-2747F99C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4105131769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Presentation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PMB (Post menopausal bleeding)</a:t>
            </a:r>
          </a:p>
          <a:p>
            <a:pPr lvl="1"/>
            <a:r>
              <a:rPr lang="en-US" altLang="en-US" dirty="0"/>
              <a:t>5% of women with PMB have a sinister pathology</a:t>
            </a:r>
          </a:p>
          <a:p>
            <a:r>
              <a:rPr lang="en-US" altLang="en-US" dirty="0"/>
              <a:t>Vaginal discharge or pyometra</a:t>
            </a:r>
          </a:p>
          <a:p>
            <a:r>
              <a:rPr lang="en-US" altLang="en-US" dirty="0"/>
              <a:t>Irregular vaginal bleeding.</a:t>
            </a:r>
          </a:p>
          <a:p>
            <a:r>
              <a:rPr lang="en-US" altLang="en-US" dirty="0"/>
              <a:t>Pelvic pain.</a:t>
            </a:r>
          </a:p>
          <a:p>
            <a:r>
              <a:rPr lang="en-US" altLang="en-US" dirty="0"/>
              <a:t>Symptoms due to metastases.</a:t>
            </a:r>
          </a:p>
          <a:p>
            <a:pPr lvl="1"/>
            <a:r>
              <a:rPr lang="en-US" altLang="en-US" dirty="0"/>
              <a:t>(Haematuria, PR bleeding..)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F2F1EE-AEC7-5B42-BD58-FF13DAB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53780652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Examination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Obesity - BMI.</a:t>
            </a:r>
          </a:p>
          <a:p>
            <a:r>
              <a:rPr lang="en-US" altLang="en-US" dirty="0"/>
              <a:t>Signs of PCOD</a:t>
            </a:r>
          </a:p>
          <a:p>
            <a:r>
              <a:rPr lang="en-US" altLang="en-US" dirty="0"/>
              <a:t>LN- supraclavicular, inguinal</a:t>
            </a:r>
          </a:p>
          <a:p>
            <a:r>
              <a:rPr lang="en-US" altLang="en-US" dirty="0"/>
              <a:t>Vaginal  metastasis.</a:t>
            </a:r>
          </a:p>
          <a:p>
            <a:r>
              <a:rPr lang="en-US" altLang="en-US" dirty="0"/>
              <a:t>Enlarged uterus</a:t>
            </a:r>
          </a:p>
          <a:p>
            <a:r>
              <a:rPr lang="en-US" altLang="en-US" dirty="0"/>
              <a:t>Adnexal or, parametrial involvement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51BAB-1278-5141-B3E6-6ECE4A56C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114766879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12064"/>
            <a:ext cx="7924800" cy="914400"/>
          </a:xfrm>
        </p:spPr>
        <p:txBody>
          <a:bodyPr/>
          <a:lstStyle/>
          <a:p>
            <a:r>
              <a:rPr lang="en-US" altLang="en-US" sz="3600" b="1" dirty="0"/>
              <a:t>Investigations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Trans vaginal scan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Endometrial sampling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MRI to assess the spread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Other  investigations to assess the fitness for surgery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sz="3200" dirty="0"/>
              <a:t>CT-IVU if ureteric obstructions are suspected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59615-EC56-4547-B654-2A71AD1FB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510147299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Investigations</a:t>
            </a:r>
            <a:r>
              <a:rPr lang="en-US" altLang="en-US" b="1" dirty="0"/>
              <a:t>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sz="4100" b="1" dirty="0"/>
              <a:t>Trans vaginal scan 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sz="3600" dirty="0"/>
              <a:t>Endometrial  thickness  (&gt; 4-5m)</a:t>
            </a:r>
          </a:p>
          <a:p>
            <a:r>
              <a:rPr lang="en-US" altLang="en-US" sz="3600" dirty="0"/>
              <a:t>Irregular endometrial outline</a:t>
            </a:r>
          </a:p>
          <a:p>
            <a:r>
              <a:rPr lang="en-US" altLang="en-US" sz="3600" dirty="0"/>
              <a:t>Fluid in the cavity</a:t>
            </a:r>
          </a:p>
          <a:p>
            <a:r>
              <a:rPr lang="en-US" altLang="en-US" sz="3600" dirty="0"/>
              <a:t>Ovaries</a:t>
            </a:r>
          </a:p>
          <a:p>
            <a:pPr lvl="1"/>
            <a:r>
              <a:rPr lang="en-US" altLang="en-US" dirty="0"/>
              <a:t>primary tumours secreting estrogen</a:t>
            </a:r>
          </a:p>
          <a:p>
            <a:pPr lvl="1"/>
            <a:r>
              <a:rPr lang="en-US" altLang="en-US" dirty="0"/>
              <a:t>secondary deposits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In  a woman with post menopausal bleeding, if the ET is  &lt;4mm Endometrial malignancy is unlikely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4884B-082D-674D-9581-A522F52F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078275610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/>
              <a:t>Objectives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To identify the risk factors and associations of endometrial malignancy </a:t>
            </a:r>
          </a:p>
          <a:p>
            <a:r>
              <a:rPr lang="en-US" sz="2800" dirty="0"/>
              <a:t>Recognize clinical presentation of endometrial malignancy</a:t>
            </a:r>
          </a:p>
          <a:p>
            <a:r>
              <a:rPr lang="en-US" sz="2800" dirty="0"/>
              <a:t>To describe the evaluation of a woman post menopausal/peri menopausal  bleeding</a:t>
            </a:r>
          </a:p>
          <a:p>
            <a:r>
              <a:rPr lang="en-US" sz="2800" dirty="0"/>
              <a:t>To describe treatment of  endometrial malignancy</a:t>
            </a:r>
          </a:p>
          <a:p>
            <a:r>
              <a:rPr lang="en-US" sz="2800" dirty="0"/>
              <a:t>To describe prognostic factors of endometrial malignancy </a:t>
            </a:r>
          </a:p>
          <a:p>
            <a:r>
              <a:rPr lang="en-US" sz="2800" dirty="0"/>
              <a:t>To have an overview of endometrial sarcoma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E7D13-7D47-E94A-8008-62A2C61D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16784450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04800"/>
            <a:ext cx="6857999" cy="51815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5943600"/>
            <a:ext cx="601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USS- secretory phase endometrium</a:t>
            </a:r>
          </a:p>
        </p:txBody>
      </p:sp>
    </p:spTree>
    <p:extLst>
      <p:ext uri="{BB962C8B-B14F-4D97-AF65-F5344CB8AC3E}">
        <p14:creationId xmlns:p14="http://schemas.microsoft.com/office/powerpoint/2010/main" val="424196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Investigations </a:t>
            </a:r>
            <a:endParaRPr lang="en-US" altLang="en-US" sz="3600" b="1" u="sng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MRI 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/>
              <a:t>Better than USS and CT  to detect</a:t>
            </a:r>
          </a:p>
          <a:p>
            <a:pPr marL="925830" lvl="1" indent="-457200"/>
            <a:r>
              <a:rPr lang="en-US" altLang="en-US" dirty="0"/>
              <a:t>Myometrial  involvement</a:t>
            </a:r>
          </a:p>
          <a:p>
            <a:pPr marL="925830" lvl="1" indent="-457200"/>
            <a:r>
              <a:rPr lang="en-US" altLang="en-US" dirty="0"/>
              <a:t>Cervical  involvement </a:t>
            </a:r>
          </a:p>
          <a:p>
            <a:pPr marL="925830" lvl="1" indent="-457200"/>
            <a:r>
              <a:rPr lang="en-US" altLang="en-US" dirty="0"/>
              <a:t>Pelvic lymph nodes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25C6B-B8B0-A448-9E9F-62D205F05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1622232749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Endometrial  sampling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3500" b="1" dirty="0"/>
              <a:t>Hysteroscopy</a:t>
            </a:r>
            <a:r>
              <a:rPr lang="en-US" altLang="en-US" sz="3500" dirty="0"/>
              <a:t>(Gold standard)</a:t>
            </a:r>
          </a:p>
          <a:p>
            <a:endParaRPr lang="en-US" altLang="en-US" sz="3500" dirty="0"/>
          </a:p>
          <a:p>
            <a:r>
              <a:rPr lang="en-US" altLang="en-US" sz="3500" dirty="0"/>
              <a:t>Examination of the endometrial cavity with a camera</a:t>
            </a:r>
          </a:p>
          <a:p>
            <a:pPr marL="0" indent="0">
              <a:buNone/>
            </a:pPr>
            <a:endParaRPr lang="en-US" altLang="en-US" sz="2800" dirty="0"/>
          </a:p>
          <a:p>
            <a:pPr lvl="1"/>
            <a:r>
              <a:rPr lang="en-US" altLang="en-US" b="1" dirty="0"/>
              <a:t> </a:t>
            </a:r>
            <a:r>
              <a:rPr lang="en-US" altLang="en-US" sz="3600" dirty="0"/>
              <a:t>In  patient / outpatient</a:t>
            </a:r>
          </a:p>
          <a:p>
            <a:pPr lvl="1"/>
            <a:r>
              <a:rPr lang="en-US" altLang="en-US" sz="3600" dirty="0"/>
              <a:t>Visualization of polyp/ fibroid/growth</a:t>
            </a:r>
          </a:p>
          <a:p>
            <a:pPr lvl="1"/>
            <a:r>
              <a:rPr lang="en-US" altLang="en-US" sz="3600" dirty="0"/>
              <a:t>Directed  biopsy </a:t>
            </a:r>
          </a:p>
          <a:p>
            <a:pPr lvl="1"/>
            <a:r>
              <a:rPr lang="en-US" altLang="en-US" sz="3600" dirty="0"/>
              <a:t>As office procedure / Under SA/ under GA</a:t>
            </a:r>
          </a:p>
          <a:p>
            <a:pPr lvl="1"/>
            <a:r>
              <a:rPr lang="en-US" altLang="en-US" sz="3600" dirty="0"/>
              <a:t>Expensive </a:t>
            </a:r>
          </a:p>
          <a:p>
            <a:pPr lvl="1"/>
            <a:r>
              <a:rPr lang="en-US" altLang="en-US" sz="3600" dirty="0"/>
              <a:t>Needs expensive instruments and expertise </a:t>
            </a:r>
          </a:p>
          <a:p>
            <a:pPr>
              <a:buFontTx/>
              <a:buNone/>
            </a:pPr>
            <a:endParaRPr lang="en-US" altLang="en-US" sz="3600" b="1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945B-609F-8A4E-BD30-EDC0CED2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2003671473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Hysteroscopy</a:t>
            </a:r>
            <a:br>
              <a:rPr lang="en-US" sz="3600" b="1" dirty="0"/>
            </a:br>
            <a:endParaRPr lang="en-US" sz="3600" dirty="0"/>
          </a:p>
        </p:txBody>
      </p:sp>
      <p:pic>
        <p:nvPicPr>
          <p:cNvPr id="3074" name="Picture 2" descr="C:\Users\CHANDIKA\Desktop\hysteroscopy_combined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676400"/>
            <a:ext cx="7791838" cy="292973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990600" y="4800600"/>
            <a:ext cx="746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Hysteroscopy has a sensitivity and specificity for identifying endometrial cancer of 86% and 99%, respectively</a:t>
            </a:r>
            <a:r>
              <a:rPr lang="en-US" sz="2400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C65F0-AFCD-B34F-8203-D1B665180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197590216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884" y="1022350"/>
            <a:ext cx="4157832" cy="3930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2438400" cy="365125"/>
          </a:xfrm>
        </p:spPr>
        <p:txBody>
          <a:bodyPr/>
          <a:lstStyle/>
          <a:p>
            <a:r>
              <a:rPr lang="en-US"/>
              <a:t>Reproductive Module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022350"/>
            <a:ext cx="3733800" cy="3930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1" y="5488206"/>
            <a:ext cx="4060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Atypical endometrial hyperplasia in hysteroscopic view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05400" y="5488206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Endometrial adenocarcinoma in hysteroscopic view: a cluster of polypoid projections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2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533400"/>
            <a:ext cx="84582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33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Endometrial  sampling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Endometrial aspiration</a:t>
            </a:r>
          </a:p>
          <a:p>
            <a:endParaRPr lang="en-US" altLang="en-US" sz="2800" b="1" dirty="0"/>
          </a:p>
          <a:p>
            <a:pPr marL="0" indent="0">
              <a:buNone/>
            </a:pPr>
            <a:r>
              <a:rPr lang="en-US" altLang="en-US" dirty="0"/>
              <a:t>Small tube will be passed through the cervix and aspirate endometrial tissues </a:t>
            </a:r>
          </a:p>
          <a:p>
            <a:pPr lvl="1"/>
            <a:r>
              <a:rPr lang="en-US" altLang="en-US" dirty="0"/>
              <a:t>Simple outpatient procedure</a:t>
            </a:r>
          </a:p>
          <a:p>
            <a:pPr lvl="1"/>
            <a:r>
              <a:rPr lang="en-US" altLang="en-US" dirty="0"/>
              <a:t>No need of anaesthesia</a:t>
            </a:r>
          </a:p>
          <a:p>
            <a:pPr lvl="1"/>
            <a:r>
              <a:rPr lang="en-US" altLang="en-US" dirty="0"/>
              <a:t>Cheap, less skills and training needed 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945B-609F-8A4E-BD30-EDC0CED2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4028484748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270849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Endometrial Pipell sampling</a:t>
            </a:r>
            <a:br>
              <a:rPr lang="en-US" b="1" dirty="0"/>
            </a:br>
            <a:endParaRPr lang="en-US" dirty="0"/>
          </a:p>
        </p:txBody>
      </p:sp>
      <p:pic>
        <p:nvPicPr>
          <p:cNvPr id="4098" name="Picture 2" descr="C:\Users\CHANDIKA\Desktop\pipelle_combined.jp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838200"/>
            <a:ext cx="8556796" cy="3491173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609600" y="4549676"/>
            <a:ext cx="8001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Pipell© biopsy instrument is a fine-bore plastic instrument with a curette-like tip and a central plunger, which creates a vacuum when pulled.</a:t>
            </a:r>
          </a:p>
          <a:p>
            <a:endParaRPr lang="en-US" sz="2400" dirty="0"/>
          </a:p>
          <a:p>
            <a:r>
              <a:rPr lang="en-US" sz="2400" dirty="0"/>
              <a:t>has a sensitivity and specificity of 68–81% and 99–100% for identifying endometrial hyperplasia and endometrial cancer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18C7E-3FE7-0848-9F35-AC5C2355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1611304969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Endometrial  sampling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Dilatation  and  Curettage</a:t>
            </a:r>
          </a:p>
          <a:p>
            <a:pPr marL="0" indent="0">
              <a:buNone/>
            </a:pPr>
            <a:r>
              <a:rPr lang="en-US" altLang="en-US" sz="2800" dirty="0"/>
              <a:t>Method of obtaining a sample of endometrium under anesthesia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Blind procedure</a:t>
            </a:r>
          </a:p>
          <a:p>
            <a:pPr marL="0" indent="0"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Useful if endometrial aspiration is impossible and hysteroscopy is not available </a:t>
            </a:r>
          </a:p>
          <a:p>
            <a:pPr>
              <a:buFontTx/>
              <a:buNone/>
            </a:pPr>
            <a:endParaRPr lang="en-US" altLang="en-US" sz="2800" b="1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16945B-609F-8A4E-BD30-EDC0CED2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801790721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457200"/>
            <a:ext cx="7772400" cy="688975"/>
          </a:xfrm>
        </p:spPr>
        <p:txBody>
          <a:bodyPr>
            <a:noAutofit/>
          </a:bodyPr>
          <a:lstStyle/>
          <a:p>
            <a:r>
              <a:rPr lang="en-US" sz="3600" dirty="0"/>
              <a:t>Histological subtypes in endometrial cancer</a:t>
            </a:r>
            <a:endParaRPr lang="en-GB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1524000"/>
            <a:ext cx="6477000" cy="4419600"/>
          </a:xfrm>
        </p:spPr>
        <p:txBody>
          <a:bodyPr/>
          <a:lstStyle/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95400" y="2362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of cases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Endometrioid</a:t>
                      </a:r>
                      <a:r>
                        <a:rPr lang="en-US" baseline="0" dirty="0"/>
                        <a:t> adenocarcinoma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50-60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Adenosquamous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6-8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Serous papillary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Sarcomas/</a:t>
                      </a:r>
                      <a:r>
                        <a:rPr lang="en-US" dirty="0" err="1"/>
                        <a:t>leiomyosarcomas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Carcinosarcomas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2-3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Clear cell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7C7A9-B626-F04F-8DD0-E6B3BA36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83839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dirty="0"/>
              <a:t>   </a:t>
            </a:r>
            <a:r>
              <a:rPr lang="en-US" altLang="en-US" sz="3600" b="1" dirty="0"/>
              <a:t>Endometrial   Carcinoma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772400" cy="4114800"/>
          </a:xfrm>
        </p:spPr>
        <p:txBody>
          <a:bodyPr>
            <a:normAutofit/>
          </a:bodyPr>
          <a:lstStyle/>
          <a:p>
            <a:r>
              <a:rPr lang="en-US" altLang="en-US" dirty="0"/>
              <a:t>A common gynaecological malignancy</a:t>
            </a:r>
          </a:p>
          <a:p>
            <a:pPr marL="68580" indent="0">
              <a:buNone/>
            </a:pPr>
            <a:endParaRPr lang="en-US" altLang="en-US" dirty="0"/>
          </a:p>
          <a:p>
            <a:r>
              <a:rPr lang="en-US" altLang="en-US" dirty="0"/>
              <a:t>Disease of postmenopausal women</a:t>
            </a:r>
          </a:p>
          <a:p>
            <a:pPr lvl="1"/>
            <a:r>
              <a:rPr lang="en-US" altLang="en-US" dirty="0"/>
              <a:t>(&gt;90%), mean age is 61 yrs.</a:t>
            </a:r>
          </a:p>
          <a:p>
            <a:pPr lvl="1"/>
            <a:endParaRPr lang="en-US" altLang="en-US" sz="3200" dirty="0"/>
          </a:p>
          <a:p>
            <a:r>
              <a:rPr lang="en-US" altLang="en-US" dirty="0"/>
              <a:t>Rare before 40 yrs. &lt;5% (2/100,000)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35386-6D51-A943-809B-28C61F3EE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873448995"/>
      </p:ext>
    </p:extLst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50814"/>
            <a:ext cx="8686800" cy="65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59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dirty="0"/>
              <a:t>Overall   5  year  survival of  Endometrial  malignancy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7772400" cy="4572000"/>
          </a:xfrm>
        </p:spPr>
        <p:txBody>
          <a:bodyPr/>
          <a:lstStyle/>
          <a:p>
            <a:r>
              <a:rPr lang="en-US" altLang="en-US" dirty="0"/>
              <a:t>All  together   - 75%</a:t>
            </a:r>
          </a:p>
          <a:p>
            <a:r>
              <a:rPr lang="en-US" altLang="en-US" dirty="0"/>
              <a:t>Papillary   -  30%</a:t>
            </a:r>
          </a:p>
          <a:p>
            <a:r>
              <a:rPr lang="en-US" altLang="en-US" dirty="0"/>
              <a:t>Clear cell  - 40%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80033-03A1-414C-A477-057856E8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886662585"/>
      </p:ext>
    </p:extLst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b="1" dirty="0"/>
              <a:t>5  Year  survival  according to stage of the disease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3316410"/>
              </p:ext>
            </p:extLst>
          </p:nvPr>
        </p:nvGraphicFramePr>
        <p:xfrm>
          <a:off x="457200" y="2590800"/>
          <a:ext cx="8229600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800" dirty="0"/>
                        <a:t>         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5</a:t>
                      </a:r>
                      <a:r>
                        <a:rPr lang="en-US" sz="2800" baseline="0" dirty="0"/>
                        <a:t> – year survival (%)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               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             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             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dirty="0"/>
                        <a:t>            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843684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Prognostic  factors  of  endometrial  CA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17638"/>
            <a:ext cx="7848600" cy="5059362"/>
          </a:xfrm>
        </p:spPr>
        <p:txBody>
          <a:bodyPr/>
          <a:lstStyle/>
          <a:p>
            <a:r>
              <a:rPr lang="en-US" altLang="en-US" sz="2800" dirty="0"/>
              <a:t>Stage</a:t>
            </a:r>
          </a:p>
          <a:p>
            <a:pPr lvl="1"/>
            <a:r>
              <a:rPr lang="en-US" altLang="en-US" dirty="0"/>
              <a:t>Depth of Myometrial invasion/cervical stromal invasion</a:t>
            </a:r>
          </a:p>
          <a:p>
            <a:r>
              <a:rPr lang="en-US" altLang="en-US" sz="2800" dirty="0"/>
              <a:t>Degree of  differentiation</a:t>
            </a:r>
          </a:p>
          <a:p>
            <a:r>
              <a:rPr lang="en-US" altLang="en-US" sz="2800" dirty="0"/>
              <a:t>Ploidy status</a:t>
            </a:r>
          </a:p>
          <a:p>
            <a:r>
              <a:rPr lang="en-US" altLang="en-US" sz="2800" dirty="0"/>
              <a:t>Tumour size</a:t>
            </a:r>
          </a:p>
          <a:p>
            <a:r>
              <a:rPr lang="en-US" altLang="en-US" sz="2800" dirty="0"/>
              <a:t>Histological sub types</a:t>
            </a:r>
          </a:p>
          <a:p>
            <a:r>
              <a:rPr lang="en-US" altLang="en-US" sz="2800" dirty="0"/>
              <a:t>Lymphovascular invasion</a:t>
            </a:r>
          </a:p>
          <a:p>
            <a:r>
              <a:rPr lang="en-US" altLang="en-US" sz="2800" dirty="0"/>
              <a:t>Age</a:t>
            </a:r>
          </a:p>
          <a:p>
            <a:pPr marL="0" indent="0"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 sz="2800" dirty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7E759-088A-9449-BD0B-1BF32CC03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746908183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9372600" cy="914400"/>
          </a:xfrm>
        </p:spPr>
        <p:txBody>
          <a:bodyPr>
            <a:normAutofit/>
          </a:bodyPr>
          <a:lstStyle/>
          <a:p>
            <a:r>
              <a:rPr lang="en-US" altLang="en-US" sz="3600" b="1" dirty="0"/>
              <a:t>Management of endometrial carcinoma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01890" y="2286000"/>
            <a:ext cx="7772400" cy="4572000"/>
          </a:xfrm>
        </p:spPr>
        <p:txBody>
          <a:bodyPr/>
          <a:lstStyle/>
          <a:p>
            <a:r>
              <a:rPr lang="en-US" altLang="en-US" sz="3200" dirty="0"/>
              <a:t>Surgery</a:t>
            </a:r>
          </a:p>
          <a:p>
            <a:r>
              <a:rPr lang="en-US" altLang="en-US" sz="3200" dirty="0"/>
              <a:t>Radiotherapy</a:t>
            </a:r>
          </a:p>
          <a:p>
            <a:r>
              <a:rPr lang="en-US" altLang="en-US" sz="3200" dirty="0"/>
              <a:t>Progesterone </a:t>
            </a:r>
          </a:p>
          <a:p>
            <a:r>
              <a:rPr lang="en-US" altLang="en-US" sz="3200" dirty="0"/>
              <a:t>Chemotherapy </a:t>
            </a:r>
          </a:p>
          <a:p>
            <a:endParaRPr lang="en-US" altLang="en-US" sz="44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F5FEE-DC59-6E45-8A6D-54999911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1437829049"/>
      </p:ext>
    </p:extLst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Surgery  -  Endometrial  CA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772400" cy="4572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TAH and BSO (or Laparoscopic</a:t>
            </a:r>
            <a:r>
              <a:rPr lang="en-US" altLang="en-US" sz="3600" dirty="0"/>
              <a:t>)</a:t>
            </a:r>
            <a:r>
              <a:rPr lang="en-US" altLang="en-US" sz="4000" dirty="0"/>
              <a:t> ± pelvic </a:t>
            </a:r>
            <a:r>
              <a:rPr lang="en-US" altLang="en-US" sz="3600" dirty="0"/>
              <a:t>Lymphadenectomy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3600" dirty="0"/>
          </a:p>
          <a:p>
            <a:pPr marL="0" indent="0">
              <a:buNone/>
            </a:pPr>
            <a:r>
              <a:rPr lang="en-US" sz="2800" dirty="0"/>
              <a:t>Adnexal removal is recommended even if the tubes and ovaries appear normal, as they may contain micro metastases.</a:t>
            </a:r>
          </a:p>
          <a:p>
            <a:pPr marL="0" indent="0">
              <a:buNone/>
            </a:pPr>
            <a:r>
              <a:rPr lang="en-US" altLang="en-US" sz="2800" dirty="0"/>
              <a:t>In premenopausal women with low-grade early stage disease, ovarian preservation could be considered.</a:t>
            </a:r>
            <a:endParaRPr lang="en-US" altLang="en-US" sz="36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36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3600" dirty="0"/>
          </a:p>
          <a:p>
            <a:pPr>
              <a:lnSpc>
                <a:spcPct val="8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521DB-DA57-8D4E-A39C-A4EF7E6F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2184196019"/>
      </p:ext>
    </p:extLst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Surgery  -  Endometrial  CA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772400" cy="4572000"/>
          </a:xfrm>
        </p:spPr>
        <p:txBody>
          <a:bodyPr>
            <a:norm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sz="2800" dirty="0"/>
              <a:t>Where obvious cervical stromal involvement is demonstrated preoperatively, a modified radical hysterectomy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Lymphadenectomy is indicated if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high grade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Invasion &gt;50% of the myometrium</a:t>
            </a:r>
          </a:p>
          <a:p>
            <a:pPr lvl="1">
              <a:lnSpc>
                <a:spcPct val="80000"/>
              </a:lnSpc>
            </a:pPr>
            <a:r>
              <a:rPr lang="en-US" altLang="en-US" sz="2800" dirty="0"/>
              <a:t>Virulent histological type 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3600" dirty="0"/>
          </a:p>
          <a:p>
            <a:pPr marL="0" indent="0">
              <a:lnSpc>
                <a:spcPct val="80000"/>
              </a:lnSpc>
              <a:buNone/>
            </a:pPr>
            <a:endParaRPr lang="en-US" altLang="en-US" sz="3600" dirty="0"/>
          </a:p>
          <a:p>
            <a:pPr>
              <a:lnSpc>
                <a:spcPct val="80000"/>
              </a:lnSpc>
            </a:pPr>
            <a:endParaRPr lang="en-US" altLang="en-US" sz="36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521DB-DA57-8D4E-A39C-A4EF7E6F2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062321318"/>
      </p:ext>
    </p:extLst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b="1" dirty="0"/>
              <a:t>Surgery   for  endometrial CA  operative  technique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001000" cy="45720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Sub umbilical midline incision</a:t>
            </a:r>
          </a:p>
          <a:p>
            <a:r>
              <a:rPr lang="en-US" altLang="en-US" sz="2800" dirty="0"/>
              <a:t>Peritoneal cytology (around uterus, bladder, POD )</a:t>
            </a:r>
          </a:p>
          <a:p>
            <a:r>
              <a:rPr lang="en-US" altLang="en-US" sz="2800" dirty="0"/>
              <a:t>Thorough search of  peritoneal cavity</a:t>
            </a:r>
          </a:p>
          <a:p>
            <a:pPr>
              <a:buFontTx/>
              <a:buNone/>
            </a:pPr>
            <a:r>
              <a:rPr lang="en-US" altLang="en-US" sz="2800" dirty="0"/>
              <a:t>   ( uterine, adenexae, retroperitoneal   nodes, Omentum, liver )</a:t>
            </a:r>
          </a:p>
          <a:p>
            <a:r>
              <a:rPr lang="en-US" altLang="en-US" sz="2800" dirty="0"/>
              <a:t>Proceed with surgery – uterus is cut open &amp; see  invasion  &gt; ½; if lymphadenectomy is considered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72FBF-4E68-674A-80E9-178D33BD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2831415215"/>
      </p:ext>
    </p:extLst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Management Stage I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en-US" dirty="0"/>
              <a:t>TAH + BSO </a:t>
            </a:r>
          </a:p>
          <a:p>
            <a:r>
              <a:rPr lang="en-US" altLang="en-US" dirty="0"/>
              <a:t>± pelvic lymphadenectomy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In  high risk for LN involvement</a:t>
            </a:r>
          </a:p>
          <a:p>
            <a:r>
              <a:rPr lang="en-US" altLang="en-US" dirty="0"/>
              <a:t> &gt;grade 2</a:t>
            </a:r>
          </a:p>
          <a:p>
            <a:r>
              <a:rPr lang="en-US" altLang="en-US" dirty="0"/>
              <a:t> &gt;1/2 myometrium involved  </a:t>
            </a:r>
          </a:p>
          <a:p>
            <a:r>
              <a:rPr lang="en-US" altLang="en-US" dirty="0"/>
              <a:t> Serous &amp; clear cell 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AF7A79-B072-9041-AA43-38263253E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1691446380"/>
      </p:ext>
    </p:extLst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Radiotherapy &amp; Endo-CA stage 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4572000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3500" dirty="0"/>
              <a:t>Evidence</a:t>
            </a:r>
          </a:p>
          <a:p>
            <a:pPr>
              <a:lnSpc>
                <a:spcPct val="90000"/>
              </a:lnSpc>
            </a:pPr>
            <a:r>
              <a:rPr lang="en-US" altLang="en-US" sz="3000" dirty="0"/>
              <a:t>No survival advantage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000" dirty="0"/>
          </a:p>
          <a:p>
            <a:pPr>
              <a:lnSpc>
                <a:spcPct val="90000"/>
              </a:lnSpc>
            </a:pPr>
            <a:r>
              <a:rPr lang="en-US" altLang="en-US" sz="3000" dirty="0"/>
              <a:t>But vault brachytheraphy - reduce vault   recurrence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3000" dirty="0"/>
          </a:p>
          <a:p>
            <a:pPr>
              <a:lnSpc>
                <a:spcPct val="90000"/>
              </a:lnSpc>
            </a:pPr>
            <a:r>
              <a:rPr lang="en-US" altLang="en-US" sz="3000" dirty="0"/>
              <a:t>Teletheraphy – reduce pelvic recurrence</a:t>
            </a:r>
            <a:r>
              <a:rPr lang="en-US" altLang="en-US" dirty="0"/>
              <a:t>.</a:t>
            </a:r>
          </a:p>
          <a:p>
            <a:pPr marL="68580" indent="0">
              <a:lnSpc>
                <a:spcPct val="90000"/>
              </a:lnSpc>
              <a:buNone/>
            </a:pPr>
            <a:endParaRPr lang="en-US" altLang="en-US" dirty="0"/>
          </a:p>
          <a:p>
            <a:pPr marL="68580" indent="0">
              <a:lnSpc>
                <a:spcPct val="90000"/>
              </a:lnSpc>
              <a:buNone/>
            </a:pPr>
            <a:r>
              <a:rPr lang="en-US" altLang="en-US" sz="3000" i="1" dirty="0">
                <a:solidFill>
                  <a:srgbClr val="FF0000"/>
                </a:solidFill>
              </a:rPr>
              <a:t>No radiotherapy necessary in women under 60 yrs, stage 1 ( &lt; 50% myometrial invasion) with grade 1 or 2 ( ASTEC trial</a:t>
            </a:r>
            <a:r>
              <a:rPr lang="en-US" altLang="en-US" sz="2800" i="1" dirty="0">
                <a:solidFill>
                  <a:srgbClr val="FF0000"/>
                </a:solidFill>
              </a:rPr>
              <a:t>)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A3CF2-458F-0F41-AB2E-236FFBCC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53167694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Endometrial cancer</a:t>
            </a:r>
          </a:p>
        </p:txBody>
      </p:sp>
      <p:pic>
        <p:nvPicPr>
          <p:cNvPr id="4" name="Content Placeholder 3" descr="Carcinosarco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1676400"/>
            <a:ext cx="4520781" cy="4876800"/>
          </a:xfrm>
        </p:spPr>
      </p:pic>
      <p:pic>
        <p:nvPicPr>
          <p:cNvPr id="5" name="Picture 4" descr="ca3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62600" y="1752600"/>
            <a:ext cx="3293203" cy="48006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4A99F-90AC-2B41-94D4-C0AB295F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859839699"/>
      </p:ext>
    </p:extLst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Stage II  - surgery + post-op radiotherapy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76400"/>
            <a:ext cx="7772400" cy="4572000"/>
          </a:xfrm>
        </p:spPr>
        <p:txBody>
          <a:bodyPr>
            <a:normAutofit/>
          </a:bodyPr>
          <a:lstStyle/>
          <a:p>
            <a:r>
              <a:rPr lang="en-US" altLang="en-US" u="sng" dirty="0"/>
              <a:t>Radical</a:t>
            </a:r>
            <a:r>
              <a:rPr lang="en-US" altLang="en-US" dirty="0"/>
              <a:t> hysterectomy+ BSO + Omentectomy+ Pelvic lymphadenectomy selective</a:t>
            </a:r>
            <a:r>
              <a:rPr lang="en-US" dirty="0"/>
              <a:t> aortic node dissection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Post-op radiotherapy to vault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05F3-FB58-5546-BECD-CB987442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219179790"/>
      </p:ext>
    </p:extLst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Stage III - Management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Complete surgical resection of all pelvic and/or nodal disease and postoperative EBRT and/or chemotherapy</a:t>
            </a:r>
          </a:p>
          <a:p>
            <a:pPr marL="0" indent="0">
              <a:buNone/>
            </a:pPr>
            <a:r>
              <a:rPr lang="en-US" altLang="en-US" dirty="0"/>
              <a:t>                                     Or </a:t>
            </a:r>
          </a:p>
          <a:p>
            <a:r>
              <a:rPr lang="en-US" altLang="en-US" dirty="0"/>
              <a:t>Radical   Radiotherapy</a:t>
            </a:r>
          </a:p>
          <a:p>
            <a:endParaRPr lang="en-US" alt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6A1EC-0A77-214B-8EF9-D557D72AC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900905435"/>
      </p:ext>
    </p:extLst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Stage  - IV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Common  site  - lung</a:t>
            </a:r>
          </a:p>
          <a:p>
            <a:pPr marL="68580" indent="0">
              <a:buNone/>
            </a:pPr>
            <a:endParaRPr lang="en-US" altLang="en-US" dirty="0"/>
          </a:p>
          <a:p>
            <a:r>
              <a:rPr lang="en-US" altLang="en-US" dirty="0"/>
              <a:t>Primary  aim  is palliation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4839B-C035-A245-B9F9-43A323D2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2250488046"/>
      </p:ext>
    </p:extLst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EC025-9C4A-374E-96F3-BCA9598A5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Radio therapy and endo metrial 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7F11-940E-704A-92AE-AE4EA5D8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Post operative;</a:t>
            </a:r>
          </a:p>
          <a:p>
            <a:pPr lvl="2"/>
            <a:r>
              <a:rPr lang="en-US" sz="3200"/>
              <a:t>To sterilize LN</a:t>
            </a:r>
          </a:p>
          <a:p>
            <a:pPr lvl="2"/>
            <a:r>
              <a:rPr lang="en-US" sz="3200"/>
              <a:t>To prevent vaginal vault recurrence</a:t>
            </a:r>
          </a:p>
          <a:p>
            <a:r>
              <a:rPr lang="en-US"/>
              <a:t>Types; </a:t>
            </a:r>
          </a:p>
          <a:p>
            <a:pPr lvl="2"/>
            <a:r>
              <a:rPr lang="en-US" sz="3200"/>
              <a:t>Intracavitatory</a:t>
            </a:r>
          </a:p>
          <a:p>
            <a:pPr lvl="2"/>
            <a:r>
              <a:rPr lang="en-US" sz="3200"/>
              <a:t>External beam (EBRT)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EB1A5-510F-FC46-B2C3-A011C0CC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08390-FCEC-2642-B073-3FAFF0E55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4804489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Progesterone  &amp;  endometrial CA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Stage IV Endometrial CA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Recurrent Endometrial CA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>Read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02D1D-2683-DB4D-B02E-6D15565C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2086722573"/>
      </p:ext>
    </p:extLst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Recurrence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50% recurrence occur within 2 years of treatment.</a:t>
            </a:r>
          </a:p>
          <a:p>
            <a:r>
              <a:rPr lang="en-US" dirty="0"/>
              <a:t>Most common site of extra pelvic metastasis is lungs.</a:t>
            </a:r>
          </a:p>
          <a:p>
            <a:r>
              <a:rPr lang="en-US" dirty="0"/>
              <a:t>Isolated vaginal recurrence has the best prognosis.</a:t>
            </a:r>
          </a:p>
          <a:p>
            <a:r>
              <a:rPr lang="en-US" dirty="0"/>
              <a:t>Late recurrence – treated with progesterone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0720-5904-894E-9CDE-E227FACA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008455858"/>
      </p:ext>
    </p:extLst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Uterine sarcoma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Account for 3% (Rare) of uterine malignancies.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15% all deaths from uterine cancer.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Usually rapidly growing tumour with poor prognosis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108F-B308-3944-A049-F7131FAB5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833180893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Leiomyosarcoma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1/3 of uterine sarcomas are leiomyosarcomas.</a:t>
            </a:r>
          </a:p>
          <a:p>
            <a:r>
              <a:rPr lang="en-US" dirty="0"/>
              <a:t>Present with postmenopausal bleeding, irregular vaginal bleeding, vaginal discharge, abdominal or pelvic pain, weight loss or abnormal cytology.</a:t>
            </a:r>
          </a:p>
          <a:p>
            <a:r>
              <a:rPr lang="en-US" dirty="0"/>
              <a:t>Should suspect in women </a:t>
            </a:r>
            <a:r>
              <a:rPr lang="en-US" dirty="0" err="1"/>
              <a:t>withrapidly</a:t>
            </a:r>
            <a:r>
              <a:rPr lang="en-US" dirty="0"/>
              <a:t> growing uterine mass or fibroid uterus. </a:t>
            </a:r>
          </a:p>
          <a:p>
            <a:pPr marL="0" indent="0"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6DE1-A121-8D45-9588-2CA3D349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997404932"/>
      </p:ext>
    </p:extLst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Uterine stromal sarcoma</a:t>
            </a:r>
          </a:p>
        </p:txBody>
      </p:sp>
      <p:pic>
        <p:nvPicPr>
          <p:cNvPr id="4" name="Content Placeholder 3" descr="sromal sarcom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14381" b="14381"/>
          <a:stretch>
            <a:fillRect/>
          </a:stretch>
        </p:blipFill>
        <p:spPr/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AD8C-64D9-EB48-82AA-48E59EB2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1200492285"/>
      </p:ext>
    </p:extLst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778A8-04F5-4B43-9441-ED510133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F3AF-E826-1144-B971-9945683F1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Women with PMB should be investigated to exclude a malignancy</a:t>
            </a:r>
          </a:p>
          <a:p>
            <a:r>
              <a:rPr lang="en-US" dirty="0"/>
              <a:t>TVS should be done to assess endometrial thickness</a:t>
            </a:r>
          </a:p>
          <a:p>
            <a:r>
              <a:rPr lang="en-US" dirty="0"/>
              <a:t>ET &gt; 4mm should have a endometrial biopsy</a:t>
            </a:r>
          </a:p>
          <a:p>
            <a:r>
              <a:rPr lang="en-US" dirty="0"/>
              <a:t>TAH + BSO (or laparoscopic) is the treatment of low grade, early stage disease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892C7-5865-3342-BBFF-663ABEBC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C4978-0843-4D48-869E-B96F4000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25120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Etiology of endometrial CA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High level of estrogen or prolonged estrogen influence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excessive endogenous estrogen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exogenous estrogen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Hereditary  predisposition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22D15-9ED6-9B49-957C-C370F92FE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4138313304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819400"/>
            <a:ext cx="7772400" cy="457200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sz="8800" dirty="0"/>
              <a:t>THANK  YOU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C069-CBEF-C641-BA4D-F45A5C01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234308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600" b="1" dirty="0"/>
              <a:t>How does Estrogen cause Endometrial  CA?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Unopposed Estrogen causes endometrial hyperplasia  </a:t>
            </a:r>
          </a:p>
          <a:p>
            <a:pPr>
              <a:buFontTx/>
              <a:buNone/>
            </a:pPr>
            <a:r>
              <a:rPr lang="en-US" altLang="en-US" sz="2800" dirty="0"/>
              <a:t>   </a:t>
            </a:r>
          </a:p>
          <a:p>
            <a:pPr>
              <a:buFontTx/>
              <a:buNone/>
            </a:pPr>
            <a:r>
              <a:rPr lang="en-US" altLang="en-US" sz="2800" dirty="0"/>
              <a:t>    With high rate of cell turnover, DNA repair  process might fail; apoptosis also fail; cells  with  malignant potential escape  surveillance  &amp; grow.  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8C1E3-C00C-384C-A244-A7C30843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712646401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/>
              <a:t>Exogenous Estrogen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Hormone replacement therapy</a:t>
            </a:r>
          </a:p>
          <a:p>
            <a:pPr lvl="1"/>
            <a:r>
              <a:rPr lang="en-US" altLang="en-US" dirty="0"/>
              <a:t>Unopposed estrogen activity</a:t>
            </a:r>
          </a:p>
          <a:p>
            <a:pPr lvl="1"/>
            <a:r>
              <a:rPr lang="en-US" altLang="en-US" dirty="0"/>
              <a:t>Estrogen only HRT</a:t>
            </a:r>
          </a:p>
          <a:p>
            <a:pPr lvl="1"/>
            <a:endParaRPr lang="en-US" altLang="en-US" sz="3200" dirty="0"/>
          </a:p>
          <a:p>
            <a:r>
              <a:rPr lang="en-US" altLang="en-US" dirty="0"/>
              <a:t>Tamoxifen</a:t>
            </a:r>
          </a:p>
          <a:p>
            <a:pPr lvl="1"/>
            <a:r>
              <a:rPr lang="en-US" altLang="en-US" dirty="0"/>
              <a:t>SERM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CA050-D06B-C94C-99FA-BAD310FD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310048162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Endogenous  Estrogen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Anovulation with PCOS</a:t>
            </a:r>
          </a:p>
          <a:p>
            <a:r>
              <a:rPr lang="en-US" altLang="en-US" sz="3200" dirty="0"/>
              <a:t>Cirrhosis of the liver</a:t>
            </a:r>
          </a:p>
          <a:p>
            <a:r>
              <a:rPr lang="en-US" altLang="en-US" dirty="0"/>
              <a:t>Obesity </a:t>
            </a:r>
          </a:p>
          <a:p>
            <a:pPr lvl="1"/>
            <a:r>
              <a:rPr lang="en-US" altLang="en-US" dirty="0"/>
              <a:t>Increased peripheral conversion</a:t>
            </a:r>
          </a:p>
          <a:p>
            <a:r>
              <a:rPr lang="en-US" altLang="en-US" sz="3200" dirty="0"/>
              <a:t>Estrogen secreting tumours</a:t>
            </a:r>
          </a:p>
          <a:p>
            <a:pPr lvl="1"/>
            <a:r>
              <a:rPr lang="en-US" altLang="en-US" sz="2800" dirty="0"/>
              <a:t>Ovarian, adrenal</a:t>
            </a:r>
          </a:p>
          <a:p>
            <a:endParaRPr lang="en-US" altLang="en-US" sz="40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B9CCE-21AE-9B48-8435-D0182A30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287173135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/>
              <a:t>PCOS and endometrial CA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 sz="3600" dirty="0"/>
          </a:p>
          <a:p>
            <a:r>
              <a:rPr lang="en-US" altLang="en-US" dirty="0"/>
              <a:t>Anovulation -  continuous  estrogen dominant  proliferative  phase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Hyperinsulinaemia</a:t>
            </a:r>
          </a:p>
          <a:p>
            <a:pPr>
              <a:buFontTx/>
              <a:buNone/>
            </a:pPr>
            <a:endParaRPr lang="en-US" altLang="en-US" sz="3600" dirty="0"/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2019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53CA75-4638-6442-957F-33E0E789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Reproductive Module</a:t>
            </a:r>
          </a:p>
        </p:txBody>
      </p:sp>
    </p:spTree>
    <p:extLst>
      <p:ext uri="{BB962C8B-B14F-4D97-AF65-F5344CB8AC3E}">
        <p14:creationId xmlns:p14="http://schemas.microsoft.com/office/powerpoint/2010/main" val="70670281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13237</TotalTime>
  <Words>1389</Words>
  <Application>Microsoft Office PowerPoint</Application>
  <PresentationFormat>On-screen Show (4:3)</PresentationFormat>
  <Paragraphs>420</Paragraphs>
  <Slides>50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Malignant tumors of uterus</vt:lpstr>
      <vt:lpstr>Objectives  </vt:lpstr>
      <vt:lpstr>   Endometrial   Carcinoma</vt:lpstr>
      <vt:lpstr>Endometrial cancer</vt:lpstr>
      <vt:lpstr>Etiology of endometrial CA</vt:lpstr>
      <vt:lpstr>How does Estrogen cause Endometrial  CA?</vt:lpstr>
      <vt:lpstr>Exogenous Estrogen</vt:lpstr>
      <vt:lpstr>Endogenous  Estrogen</vt:lpstr>
      <vt:lpstr>PCOS and endometrial CA</vt:lpstr>
      <vt:lpstr>Endometrial  hyperplasia</vt:lpstr>
      <vt:lpstr>Hereditary  predisposition   &amp; Endometrial  CA</vt:lpstr>
      <vt:lpstr>Other associations</vt:lpstr>
      <vt:lpstr>Factors that reduce the risk of endometrial carcinoma</vt:lpstr>
      <vt:lpstr>Classification </vt:lpstr>
      <vt:lpstr>PowerPoint Presentation</vt:lpstr>
      <vt:lpstr>Presentation</vt:lpstr>
      <vt:lpstr>Examination</vt:lpstr>
      <vt:lpstr>Investigations </vt:lpstr>
      <vt:lpstr>Investigations </vt:lpstr>
      <vt:lpstr>PowerPoint Presentation</vt:lpstr>
      <vt:lpstr>Investigations </vt:lpstr>
      <vt:lpstr>Endometrial  sampling</vt:lpstr>
      <vt:lpstr>Hysteroscopy </vt:lpstr>
      <vt:lpstr>PowerPoint Presentation</vt:lpstr>
      <vt:lpstr>PowerPoint Presentation</vt:lpstr>
      <vt:lpstr>Endometrial  sampling</vt:lpstr>
      <vt:lpstr>Endometrial Pipell sampling </vt:lpstr>
      <vt:lpstr>Endometrial  sampling</vt:lpstr>
      <vt:lpstr>Histological subtypes in endometrial cancer</vt:lpstr>
      <vt:lpstr>PowerPoint Presentation</vt:lpstr>
      <vt:lpstr>Overall   5  year  survival of  Endometrial  malignancy</vt:lpstr>
      <vt:lpstr>5  Year  survival  according to stage of the disease</vt:lpstr>
      <vt:lpstr>Prognostic  factors  of  endometrial  CA</vt:lpstr>
      <vt:lpstr>Management of endometrial carcinoma</vt:lpstr>
      <vt:lpstr>Surgery  -  Endometrial  CA</vt:lpstr>
      <vt:lpstr>Surgery  -  Endometrial  CA</vt:lpstr>
      <vt:lpstr>Surgery   for  endometrial CA  operative  technique</vt:lpstr>
      <vt:lpstr>Management Stage I</vt:lpstr>
      <vt:lpstr>Radiotherapy &amp; Endo-CA stage I</vt:lpstr>
      <vt:lpstr>Stage II  - surgery + post-op radiotherapy</vt:lpstr>
      <vt:lpstr>Stage III - Management</vt:lpstr>
      <vt:lpstr>Stage  - IV</vt:lpstr>
      <vt:lpstr>Radio therapy and endo metrial CA</vt:lpstr>
      <vt:lpstr>Progesterone  &amp;  endometrial CA</vt:lpstr>
      <vt:lpstr>Recurrence </vt:lpstr>
      <vt:lpstr>Uterine sarcoma</vt:lpstr>
      <vt:lpstr>Leiomyosarcoma </vt:lpstr>
      <vt:lpstr>Uterine stromal sarcoma</vt:lpstr>
      <vt:lpstr>In 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Malignant tumors in uterus</dc:title>
  <dc:creator>dell</dc:creator>
  <cp:lastModifiedBy>isuru sampath rathnayake</cp:lastModifiedBy>
  <cp:revision>106</cp:revision>
  <dcterms:created xsi:type="dcterms:W3CDTF">2015-02-21T11:05:24Z</dcterms:created>
  <dcterms:modified xsi:type="dcterms:W3CDTF">2019-07-17T17:18:20Z</dcterms:modified>
</cp:coreProperties>
</file>