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77" r:id="rId3"/>
    <p:sldId id="257" r:id="rId4"/>
    <p:sldId id="258" r:id="rId5"/>
    <p:sldId id="261" r:id="rId6"/>
    <p:sldId id="259" r:id="rId7"/>
    <p:sldId id="279" r:id="rId8"/>
    <p:sldId id="260" r:id="rId9"/>
    <p:sldId id="265" r:id="rId10"/>
    <p:sldId id="280" r:id="rId11"/>
    <p:sldId id="264" r:id="rId12"/>
    <p:sldId id="263" r:id="rId13"/>
    <p:sldId id="262" r:id="rId14"/>
    <p:sldId id="269" r:id="rId15"/>
    <p:sldId id="268" r:id="rId16"/>
    <p:sldId id="267" r:id="rId17"/>
    <p:sldId id="272" r:id="rId18"/>
    <p:sldId id="281" r:id="rId19"/>
    <p:sldId id="271" r:id="rId20"/>
    <p:sldId id="270" r:id="rId21"/>
    <p:sldId id="266" r:id="rId22"/>
    <p:sldId id="275" r:id="rId23"/>
    <p:sldId id="276" r:id="rId24"/>
    <p:sldId id="274" r:id="rId25"/>
    <p:sldId id="273" r:id="rId26"/>
    <p:sldId id="27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81F-4508-48AB-8924-0B8C74F8C8E6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3B7E-293D-4A7A-A258-473952E2A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11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81F-4508-48AB-8924-0B8C74F8C8E6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3B7E-293D-4A7A-A258-473952E2A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96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81F-4508-48AB-8924-0B8C74F8C8E6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3B7E-293D-4A7A-A258-473952E2A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197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81F-4508-48AB-8924-0B8C74F8C8E6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3B7E-293D-4A7A-A258-473952E2A77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8151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81F-4508-48AB-8924-0B8C74F8C8E6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3B7E-293D-4A7A-A258-473952E2A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915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81F-4508-48AB-8924-0B8C74F8C8E6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3B7E-293D-4A7A-A258-473952E2A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260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81F-4508-48AB-8924-0B8C74F8C8E6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3B7E-293D-4A7A-A258-473952E2A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694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81F-4508-48AB-8924-0B8C74F8C8E6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3B7E-293D-4A7A-A258-473952E2A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935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81F-4508-48AB-8924-0B8C74F8C8E6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3B7E-293D-4A7A-A258-473952E2A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26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81F-4508-48AB-8924-0B8C74F8C8E6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3B7E-293D-4A7A-A258-473952E2A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81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81F-4508-48AB-8924-0B8C74F8C8E6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3B7E-293D-4A7A-A258-473952E2A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85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81F-4508-48AB-8924-0B8C74F8C8E6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3B7E-293D-4A7A-A258-473952E2A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97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81F-4508-48AB-8924-0B8C74F8C8E6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3B7E-293D-4A7A-A258-473952E2A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70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81F-4508-48AB-8924-0B8C74F8C8E6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3B7E-293D-4A7A-A258-473952E2A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33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81F-4508-48AB-8924-0B8C74F8C8E6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3B7E-293D-4A7A-A258-473952E2A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61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81F-4508-48AB-8924-0B8C74F8C8E6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3B7E-293D-4A7A-A258-473952E2A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24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81F-4508-48AB-8924-0B8C74F8C8E6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3B7E-293D-4A7A-A258-473952E2A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40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647E81F-4508-48AB-8924-0B8C74F8C8E6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B183B7E-293D-4A7A-A258-473952E2A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687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8153400" cy="1470025"/>
          </a:xfrm>
        </p:spPr>
        <p:txBody>
          <a:bodyPr>
            <a:normAutofit/>
          </a:bodyPr>
          <a:lstStyle/>
          <a:p>
            <a:r>
              <a:rPr lang="en-GB" sz="6000" b="1" dirty="0"/>
              <a:t>Antepartum Haemorrhage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04800" y="3962400"/>
            <a:ext cx="8686800" cy="1676400"/>
          </a:xfrm>
        </p:spPr>
        <p:txBody>
          <a:bodyPr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Prof. Tiran Dias 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</a:rPr>
              <a:t>Professor in Fetal Medicine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</a:rPr>
              <a:t>Faculty of Medicine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</a:rPr>
              <a:t>University of Kelaniya</a:t>
            </a:r>
          </a:p>
        </p:txBody>
      </p:sp>
    </p:spTree>
    <p:extLst>
      <p:ext uri="{BB962C8B-B14F-4D97-AF65-F5344CB8AC3E}">
        <p14:creationId xmlns:p14="http://schemas.microsoft.com/office/powerpoint/2010/main" val="293604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846B4-EC6D-49FE-B807-989FCB382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058150" cy="4957763"/>
          </a:xfrm>
        </p:spPr>
        <p:txBody>
          <a:bodyPr>
            <a:normAutofit/>
          </a:bodyPr>
          <a:lstStyle/>
          <a:p>
            <a:r>
              <a:rPr lang="en-US" sz="3200" b="1" dirty="0"/>
              <a:t>Imaging Studies</a:t>
            </a:r>
          </a:p>
          <a:p>
            <a:pPr marL="0" indent="0">
              <a:buNone/>
            </a:pPr>
            <a:endParaRPr lang="en-US" sz="10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Ultrasonography helps determine the location of the placenta to exclude placenta previa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Ultrasonography is not very useful in diagnosing placental abruption.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Retroplacental hematoma may be recognized in 2-25% of all abruptions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2987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Placental abruption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Management</a:t>
            </a:r>
          </a:p>
          <a:p>
            <a:pPr marL="0" indent="0">
              <a:buNone/>
            </a:pPr>
            <a:endParaRPr lang="en-US" sz="2800" b="1" dirty="0"/>
          </a:p>
          <a:p>
            <a:pPr lvl="1" algn="just">
              <a:buFont typeface="Wingdings" pitchFamily="2" charset="2"/>
              <a:buChar char="§"/>
            </a:pPr>
            <a:r>
              <a:rPr lang="en-US" sz="2800" dirty="0">
                <a:cs typeface="Majalla UI"/>
              </a:rPr>
              <a:t>The management of this condition is largely dependent on the severity of the haemorrhage and the condition of the mother and the fetus</a:t>
            </a:r>
          </a:p>
          <a:p>
            <a:pPr marL="342900" lvl="1" indent="0" algn="just">
              <a:buNone/>
            </a:pPr>
            <a:endParaRPr lang="en-US" sz="2800" dirty="0">
              <a:cs typeface="Majalla UI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GB" sz="2800" dirty="0"/>
              <a:t>Do not perform a digital examination until placenta </a:t>
            </a:r>
            <a:r>
              <a:rPr lang="en-GB" sz="2800" dirty="0" err="1"/>
              <a:t>previa</a:t>
            </a:r>
            <a:r>
              <a:rPr lang="en-GB" sz="2800" dirty="0"/>
              <a:t> is excluded</a:t>
            </a:r>
          </a:p>
        </p:txBody>
      </p:sp>
    </p:spTree>
    <p:extLst>
      <p:ext uri="{BB962C8B-B14F-4D97-AF65-F5344CB8AC3E}">
        <p14:creationId xmlns:p14="http://schemas.microsoft.com/office/powerpoint/2010/main" val="180753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Placental abruption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134350" cy="4351338"/>
          </a:xfrm>
        </p:spPr>
        <p:txBody>
          <a:bodyPr>
            <a:noAutofit/>
          </a:bodyPr>
          <a:lstStyle/>
          <a:p>
            <a:pPr marL="82296" indent="0">
              <a:buNone/>
              <a:defRPr/>
            </a:pPr>
            <a:r>
              <a:rPr lang="en-US" b="1" dirty="0"/>
              <a:t>Management</a:t>
            </a:r>
          </a:p>
          <a:p>
            <a:pPr marL="939546" lvl="1" indent="-457200">
              <a:buFont typeface="Wingdings" pitchFamily="2" charset="2"/>
              <a:buChar char="§"/>
              <a:defRPr/>
            </a:pPr>
            <a:r>
              <a:rPr lang="en-US" sz="2400" dirty="0"/>
              <a:t>Continuous monitoring of vital signs </a:t>
            </a:r>
          </a:p>
          <a:p>
            <a:pPr marL="482346" lvl="1" indent="0">
              <a:buNone/>
              <a:defRPr/>
            </a:pPr>
            <a:endParaRPr lang="en-US" sz="2400" dirty="0"/>
          </a:p>
          <a:p>
            <a:pPr marL="939546" lvl="1" indent="-457200">
              <a:buFont typeface="Wingdings" pitchFamily="2" charset="2"/>
              <a:buChar char="§"/>
              <a:defRPr/>
            </a:pPr>
            <a:r>
              <a:rPr lang="en-US" sz="2400" dirty="0"/>
              <a:t>Continuous high-flow supplemental oxygen </a:t>
            </a:r>
          </a:p>
          <a:p>
            <a:pPr marL="482346" lvl="1" indent="0">
              <a:buNone/>
              <a:defRPr/>
            </a:pPr>
            <a:endParaRPr lang="en-US" sz="2400" dirty="0"/>
          </a:p>
          <a:p>
            <a:pPr marL="939546" lvl="1" indent="-457200">
              <a:buFont typeface="Wingdings" pitchFamily="2" charset="2"/>
              <a:buChar char="§"/>
              <a:defRPr/>
            </a:pPr>
            <a:r>
              <a:rPr lang="en-US" sz="2400" dirty="0"/>
              <a:t>One or 2 large-bore IV lines with normal saline (NS) or lactated Ringer (LR) solution/ Blood transfusion </a:t>
            </a:r>
            <a:r>
              <a:rPr lang="en-US" sz="2400" dirty="0" err="1"/>
              <a:t>sos</a:t>
            </a:r>
            <a:endParaRPr lang="en-US" sz="2400" dirty="0"/>
          </a:p>
          <a:p>
            <a:pPr marL="482346" lvl="1" indent="0">
              <a:buNone/>
              <a:defRPr/>
            </a:pPr>
            <a:endParaRPr lang="en-US" sz="2400" dirty="0"/>
          </a:p>
          <a:p>
            <a:pPr marL="939546" lvl="1" indent="-457200">
              <a:buFont typeface="Wingdings" pitchFamily="2" charset="2"/>
              <a:buChar char="§"/>
              <a:defRPr/>
            </a:pPr>
            <a:r>
              <a:rPr lang="en-US" sz="2400" dirty="0"/>
              <a:t>Monitoring amount of vaginal bleeding </a:t>
            </a:r>
          </a:p>
          <a:p>
            <a:pPr marL="482346" lvl="1" indent="0">
              <a:buNone/>
              <a:defRPr/>
            </a:pPr>
            <a:endParaRPr lang="en-US" sz="2400" dirty="0"/>
          </a:p>
          <a:p>
            <a:pPr marL="939546" lvl="1" indent="-457200">
              <a:buFont typeface="Wingdings" pitchFamily="2" charset="2"/>
              <a:buChar char="§"/>
              <a:defRPr/>
            </a:pPr>
            <a:r>
              <a:rPr lang="en-US" sz="2400" dirty="0"/>
              <a:t>Monitoring of fetal heart </a:t>
            </a:r>
          </a:p>
          <a:p>
            <a:pPr marL="482346" lvl="1" indent="0">
              <a:buNone/>
              <a:defRPr/>
            </a:pPr>
            <a:endParaRPr lang="en-US" sz="2400" dirty="0"/>
          </a:p>
          <a:p>
            <a:pPr marL="939546" lvl="1" indent="-457200">
              <a:buFont typeface="Wingdings" pitchFamily="2" charset="2"/>
              <a:buChar char="§"/>
              <a:defRPr/>
            </a:pPr>
            <a:r>
              <a:rPr lang="en-US" sz="2400" dirty="0"/>
              <a:t>Treatment of hemorrhagic shock, if needed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32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76200"/>
            <a:ext cx="7886700" cy="1325563"/>
          </a:xfrm>
        </p:spPr>
        <p:txBody>
          <a:bodyPr/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Placental abruption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58862"/>
            <a:ext cx="8345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Management of mild abruption </a:t>
            </a:r>
          </a:p>
          <a:p>
            <a:pPr marL="939546" lvl="1" indent="-457200">
              <a:buFont typeface="Wingdings" pitchFamily="2" charset="2"/>
              <a:buChar char="§"/>
              <a:defRPr/>
            </a:pPr>
            <a:r>
              <a:rPr lang="en-US" sz="2800" dirty="0"/>
              <a:t>Admit</a:t>
            </a:r>
          </a:p>
          <a:p>
            <a:pPr marL="939546" lvl="1" indent="-457200">
              <a:buFont typeface="Wingdings" pitchFamily="2" charset="2"/>
              <a:buChar char="§"/>
              <a:defRPr/>
            </a:pPr>
            <a:r>
              <a:rPr lang="en-US" sz="2800" dirty="0"/>
              <a:t>iv line in situ </a:t>
            </a:r>
          </a:p>
          <a:p>
            <a:pPr marL="939546" lvl="1" indent="-457200">
              <a:buFont typeface="Wingdings" pitchFamily="2" charset="2"/>
              <a:buChar char="§"/>
              <a:defRPr/>
            </a:pPr>
            <a:r>
              <a:rPr lang="en-US" sz="2800" dirty="0"/>
              <a:t>Blood: cross-match, FBC, clotting studies </a:t>
            </a:r>
          </a:p>
          <a:p>
            <a:pPr marL="939546" lvl="1" indent="-457200">
              <a:buFont typeface="Wingdings" pitchFamily="2" charset="2"/>
              <a:buChar char="§"/>
              <a:defRPr/>
            </a:pPr>
            <a:r>
              <a:rPr lang="en-US" sz="2800" dirty="0"/>
              <a:t>Localize placenta by ultrasound scan </a:t>
            </a:r>
          </a:p>
          <a:p>
            <a:pPr marL="939546" lvl="1" indent="-457200">
              <a:buFont typeface="Wingdings" pitchFamily="2" charset="2"/>
              <a:buChar char="§"/>
              <a:defRPr/>
            </a:pPr>
            <a:r>
              <a:rPr lang="en-US" sz="2800" dirty="0"/>
              <a:t>Inspection of cervix with a speculum</a:t>
            </a:r>
          </a:p>
          <a:p>
            <a:pPr marL="939546" lvl="1" indent="-457200">
              <a:buFont typeface="Wingdings" pitchFamily="2" charset="2"/>
              <a:buChar char="§"/>
              <a:defRPr/>
            </a:pPr>
            <a:r>
              <a:rPr lang="en-US" sz="2800" dirty="0"/>
              <a:t>assess the risk factors for abruption and risk of recurrence</a:t>
            </a:r>
          </a:p>
          <a:p>
            <a:pPr marL="939546" lvl="1" indent="-457200">
              <a:buFont typeface="Wingdings" pitchFamily="2" charset="2"/>
              <a:buChar char="§"/>
              <a:defRPr/>
            </a:pPr>
            <a:r>
              <a:rPr lang="en-US" sz="2800" dirty="0"/>
              <a:t>The patient may be discharged after 4-5 days if the bleeding does not recur and no risk factors for recurrent abruption</a:t>
            </a:r>
          </a:p>
          <a:p>
            <a:pPr marL="939546" lvl="1" indent="-457200">
              <a:buFont typeface="Wingdings" pitchFamily="2" charset="2"/>
              <a:buChar char="§"/>
              <a:defRPr/>
            </a:pPr>
            <a:r>
              <a:rPr lang="en-US" sz="2800" dirty="0"/>
              <a:t>The pregnancy should be monitored using ultrasound measurements of fetal growth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95353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76200"/>
            <a:ext cx="7886700" cy="1325563"/>
          </a:xfrm>
        </p:spPr>
        <p:txBody>
          <a:bodyPr/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Placental abruption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Management of severe abruption </a:t>
            </a:r>
          </a:p>
          <a:p>
            <a:pPr marL="939546" lvl="1" indent="-457200">
              <a:buFont typeface="Wingdings" pitchFamily="2" charset="2"/>
              <a:buChar char="§"/>
              <a:defRPr/>
            </a:pPr>
            <a:r>
              <a:rPr lang="en-US" sz="2400" dirty="0"/>
              <a:t>Closely observe the patient (Monitor vital signs/ urine output/ oxygen)</a:t>
            </a:r>
          </a:p>
          <a:p>
            <a:pPr marL="939546" lvl="1" indent="-457200">
              <a:buFont typeface="Wingdings" pitchFamily="2" charset="2"/>
              <a:buChar char="§"/>
              <a:defRPr/>
            </a:pPr>
            <a:r>
              <a:rPr lang="en-US" sz="2400" dirty="0"/>
              <a:t>Fetal monitoring. </a:t>
            </a:r>
          </a:p>
          <a:p>
            <a:pPr marL="939546" lvl="1" indent="-457200">
              <a:buFont typeface="Wingdings" pitchFamily="2" charset="2"/>
              <a:buChar char="§"/>
              <a:defRPr/>
            </a:pPr>
            <a:r>
              <a:rPr lang="en-US" sz="2400" dirty="0"/>
              <a:t>Fluid resuscitation to maintain adequate perfusion</a:t>
            </a:r>
          </a:p>
          <a:p>
            <a:pPr marL="939546" lvl="1" indent="-457200">
              <a:buFont typeface="Wingdings" pitchFamily="2" charset="2"/>
              <a:buChar char="§"/>
              <a:defRPr/>
            </a:pPr>
            <a:r>
              <a:rPr lang="en-US" sz="2400" dirty="0"/>
              <a:t>Cross-match 4 units of packed red blood cells (transfusion </a:t>
            </a:r>
            <a:r>
              <a:rPr lang="en-US" sz="2400" dirty="0" err="1"/>
              <a:t>sos</a:t>
            </a:r>
            <a:r>
              <a:rPr lang="en-US" sz="2400" dirty="0"/>
              <a:t>)</a:t>
            </a:r>
          </a:p>
          <a:p>
            <a:pPr marL="939546" lvl="1" indent="-457200">
              <a:buFont typeface="Wingdings" pitchFamily="2" charset="2"/>
              <a:buChar char="§"/>
              <a:defRPr/>
            </a:pPr>
            <a:r>
              <a:rPr lang="en-US" sz="2400" dirty="0" err="1"/>
              <a:t>Amniotomy</a:t>
            </a:r>
            <a:r>
              <a:rPr lang="en-US" sz="2400" dirty="0"/>
              <a:t> could be considered to decrease intrauterine pressure, extravasation of blood into the myometrium.</a:t>
            </a:r>
          </a:p>
          <a:p>
            <a:pPr marL="939546" lvl="1" indent="-457200">
              <a:buFont typeface="Wingdings" pitchFamily="2" charset="2"/>
              <a:buChar char="§"/>
              <a:defRPr/>
            </a:pPr>
            <a:r>
              <a:rPr lang="en-US" sz="2400" dirty="0"/>
              <a:t>Immediately deliver the fetus by cesarean delivery if the mother or fetus becomes unstable. </a:t>
            </a:r>
          </a:p>
          <a:p>
            <a:pPr marL="939546" lvl="1" indent="-457200">
              <a:buFont typeface="Wingdings" pitchFamily="2" charset="2"/>
              <a:buChar char="§"/>
              <a:defRPr/>
            </a:pPr>
            <a:r>
              <a:rPr lang="en-US" sz="2400" dirty="0"/>
              <a:t>Treatment of coagulopathy or disseminated intravascular coagulation (DIC) may be necessary. Some degree of coagulopathy occurs in about 30% of severe cases of placental abruption. </a:t>
            </a:r>
            <a:endParaRPr lang="en-US" sz="2400" b="1" dirty="0"/>
          </a:p>
          <a:p>
            <a:r>
              <a:rPr lang="en-US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84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Placental abruption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5231" y="2624931"/>
            <a:ext cx="6924675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1600200"/>
            <a:ext cx="6204327" cy="496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296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200" b="1" dirty="0"/>
              <a:t>Complications placental abruption </a:t>
            </a:r>
          </a:p>
        </p:txBody>
      </p:sp>
    </p:spTree>
    <p:extLst>
      <p:ext uri="{BB962C8B-B14F-4D97-AF65-F5344CB8AC3E}">
        <p14:creationId xmlns:p14="http://schemas.microsoft.com/office/powerpoint/2010/main" val="104285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>
            <a:normAutofit/>
          </a:bodyPr>
          <a:lstStyle/>
          <a:p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Placenta previa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/>
          <a:lstStyle/>
          <a:p>
            <a:r>
              <a:rPr lang="en-US" dirty="0">
                <a:cs typeface="Majalla UI"/>
              </a:rPr>
              <a:t>Placenta </a:t>
            </a:r>
            <a:r>
              <a:rPr lang="en-US" dirty="0" err="1">
                <a:cs typeface="Majalla UI"/>
              </a:rPr>
              <a:t>previa</a:t>
            </a:r>
            <a:r>
              <a:rPr lang="en-US" dirty="0">
                <a:cs typeface="Majalla UI"/>
              </a:rPr>
              <a:t> is generally defined as the implantation of the placenta over or near the internal </a:t>
            </a:r>
            <a:r>
              <a:rPr lang="en-US" dirty="0" err="1">
                <a:cs typeface="Majalla UI"/>
              </a:rPr>
              <a:t>os</a:t>
            </a:r>
            <a:r>
              <a:rPr lang="en-US" dirty="0">
                <a:cs typeface="Majalla UI"/>
              </a:rPr>
              <a:t> of the cervix.</a:t>
            </a:r>
          </a:p>
          <a:p>
            <a:r>
              <a:rPr lang="en-GB" dirty="0"/>
              <a:t>Transvaginal sonography (TVS) for the diagnosis of placenta previa has become the gold standard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6"/>
          <a:stretch/>
        </p:blipFill>
        <p:spPr>
          <a:xfrm>
            <a:off x="2209800" y="3505200"/>
            <a:ext cx="4952999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Placenta </a:t>
            </a:r>
            <a:r>
              <a:rPr lang="en-GB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praevia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Risk factors</a:t>
            </a:r>
          </a:p>
          <a:p>
            <a:pPr lvl="1">
              <a:buFont typeface="Wingdings" pitchFamily="2" charset="2"/>
              <a:buChar char="§"/>
            </a:pPr>
            <a:r>
              <a:rPr lang="en-GB" sz="2600" dirty="0"/>
              <a:t>Previous placenta previa (adjusted OR 9.7)45–47</a:t>
            </a:r>
          </a:p>
          <a:p>
            <a:pPr lvl="1">
              <a:buFont typeface="Wingdings" pitchFamily="2" charset="2"/>
              <a:buChar char="§"/>
            </a:pPr>
            <a:r>
              <a:rPr lang="en-GB" sz="2600" dirty="0"/>
              <a:t>Previous caesarean sections (RR 2.6, 95% CI 2.3–3.0 with a background rate of 0.5%)46</a:t>
            </a:r>
          </a:p>
          <a:p>
            <a:pPr lvl="1">
              <a:buFont typeface="Wingdings" pitchFamily="2" charset="2"/>
              <a:buChar char="§"/>
            </a:pPr>
            <a:r>
              <a:rPr lang="en-GB" sz="2600" dirty="0"/>
              <a:t>One previous caesarean section OR 2.2 (95% CI 1.4–3.4 with a background rate of 1%)47</a:t>
            </a:r>
          </a:p>
          <a:p>
            <a:pPr lvl="1">
              <a:buFont typeface="Wingdings" pitchFamily="2" charset="2"/>
              <a:buChar char="§"/>
            </a:pPr>
            <a:r>
              <a:rPr lang="en-GB" sz="2600" dirty="0"/>
              <a:t>Two previous caesarean sections OR 4.1 (95% CI 1.9–8.8)</a:t>
            </a:r>
          </a:p>
          <a:p>
            <a:pPr lvl="1">
              <a:buFont typeface="Wingdings" pitchFamily="2" charset="2"/>
              <a:buChar char="§"/>
            </a:pPr>
            <a:r>
              <a:rPr lang="en-GB" sz="2600" dirty="0"/>
              <a:t>Three previous caesarean sections OR 22.4 (95% CI 6.4–78.3)</a:t>
            </a:r>
          </a:p>
          <a:p>
            <a:pPr lvl="1">
              <a:buFont typeface="Wingdings" pitchFamily="2" charset="2"/>
              <a:buChar char="§"/>
            </a:pPr>
            <a:r>
              <a:rPr lang="en-GB" sz="2600" dirty="0"/>
              <a:t>Previous termination of pregnancy</a:t>
            </a:r>
          </a:p>
          <a:p>
            <a:pPr lvl="1">
              <a:buFont typeface="Wingdings" pitchFamily="2" charset="2"/>
              <a:buChar char="§"/>
            </a:pPr>
            <a:r>
              <a:rPr lang="en-GB" sz="2600" dirty="0"/>
              <a:t>Multiparity</a:t>
            </a:r>
          </a:p>
          <a:p>
            <a:pPr lvl="1">
              <a:buFont typeface="Wingdings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572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56312-D713-4858-BA4A-62D97DD56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325" y="990600"/>
            <a:ext cx="7675350" cy="472440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Advanced maternal age (&gt;40 years)</a:t>
            </a:r>
          </a:p>
          <a:p>
            <a:r>
              <a:rPr lang="en-US" sz="2800" dirty="0"/>
              <a:t>Multiple pregnancy</a:t>
            </a:r>
          </a:p>
          <a:p>
            <a:r>
              <a:rPr lang="en-US" sz="2800" dirty="0"/>
              <a:t>Smoking</a:t>
            </a:r>
          </a:p>
          <a:p>
            <a:r>
              <a:rPr lang="en-US" sz="2800" dirty="0"/>
              <a:t>Deficient endometrium due to presence or history of:</a:t>
            </a:r>
          </a:p>
          <a:p>
            <a:pPr marL="0" indent="0">
              <a:buNone/>
            </a:pPr>
            <a:r>
              <a:rPr lang="en-US" sz="2800" dirty="0"/>
              <a:t>            • uterine scar</a:t>
            </a:r>
          </a:p>
          <a:p>
            <a:pPr marL="0" indent="0">
              <a:buNone/>
            </a:pPr>
            <a:r>
              <a:rPr lang="en-US" sz="2800" dirty="0"/>
              <a:t>            • endometritis</a:t>
            </a:r>
          </a:p>
          <a:p>
            <a:pPr marL="0" indent="0">
              <a:buNone/>
            </a:pPr>
            <a:r>
              <a:rPr lang="en-US" sz="2800" dirty="0"/>
              <a:t>            • manual removal of placenta</a:t>
            </a:r>
          </a:p>
          <a:p>
            <a:pPr marL="0" indent="0">
              <a:buNone/>
            </a:pPr>
            <a:r>
              <a:rPr lang="en-US" sz="2800" dirty="0"/>
              <a:t>            • curettage</a:t>
            </a:r>
          </a:p>
          <a:p>
            <a:pPr marL="0" indent="0">
              <a:buNone/>
            </a:pPr>
            <a:r>
              <a:rPr lang="en-US" sz="2800" dirty="0"/>
              <a:t>            • submucous fibroid</a:t>
            </a:r>
          </a:p>
          <a:p>
            <a:r>
              <a:rPr lang="en-US" sz="2800" dirty="0"/>
              <a:t>Assisted conception</a:t>
            </a:r>
          </a:p>
        </p:txBody>
      </p:sp>
    </p:spTree>
    <p:extLst>
      <p:ext uri="{BB962C8B-B14F-4D97-AF65-F5344CB8AC3E}">
        <p14:creationId xmlns:p14="http://schemas.microsoft.com/office/powerpoint/2010/main" val="2904642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Placenta previa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980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Classification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dirty="0"/>
              <a:t>Minor degree placenta </a:t>
            </a:r>
            <a:r>
              <a:rPr lang="en-US" sz="3200" dirty="0" err="1"/>
              <a:t>previa</a:t>
            </a:r>
            <a:endParaRPr lang="en-US" sz="3200" dirty="0"/>
          </a:p>
          <a:p>
            <a:pPr lvl="2">
              <a:buFont typeface="Wingdings" pitchFamily="2" charset="2"/>
              <a:buChar char="§"/>
            </a:pPr>
            <a:r>
              <a:rPr lang="en-US" sz="2400" dirty="0"/>
              <a:t>Placental edge is reaching lower segment but not on the </a:t>
            </a:r>
            <a:r>
              <a:rPr lang="en-US" sz="2400" dirty="0" err="1"/>
              <a:t>os</a:t>
            </a:r>
            <a:r>
              <a:rPr lang="en-US" sz="2400" dirty="0"/>
              <a:t> (partially or completely)</a:t>
            </a:r>
          </a:p>
          <a:p>
            <a:pPr marL="685800" lvl="2" indent="0">
              <a:buNone/>
            </a:pPr>
            <a:endParaRPr lang="en-US" sz="2400" dirty="0"/>
          </a:p>
          <a:p>
            <a:pPr lvl="1">
              <a:buFont typeface="Wingdings" pitchFamily="2" charset="2"/>
              <a:buChar char="§"/>
            </a:pPr>
            <a:r>
              <a:rPr lang="en-US" sz="3600" dirty="0"/>
              <a:t>Major degree placenta </a:t>
            </a:r>
            <a:r>
              <a:rPr lang="en-US" sz="3600" dirty="0" err="1"/>
              <a:t>previa</a:t>
            </a:r>
            <a:endParaRPr lang="en-US" sz="3600" dirty="0"/>
          </a:p>
          <a:p>
            <a:pPr lvl="2">
              <a:buFont typeface="Wingdings" pitchFamily="2" charset="2"/>
              <a:buChar char="§"/>
            </a:pPr>
            <a:r>
              <a:rPr lang="en-US" sz="2400" dirty="0"/>
              <a:t>Placental edge is on the internal </a:t>
            </a:r>
            <a:r>
              <a:rPr lang="en-US" sz="2400" dirty="0" err="1"/>
              <a:t>os</a:t>
            </a:r>
            <a:r>
              <a:rPr lang="en-US" sz="2400" dirty="0"/>
              <a:t> partially or completely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3289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Learning objectives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8675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800" dirty="0"/>
              <a:t>Define Antepartum haemorrhage. 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Describe an appropriate management plan based on the probable cause.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Differentiate the clinical features of placenta previa, abruptio placenta and other possible causes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231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48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500" b="1" dirty="0"/>
              <a:t>Management of asymptomatic placenta </a:t>
            </a:r>
            <a:r>
              <a:rPr lang="en-US" sz="3500" b="1" dirty="0" err="1"/>
              <a:t>previa</a:t>
            </a:r>
            <a:r>
              <a:rPr lang="en-US" sz="3500" b="1" dirty="0"/>
              <a:t> at term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Distance between lower edge of the placenta and internal </a:t>
            </a:r>
            <a:r>
              <a:rPr lang="en-GB" dirty="0" err="1"/>
              <a:t>os</a:t>
            </a:r>
            <a:r>
              <a:rPr lang="en-GB" dirty="0"/>
              <a:t>: 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GB" sz="2400" dirty="0"/>
              <a:t>Lower edge is in the lower segment but 20 mm away from the internal </a:t>
            </a:r>
            <a:r>
              <a:rPr lang="en-GB" sz="2400" dirty="0" err="1"/>
              <a:t>os</a:t>
            </a:r>
            <a:r>
              <a:rPr lang="en-GB" sz="2400" dirty="0"/>
              <a:t> - vaginal delivery could be attempted </a:t>
            </a:r>
          </a:p>
          <a:p>
            <a:pPr marL="1257300" lvl="2" indent="-457200">
              <a:buFont typeface="+mj-lt"/>
              <a:buAutoNum type="arabicPeriod"/>
            </a:pPr>
            <a:endParaRPr lang="en-GB" sz="2400" dirty="0"/>
          </a:p>
          <a:p>
            <a:pPr marL="1257300" lvl="2" indent="-457200">
              <a:buFont typeface="+mj-lt"/>
              <a:buAutoNum type="arabicPeriod"/>
            </a:pPr>
            <a:r>
              <a:rPr lang="en-GB" sz="2400" dirty="0"/>
              <a:t>11-20 mm; lower likelihood of bleeding - CS</a:t>
            </a:r>
          </a:p>
          <a:p>
            <a:pPr marL="1257300" lvl="2" indent="-457200">
              <a:buFont typeface="+mj-lt"/>
              <a:buAutoNum type="arabicPeriod"/>
            </a:pPr>
            <a:endParaRPr lang="en-GB" sz="2400" dirty="0"/>
          </a:p>
          <a:p>
            <a:pPr marL="1257300" lvl="2" indent="-457200">
              <a:buFont typeface="+mj-lt"/>
              <a:buAutoNum type="arabicPeriod"/>
            </a:pPr>
            <a:r>
              <a:rPr lang="en-GB" sz="2400" dirty="0"/>
              <a:t>0-10 mm; higher likelihood of bleeding - CS </a:t>
            </a:r>
          </a:p>
          <a:p>
            <a:pPr marL="1257300" lvl="2" indent="-457200">
              <a:buFont typeface="+mj-lt"/>
              <a:buAutoNum type="arabicPeriod"/>
            </a:pPr>
            <a:endParaRPr lang="en-GB" sz="2400" dirty="0"/>
          </a:p>
          <a:p>
            <a:pPr marL="1257300" lvl="2" indent="-457200">
              <a:buFont typeface="+mj-lt"/>
              <a:buAutoNum type="arabicPeriod"/>
            </a:pPr>
            <a:r>
              <a:rPr lang="en-GB" sz="2400" dirty="0"/>
              <a:t>overlaps the internal </a:t>
            </a:r>
            <a:r>
              <a:rPr lang="en-GB" sz="2400" dirty="0" err="1"/>
              <a:t>os</a:t>
            </a:r>
            <a:r>
              <a:rPr lang="en-GB" sz="2400" dirty="0"/>
              <a:t> by any distance - CS</a:t>
            </a:r>
          </a:p>
        </p:txBody>
      </p:sp>
    </p:spTree>
    <p:extLst>
      <p:ext uri="{BB962C8B-B14F-4D97-AF65-F5344CB8AC3E}">
        <p14:creationId xmlns:p14="http://schemas.microsoft.com/office/powerpoint/2010/main" val="365704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Placenta previa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5625"/>
            <a:ext cx="8382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Symptoms</a:t>
            </a:r>
          </a:p>
          <a:p>
            <a:pPr marL="0" indent="0">
              <a:buNone/>
            </a:pPr>
            <a:endParaRPr lang="en-US" sz="2800" b="1" dirty="0"/>
          </a:p>
          <a:p>
            <a:pPr lvl="1">
              <a:buFont typeface="Wingdings" pitchFamily="2" charset="2"/>
              <a:buChar char="§"/>
            </a:pPr>
            <a:r>
              <a:rPr lang="en-US" sz="2800" u="sng" dirty="0"/>
              <a:t>Painless vaginal bleeding</a:t>
            </a:r>
          </a:p>
          <a:p>
            <a:pPr marL="342900" lvl="1" indent="0">
              <a:buNone/>
            </a:pPr>
            <a:endParaRPr lang="en-US" sz="2800" u="sng" dirty="0"/>
          </a:p>
          <a:p>
            <a:pPr lvl="1">
              <a:buFont typeface="Wingdings" pitchFamily="2" charset="2"/>
              <a:buChar char="§"/>
            </a:pPr>
            <a:r>
              <a:rPr lang="en-GB" sz="2800" dirty="0"/>
              <a:t>Initial bleeding is not usually profuse </a:t>
            </a:r>
          </a:p>
          <a:p>
            <a:pPr marL="342900" lvl="1" indent="0">
              <a:buNone/>
            </a:pPr>
            <a:endParaRPr lang="en-GB" sz="2800" dirty="0"/>
          </a:p>
          <a:p>
            <a:pPr lvl="1">
              <a:buFont typeface="Wingdings" pitchFamily="2" charset="2"/>
              <a:buChar char="§"/>
            </a:pPr>
            <a:r>
              <a:rPr lang="en-US" sz="2800" dirty="0"/>
              <a:t>Contractions may or may not occur simultaneously with the bleeding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2684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br>
              <a:rPr lang="en-US" sz="3600" b="1" dirty="0"/>
            </a:br>
            <a:endParaRPr lang="ar-SA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 algn="l" rtl="0" eaLnBrk="1" hangingPunct="1">
              <a:buNone/>
            </a:pPr>
            <a:r>
              <a:rPr lang="en-US" sz="2800" b="1" dirty="0"/>
              <a:t>Signs</a:t>
            </a:r>
            <a:r>
              <a:rPr lang="en-US" sz="2800" dirty="0">
                <a:cs typeface="Majalla UI"/>
              </a:rPr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>
                <a:cs typeface="Majalla UI"/>
              </a:rPr>
              <a:t>Hypotension 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>
                <a:cs typeface="Majalla UI"/>
              </a:rPr>
              <a:t>Tachycardia 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>
                <a:cs typeface="Majalla UI"/>
              </a:rPr>
              <a:t>Soft and nontender uterus 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>
                <a:cs typeface="Majalla UI"/>
              </a:rPr>
              <a:t>Normal fetal heart tones (usually) 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>
                <a:cs typeface="Majalla UI"/>
              </a:rPr>
              <a:t>Vaginal and rectal examinations 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>
                <a:cs typeface="Majalla UI"/>
              </a:rPr>
              <a:t>Do not perform these examinations in the ED because they may provoke uncontrollable bleeding. </a:t>
            </a:r>
          </a:p>
          <a:p>
            <a:pPr algn="l" eaLnBrk="1" hangingPunct="1"/>
            <a:endParaRPr lang="ar-SA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Placenta previa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80158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96529" y="1828800"/>
            <a:ext cx="8229600" cy="4525963"/>
          </a:xfrm>
        </p:spPr>
        <p:txBody>
          <a:bodyPr>
            <a:normAutofit/>
          </a:bodyPr>
          <a:lstStyle/>
          <a:p>
            <a:pPr algn="l" rtl="0" eaLnBrk="1" hangingPunct="1"/>
            <a:r>
              <a:rPr lang="en-US" sz="2800" b="1" dirty="0">
                <a:cs typeface="Majalla UI"/>
              </a:rPr>
              <a:t>Transvaginal ultrasonography </a:t>
            </a:r>
          </a:p>
          <a:p>
            <a:pPr marL="0" indent="0" algn="l" rtl="0" eaLnBrk="1" hangingPunct="1">
              <a:buNone/>
            </a:pPr>
            <a:endParaRPr lang="en-US" sz="1000" b="1" dirty="0">
              <a:cs typeface="Majalla UI"/>
            </a:endParaRPr>
          </a:p>
          <a:p>
            <a:pPr lvl="1" algn="l" rtl="0" eaLnBrk="1" hangingPunct="1"/>
            <a:r>
              <a:rPr lang="en-US" sz="2800" dirty="0">
                <a:cs typeface="Majalla UI"/>
              </a:rPr>
              <a:t>Recent studies have shown that the transvaginal method is safer </a:t>
            </a:r>
          </a:p>
          <a:p>
            <a:pPr lvl="1" algn="l" rtl="0" eaLnBrk="1" hangingPunct="1"/>
            <a:r>
              <a:rPr lang="en-US" sz="2800" dirty="0">
                <a:cs typeface="Majalla UI"/>
              </a:rPr>
              <a:t>Also considered more accurate than transabdominal ultrasonography. </a:t>
            </a:r>
          </a:p>
          <a:p>
            <a:pPr marL="342900" lvl="1" indent="0" algn="l" rtl="0" eaLnBrk="1" hangingPunct="1">
              <a:buNone/>
            </a:pPr>
            <a:endParaRPr lang="en-US" sz="2800" dirty="0">
              <a:cs typeface="Majalla UI"/>
            </a:endParaRPr>
          </a:p>
          <a:p>
            <a:r>
              <a:rPr lang="en-US" sz="2800" b="1" dirty="0">
                <a:cs typeface="Majalla UI"/>
              </a:rPr>
              <a:t>MRI – inconclusive posterior PP</a:t>
            </a:r>
          </a:p>
          <a:p>
            <a:pPr eaLnBrk="1" hangingPunct="1"/>
            <a:endParaRPr lang="ar-SA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br>
              <a:rPr lang="en-US" sz="3600" b="1"/>
            </a:br>
            <a:endParaRPr lang="ar-SA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Placenta previa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52307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Placenta previa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600200"/>
            <a:ext cx="7675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Management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Admit</a:t>
            </a:r>
          </a:p>
          <a:p>
            <a:pPr lvl="1"/>
            <a:r>
              <a:rPr lang="en-US" sz="2800" dirty="0"/>
              <a:t>Initial resuscitation </a:t>
            </a:r>
          </a:p>
          <a:p>
            <a:pPr lvl="1"/>
            <a:r>
              <a:rPr lang="en-US" sz="2800" dirty="0"/>
              <a:t>Basic blood tests</a:t>
            </a:r>
          </a:p>
          <a:p>
            <a:pPr lvl="1"/>
            <a:r>
              <a:rPr lang="en-US" sz="2800" dirty="0"/>
              <a:t>Cross- match 4 units</a:t>
            </a:r>
          </a:p>
          <a:p>
            <a:pPr lvl="1"/>
            <a:r>
              <a:rPr lang="en-US" sz="2800" dirty="0"/>
              <a:t>IV access</a:t>
            </a:r>
          </a:p>
          <a:p>
            <a:pPr lvl="1"/>
            <a:r>
              <a:rPr lang="en-US" sz="2800" dirty="0"/>
              <a:t>Conservative management for mild cases with settled cases till 37 weeks</a:t>
            </a:r>
          </a:p>
          <a:p>
            <a:pPr lvl="1"/>
            <a:r>
              <a:rPr lang="en-US" sz="2800" dirty="0"/>
              <a:t>Delivery in severe cases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15632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causes for APH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82" y="1600201"/>
            <a:ext cx="8229600" cy="4648200"/>
          </a:xfrm>
        </p:spPr>
        <p:txBody>
          <a:bodyPr>
            <a:normAutofit/>
          </a:bodyPr>
          <a:lstStyle/>
          <a:p>
            <a:r>
              <a:rPr lang="en-US" sz="2800" dirty="0"/>
              <a:t>Vasa </a:t>
            </a:r>
            <a:r>
              <a:rPr lang="en-US" sz="2800" dirty="0" err="1"/>
              <a:t>previa</a:t>
            </a:r>
            <a:r>
              <a:rPr lang="en-US" sz="2800" dirty="0"/>
              <a:t> – common in MC twins – </a:t>
            </a:r>
            <a:r>
              <a:rPr lang="en-US" sz="2800" dirty="0" err="1"/>
              <a:t>valamantous</a:t>
            </a:r>
            <a:r>
              <a:rPr lang="en-US" sz="2800" dirty="0"/>
              <a:t> cord insertion</a:t>
            </a:r>
          </a:p>
          <a:p>
            <a:r>
              <a:rPr lang="en-US" sz="2800" dirty="0"/>
              <a:t>Cervical lesions</a:t>
            </a:r>
          </a:p>
          <a:p>
            <a:r>
              <a:rPr lang="en-US" sz="2800" dirty="0"/>
              <a:t>Vaginal Lesions</a:t>
            </a:r>
          </a:p>
          <a:p>
            <a:r>
              <a:rPr lang="en-US" sz="2800" dirty="0"/>
              <a:t>Unexplained</a:t>
            </a:r>
          </a:p>
          <a:p>
            <a:endParaRPr lang="en-GB" sz="2800" dirty="0"/>
          </a:p>
        </p:txBody>
      </p:sp>
      <p:pic>
        <p:nvPicPr>
          <p:cNvPr id="1026" name="Picture 2" descr="http://cases.fetalcenter.com/images/20091211/20091211_1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473379"/>
            <a:ext cx="4914900" cy="326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ached.imagescaler.hbpl.co.uk/resize/scaleWidth/620/offlinehbpl.hbpl.co.uk/news/PGH/5475950A-D635-B853-012C77253075EC9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473379"/>
            <a:ext cx="4914900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5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GB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Antepartum haemorrhage (APH) is defined as vaginal bleeding from 24</a:t>
            </a:r>
            <a:r>
              <a:rPr lang="en-GB" baseline="30000" dirty="0"/>
              <a:t>th</a:t>
            </a:r>
            <a:r>
              <a:rPr lang="en-GB" dirty="0"/>
              <a:t> week to term</a:t>
            </a:r>
          </a:p>
          <a:p>
            <a:pPr marL="0" indent="0">
              <a:buNone/>
            </a:pPr>
            <a:endParaRPr lang="en-GB" dirty="0"/>
          </a:p>
          <a:p>
            <a:pPr lvl="2"/>
            <a:r>
              <a:rPr lang="en-US" sz="2400" dirty="0"/>
              <a:t>Abruptio placenta (1 in 100 pregnancies) 30%</a:t>
            </a:r>
          </a:p>
          <a:p>
            <a:pPr lvl="2"/>
            <a:r>
              <a:rPr lang="en-US" sz="2400" dirty="0"/>
              <a:t>Placenta previa (1 in 200 pregnancies) 20% </a:t>
            </a:r>
          </a:p>
          <a:p>
            <a:pPr lvl="2"/>
            <a:r>
              <a:rPr lang="en-US" sz="2400" dirty="0"/>
              <a:t>Lower genital tract lesion 5%</a:t>
            </a:r>
          </a:p>
          <a:p>
            <a:pPr lvl="2"/>
            <a:r>
              <a:rPr lang="en-US" sz="2400" dirty="0"/>
              <a:t>Unclassified 35%  </a:t>
            </a:r>
          </a:p>
          <a:p>
            <a:pPr marL="342900" lvl="1" indent="0">
              <a:buNone/>
            </a:pPr>
            <a:endParaRPr lang="en-US" sz="2400" dirty="0"/>
          </a:p>
          <a:p>
            <a:r>
              <a:rPr lang="en-GB" dirty="0"/>
              <a:t>Placental abruption is diagnosed clinically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Placenta previa is diagnosed by ultrasound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Management is to safe prolongation of pregnancy before term </a:t>
            </a:r>
          </a:p>
        </p:txBody>
      </p:sp>
    </p:spTree>
    <p:extLst>
      <p:ext uri="{BB962C8B-B14F-4D97-AF65-F5344CB8AC3E}">
        <p14:creationId xmlns:p14="http://schemas.microsoft.com/office/powerpoint/2010/main" val="30915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200"/>
            <a:ext cx="7886700" cy="1325563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53331"/>
            <a:ext cx="8534400" cy="4351338"/>
          </a:xfrm>
        </p:spPr>
        <p:txBody>
          <a:bodyPr>
            <a:noAutofit/>
          </a:bodyPr>
          <a:lstStyle/>
          <a:p>
            <a:pPr algn="just"/>
            <a:r>
              <a:rPr lang="en-GB" sz="2800" dirty="0"/>
              <a:t>Antepartum haemorrhage (APH) is defined as bleeding from or in to the genital tract, occurring from 24</a:t>
            </a:r>
            <a:r>
              <a:rPr lang="en-GB" sz="2800" baseline="42000" dirty="0"/>
              <a:t>+0 </a:t>
            </a:r>
            <a:r>
              <a:rPr lang="en-GB" sz="2800" dirty="0"/>
              <a:t>weeks of pregnancy and prior to the birth of the baby.</a:t>
            </a:r>
          </a:p>
          <a:p>
            <a:pPr algn="just"/>
            <a:endParaRPr lang="en-US" sz="2800" dirty="0"/>
          </a:p>
          <a:p>
            <a:pPr algn="just"/>
            <a:r>
              <a:rPr lang="en-GB" sz="2800" dirty="0"/>
              <a:t>The </a:t>
            </a:r>
            <a:r>
              <a:rPr lang="en-GB" sz="2800" u="sng" dirty="0"/>
              <a:t>most important </a:t>
            </a:r>
            <a:r>
              <a:rPr lang="en-GB" sz="2800" dirty="0"/>
              <a:t>causes of APH are placenta previa and placental abruption, although these are </a:t>
            </a:r>
            <a:r>
              <a:rPr lang="en-GB" sz="2800" u="sng" dirty="0"/>
              <a:t>not the most common</a:t>
            </a:r>
          </a:p>
          <a:p>
            <a:pPr marL="765810" lvl="1" indent="-283464">
              <a:defRPr/>
            </a:pPr>
            <a:r>
              <a:rPr lang="en-US" sz="2400" dirty="0"/>
              <a:t>Other causes include- incidental haemorrhage from a lesion of the cervix or vagina - infection, carcinoma, polyp, vasa previa</a:t>
            </a:r>
          </a:p>
          <a:p>
            <a:pPr marL="82296" indent="0">
              <a:buNone/>
              <a:defRPr/>
            </a:pPr>
            <a:endParaRPr lang="en-GB" sz="2800" dirty="0"/>
          </a:p>
          <a:p>
            <a:pPr algn="just"/>
            <a:r>
              <a:rPr lang="en-GB" sz="2800" dirty="0"/>
              <a:t>APH complicates 3–5% of pregnancies and is a leading cause of perinatal and maternal mortality worldwide</a:t>
            </a:r>
          </a:p>
        </p:txBody>
      </p:sp>
    </p:spTree>
    <p:extLst>
      <p:ext uri="{BB962C8B-B14F-4D97-AF65-F5344CB8AC3E}">
        <p14:creationId xmlns:p14="http://schemas.microsoft.com/office/powerpoint/2010/main" val="47488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-30163"/>
            <a:ext cx="7886700" cy="1325563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321" y="1023730"/>
            <a:ext cx="8458200" cy="4351338"/>
          </a:xfrm>
        </p:spPr>
        <p:txBody>
          <a:bodyPr>
            <a:noAutofit/>
          </a:bodyPr>
          <a:lstStyle/>
          <a:p>
            <a:pPr algn="just"/>
            <a:r>
              <a:rPr lang="en-GB" sz="2800" dirty="0"/>
              <a:t>There are no consistent definitions of the severity of APH</a:t>
            </a:r>
          </a:p>
          <a:p>
            <a:pPr lvl="1" algn="just">
              <a:buFont typeface="Wingdings" pitchFamily="2" charset="2"/>
              <a:buChar char="§"/>
            </a:pPr>
            <a:r>
              <a:rPr lang="en-GB" sz="2400" u="sng" dirty="0"/>
              <a:t>Spotting</a:t>
            </a:r>
            <a:r>
              <a:rPr lang="en-GB" sz="2400" dirty="0"/>
              <a:t> – staining, streaking or blood spotting noted on underwear or sanitary protection</a:t>
            </a:r>
          </a:p>
          <a:p>
            <a:pPr lvl="1" algn="just">
              <a:buFont typeface="Wingdings" pitchFamily="2" charset="2"/>
              <a:buChar char="§"/>
            </a:pPr>
            <a:r>
              <a:rPr lang="en-GB" sz="2400" u="sng" dirty="0"/>
              <a:t>Minor haemorrhage </a:t>
            </a:r>
            <a:r>
              <a:rPr lang="en-GB" sz="2400" dirty="0"/>
              <a:t>– blood loss less than 50 ml that has settled</a:t>
            </a:r>
          </a:p>
          <a:p>
            <a:pPr lvl="1" algn="just">
              <a:buFont typeface="Wingdings" pitchFamily="2" charset="2"/>
              <a:buChar char="§"/>
            </a:pPr>
            <a:r>
              <a:rPr lang="en-GB" sz="2400" u="sng" dirty="0"/>
              <a:t>Major haemorrhage </a:t>
            </a:r>
            <a:r>
              <a:rPr lang="en-GB" sz="2400" dirty="0"/>
              <a:t>– blood loss of 50–1000 ml, with no signs of clinical shock</a:t>
            </a:r>
          </a:p>
          <a:p>
            <a:pPr lvl="1" algn="just">
              <a:buFont typeface="Wingdings" pitchFamily="2" charset="2"/>
              <a:buChar char="§"/>
            </a:pPr>
            <a:r>
              <a:rPr lang="en-GB" sz="2400" u="sng" dirty="0"/>
              <a:t>Massive haemorrhage </a:t>
            </a:r>
            <a:r>
              <a:rPr lang="en-GB" sz="2400" dirty="0"/>
              <a:t>– blood loss greater than 1000 ml and/or signs of clinical shock</a:t>
            </a:r>
          </a:p>
          <a:p>
            <a:pPr marL="457200" lvl="1" indent="0" algn="just">
              <a:buNone/>
            </a:pPr>
            <a:endParaRPr lang="en-GB" sz="2400" dirty="0"/>
          </a:p>
          <a:p>
            <a:pPr algn="just">
              <a:buFont typeface="Wingdings" pitchFamily="2" charset="2"/>
              <a:buChar char="§"/>
            </a:pPr>
            <a:r>
              <a:rPr lang="en-GB" sz="2800" dirty="0"/>
              <a:t>Recurrent APH is the term used when there are episodes of APH on more than one occasion</a:t>
            </a:r>
          </a:p>
        </p:txBody>
      </p:sp>
    </p:spTree>
    <p:extLst>
      <p:ext uri="{BB962C8B-B14F-4D97-AF65-F5344CB8AC3E}">
        <p14:creationId xmlns:p14="http://schemas.microsoft.com/office/powerpoint/2010/main" val="123951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Placental abruption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534400" cy="4525963"/>
          </a:xfrm>
        </p:spPr>
        <p:txBody>
          <a:bodyPr>
            <a:normAutofit/>
          </a:bodyPr>
          <a:lstStyle/>
          <a:p>
            <a:pPr marL="82296" indent="0">
              <a:lnSpc>
                <a:spcPct val="80000"/>
              </a:lnSpc>
              <a:buNone/>
              <a:defRPr/>
            </a:pPr>
            <a:r>
              <a:rPr lang="en-US" sz="2800" b="1" dirty="0"/>
              <a:t>Pathophysiology:</a:t>
            </a:r>
          </a:p>
          <a:p>
            <a:pPr lvl="1" algn="just"/>
            <a:r>
              <a:rPr lang="en-US" sz="2800" dirty="0"/>
              <a:t>Bleeding into the decidua </a:t>
            </a:r>
            <a:r>
              <a:rPr lang="en-US" sz="2800" dirty="0" err="1"/>
              <a:t>basalis</a:t>
            </a:r>
            <a:r>
              <a:rPr lang="en-US" sz="2800" dirty="0"/>
              <a:t> leads to separation of the placenta. Hematoma formation further separates the placenta from the uterine wall, causing compression of these structures and compromise of blood supply to the fetus</a:t>
            </a:r>
            <a:endParaRPr lang="en-GB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440" y="3352801"/>
            <a:ext cx="5471160" cy="35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9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Placental abruption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915400" cy="5105400"/>
          </a:xfrm>
        </p:spPr>
        <p:txBody>
          <a:bodyPr>
            <a:normAutofit fontScale="92500" lnSpcReduction="10000"/>
          </a:bodyPr>
          <a:lstStyle/>
          <a:p>
            <a:pPr marL="82296" indent="0">
              <a:buNone/>
              <a:defRPr/>
            </a:pPr>
            <a:r>
              <a:rPr lang="en-GB" sz="4800" b="1" dirty="0"/>
              <a:t>Risk factors</a:t>
            </a:r>
          </a:p>
          <a:p>
            <a:pPr marL="82296" indent="0">
              <a:buNone/>
              <a:defRPr/>
            </a:pPr>
            <a:endParaRPr lang="en-GB" sz="1000" b="1" dirty="0"/>
          </a:p>
          <a:p>
            <a:pPr lvl="1">
              <a:buFont typeface="Wingdings" pitchFamily="2" charset="2"/>
              <a:buChar char="§"/>
            </a:pPr>
            <a:r>
              <a:rPr lang="en-GB" sz="2400" dirty="0"/>
              <a:t>abruption in a previous pregnancy</a:t>
            </a:r>
          </a:p>
          <a:p>
            <a:pPr marL="342900" lvl="1" indent="0">
              <a:buNone/>
            </a:pPr>
            <a:endParaRPr lang="en-GB" sz="2400" dirty="0"/>
          </a:p>
          <a:p>
            <a:pPr lvl="1">
              <a:buFont typeface="Wingdings" pitchFamily="2" charset="2"/>
              <a:buChar char="§"/>
            </a:pPr>
            <a:r>
              <a:rPr lang="en-GB" sz="2400" dirty="0"/>
              <a:t>pre-eclampsia</a:t>
            </a:r>
          </a:p>
          <a:p>
            <a:pPr marL="342900" lvl="1" indent="0">
              <a:buNone/>
            </a:pPr>
            <a:endParaRPr lang="en-GB" sz="2400" dirty="0"/>
          </a:p>
          <a:p>
            <a:pPr lvl="1">
              <a:buFont typeface="Wingdings" pitchFamily="2" charset="2"/>
              <a:buChar char="§"/>
            </a:pPr>
            <a:r>
              <a:rPr lang="en-GB" sz="2400" dirty="0"/>
              <a:t>fetal growth restriction</a:t>
            </a:r>
          </a:p>
          <a:p>
            <a:pPr marL="342900" lvl="1" indent="0">
              <a:buNone/>
            </a:pPr>
            <a:endParaRPr lang="en-GB" sz="2400" dirty="0"/>
          </a:p>
          <a:p>
            <a:pPr lvl="1">
              <a:buFont typeface="Wingdings" pitchFamily="2" charset="2"/>
              <a:buChar char="§"/>
            </a:pPr>
            <a:r>
              <a:rPr lang="en-GB" sz="2400" dirty="0"/>
              <a:t>non-vertex presentations</a:t>
            </a:r>
          </a:p>
          <a:p>
            <a:pPr marL="342900" lvl="1" indent="0">
              <a:buNone/>
            </a:pPr>
            <a:endParaRPr lang="en-GB" sz="2400" dirty="0"/>
          </a:p>
          <a:p>
            <a:pPr lvl="1">
              <a:buFont typeface="Wingdings" pitchFamily="2" charset="2"/>
              <a:buChar char="§"/>
            </a:pPr>
            <a:r>
              <a:rPr lang="en-GB" sz="2400" dirty="0"/>
              <a:t>Polyhydramnios</a:t>
            </a:r>
          </a:p>
          <a:p>
            <a:pPr marL="342900" lvl="1" indent="0">
              <a:buNone/>
            </a:pPr>
            <a:endParaRPr lang="en-GB" sz="2400" dirty="0"/>
          </a:p>
          <a:p>
            <a:pPr lvl="1">
              <a:buFont typeface="Wingdings" pitchFamily="2" charset="2"/>
              <a:buChar char="§"/>
            </a:pPr>
            <a:r>
              <a:rPr lang="en-GB" sz="2400" dirty="0"/>
              <a:t>advanced maternal age</a:t>
            </a:r>
          </a:p>
          <a:p>
            <a:pPr marL="342900" lvl="1" indent="0">
              <a:buNone/>
            </a:pPr>
            <a:endParaRPr lang="en-GB" sz="2400" dirty="0"/>
          </a:p>
          <a:p>
            <a:pPr lvl="1">
              <a:buFont typeface="Wingdings" pitchFamily="2" charset="2"/>
              <a:buChar char="§"/>
            </a:pPr>
            <a:r>
              <a:rPr lang="en-GB" sz="2400" dirty="0"/>
              <a:t>Multiparity</a:t>
            </a:r>
          </a:p>
        </p:txBody>
      </p:sp>
    </p:spTree>
    <p:extLst>
      <p:ext uri="{BB962C8B-B14F-4D97-AF65-F5344CB8AC3E}">
        <p14:creationId xmlns:p14="http://schemas.microsoft.com/office/powerpoint/2010/main" val="81395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472FF-E015-42A1-834C-4A064C451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00" y="1219200"/>
            <a:ext cx="7675350" cy="44958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low body mass index (BMI)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pregnancy following assisted reproductive techniques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intrauterine infection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premature rupture of membranes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abdominal trauma (both accidental and resulting from domestic violence)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smoking and drug misuse (cocaine and amphetamines) during pregnancy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004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Placental abruption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90689"/>
            <a:ext cx="8686800" cy="4351338"/>
          </a:xfrm>
        </p:spPr>
        <p:txBody>
          <a:bodyPr>
            <a:normAutofit/>
          </a:bodyPr>
          <a:lstStyle/>
          <a:p>
            <a:pPr marL="82296" indent="0">
              <a:lnSpc>
                <a:spcPct val="90000"/>
              </a:lnSpc>
              <a:buNone/>
              <a:defRPr/>
            </a:pPr>
            <a:r>
              <a:rPr lang="en-US" sz="3600" b="1" dirty="0"/>
              <a:t>Signs and Symptoms</a:t>
            </a:r>
          </a:p>
          <a:p>
            <a:pPr marL="0" indent="0">
              <a:buNone/>
            </a:pPr>
            <a:endParaRPr lang="en-US" sz="3200" b="1" dirty="0"/>
          </a:p>
          <a:p>
            <a:pPr lvl="1">
              <a:buFont typeface="Wingdings" pitchFamily="2" charset="2"/>
              <a:buChar char="§"/>
            </a:pPr>
            <a:r>
              <a:rPr lang="en-GB" sz="2400" dirty="0"/>
              <a:t>Vaginal bleeding </a:t>
            </a:r>
          </a:p>
          <a:p>
            <a:pPr lvl="1">
              <a:buFont typeface="Wingdings" pitchFamily="2" charset="2"/>
              <a:buChar char="§"/>
            </a:pPr>
            <a:r>
              <a:rPr lang="en-GB" sz="2400" dirty="0"/>
              <a:t>Abdominal or back pain and uterine tenderness </a:t>
            </a:r>
          </a:p>
          <a:p>
            <a:pPr lvl="1">
              <a:buFont typeface="Wingdings" pitchFamily="2" charset="2"/>
              <a:buChar char="§"/>
            </a:pPr>
            <a:r>
              <a:rPr lang="en-GB" sz="2400" dirty="0"/>
              <a:t>Fetal distress </a:t>
            </a:r>
          </a:p>
          <a:p>
            <a:pPr lvl="1">
              <a:buFont typeface="Wingdings" pitchFamily="2" charset="2"/>
              <a:buChar char="§"/>
            </a:pPr>
            <a:r>
              <a:rPr lang="en-GB" sz="2400" dirty="0"/>
              <a:t>Abnormal uterine contractions (</a:t>
            </a:r>
            <a:r>
              <a:rPr lang="en-GB" sz="2400" dirty="0" err="1"/>
              <a:t>eg</a:t>
            </a:r>
            <a:r>
              <a:rPr lang="en-GB" sz="2400" dirty="0"/>
              <a:t>, hypertonic, high frequency) </a:t>
            </a:r>
          </a:p>
          <a:p>
            <a:pPr lvl="1">
              <a:buFont typeface="Wingdings" pitchFamily="2" charset="2"/>
              <a:buChar char="§"/>
            </a:pPr>
            <a:r>
              <a:rPr lang="en-GB" sz="2400" dirty="0"/>
              <a:t>Idiopathic premature labour </a:t>
            </a:r>
          </a:p>
          <a:p>
            <a:pPr lvl="1">
              <a:buFont typeface="Wingdings" pitchFamily="2" charset="2"/>
              <a:buChar char="§"/>
            </a:pPr>
            <a:r>
              <a:rPr lang="en-GB" sz="2400" dirty="0"/>
              <a:t>Fetal death 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Maternal cardio-vascular compromise</a:t>
            </a:r>
            <a:endParaRPr lang="en-GB" sz="2400" dirty="0"/>
          </a:p>
          <a:p>
            <a:pPr marL="0" indent="0">
              <a:buNone/>
            </a:pP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98363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Placental abruption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8084"/>
            <a:ext cx="8686800" cy="5638800"/>
          </a:xfrm>
        </p:spPr>
        <p:txBody>
          <a:bodyPr>
            <a:noAutofit/>
          </a:bodyPr>
          <a:lstStyle/>
          <a:p>
            <a:pPr marL="82296" indent="0">
              <a:buNone/>
              <a:defRPr/>
            </a:pPr>
            <a:r>
              <a:rPr lang="en-US" sz="3200" b="1" dirty="0"/>
              <a:t>Investigations</a:t>
            </a:r>
          </a:p>
          <a:p>
            <a:pPr marL="82296" indent="0">
              <a:buNone/>
              <a:defRPr/>
            </a:pPr>
            <a:endParaRPr lang="en-US" sz="1200" b="1" dirty="0"/>
          </a:p>
          <a:p>
            <a:pPr marL="365760" indent="-283464">
              <a:buFont typeface="Wingdings 2"/>
              <a:buChar char=""/>
              <a:defRPr/>
            </a:pPr>
            <a:r>
              <a:rPr lang="en-US" sz="2800" b="1" dirty="0"/>
              <a:t>Laboratory Studies</a:t>
            </a:r>
          </a:p>
          <a:p>
            <a:pPr marL="1647825" lvl="1" indent="-217488">
              <a:buFont typeface="Wingdings" pitchFamily="2" charset="2"/>
              <a:buChar char="§"/>
              <a:defRPr/>
            </a:pPr>
            <a:r>
              <a:rPr lang="en-US" sz="2800" dirty="0"/>
              <a:t>Hemoglobin </a:t>
            </a:r>
          </a:p>
          <a:p>
            <a:pPr marL="1647825" lvl="1" indent="-217488">
              <a:buFont typeface="Wingdings" pitchFamily="2" charset="2"/>
              <a:buChar char="§"/>
              <a:defRPr/>
            </a:pPr>
            <a:r>
              <a:rPr lang="en-US" sz="2800" dirty="0"/>
              <a:t>Hematocrit </a:t>
            </a:r>
          </a:p>
          <a:p>
            <a:pPr marL="1647825" lvl="1" indent="-217488">
              <a:buFont typeface="Wingdings" pitchFamily="2" charset="2"/>
              <a:buChar char="§"/>
              <a:defRPr/>
            </a:pPr>
            <a:r>
              <a:rPr lang="en-US" sz="2800" dirty="0"/>
              <a:t>Platelets </a:t>
            </a:r>
          </a:p>
          <a:p>
            <a:pPr marL="1647825" lvl="1" indent="-217488">
              <a:buFont typeface="Wingdings" pitchFamily="2" charset="2"/>
              <a:buChar char="§"/>
              <a:defRPr/>
            </a:pPr>
            <a:r>
              <a:rPr lang="en-US" sz="2800" dirty="0"/>
              <a:t>Prothrombin time/activated partial thromboplastin time </a:t>
            </a:r>
          </a:p>
          <a:p>
            <a:pPr marL="1647825" lvl="1" indent="-217488">
              <a:buFont typeface="Wingdings" pitchFamily="2" charset="2"/>
              <a:buChar char="§"/>
              <a:defRPr/>
            </a:pPr>
            <a:r>
              <a:rPr lang="en-US" sz="2800" dirty="0"/>
              <a:t>Fibrinogen </a:t>
            </a:r>
          </a:p>
          <a:p>
            <a:pPr marL="1647825" lvl="1" indent="-217488">
              <a:buFont typeface="Wingdings" pitchFamily="2" charset="2"/>
              <a:buChar char="§"/>
              <a:defRPr/>
            </a:pPr>
            <a:r>
              <a:rPr lang="en-US" sz="2800" dirty="0"/>
              <a:t>Fibrin/fibrinogen degradation products </a:t>
            </a:r>
          </a:p>
          <a:p>
            <a:pPr marL="1647825" lvl="1" indent="-217488">
              <a:buFont typeface="Wingdings" pitchFamily="2" charset="2"/>
              <a:buChar char="§"/>
              <a:defRPr/>
            </a:pPr>
            <a:r>
              <a:rPr lang="en-US" sz="2800" dirty="0"/>
              <a:t>D-dimer </a:t>
            </a:r>
          </a:p>
          <a:p>
            <a:pPr marL="1647825" lvl="1" indent="-217488">
              <a:buFont typeface="Wingdings" pitchFamily="2" charset="2"/>
              <a:buChar char="§"/>
              <a:defRPr/>
            </a:pPr>
            <a:r>
              <a:rPr lang="en-US" sz="2800" dirty="0"/>
              <a:t>Blood type</a:t>
            </a:r>
          </a:p>
        </p:txBody>
      </p:sp>
    </p:spTree>
    <p:extLst>
      <p:ext uri="{BB962C8B-B14F-4D97-AF65-F5344CB8AC3E}">
        <p14:creationId xmlns:p14="http://schemas.microsoft.com/office/powerpoint/2010/main" val="92514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277</TotalTime>
  <Words>1145</Words>
  <Application>Microsoft Office PowerPoint</Application>
  <PresentationFormat>On-screen Show (4:3)</PresentationFormat>
  <Paragraphs>215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Depth</vt:lpstr>
      <vt:lpstr>Antepartum Haemorrhage</vt:lpstr>
      <vt:lpstr>Learning objectives</vt:lpstr>
      <vt:lpstr>Background</vt:lpstr>
      <vt:lpstr>Background</vt:lpstr>
      <vt:lpstr>Placental abruption</vt:lpstr>
      <vt:lpstr>Placental abruption</vt:lpstr>
      <vt:lpstr>PowerPoint Presentation</vt:lpstr>
      <vt:lpstr>Placental abruption</vt:lpstr>
      <vt:lpstr>Placental abruption</vt:lpstr>
      <vt:lpstr>PowerPoint Presentation</vt:lpstr>
      <vt:lpstr>Placental abruption</vt:lpstr>
      <vt:lpstr>Placental abruption</vt:lpstr>
      <vt:lpstr>Placental abruption</vt:lpstr>
      <vt:lpstr>Placental abruption</vt:lpstr>
      <vt:lpstr>Placental abruption</vt:lpstr>
      <vt:lpstr>Placenta previa</vt:lpstr>
      <vt:lpstr>Placenta praevia</vt:lpstr>
      <vt:lpstr>PowerPoint Presentation</vt:lpstr>
      <vt:lpstr>Placenta previa</vt:lpstr>
      <vt:lpstr>PowerPoint Presentation</vt:lpstr>
      <vt:lpstr>Placenta previa</vt:lpstr>
      <vt:lpstr> </vt:lpstr>
      <vt:lpstr>PowerPoint Presentation</vt:lpstr>
      <vt:lpstr>Placenta previa</vt:lpstr>
      <vt:lpstr>Other causes for APH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Antepartum Haemorrhage</dc:title>
  <dc:creator>Win8</dc:creator>
  <cp:lastModifiedBy>isuru sampath rathnayake</cp:lastModifiedBy>
  <cp:revision>33</cp:revision>
  <dcterms:created xsi:type="dcterms:W3CDTF">2014-03-13T02:49:32Z</dcterms:created>
  <dcterms:modified xsi:type="dcterms:W3CDTF">2019-07-14T11:49:23Z</dcterms:modified>
</cp:coreProperties>
</file>