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BDDBE3-EC73-42DB-9EC4-83B5E1BB203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5AC6C1-2A29-4783-BF9D-B0AB3C6A1835}">
      <dgm:prSet phldrT="[Text]"/>
      <dgm:spPr/>
      <dgm:t>
        <a:bodyPr/>
        <a:lstStyle/>
        <a:p>
          <a:r>
            <a:rPr lang="en-US" dirty="0"/>
            <a:t>What does the couple wants to do</a:t>
          </a:r>
        </a:p>
      </dgm:t>
    </dgm:pt>
    <dgm:pt modelId="{36FCC2BD-A36D-49CB-81A2-F7115A25EA03}" type="parTrans" cxnId="{4934D8BE-0107-4E6C-BE18-4F449E2D8B38}">
      <dgm:prSet/>
      <dgm:spPr/>
      <dgm:t>
        <a:bodyPr/>
        <a:lstStyle/>
        <a:p>
          <a:endParaRPr lang="en-US"/>
        </a:p>
      </dgm:t>
    </dgm:pt>
    <dgm:pt modelId="{504093C2-96FD-46E9-A55A-89B71D5CBB14}" type="sibTrans" cxnId="{4934D8BE-0107-4E6C-BE18-4F449E2D8B38}">
      <dgm:prSet/>
      <dgm:spPr/>
      <dgm:t>
        <a:bodyPr/>
        <a:lstStyle/>
        <a:p>
          <a:endParaRPr lang="en-US"/>
        </a:p>
      </dgm:t>
    </dgm:pt>
    <dgm:pt modelId="{85979EE4-2CD9-4A53-B82D-AD83DE763010}">
      <dgm:prSet phldrT="[Text]"/>
      <dgm:spPr/>
      <dgm:t>
        <a:bodyPr/>
        <a:lstStyle/>
        <a:p>
          <a:r>
            <a:rPr lang="en-US" dirty="0"/>
            <a:t>What are methods that can be used</a:t>
          </a:r>
        </a:p>
      </dgm:t>
    </dgm:pt>
    <dgm:pt modelId="{A1177356-5BCA-4236-8995-EED73AE8AD82}" type="parTrans" cxnId="{14B375B3-4D87-41FD-8C60-57DD9FEDC4E8}">
      <dgm:prSet/>
      <dgm:spPr/>
      <dgm:t>
        <a:bodyPr/>
        <a:lstStyle/>
        <a:p>
          <a:endParaRPr lang="en-US"/>
        </a:p>
      </dgm:t>
    </dgm:pt>
    <dgm:pt modelId="{56C31780-2BB3-412B-B246-5460603C12AF}" type="sibTrans" cxnId="{14B375B3-4D87-41FD-8C60-57DD9FEDC4E8}">
      <dgm:prSet/>
      <dgm:spPr/>
      <dgm:t>
        <a:bodyPr/>
        <a:lstStyle/>
        <a:p>
          <a:endParaRPr lang="en-US"/>
        </a:p>
      </dgm:t>
    </dgm:pt>
    <dgm:pt modelId="{BFF1BB21-314B-42B9-AD53-B8F519CE8CDD}">
      <dgm:prSet phldrT="[Text]"/>
      <dgm:spPr/>
      <dgm:t>
        <a:bodyPr/>
        <a:lstStyle/>
        <a:p>
          <a:r>
            <a:rPr lang="en-US" dirty="0"/>
            <a:t>What are the methods/couple characteristics</a:t>
          </a:r>
        </a:p>
      </dgm:t>
    </dgm:pt>
    <dgm:pt modelId="{5C4D34D7-0BF3-4BA9-8BCB-A0E6B258D24F}" type="parTrans" cxnId="{2BF305D5-F17B-402A-A201-AFFC2B6DC1D5}">
      <dgm:prSet/>
      <dgm:spPr/>
      <dgm:t>
        <a:bodyPr/>
        <a:lstStyle/>
        <a:p>
          <a:endParaRPr lang="en-US"/>
        </a:p>
      </dgm:t>
    </dgm:pt>
    <dgm:pt modelId="{87F706CC-1BE0-4F19-9481-B816D2B1FBB1}" type="sibTrans" cxnId="{2BF305D5-F17B-402A-A201-AFFC2B6DC1D5}">
      <dgm:prSet/>
      <dgm:spPr/>
      <dgm:t>
        <a:bodyPr/>
        <a:lstStyle/>
        <a:p>
          <a:endParaRPr lang="en-US"/>
        </a:p>
      </dgm:t>
    </dgm:pt>
    <dgm:pt modelId="{14C421D4-530E-4677-B3D9-22131F389CCB}">
      <dgm:prSet/>
      <dgm:spPr/>
      <dgm:t>
        <a:bodyPr/>
        <a:lstStyle/>
        <a:p>
          <a:r>
            <a:rPr lang="en-US" dirty="0"/>
            <a:t>Chose from the available methods</a:t>
          </a:r>
        </a:p>
      </dgm:t>
    </dgm:pt>
    <dgm:pt modelId="{69A21AA7-85A1-467B-AEF0-524F396285BD}" type="parTrans" cxnId="{A137C73F-8D6D-449A-9EFE-6223B36C90B0}">
      <dgm:prSet/>
      <dgm:spPr/>
      <dgm:t>
        <a:bodyPr/>
        <a:lstStyle/>
        <a:p>
          <a:endParaRPr lang="en-US"/>
        </a:p>
      </dgm:t>
    </dgm:pt>
    <dgm:pt modelId="{8CD6C70C-C5F8-4CAE-A458-FCE1B026E5D4}" type="sibTrans" cxnId="{A137C73F-8D6D-449A-9EFE-6223B36C90B0}">
      <dgm:prSet/>
      <dgm:spPr/>
      <dgm:t>
        <a:bodyPr/>
        <a:lstStyle/>
        <a:p>
          <a:endParaRPr lang="en-US"/>
        </a:p>
      </dgm:t>
    </dgm:pt>
    <dgm:pt modelId="{C888DF11-8E25-4C6B-A78B-ABDA4B442A86}">
      <dgm:prSet/>
      <dgm:spPr/>
      <dgm:t>
        <a:bodyPr/>
        <a:lstStyle/>
        <a:p>
          <a:r>
            <a:rPr lang="en-US" dirty="0"/>
            <a:t>Initiate and follow up</a:t>
          </a:r>
        </a:p>
      </dgm:t>
    </dgm:pt>
    <dgm:pt modelId="{007E8A50-40BD-456F-BACA-E44FBABB0229}" type="parTrans" cxnId="{69BF7F84-E47E-4BA6-8A11-AF875EF5D60C}">
      <dgm:prSet/>
      <dgm:spPr/>
      <dgm:t>
        <a:bodyPr/>
        <a:lstStyle/>
        <a:p>
          <a:endParaRPr lang="en-US"/>
        </a:p>
      </dgm:t>
    </dgm:pt>
    <dgm:pt modelId="{3037DEB1-C92A-40D1-841B-45175CBC4995}" type="sibTrans" cxnId="{69BF7F84-E47E-4BA6-8A11-AF875EF5D60C}">
      <dgm:prSet/>
      <dgm:spPr/>
      <dgm:t>
        <a:bodyPr/>
        <a:lstStyle/>
        <a:p>
          <a:endParaRPr lang="en-US"/>
        </a:p>
      </dgm:t>
    </dgm:pt>
    <dgm:pt modelId="{B9F578AB-2C35-4DF0-8C2D-197AF33FDFB5}" type="pres">
      <dgm:prSet presAssocID="{3EBDDBE3-EC73-42DB-9EC4-83B5E1BB2033}" presName="outerComposite" presStyleCnt="0">
        <dgm:presLayoutVars>
          <dgm:chMax val="5"/>
          <dgm:dir/>
          <dgm:resizeHandles val="exact"/>
        </dgm:presLayoutVars>
      </dgm:prSet>
      <dgm:spPr/>
    </dgm:pt>
    <dgm:pt modelId="{BDF24E93-D07E-4FD7-A39F-A3E06C09843A}" type="pres">
      <dgm:prSet presAssocID="{3EBDDBE3-EC73-42DB-9EC4-83B5E1BB2033}" presName="dummyMaxCanvas" presStyleCnt="0">
        <dgm:presLayoutVars/>
      </dgm:prSet>
      <dgm:spPr/>
    </dgm:pt>
    <dgm:pt modelId="{BB3F237D-B24D-4DDD-A8CB-2748DF967D9C}" type="pres">
      <dgm:prSet presAssocID="{3EBDDBE3-EC73-42DB-9EC4-83B5E1BB2033}" presName="FiveNodes_1" presStyleLbl="node1" presStyleIdx="0" presStyleCnt="5">
        <dgm:presLayoutVars>
          <dgm:bulletEnabled val="1"/>
        </dgm:presLayoutVars>
      </dgm:prSet>
      <dgm:spPr/>
    </dgm:pt>
    <dgm:pt modelId="{89701ABF-4616-4E14-88F2-4D0E197B1781}" type="pres">
      <dgm:prSet presAssocID="{3EBDDBE3-EC73-42DB-9EC4-83B5E1BB2033}" presName="FiveNodes_2" presStyleLbl="node1" presStyleIdx="1" presStyleCnt="5">
        <dgm:presLayoutVars>
          <dgm:bulletEnabled val="1"/>
        </dgm:presLayoutVars>
      </dgm:prSet>
      <dgm:spPr/>
    </dgm:pt>
    <dgm:pt modelId="{3019F3D7-1D15-4CD4-838F-EDF87C58207E}" type="pres">
      <dgm:prSet presAssocID="{3EBDDBE3-EC73-42DB-9EC4-83B5E1BB2033}" presName="FiveNodes_3" presStyleLbl="node1" presStyleIdx="2" presStyleCnt="5">
        <dgm:presLayoutVars>
          <dgm:bulletEnabled val="1"/>
        </dgm:presLayoutVars>
      </dgm:prSet>
      <dgm:spPr/>
    </dgm:pt>
    <dgm:pt modelId="{AF9D778E-B77C-4519-B54B-48FD22495935}" type="pres">
      <dgm:prSet presAssocID="{3EBDDBE3-EC73-42DB-9EC4-83B5E1BB2033}" presName="FiveNodes_4" presStyleLbl="node1" presStyleIdx="3" presStyleCnt="5">
        <dgm:presLayoutVars>
          <dgm:bulletEnabled val="1"/>
        </dgm:presLayoutVars>
      </dgm:prSet>
      <dgm:spPr/>
    </dgm:pt>
    <dgm:pt modelId="{6558FF30-D0AC-4C0A-8E91-109F84E0C7C1}" type="pres">
      <dgm:prSet presAssocID="{3EBDDBE3-EC73-42DB-9EC4-83B5E1BB2033}" presName="FiveNodes_5" presStyleLbl="node1" presStyleIdx="4" presStyleCnt="5">
        <dgm:presLayoutVars>
          <dgm:bulletEnabled val="1"/>
        </dgm:presLayoutVars>
      </dgm:prSet>
      <dgm:spPr/>
    </dgm:pt>
    <dgm:pt modelId="{6AAE0CD5-D7D7-47CD-8259-859653382EB8}" type="pres">
      <dgm:prSet presAssocID="{3EBDDBE3-EC73-42DB-9EC4-83B5E1BB2033}" presName="FiveConn_1-2" presStyleLbl="fgAccFollowNode1" presStyleIdx="0" presStyleCnt="4">
        <dgm:presLayoutVars>
          <dgm:bulletEnabled val="1"/>
        </dgm:presLayoutVars>
      </dgm:prSet>
      <dgm:spPr/>
    </dgm:pt>
    <dgm:pt modelId="{503A3488-B937-4E43-B33B-EEF7266D8AE2}" type="pres">
      <dgm:prSet presAssocID="{3EBDDBE3-EC73-42DB-9EC4-83B5E1BB2033}" presName="FiveConn_2-3" presStyleLbl="fgAccFollowNode1" presStyleIdx="1" presStyleCnt="4">
        <dgm:presLayoutVars>
          <dgm:bulletEnabled val="1"/>
        </dgm:presLayoutVars>
      </dgm:prSet>
      <dgm:spPr/>
    </dgm:pt>
    <dgm:pt modelId="{87160782-B20B-402F-85BB-21717CB10F55}" type="pres">
      <dgm:prSet presAssocID="{3EBDDBE3-EC73-42DB-9EC4-83B5E1BB2033}" presName="FiveConn_3-4" presStyleLbl="fgAccFollowNode1" presStyleIdx="2" presStyleCnt="4">
        <dgm:presLayoutVars>
          <dgm:bulletEnabled val="1"/>
        </dgm:presLayoutVars>
      </dgm:prSet>
      <dgm:spPr/>
    </dgm:pt>
    <dgm:pt modelId="{C667D87B-95B2-4ACE-A090-B2DCCA0E2D60}" type="pres">
      <dgm:prSet presAssocID="{3EBDDBE3-EC73-42DB-9EC4-83B5E1BB2033}" presName="FiveConn_4-5" presStyleLbl="fgAccFollowNode1" presStyleIdx="3" presStyleCnt="4">
        <dgm:presLayoutVars>
          <dgm:bulletEnabled val="1"/>
        </dgm:presLayoutVars>
      </dgm:prSet>
      <dgm:spPr/>
    </dgm:pt>
    <dgm:pt modelId="{0453FD88-FEBB-4CD8-9208-0539B0E8A7AF}" type="pres">
      <dgm:prSet presAssocID="{3EBDDBE3-EC73-42DB-9EC4-83B5E1BB2033}" presName="FiveNodes_1_text" presStyleLbl="node1" presStyleIdx="4" presStyleCnt="5">
        <dgm:presLayoutVars>
          <dgm:bulletEnabled val="1"/>
        </dgm:presLayoutVars>
      </dgm:prSet>
      <dgm:spPr/>
    </dgm:pt>
    <dgm:pt modelId="{0B40B33C-807C-4CA0-8657-A083019D4E12}" type="pres">
      <dgm:prSet presAssocID="{3EBDDBE3-EC73-42DB-9EC4-83B5E1BB2033}" presName="FiveNodes_2_text" presStyleLbl="node1" presStyleIdx="4" presStyleCnt="5">
        <dgm:presLayoutVars>
          <dgm:bulletEnabled val="1"/>
        </dgm:presLayoutVars>
      </dgm:prSet>
      <dgm:spPr/>
    </dgm:pt>
    <dgm:pt modelId="{B29DB2A7-DE42-4904-8EE8-27BA71D1C400}" type="pres">
      <dgm:prSet presAssocID="{3EBDDBE3-EC73-42DB-9EC4-83B5E1BB2033}" presName="FiveNodes_3_text" presStyleLbl="node1" presStyleIdx="4" presStyleCnt="5">
        <dgm:presLayoutVars>
          <dgm:bulletEnabled val="1"/>
        </dgm:presLayoutVars>
      </dgm:prSet>
      <dgm:spPr/>
    </dgm:pt>
    <dgm:pt modelId="{6A6CF60C-42EF-450D-B2B6-0B3FBBA238A9}" type="pres">
      <dgm:prSet presAssocID="{3EBDDBE3-EC73-42DB-9EC4-83B5E1BB2033}" presName="FiveNodes_4_text" presStyleLbl="node1" presStyleIdx="4" presStyleCnt="5">
        <dgm:presLayoutVars>
          <dgm:bulletEnabled val="1"/>
        </dgm:presLayoutVars>
      </dgm:prSet>
      <dgm:spPr/>
    </dgm:pt>
    <dgm:pt modelId="{95D1C5C3-D41D-4536-8A00-D9147D341B17}" type="pres">
      <dgm:prSet presAssocID="{3EBDDBE3-EC73-42DB-9EC4-83B5E1BB203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77B6818-2DEC-4571-9D17-79B8755768AE}" type="presOf" srcId="{C888DF11-8E25-4C6B-A78B-ABDA4B442A86}" destId="{95D1C5C3-D41D-4536-8A00-D9147D341B17}" srcOrd="1" destOrd="0" presId="urn:microsoft.com/office/officeart/2005/8/layout/vProcess5"/>
    <dgm:cxn modelId="{4DBC312B-A219-42E5-A200-BB70854921F9}" type="presOf" srcId="{14C421D4-530E-4677-B3D9-22131F389CCB}" destId="{AF9D778E-B77C-4519-B54B-48FD22495935}" srcOrd="0" destOrd="0" presId="urn:microsoft.com/office/officeart/2005/8/layout/vProcess5"/>
    <dgm:cxn modelId="{A137C73F-8D6D-449A-9EFE-6223B36C90B0}" srcId="{3EBDDBE3-EC73-42DB-9EC4-83B5E1BB2033}" destId="{14C421D4-530E-4677-B3D9-22131F389CCB}" srcOrd="3" destOrd="0" parTransId="{69A21AA7-85A1-467B-AEF0-524F396285BD}" sibTransId="{8CD6C70C-C5F8-4CAE-A458-FCE1B026E5D4}"/>
    <dgm:cxn modelId="{09786048-F925-424B-9167-FEACF113EFFD}" type="presOf" srcId="{85979EE4-2CD9-4A53-B82D-AD83DE763010}" destId="{0B40B33C-807C-4CA0-8657-A083019D4E12}" srcOrd="1" destOrd="0" presId="urn:microsoft.com/office/officeart/2005/8/layout/vProcess5"/>
    <dgm:cxn modelId="{F3ABAC4F-4DA4-4741-9E05-13228FF583CE}" type="presOf" srcId="{504093C2-96FD-46E9-A55A-89B71D5CBB14}" destId="{6AAE0CD5-D7D7-47CD-8259-859653382EB8}" srcOrd="0" destOrd="0" presId="urn:microsoft.com/office/officeart/2005/8/layout/vProcess5"/>
    <dgm:cxn modelId="{B874DC50-8B11-466E-976A-35ACBDC6336B}" type="presOf" srcId="{87F706CC-1BE0-4F19-9481-B816D2B1FBB1}" destId="{87160782-B20B-402F-85BB-21717CB10F55}" srcOrd="0" destOrd="0" presId="urn:microsoft.com/office/officeart/2005/8/layout/vProcess5"/>
    <dgm:cxn modelId="{1AC98C51-5133-47B3-B082-F91B46E8A935}" type="presOf" srcId="{56C31780-2BB3-412B-B246-5460603C12AF}" destId="{503A3488-B937-4E43-B33B-EEF7266D8AE2}" srcOrd="0" destOrd="0" presId="urn:microsoft.com/office/officeart/2005/8/layout/vProcess5"/>
    <dgm:cxn modelId="{BDB89B51-A686-492C-B428-852B8EA21A1E}" type="presOf" srcId="{85979EE4-2CD9-4A53-B82D-AD83DE763010}" destId="{89701ABF-4616-4E14-88F2-4D0E197B1781}" srcOrd="0" destOrd="0" presId="urn:microsoft.com/office/officeart/2005/8/layout/vProcess5"/>
    <dgm:cxn modelId="{040ADD73-AB72-426C-A845-BF059FF198A4}" type="presOf" srcId="{215AC6C1-2A29-4783-BF9D-B0AB3C6A1835}" destId="{0453FD88-FEBB-4CD8-9208-0539B0E8A7AF}" srcOrd="1" destOrd="0" presId="urn:microsoft.com/office/officeart/2005/8/layout/vProcess5"/>
    <dgm:cxn modelId="{9CB30875-E4CB-4343-BB79-3513768BBAD3}" type="presOf" srcId="{BFF1BB21-314B-42B9-AD53-B8F519CE8CDD}" destId="{3019F3D7-1D15-4CD4-838F-EDF87C58207E}" srcOrd="0" destOrd="0" presId="urn:microsoft.com/office/officeart/2005/8/layout/vProcess5"/>
    <dgm:cxn modelId="{69BF7F84-E47E-4BA6-8A11-AF875EF5D60C}" srcId="{3EBDDBE3-EC73-42DB-9EC4-83B5E1BB2033}" destId="{C888DF11-8E25-4C6B-A78B-ABDA4B442A86}" srcOrd="4" destOrd="0" parTransId="{007E8A50-40BD-456F-BACA-E44FBABB0229}" sibTransId="{3037DEB1-C92A-40D1-841B-45175CBC4995}"/>
    <dgm:cxn modelId="{BE3E4A91-FA08-43F7-94E0-85D560B3303A}" type="presOf" srcId="{C888DF11-8E25-4C6B-A78B-ABDA4B442A86}" destId="{6558FF30-D0AC-4C0A-8E91-109F84E0C7C1}" srcOrd="0" destOrd="0" presId="urn:microsoft.com/office/officeart/2005/8/layout/vProcess5"/>
    <dgm:cxn modelId="{EA47279A-74C6-417E-882B-36BA12B9E5FB}" type="presOf" srcId="{14C421D4-530E-4677-B3D9-22131F389CCB}" destId="{6A6CF60C-42EF-450D-B2B6-0B3FBBA238A9}" srcOrd="1" destOrd="0" presId="urn:microsoft.com/office/officeart/2005/8/layout/vProcess5"/>
    <dgm:cxn modelId="{14B375B3-4D87-41FD-8C60-57DD9FEDC4E8}" srcId="{3EBDDBE3-EC73-42DB-9EC4-83B5E1BB2033}" destId="{85979EE4-2CD9-4A53-B82D-AD83DE763010}" srcOrd="1" destOrd="0" parTransId="{A1177356-5BCA-4236-8995-EED73AE8AD82}" sibTransId="{56C31780-2BB3-412B-B246-5460603C12AF}"/>
    <dgm:cxn modelId="{4934D8BE-0107-4E6C-BE18-4F449E2D8B38}" srcId="{3EBDDBE3-EC73-42DB-9EC4-83B5E1BB2033}" destId="{215AC6C1-2A29-4783-BF9D-B0AB3C6A1835}" srcOrd="0" destOrd="0" parTransId="{36FCC2BD-A36D-49CB-81A2-F7115A25EA03}" sibTransId="{504093C2-96FD-46E9-A55A-89B71D5CBB14}"/>
    <dgm:cxn modelId="{DBAD4FD0-4181-41CE-A1B9-9458B14D7328}" type="presOf" srcId="{215AC6C1-2A29-4783-BF9D-B0AB3C6A1835}" destId="{BB3F237D-B24D-4DDD-A8CB-2748DF967D9C}" srcOrd="0" destOrd="0" presId="urn:microsoft.com/office/officeart/2005/8/layout/vProcess5"/>
    <dgm:cxn modelId="{2BF305D5-F17B-402A-A201-AFFC2B6DC1D5}" srcId="{3EBDDBE3-EC73-42DB-9EC4-83B5E1BB2033}" destId="{BFF1BB21-314B-42B9-AD53-B8F519CE8CDD}" srcOrd="2" destOrd="0" parTransId="{5C4D34D7-0BF3-4BA9-8BCB-A0E6B258D24F}" sibTransId="{87F706CC-1BE0-4F19-9481-B816D2B1FBB1}"/>
    <dgm:cxn modelId="{20ACB0E9-C469-4D53-B751-AE034842C3A9}" type="presOf" srcId="{BFF1BB21-314B-42B9-AD53-B8F519CE8CDD}" destId="{B29DB2A7-DE42-4904-8EE8-27BA71D1C400}" srcOrd="1" destOrd="0" presId="urn:microsoft.com/office/officeart/2005/8/layout/vProcess5"/>
    <dgm:cxn modelId="{AC75EDF5-679A-40CC-888F-998A79E70A07}" type="presOf" srcId="{8CD6C70C-C5F8-4CAE-A458-FCE1B026E5D4}" destId="{C667D87B-95B2-4ACE-A090-B2DCCA0E2D60}" srcOrd="0" destOrd="0" presId="urn:microsoft.com/office/officeart/2005/8/layout/vProcess5"/>
    <dgm:cxn modelId="{0197C2FF-B567-4F96-9ECA-9FA3BD2A3EBF}" type="presOf" srcId="{3EBDDBE3-EC73-42DB-9EC4-83B5E1BB2033}" destId="{B9F578AB-2C35-4DF0-8C2D-197AF33FDFB5}" srcOrd="0" destOrd="0" presId="urn:microsoft.com/office/officeart/2005/8/layout/vProcess5"/>
    <dgm:cxn modelId="{D76BA8C6-507E-49AC-8F7F-64323056340A}" type="presParOf" srcId="{B9F578AB-2C35-4DF0-8C2D-197AF33FDFB5}" destId="{BDF24E93-D07E-4FD7-A39F-A3E06C09843A}" srcOrd="0" destOrd="0" presId="urn:microsoft.com/office/officeart/2005/8/layout/vProcess5"/>
    <dgm:cxn modelId="{B1403127-8B21-4A09-8191-9A7DAC462270}" type="presParOf" srcId="{B9F578AB-2C35-4DF0-8C2D-197AF33FDFB5}" destId="{BB3F237D-B24D-4DDD-A8CB-2748DF967D9C}" srcOrd="1" destOrd="0" presId="urn:microsoft.com/office/officeart/2005/8/layout/vProcess5"/>
    <dgm:cxn modelId="{7DD8C30C-918B-48F1-9186-04DF5238FEF9}" type="presParOf" srcId="{B9F578AB-2C35-4DF0-8C2D-197AF33FDFB5}" destId="{89701ABF-4616-4E14-88F2-4D0E197B1781}" srcOrd="2" destOrd="0" presId="urn:microsoft.com/office/officeart/2005/8/layout/vProcess5"/>
    <dgm:cxn modelId="{02D03CA5-4A60-4B70-90B9-CAFAA55C4500}" type="presParOf" srcId="{B9F578AB-2C35-4DF0-8C2D-197AF33FDFB5}" destId="{3019F3D7-1D15-4CD4-838F-EDF87C58207E}" srcOrd="3" destOrd="0" presId="urn:microsoft.com/office/officeart/2005/8/layout/vProcess5"/>
    <dgm:cxn modelId="{3CDD2165-0B48-4009-80AE-1B2125FFFE04}" type="presParOf" srcId="{B9F578AB-2C35-4DF0-8C2D-197AF33FDFB5}" destId="{AF9D778E-B77C-4519-B54B-48FD22495935}" srcOrd="4" destOrd="0" presId="urn:microsoft.com/office/officeart/2005/8/layout/vProcess5"/>
    <dgm:cxn modelId="{8CF3CDC2-BB3E-48C9-8D83-91C4918CD4FA}" type="presParOf" srcId="{B9F578AB-2C35-4DF0-8C2D-197AF33FDFB5}" destId="{6558FF30-D0AC-4C0A-8E91-109F84E0C7C1}" srcOrd="5" destOrd="0" presId="urn:microsoft.com/office/officeart/2005/8/layout/vProcess5"/>
    <dgm:cxn modelId="{2631DE51-E9E0-4439-80CA-1FA6A9EA9432}" type="presParOf" srcId="{B9F578AB-2C35-4DF0-8C2D-197AF33FDFB5}" destId="{6AAE0CD5-D7D7-47CD-8259-859653382EB8}" srcOrd="6" destOrd="0" presId="urn:microsoft.com/office/officeart/2005/8/layout/vProcess5"/>
    <dgm:cxn modelId="{5CA50704-ED40-427A-B0AF-BF2BE3C4C639}" type="presParOf" srcId="{B9F578AB-2C35-4DF0-8C2D-197AF33FDFB5}" destId="{503A3488-B937-4E43-B33B-EEF7266D8AE2}" srcOrd="7" destOrd="0" presId="urn:microsoft.com/office/officeart/2005/8/layout/vProcess5"/>
    <dgm:cxn modelId="{D3A4AF90-4FB3-4B09-A56C-C2EDCB2E0B6A}" type="presParOf" srcId="{B9F578AB-2C35-4DF0-8C2D-197AF33FDFB5}" destId="{87160782-B20B-402F-85BB-21717CB10F55}" srcOrd="8" destOrd="0" presId="urn:microsoft.com/office/officeart/2005/8/layout/vProcess5"/>
    <dgm:cxn modelId="{E0790ED4-0EA1-413F-9A50-F3E281091251}" type="presParOf" srcId="{B9F578AB-2C35-4DF0-8C2D-197AF33FDFB5}" destId="{C667D87B-95B2-4ACE-A090-B2DCCA0E2D60}" srcOrd="9" destOrd="0" presId="urn:microsoft.com/office/officeart/2005/8/layout/vProcess5"/>
    <dgm:cxn modelId="{EE0E368C-E296-4B89-A173-FE0C6DAA19A7}" type="presParOf" srcId="{B9F578AB-2C35-4DF0-8C2D-197AF33FDFB5}" destId="{0453FD88-FEBB-4CD8-9208-0539B0E8A7AF}" srcOrd="10" destOrd="0" presId="urn:microsoft.com/office/officeart/2005/8/layout/vProcess5"/>
    <dgm:cxn modelId="{ADC26B4C-ACF5-41D8-88D3-B9A297B85CFD}" type="presParOf" srcId="{B9F578AB-2C35-4DF0-8C2D-197AF33FDFB5}" destId="{0B40B33C-807C-4CA0-8657-A083019D4E12}" srcOrd="11" destOrd="0" presId="urn:microsoft.com/office/officeart/2005/8/layout/vProcess5"/>
    <dgm:cxn modelId="{344FC124-C677-4457-B32A-AB4471155A6E}" type="presParOf" srcId="{B9F578AB-2C35-4DF0-8C2D-197AF33FDFB5}" destId="{B29DB2A7-DE42-4904-8EE8-27BA71D1C400}" srcOrd="12" destOrd="0" presId="urn:microsoft.com/office/officeart/2005/8/layout/vProcess5"/>
    <dgm:cxn modelId="{0FFD2E09-0A06-4FE6-AC9A-580596A3E84F}" type="presParOf" srcId="{B9F578AB-2C35-4DF0-8C2D-197AF33FDFB5}" destId="{6A6CF60C-42EF-450D-B2B6-0B3FBBA238A9}" srcOrd="13" destOrd="0" presId="urn:microsoft.com/office/officeart/2005/8/layout/vProcess5"/>
    <dgm:cxn modelId="{10757133-E060-4EE1-9D30-7C73C53F4F51}" type="presParOf" srcId="{B9F578AB-2C35-4DF0-8C2D-197AF33FDFB5}" destId="{95D1C5C3-D41D-4536-8A00-D9147D341B1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3F237D-B24D-4DDD-A8CB-2748DF967D9C}">
      <dsp:nvSpPr>
        <dsp:cNvPr id="0" name=""/>
        <dsp:cNvSpPr/>
      </dsp:nvSpPr>
      <dsp:spPr>
        <a:xfrm>
          <a:off x="0" y="0"/>
          <a:ext cx="7713969" cy="7612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What does the couple wants to do</a:t>
          </a:r>
        </a:p>
      </dsp:txBody>
      <dsp:txXfrm>
        <a:off x="22296" y="22296"/>
        <a:ext cx="6803451" cy="716661"/>
      </dsp:txXfrm>
    </dsp:sp>
    <dsp:sp modelId="{89701ABF-4616-4E14-88F2-4D0E197B1781}">
      <dsp:nvSpPr>
        <dsp:cNvPr id="0" name=""/>
        <dsp:cNvSpPr/>
      </dsp:nvSpPr>
      <dsp:spPr>
        <a:xfrm>
          <a:off x="576043" y="866983"/>
          <a:ext cx="7713969" cy="7612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What are methods that can be used</a:t>
          </a:r>
        </a:p>
      </dsp:txBody>
      <dsp:txXfrm>
        <a:off x="598339" y="889279"/>
        <a:ext cx="6598519" cy="716661"/>
      </dsp:txXfrm>
    </dsp:sp>
    <dsp:sp modelId="{3019F3D7-1D15-4CD4-838F-EDF87C58207E}">
      <dsp:nvSpPr>
        <dsp:cNvPr id="0" name=""/>
        <dsp:cNvSpPr/>
      </dsp:nvSpPr>
      <dsp:spPr>
        <a:xfrm>
          <a:off x="1152086" y="1733966"/>
          <a:ext cx="7713969" cy="7612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What are the methods/couple characteristics</a:t>
          </a:r>
        </a:p>
      </dsp:txBody>
      <dsp:txXfrm>
        <a:off x="1174382" y="1756262"/>
        <a:ext cx="6598519" cy="716661"/>
      </dsp:txXfrm>
    </dsp:sp>
    <dsp:sp modelId="{AF9D778E-B77C-4519-B54B-48FD22495935}">
      <dsp:nvSpPr>
        <dsp:cNvPr id="0" name=""/>
        <dsp:cNvSpPr/>
      </dsp:nvSpPr>
      <dsp:spPr>
        <a:xfrm>
          <a:off x="1728129" y="2600949"/>
          <a:ext cx="7713969" cy="7612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Chose from the available methods</a:t>
          </a:r>
        </a:p>
      </dsp:txBody>
      <dsp:txXfrm>
        <a:off x="1750425" y="2623245"/>
        <a:ext cx="6598519" cy="716661"/>
      </dsp:txXfrm>
    </dsp:sp>
    <dsp:sp modelId="{6558FF30-D0AC-4C0A-8E91-109F84E0C7C1}">
      <dsp:nvSpPr>
        <dsp:cNvPr id="0" name=""/>
        <dsp:cNvSpPr/>
      </dsp:nvSpPr>
      <dsp:spPr>
        <a:xfrm>
          <a:off x="2304172" y="3467932"/>
          <a:ext cx="7713969" cy="7612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Initiate and follow up</a:t>
          </a:r>
        </a:p>
      </dsp:txBody>
      <dsp:txXfrm>
        <a:off x="2326468" y="3490228"/>
        <a:ext cx="6598519" cy="716661"/>
      </dsp:txXfrm>
    </dsp:sp>
    <dsp:sp modelId="{6AAE0CD5-D7D7-47CD-8259-859653382EB8}">
      <dsp:nvSpPr>
        <dsp:cNvPr id="0" name=""/>
        <dsp:cNvSpPr/>
      </dsp:nvSpPr>
      <dsp:spPr>
        <a:xfrm>
          <a:off x="7219154" y="556137"/>
          <a:ext cx="494814" cy="4948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330487" y="556137"/>
        <a:ext cx="272148" cy="372348"/>
      </dsp:txXfrm>
    </dsp:sp>
    <dsp:sp modelId="{503A3488-B937-4E43-B33B-EEF7266D8AE2}">
      <dsp:nvSpPr>
        <dsp:cNvPr id="0" name=""/>
        <dsp:cNvSpPr/>
      </dsp:nvSpPr>
      <dsp:spPr>
        <a:xfrm>
          <a:off x="7795197" y="1423121"/>
          <a:ext cx="494814" cy="4948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906530" y="1423121"/>
        <a:ext cx="272148" cy="372348"/>
      </dsp:txXfrm>
    </dsp:sp>
    <dsp:sp modelId="{87160782-B20B-402F-85BB-21717CB10F55}">
      <dsp:nvSpPr>
        <dsp:cNvPr id="0" name=""/>
        <dsp:cNvSpPr/>
      </dsp:nvSpPr>
      <dsp:spPr>
        <a:xfrm>
          <a:off x="8371240" y="2277416"/>
          <a:ext cx="494814" cy="4948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482573" y="2277416"/>
        <a:ext cx="272148" cy="372348"/>
      </dsp:txXfrm>
    </dsp:sp>
    <dsp:sp modelId="{C667D87B-95B2-4ACE-A090-B2DCCA0E2D60}">
      <dsp:nvSpPr>
        <dsp:cNvPr id="0" name=""/>
        <dsp:cNvSpPr/>
      </dsp:nvSpPr>
      <dsp:spPr>
        <a:xfrm>
          <a:off x="8947284" y="3152858"/>
          <a:ext cx="494814" cy="4948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058617" y="3152858"/>
        <a:ext cx="272148" cy="372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6473-E852-C24A-A6BF-A5673DC75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AEB40-DC73-E64F-B18A-010D7BBB5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A3039-5FF0-7A45-B512-9539DE05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4DD2-933B-024D-A7AD-0514DE26B210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A169-535D-0A4C-A21E-CDE9D8BD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9C3E1-58D2-B74D-8952-06550D27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3F0A-2E15-6843-B249-4FD2AE5B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6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94E1-0C73-7047-9CE9-A8DB3E14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13C71-4954-C641-A768-656A0160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3B2E5-1D81-3945-9B88-DEA78527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4DD2-933B-024D-A7AD-0514DE26B210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49C73-0EFF-834F-99B5-D17BB1B8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CD25E-CE31-664F-8A7A-DC2E533B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3F0A-2E15-6843-B249-4FD2AE5B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2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BE7BD-044B-C442-AC5E-A6643DE87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5BE07-2D66-134B-9487-AF1917EEA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4F6FD-289F-4A42-82CA-942437DE1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4DD2-933B-024D-A7AD-0514DE26B210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B3D9F-C64C-FE4E-8EF3-3E74F545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F8466-7B90-AF45-87DB-4387D16B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3F0A-2E15-6843-B249-4FD2AE5B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3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D392-66BF-9840-BA4B-6E30C7C6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3FAC9-93CD-D743-A7DE-4E93DD0A4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C36EF-7E7E-8C41-8E53-CF0EA209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4DD2-933B-024D-A7AD-0514DE26B210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AD79-1841-7A45-9A46-1ED80395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6BFB7-27ED-DE42-945E-8F3877C3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3F0A-2E15-6843-B249-4FD2AE5B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1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B761-142A-0648-9D17-82B417E3E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D6C2B-31D8-D64C-9441-D20656818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C30F5-9061-214C-94B9-4BA4F0F7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4DD2-933B-024D-A7AD-0514DE26B210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248B1-5496-DC4A-AD63-499D403F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B3E21-72C2-2748-863E-7DD39636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3F0A-2E15-6843-B249-4FD2AE5B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1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9C93E-67F7-E44F-A20C-6979B92B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80C98-5CF4-2846-AD6A-0C63DE214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8B71E-530D-8D49-AD15-B6119F3A5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EBCA8-A4DB-A74F-86AA-E3ED73F1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4DD2-933B-024D-A7AD-0514DE26B210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F0CD1-181E-8E4F-8428-A8A9C9F3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54D6E-6A03-2946-91FC-B4707CCE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3F0A-2E15-6843-B249-4FD2AE5B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A5AE-27C1-2E4D-B8E9-E187F120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C4D5A-C2F4-B64A-9ED2-32DDF20CA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F580B-47F3-C746-A170-A275CB972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1AC61-4870-D942-A4D5-A9CE4ABC0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6C01A-E334-484A-ACE1-F9C86F370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3E4E69-DFE4-D540-9191-B047710BF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4DD2-933B-024D-A7AD-0514DE26B210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6E1E4A-E2A9-B248-BA59-F4405F23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84FCC3-6677-BA4F-9A35-919EC159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3F0A-2E15-6843-B249-4FD2AE5B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8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3422-3F73-B04E-ADA6-0C18041D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FE7E8D-0564-664C-A504-08429A56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4DD2-933B-024D-A7AD-0514DE26B210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8772C-93B6-CA44-AE26-771B5A00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E273D-1605-5348-B219-5E35D19F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3F0A-2E15-6843-B249-4FD2AE5B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2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475D9-7262-E442-96E3-212B1712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4DD2-933B-024D-A7AD-0514DE26B210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2D89A-2244-844E-A56B-7799ECFE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C569D-E32D-D941-917B-D5AC9FC6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3F0A-2E15-6843-B249-4FD2AE5B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8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E31F-0942-C94C-B3A2-6A93FE0DA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A1D19-17B6-D149-8E44-0584E1187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69FEA-5329-1B49-A335-FD3194242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1D19C-F249-6A43-91CA-0A711ECDF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4DD2-933B-024D-A7AD-0514DE26B210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7826F-63D2-1945-BA8D-42ACD6E8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82A97-D7B0-AE43-A347-74C44C1F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3F0A-2E15-6843-B249-4FD2AE5B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9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5943F-A4E7-EA48-9719-D4BCAE994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390DFC-01A1-264E-99EE-DE2FDC5EA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11EDD-960C-5748-ACB5-8CD72F8B1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4923E-0CAD-7146-824B-1DBAFA5D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4DD2-933B-024D-A7AD-0514DE26B210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94452-9754-C247-B818-468079D2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ADC33-DFD0-DD40-88C5-2B421EAC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3F0A-2E15-6843-B249-4FD2AE5B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8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09EB89-EEA3-784A-81E3-11BF07F2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BCFA8-6766-344D-AF71-32A89691F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241A2-4556-EA41-8B9D-D47B73C7F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54DD2-933B-024D-A7AD-0514DE26B210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BA2D7-313E-B748-A4E0-540FF46E6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DCCD9-34B0-C445-A994-77685F024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E3F0A-2E15-6843-B249-4FD2AE5B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3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0580-98BD-7C46-B1FC-AD39CF19A5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Contraception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F0D53-3A9E-1540-A516-39CD9E84B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Dr. Thilina Palihawadana</a:t>
            </a:r>
          </a:p>
        </p:txBody>
      </p:sp>
    </p:spTree>
    <p:extLst>
      <p:ext uri="{BB962C8B-B14F-4D97-AF65-F5344CB8AC3E}">
        <p14:creationId xmlns:p14="http://schemas.microsoft.com/office/powerpoint/2010/main" val="1244382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CD7B-D888-264C-BDC1-9B0CAB335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21EA2-C9BA-3645-89EE-2A612AA93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Relevant in women wishing to delàh the first child and space betweenchildren</a:t>
            </a:r>
          </a:p>
          <a:p>
            <a:endParaRPr lang="en-US"/>
          </a:p>
          <a:p>
            <a:r>
              <a:rPr lang="en-US"/>
              <a:t>Injectable have poor reversibility</a:t>
            </a:r>
          </a:p>
          <a:p>
            <a:endParaRPr lang="en-US"/>
          </a:p>
          <a:p>
            <a:r>
              <a:rPr lang="en-US"/>
              <a:t>Barrier methods, implants and IUCD have high reversibility</a:t>
            </a:r>
          </a:p>
        </p:txBody>
      </p:sp>
    </p:spTree>
    <p:extLst>
      <p:ext uri="{BB962C8B-B14F-4D97-AF65-F5344CB8AC3E}">
        <p14:creationId xmlns:p14="http://schemas.microsoft.com/office/powerpoint/2010/main" val="1079147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52ED-547B-D14B-8C39-C2DF277F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Side effect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BECF4-7CD4-7D40-9D6C-15F92A97F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/>
              <a:t>For </a:t>
            </a:r>
            <a:r>
              <a:rPr lang="en-US" dirty="0"/>
              <a:t>each method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Mainly a concern with hormonal methods and IUCD devices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Common complaints</a:t>
            </a:r>
          </a:p>
          <a:p>
            <a:pPr lvl="1"/>
            <a:r>
              <a:rPr lang="en-US" dirty="0"/>
              <a:t>Abnormalities in uterine bleeding</a:t>
            </a:r>
          </a:p>
          <a:p>
            <a:pPr lvl="1"/>
            <a:r>
              <a:rPr lang="en-US" dirty="0"/>
              <a:t>Weight gain</a:t>
            </a:r>
          </a:p>
          <a:p>
            <a:pPr lvl="1"/>
            <a:r>
              <a:rPr lang="en-US" dirty="0"/>
              <a:t>Headache</a:t>
            </a:r>
          </a:p>
          <a:p>
            <a:pPr lvl="1"/>
            <a:r>
              <a:rPr lang="en-US" dirty="0"/>
              <a:t>Mood swings</a:t>
            </a:r>
          </a:p>
          <a:p>
            <a:pPr lvl="1"/>
            <a:r>
              <a:rPr lang="en-US" dirty="0"/>
              <a:t>Loss of libido</a:t>
            </a:r>
          </a:p>
        </p:txBody>
      </p:sp>
    </p:spTree>
    <p:extLst>
      <p:ext uri="{BB962C8B-B14F-4D97-AF65-F5344CB8AC3E}">
        <p14:creationId xmlns:p14="http://schemas.microsoft.com/office/powerpoint/2010/main" val="2867285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BB1AD-22F1-4C43-89D1-7DFD92E5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21" y="197318"/>
            <a:ext cx="10515600" cy="1325563"/>
          </a:xfrm>
        </p:spPr>
        <p:txBody>
          <a:bodyPr/>
          <a:lstStyle/>
          <a:p>
            <a:r>
              <a:rPr lang="en-US"/>
              <a:t>Non-contraceptive </a:t>
            </a:r>
            <a:br>
              <a:rPr lang="en-US"/>
            </a:br>
            <a:r>
              <a:rPr lang="en-US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BE5DC-8DA4-144F-BCFA-99B5204A3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021" y="1690688"/>
            <a:ext cx="5450305" cy="4351338"/>
          </a:xfrm>
        </p:spPr>
        <p:txBody>
          <a:bodyPr/>
          <a:lstStyle/>
          <a:p>
            <a:r>
              <a:rPr lang="en-US" dirty="0"/>
              <a:t>Non-contraceptive benefits may change the risk-the benefit ratio</a:t>
            </a:r>
          </a:p>
          <a:p>
            <a:r>
              <a:rPr lang="en-US" dirty="0"/>
              <a:t>Also may change acceptability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Barrier methods-STIs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138079"/>
              </p:ext>
            </p:extLst>
          </p:nvPr>
        </p:nvGraphicFramePr>
        <p:xfrm>
          <a:off x="5547767" y="259882"/>
          <a:ext cx="6644233" cy="6400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34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0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180">
                <a:tc>
                  <a:txBody>
                    <a:bodyPr/>
                    <a:lstStyle/>
                    <a:p>
                      <a:r>
                        <a:rPr lang="en-US" dirty="0"/>
                        <a:t>Method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Benefit against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856">
                <a:tc>
                  <a:txBody>
                    <a:bodyPr/>
                    <a:lstStyle/>
                    <a:p>
                      <a:r>
                        <a:rPr lang="en-US"/>
                        <a:t>LNG-IUS (52 mg)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Heavy menstrual bleeding</a:t>
                      </a:r>
                    </a:p>
                    <a:p>
                      <a:r>
                        <a:rPr lang="en-US" dirty="0"/>
                        <a:t>Endometriosis</a:t>
                      </a:r>
                    </a:p>
                    <a:p>
                      <a:r>
                        <a:rPr lang="en-US" dirty="0"/>
                        <a:t>Adenomyosis</a:t>
                      </a:r>
                    </a:p>
                    <a:p>
                      <a:r>
                        <a:rPr lang="en-US" dirty="0"/>
                        <a:t>Dysmenorrhea</a:t>
                      </a:r>
                    </a:p>
                    <a:p>
                      <a:r>
                        <a:rPr lang="en-US"/>
                        <a:t>Endometrial</a:t>
                      </a:r>
                      <a:r>
                        <a:rPr lang="en-US" baseline="0"/>
                        <a:t>  protection</a:t>
                      </a:r>
                      <a:endParaRPr lang="en-US" baseline="0" dirty="0"/>
                    </a:p>
                    <a:p>
                      <a:r>
                        <a:rPr lang="en-US" baseline="0" dirty="0"/>
                        <a:t>Simple hyperplasia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532">
                <a:tc>
                  <a:txBody>
                    <a:bodyPr/>
                    <a:lstStyle/>
                    <a:p>
                      <a:r>
                        <a:rPr lang="en-US" dirty="0"/>
                        <a:t>Combined hormonal contraception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Heavy </a:t>
                      </a:r>
                      <a:r>
                        <a:rPr lang="en-US"/>
                        <a:t>menstrual bleeding</a:t>
                      </a:r>
                      <a:endParaRPr lang="en-US" dirty="0"/>
                    </a:p>
                    <a:p>
                      <a:r>
                        <a:rPr lang="en-US" dirty="0"/>
                        <a:t>Irregular menses</a:t>
                      </a:r>
                    </a:p>
                    <a:p>
                      <a:r>
                        <a:rPr lang="en-US" dirty="0"/>
                        <a:t>Hirsutism</a:t>
                      </a:r>
                    </a:p>
                    <a:p>
                      <a:r>
                        <a:rPr lang="en-US"/>
                        <a:t>Acne</a:t>
                      </a:r>
                    </a:p>
                    <a:p>
                      <a:r>
                        <a:rPr lang="en-US"/>
                        <a:t>Premeñstrual syndrome</a:t>
                      </a:r>
                      <a:endParaRPr lang="en-US" dirty="0"/>
                    </a:p>
                    <a:p>
                      <a:r>
                        <a:rPr lang="en-US" dirty="0"/>
                        <a:t>Reduces risk of ovarian cancer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Reduces risk of endometrial cancer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1586">
                <a:tc>
                  <a:txBody>
                    <a:bodyPr/>
                    <a:lstStyle/>
                    <a:p>
                      <a:r>
                        <a:rPr lang="en-US" dirty="0"/>
                        <a:t>Progestogen only </a:t>
                      </a:r>
                      <a:r>
                        <a:rPr lang="en-US"/>
                        <a:t>injectable  (depot medroxyprogesterone</a:t>
                      </a:r>
                      <a:r>
                        <a:rPr lang="en-US" baseline="0"/>
                        <a:t> acetate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Heavy </a:t>
                      </a:r>
                      <a:r>
                        <a:rPr lang="en-US"/>
                        <a:t>menstrual bleeding</a:t>
                      </a:r>
                      <a:endParaRPr lang="en-US" dirty="0"/>
                    </a:p>
                    <a:p>
                      <a:r>
                        <a:rPr lang="en-US" dirty="0"/>
                        <a:t>Endometriosis</a:t>
                      </a:r>
                    </a:p>
                    <a:p>
                      <a:r>
                        <a:rPr lang="en-US" dirty="0"/>
                        <a:t>Dysmenorrhea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03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F72A-497E-2E4E-9229-DEB863CE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50D98-D656-3B48-8151-E0183F0FE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 on the requirement and the client characteristics</a:t>
            </a:r>
          </a:p>
          <a:p>
            <a:pPr lvl="1"/>
            <a:r>
              <a:rPr lang="en-US" dirty="0"/>
              <a:t>Route of administration</a:t>
            </a:r>
          </a:p>
          <a:p>
            <a:pPr lvl="1"/>
            <a:r>
              <a:rPr lang="en-US" dirty="0"/>
              <a:t>Frequency of interventions</a:t>
            </a:r>
          </a:p>
          <a:p>
            <a:pPr lvl="1"/>
            <a:r>
              <a:rPr lang="en-US" dirty="0"/>
              <a:t>Instructions and education</a:t>
            </a:r>
          </a:p>
          <a:p>
            <a:pPr lvl="1"/>
            <a:r>
              <a:rPr lang="en-US" dirty="0"/>
              <a:t>Accessibility</a:t>
            </a:r>
          </a:p>
          <a:p>
            <a:pPr lvl="1"/>
            <a:r>
              <a:rPr lang="en-US" dirty="0"/>
              <a:t>Follow up requirement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Main reason for contractive failure</a:t>
            </a:r>
          </a:p>
        </p:txBody>
      </p:sp>
    </p:spTree>
    <p:extLst>
      <p:ext uri="{BB962C8B-B14F-4D97-AF65-F5344CB8AC3E}">
        <p14:creationId xmlns:p14="http://schemas.microsoft.com/office/powerpoint/2010/main" val="3130491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2A6B7-CD25-3444-B1D5-7CD8478DD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91381"/>
          </a:xfrm>
        </p:spPr>
        <p:txBody>
          <a:bodyPr>
            <a:normAutofit/>
          </a:bodyPr>
          <a:lstStyle/>
          <a:p>
            <a:r>
              <a:rPr lang="en-US" sz="4400"/>
              <a:t>Acceptability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9EC71-EA3B-704B-AF7B-DB58780BF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Directly linked to continuation</a:t>
            </a:r>
          </a:p>
          <a:p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Education play a key role</a:t>
            </a:r>
          </a:p>
          <a:p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Client autonomy should be respect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E389C739-80F2-9B41-8CDE-491FADE64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956974"/>
              </p:ext>
            </p:extLst>
          </p:nvPr>
        </p:nvGraphicFramePr>
        <p:xfrm>
          <a:off x="5973390" y="1414110"/>
          <a:ext cx="5378822" cy="3840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378822">
                  <a:extLst>
                    <a:ext uri="{9D8B030D-6E8A-4147-A177-3AD203B41FA5}">
                      <a16:colId xmlns:a16="http://schemas.microsoft.com/office/drawing/2014/main" val="3920230237"/>
                    </a:ext>
                  </a:extLst>
                </a:gridCol>
              </a:tblGrid>
              <a:tr h="337194">
                <a:tc>
                  <a:txBody>
                    <a:bodyPr/>
                    <a:lstStyle/>
                    <a:p>
                      <a:r>
                        <a:rPr lang="en-US"/>
                        <a:t>Determinants of contraceptive method acceptability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656542"/>
                  </a:ext>
                </a:extLst>
              </a:tr>
              <a:tr h="2826889">
                <a:tc>
                  <a:txBody>
                    <a:bodyPr/>
                    <a:lstStyle/>
                    <a:p>
                      <a:r>
                        <a:rPr lang="en-US"/>
                        <a:t>Personal characteristics (e.g. age)</a:t>
                      </a:r>
                    </a:p>
                    <a:p>
                      <a:r>
                        <a:rPr lang="en-US"/>
                        <a:t>Fertility intention</a:t>
                      </a:r>
                    </a:p>
                    <a:p>
                      <a:r>
                        <a:rPr lang="en-US"/>
                        <a:t>Perceptons of effectiveness</a:t>
                      </a:r>
                    </a:p>
                    <a:p>
                      <a:r>
                        <a:rPr lang="en-US"/>
                        <a:t>Perceptions of safety</a:t>
                      </a:r>
                    </a:p>
                    <a:p>
                      <a:r>
                        <a:rPr lang="en-US"/>
                        <a:t>Fear of side effects</a:t>
                      </a:r>
                    </a:p>
                    <a:p>
                      <a:r>
                        <a:rPr lang="en-US"/>
                        <a:t>Familiarity</a:t>
                      </a:r>
                    </a:p>
                    <a:p>
                      <a:r>
                        <a:rPr lang="en-US"/>
                        <a:t>Experience of others</a:t>
                      </a:r>
                    </a:p>
                    <a:p>
                      <a:r>
                        <a:rPr lang="en-US"/>
                        <a:t>Ease of use and of access</a:t>
                      </a:r>
                    </a:p>
                    <a:p>
                      <a:r>
                        <a:rPr lang="en-US"/>
                        <a:t>Need to see health professional</a:t>
                      </a:r>
                    </a:p>
                    <a:p>
                      <a:r>
                        <a:rPr lang="en-US"/>
                        <a:t>Intrusiveness</a:t>
                      </a:r>
                    </a:p>
                    <a:p>
                      <a:r>
                        <a:rPr lang="en-US"/>
                        <a:t>Non-contraceptive benefits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175473"/>
                  </a:ext>
                </a:extLst>
              </a:tr>
              <a:tr h="3371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327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998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5992-07D5-9A41-BD00-60F4EAB0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prescribing contraceptives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D7C8D-0396-3446-B2F6-223BCF74A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311064" cy="4811149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Non - judgmental</a:t>
            </a:r>
          </a:p>
          <a:p>
            <a:r>
              <a:rPr lang="en-US" sz="4000" dirty="0"/>
              <a:t>Client autonomy</a:t>
            </a:r>
          </a:p>
          <a:p>
            <a:r>
              <a:rPr lang="en-US" sz="4000" dirty="0"/>
              <a:t>Select the most suitable method that is acceptable</a:t>
            </a:r>
          </a:p>
          <a:p>
            <a:r>
              <a:rPr lang="en-US" sz="4000" dirty="0"/>
              <a:t>Discuss the following</a:t>
            </a:r>
          </a:p>
          <a:p>
            <a:pPr lvl="3">
              <a:buFontTx/>
              <a:buChar char="-"/>
            </a:pPr>
            <a:r>
              <a:rPr lang="en-US" sz="2400" dirty="0"/>
              <a:t>How to use-also what to do in deviations</a:t>
            </a:r>
          </a:p>
          <a:p>
            <a:pPr lvl="3">
              <a:buFontTx/>
              <a:buChar char="-"/>
            </a:pPr>
            <a:r>
              <a:rPr lang="en-US" sz="2400" dirty="0"/>
              <a:t>Reversibility </a:t>
            </a:r>
          </a:p>
          <a:p>
            <a:pPr lvl="3">
              <a:buFontTx/>
              <a:buChar char="-"/>
            </a:pPr>
            <a:r>
              <a:rPr lang="en-US" sz="2400" dirty="0"/>
              <a:t>Common side effects and other benefits</a:t>
            </a:r>
          </a:p>
          <a:p>
            <a:pPr lvl="3">
              <a:buFontTx/>
              <a:buChar char="-"/>
            </a:pPr>
            <a:r>
              <a:rPr lang="en-US" sz="2400" dirty="0"/>
              <a:t>Drug interactions</a:t>
            </a:r>
          </a:p>
          <a:p>
            <a:pPr lvl="3">
              <a:buFontTx/>
              <a:buChar char="-"/>
            </a:pPr>
            <a:r>
              <a:rPr lang="en-US" sz="2400" dirty="0"/>
              <a:t>Review and follow up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86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1FF6-9429-E844-BC98-365D2205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Sterilization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0C180-3DD7-0D42-A720-A79218E9E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337" y="1672508"/>
            <a:ext cx="7729610" cy="4820367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Proper consent should be obtained from the client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Following should be discussed</a:t>
            </a:r>
          </a:p>
          <a:p>
            <a:pPr>
              <a:buFontTx/>
              <a:buChar char="-"/>
            </a:pPr>
            <a:r>
              <a:rPr lang="en-US" dirty="0"/>
              <a:t>The irreversible nature</a:t>
            </a:r>
          </a:p>
          <a:p>
            <a:pPr>
              <a:buFontTx/>
              <a:buChar char="-"/>
            </a:pPr>
            <a:r>
              <a:rPr lang="en-US" dirty="0"/>
              <a:t>Failure rate- F1:200  – 1:500,  M1:2000</a:t>
            </a:r>
          </a:p>
          <a:p>
            <a:pPr>
              <a:buFontTx/>
              <a:buChar char="-"/>
            </a:pPr>
            <a:r>
              <a:rPr lang="en-US" dirty="0"/>
              <a:t>Alternatives- LARCs, vasectomy vs female sterilization</a:t>
            </a:r>
          </a:p>
          <a:p>
            <a:pPr>
              <a:buFontTx/>
              <a:buChar char="-"/>
            </a:pPr>
            <a:r>
              <a:rPr lang="en-US" dirty="0"/>
              <a:t>Chance of regret- higher with &lt;30yrs, postpartum</a:t>
            </a:r>
          </a:p>
          <a:p>
            <a:pPr>
              <a:buFontTx/>
              <a:buChar char="-"/>
            </a:pPr>
            <a:r>
              <a:rPr lang="en-US" dirty="0"/>
              <a:t>Time to be effective</a:t>
            </a:r>
          </a:p>
          <a:p>
            <a:pPr>
              <a:buFontTx/>
              <a:buChar char="-"/>
            </a:pPr>
            <a:r>
              <a:rPr lang="en-US" dirty="0"/>
              <a:t>Risk of ectopic in female sterilization</a:t>
            </a:r>
          </a:p>
          <a:p>
            <a:pPr>
              <a:buFontTx/>
              <a:buChar char="-"/>
            </a:pPr>
            <a:r>
              <a:rPr lang="en-US" dirty="0"/>
              <a:t>Low success at reversibility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0" b="52046"/>
          <a:stretch/>
        </p:blipFill>
        <p:spPr>
          <a:xfrm>
            <a:off x="8742947" y="871248"/>
            <a:ext cx="3273916" cy="269009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4CDFFDF-E1B2-8949-A42A-CD7E40FC2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342" y="3561348"/>
            <a:ext cx="3679657" cy="269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09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B9EE-2251-0742-AF5F-DD0508618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Non-pharmacological methods (FAB)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FE0F-BA7E-5F4D-B945-3C876274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5673"/>
          </a:xfrm>
        </p:spPr>
        <p:txBody>
          <a:bodyPr/>
          <a:lstStyle/>
          <a:p>
            <a:r>
              <a:rPr lang="en-US" dirty="0"/>
              <a:t>Still used by some due to religious and cultural reasons</a:t>
            </a:r>
          </a:p>
          <a:p>
            <a:r>
              <a:rPr lang="en-US" dirty="0"/>
              <a:t>Do not advocate but should be able to advice</a:t>
            </a:r>
          </a:p>
          <a:p>
            <a:endParaRPr lang="en-US" dirty="0"/>
          </a:p>
          <a:p>
            <a:r>
              <a:rPr lang="en-US" dirty="0"/>
              <a:t>Principle- Estimate the time of ovulation and avoid intercourse</a:t>
            </a:r>
          </a:p>
          <a:p>
            <a:endParaRPr lang="en-US" dirty="0"/>
          </a:p>
          <a:p>
            <a:r>
              <a:rPr lang="en-US"/>
              <a:t>Calander </a:t>
            </a:r>
            <a:r>
              <a:rPr lang="en-US" dirty="0"/>
              <a:t>method</a:t>
            </a:r>
          </a:p>
          <a:p>
            <a:pPr lvl="1"/>
            <a:r>
              <a:rPr lang="en-US" sz="1600" dirty="0"/>
              <a:t>Six cycles -&gt; (shortest cycle-20d) to (longest cycle-10d)</a:t>
            </a:r>
          </a:p>
          <a:p>
            <a:r>
              <a:rPr lang="en-US" dirty="0"/>
              <a:t>Cervical mucous</a:t>
            </a:r>
          </a:p>
          <a:p>
            <a:r>
              <a:rPr lang="en-US" dirty="0"/>
              <a:t>LH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22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A2DF-861C-6C46-8978-F3C0EA1A8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Post-coital contraception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A384A-844E-9441-9CF3-621A582F9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Cu IUCD has the lowest failure rate  1:1000</a:t>
            </a:r>
          </a:p>
          <a:p>
            <a:pPr>
              <a:buFontTx/>
              <a:buChar char="-"/>
            </a:pPr>
            <a:r>
              <a:rPr lang="en-US"/>
              <a:t>Can be used up to 5 days of coitus</a:t>
            </a:r>
          </a:p>
          <a:p>
            <a:pPr>
              <a:buFontTx/>
              <a:buChar char="-"/>
            </a:pPr>
            <a:r>
              <a:rPr lang="en-US"/>
              <a:t>Prevent implanhtation</a:t>
            </a:r>
          </a:p>
          <a:p>
            <a:pPr>
              <a:buFontTx/>
              <a:buChar char="-"/>
            </a:pPr>
            <a:endParaRPr lang="en-US"/>
          </a:p>
          <a:p>
            <a:r>
              <a:rPr lang="en-US"/>
              <a:t>Oral methods </a:t>
            </a:r>
          </a:p>
          <a:p>
            <a:pPr>
              <a:buFontTx/>
              <a:buChar char="-"/>
            </a:pPr>
            <a:r>
              <a:rPr lang="en-US"/>
              <a:t>levenogastrel- 1.5mg – up to 96 hours</a:t>
            </a:r>
          </a:p>
          <a:p>
            <a:pPr>
              <a:buFontTx/>
              <a:buChar char="-"/>
            </a:pPr>
            <a:r>
              <a:rPr lang="en-US"/>
              <a:t>PRM- Ulipristal acetate 30mg – up to 120 hours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Delay ovulation</a:t>
            </a:r>
          </a:p>
        </p:txBody>
      </p:sp>
    </p:spTree>
    <p:extLst>
      <p:ext uri="{BB962C8B-B14F-4D97-AF65-F5344CB8AC3E}">
        <p14:creationId xmlns:p14="http://schemas.microsoft.com/office/powerpoint/2010/main" val="169111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E3B6-543F-9C41-A1DE-E0BCB026C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concept of family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B7B9A-8B22-BA40-B7DC-1A306A0A3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The ability of a couple to plan their family</a:t>
            </a:r>
          </a:p>
          <a:p>
            <a:endParaRPr lang="en-US" dirty="0"/>
          </a:p>
          <a:p>
            <a:r>
              <a:rPr lang="en-US" dirty="0"/>
              <a:t>Prevent ‘unintended pregnancies’</a:t>
            </a:r>
          </a:p>
          <a:p>
            <a:endParaRPr lang="en-US" dirty="0"/>
          </a:p>
          <a:p>
            <a:r>
              <a:rPr lang="en-US" dirty="0"/>
              <a:t>Unintended pregnancy is the main cause of abortions</a:t>
            </a:r>
          </a:p>
          <a:p>
            <a:pPr lvl="1"/>
            <a:r>
              <a:rPr lang="en-US" dirty="0"/>
              <a:t>Estimated to be as high as delivery rate in Sri Lanka </a:t>
            </a:r>
          </a:p>
          <a:p>
            <a:pPr lvl="1"/>
            <a:endParaRPr lang="en-US" dirty="0"/>
          </a:p>
          <a:p>
            <a:r>
              <a:rPr lang="en-US"/>
              <a:t>Therefore contraception </a:t>
            </a:r>
            <a:r>
              <a:rPr lang="en-US" dirty="0"/>
              <a:t>is a method of life saving</a:t>
            </a:r>
          </a:p>
        </p:txBody>
      </p:sp>
    </p:spTree>
    <p:extLst>
      <p:ext uri="{BB962C8B-B14F-4D97-AF65-F5344CB8AC3E}">
        <p14:creationId xmlns:p14="http://schemas.microsoft.com/office/powerpoint/2010/main" val="338894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AD8B-A67D-D346-B401-5ECC034C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avoid a pregnancy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7F7AE3-A56B-8C43-828F-63D9693C8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443886"/>
              </p:ext>
            </p:extLst>
          </p:nvPr>
        </p:nvGraphicFramePr>
        <p:xfrm>
          <a:off x="838199" y="1512795"/>
          <a:ext cx="10280838" cy="5149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0419">
                  <a:extLst>
                    <a:ext uri="{9D8B030D-6E8A-4147-A177-3AD203B41FA5}">
                      <a16:colId xmlns:a16="http://schemas.microsoft.com/office/drawing/2014/main" val="1051202156"/>
                    </a:ext>
                  </a:extLst>
                </a:gridCol>
                <a:gridCol w="5140419">
                  <a:extLst>
                    <a:ext uri="{9D8B030D-6E8A-4147-A177-3AD203B41FA5}">
                      <a16:colId xmlns:a16="http://schemas.microsoft.com/office/drawing/2014/main" val="96654973"/>
                    </a:ext>
                  </a:extLst>
                </a:gridCol>
              </a:tblGrid>
              <a:tr h="596619">
                <a:tc>
                  <a:txBody>
                    <a:bodyPr/>
                    <a:lstStyle/>
                    <a:p>
                      <a:r>
                        <a:rPr lang="en-US"/>
                        <a:t>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Methods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555123"/>
                  </a:ext>
                </a:extLst>
              </a:tr>
              <a:tr h="973538">
                <a:tc>
                  <a:txBody>
                    <a:bodyPr/>
                    <a:lstStyle/>
                    <a:p>
                      <a:r>
                        <a:rPr lang="en-US"/>
                        <a:t>Prevention ovulation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COCP, Progestogen injectibles and implants, Oral emergancy contraceptive pills, lactational amenorrhea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968472"/>
                  </a:ext>
                </a:extLst>
              </a:tr>
              <a:tr h="596619">
                <a:tc>
                  <a:txBody>
                    <a:bodyPr/>
                    <a:lstStyle/>
                    <a:p>
                      <a:r>
                        <a:rPr lang="en-US"/>
                        <a:t>Prevent sperm-oocyte 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Female sterilization, male sterilization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486381"/>
                  </a:ext>
                </a:extLst>
              </a:tr>
              <a:tr h="596619">
                <a:tc>
                  <a:txBody>
                    <a:bodyPr/>
                    <a:lstStyle/>
                    <a:p>
                      <a:r>
                        <a:rPr lang="en-US"/>
                        <a:t>Prevent implantation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Cu IUCD, LNG-IUS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466160"/>
                  </a:ext>
                </a:extLst>
              </a:tr>
              <a:tr h="596619">
                <a:tc>
                  <a:txBody>
                    <a:bodyPr/>
                    <a:lstStyle/>
                    <a:p>
                      <a:r>
                        <a:rPr lang="en-US"/>
                        <a:t>Impair sperm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Spermicidal gel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038585"/>
                  </a:ext>
                </a:extLst>
              </a:tr>
              <a:tr h="596619">
                <a:tc>
                  <a:txBody>
                    <a:bodyPr/>
                    <a:lstStyle/>
                    <a:p>
                      <a:r>
                        <a:rPr lang="en-US"/>
                        <a:t>Prevent sperm travel from vagina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Diagphram and cervical cap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375937"/>
                  </a:ext>
                </a:extLst>
              </a:tr>
              <a:tr h="596619">
                <a:tc>
                  <a:txBody>
                    <a:bodyPr/>
                    <a:lstStyle/>
                    <a:p>
                      <a:r>
                        <a:rPr lang="en-US"/>
                        <a:t>Prevent sperm entering the vagina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Male and female condom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628832"/>
                  </a:ext>
                </a:extLst>
              </a:tr>
              <a:tr h="596619">
                <a:tc>
                  <a:txBody>
                    <a:bodyPr/>
                    <a:lstStyle/>
                    <a:p>
                      <a:r>
                        <a:rPr lang="en-US"/>
                        <a:t>Avoid sexuala intercourse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Fertility awareness based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015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21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8BEE-4502-8F40-8965-1EEE0D64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in prescribing contraceptives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68900307"/>
              </p:ext>
            </p:extLst>
          </p:nvPr>
        </p:nvGraphicFramePr>
        <p:xfrm>
          <a:off x="967015" y="1825625"/>
          <a:ext cx="10018142" cy="4229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1358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C8A8-55E3-3C4F-ACC9-DAC259F5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couple wants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5871-96A1-1F43-B3FA-A0B721989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Delay the first child</a:t>
            </a:r>
          </a:p>
          <a:p>
            <a:r>
              <a:rPr lang="en-US"/>
              <a:t>Space between children</a:t>
            </a:r>
          </a:p>
          <a:p>
            <a:r>
              <a:rPr lang="en-US"/>
              <a:t>Avoid any further pregnancies</a:t>
            </a:r>
          </a:p>
          <a:p>
            <a:endParaRPr lang="en-US"/>
          </a:p>
          <a:p>
            <a:r>
              <a:rPr lang="en-US"/>
              <a:t>Avoid a pregnancy in an unplanned sexual encounter</a:t>
            </a:r>
          </a:p>
        </p:txBody>
      </p:sp>
    </p:spTree>
    <p:extLst>
      <p:ext uri="{BB962C8B-B14F-4D97-AF65-F5344CB8AC3E}">
        <p14:creationId xmlns:p14="http://schemas.microsoft.com/office/powerpoint/2010/main" val="318278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24EB-7661-CD47-92CD-F47B7F88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the methods that can be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14572-DBF5-3449-B907-F18ED8B7D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Medical eligibility criteria by WHO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399911"/>
              </p:ext>
            </p:extLst>
          </p:nvPr>
        </p:nvGraphicFramePr>
        <p:xfrm>
          <a:off x="1364735" y="2505246"/>
          <a:ext cx="9323860" cy="42746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42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09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MEC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Definition of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09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condition for which there is no restriction for the use</a:t>
                      </a:r>
                      <a:r>
                        <a:rPr lang="en-US" baseline="0" dirty="0"/>
                        <a:t> of the contraceptive method.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09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condition where the advantages of the method </a:t>
                      </a:r>
                      <a:r>
                        <a:rPr lang="en-US"/>
                        <a:t>generally outweigh </a:t>
                      </a:r>
                      <a:r>
                        <a:rPr lang="en-US" dirty="0"/>
                        <a:t>the theoretical or proven risks.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09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condition where the theoretical or proven risks </a:t>
                      </a:r>
                      <a:r>
                        <a:rPr lang="en-US"/>
                        <a:t>generally outweigh </a:t>
                      </a:r>
                      <a:r>
                        <a:rPr lang="en-US" dirty="0"/>
                        <a:t>the advantages of using method.</a:t>
                      </a:r>
                    </a:p>
                    <a:p>
                      <a:r>
                        <a:rPr lang="en-US" dirty="0"/>
                        <a:t>The provision of method</a:t>
                      </a:r>
                      <a:r>
                        <a:rPr lang="en-US" baseline="0" dirty="0"/>
                        <a:t> requires expert clinical judgement and/or referral to a specialist contraceptive provider, since use of the method is not usually recommended unless other more appropriate methods are not available or not acceptable.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09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condition which represents</a:t>
                      </a:r>
                      <a:r>
                        <a:rPr lang="en-US" baseline="0" dirty="0"/>
                        <a:t>  an unacceptable risk from using the contraceptive methods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60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5795-5B6E-0B4C-A23B-12828FE5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the methods that can be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44064-9ECC-6448-986E-BF7D8A301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Medical eligibility criteria by WHO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Methods for administration of contraceptives in different settings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Should be anle to provide some contractive method for all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Risk of contraceptive vs. Risk of pregnancy</a:t>
            </a:r>
          </a:p>
        </p:txBody>
      </p:sp>
    </p:spTree>
    <p:extLst>
      <p:ext uri="{BB962C8B-B14F-4D97-AF65-F5344CB8AC3E}">
        <p14:creationId xmlns:p14="http://schemas.microsoft.com/office/powerpoint/2010/main" val="3207840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8579-A97E-B148-B9DA-EDA04A8C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the method/ couple characteristics?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C7AE3-D6FF-1449-B57C-670C45C70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4AF32-0DE6-4144-855D-00936F5062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Failure rate</a:t>
            </a:r>
          </a:p>
          <a:p>
            <a:r>
              <a:rPr lang="en-US" dirty="0"/>
              <a:t>Reversibility </a:t>
            </a:r>
          </a:p>
          <a:p>
            <a:r>
              <a:rPr lang="en-US" dirty="0"/>
              <a:t>SE profile </a:t>
            </a:r>
          </a:p>
          <a:p>
            <a:r>
              <a:rPr lang="en-US" dirty="0"/>
              <a:t>Other benefits</a:t>
            </a:r>
          </a:p>
          <a:p>
            <a:r>
              <a:rPr lang="en-US" dirty="0"/>
              <a:t>Cost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29DA4E-E4AC-DC42-9EB6-3D03685A1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Couple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36CE0-503B-744A-BDAA-97D02772DD2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Social and cultural</a:t>
            </a:r>
          </a:p>
          <a:p>
            <a:r>
              <a:rPr lang="en-US"/>
              <a:t>Compliance</a:t>
            </a:r>
          </a:p>
          <a:p>
            <a:r>
              <a:rPr lang="en-US"/>
              <a:t>Acceptibility</a:t>
            </a:r>
          </a:p>
          <a:p>
            <a:r>
              <a:rPr lang="en-US"/>
              <a:t>Other medication</a:t>
            </a:r>
          </a:p>
          <a:p>
            <a:r>
              <a:rPr lang="en-US"/>
              <a:t>Breast feeding</a:t>
            </a:r>
          </a:p>
        </p:txBody>
      </p:sp>
    </p:spTree>
    <p:extLst>
      <p:ext uri="{BB962C8B-B14F-4D97-AF65-F5344CB8AC3E}">
        <p14:creationId xmlns:p14="http://schemas.microsoft.com/office/powerpoint/2010/main" val="67623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6495-DA1B-EF46-A31A-8A013540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Efficacy and effectiveness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37BE8-4DC0-2348-AAEA-CC5891335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23940" cy="4351338"/>
          </a:xfrm>
        </p:spPr>
        <p:txBody>
          <a:bodyPr>
            <a:normAutofit/>
          </a:bodyPr>
          <a:lstStyle/>
          <a:p>
            <a:r>
              <a:rPr lang="en-US"/>
              <a:t>Failure rate</a:t>
            </a:r>
          </a:p>
          <a:p>
            <a:r>
              <a:rPr lang="en-US"/>
              <a:t>Pearl index</a:t>
            </a:r>
          </a:p>
          <a:p>
            <a:pPr lvl="1"/>
            <a:r>
              <a:rPr lang="en-US"/>
              <a:t>Pregnancies in 100 women for 1 year</a:t>
            </a:r>
          </a:p>
          <a:p>
            <a:r>
              <a:rPr lang="en-US"/>
              <a:t>Method failure vs. User failure</a:t>
            </a:r>
          </a:p>
          <a:p>
            <a:pPr lvl="1"/>
            <a:endParaRPr lang="en-US"/>
          </a:p>
          <a:p>
            <a:r>
              <a:rPr lang="en-US"/>
              <a:t>LARCs- Injectables, implants, IUCDs</a:t>
            </a:r>
          </a:p>
          <a:p>
            <a:pPr lvl="1"/>
            <a:r>
              <a:rPr lang="en-US"/>
              <a:t>Less compliance required</a:t>
            </a:r>
          </a:p>
          <a:p>
            <a:pPr lvl="1"/>
            <a:r>
              <a:rPr lang="en-US"/>
              <a:t>High continuation rate</a:t>
            </a:r>
          </a:p>
          <a:p>
            <a:pPr lvl="1"/>
            <a:r>
              <a:rPr lang="en-US"/>
              <a:t>Minimal gap between failure rate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4575667-F815-D94F-9D61-146F3138E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235" y="982788"/>
            <a:ext cx="4461565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6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740</Words>
  <Application>Microsoft Office PowerPoint</Application>
  <PresentationFormat>Widescreen</PresentationFormat>
  <Paragraphs>183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Contraception</vt:lpstr>
      <vt:lpstr>The concept of family planning</vt:lpstr>
      <vt:lpstr>How to avoid a pregnancy</vt:lpstr>
      <vt:lpstr>Steps in prescribing contraceptives</vt:lpstr>
      <vt:lpstr>What does couple wants to do</vt:lpstr>
      <vt:lpstr>What are the methods that can be used?</vt:lpstr>
      <vt:lpstr>What are the methods that can be used?</vt:lpstr>
      <vt:lpstr>What are the method/ couple characteristics?</vt:lpstr>
      <vt:lpstr>Efficacy and effectiveness</vt:lpstr>
      <vt:lpstr>Reversibility</vt:lpstr>
      <vt:lpstr>Side effect profile</vt:lpstr>
      <vt:lpstr>Non-contraceptive  benefits</vt:lpstr>
      <vt:lpstr>Compliance</vt:lpstr>
      <vt:lpstr>Acceptability</vt:lpstr>
      <vt:lpstr>When prescribing contraceptives</vt:lpstr>
      <vt:lpstr>Sterilization</vt:lpstr>
      <vt:lpstr>Non-pharmacological methods (FAB)</vt:lpstr>
      <vt:lpstr>Post-coital contraception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Contraception</dc:title>
  <dc:creator>isuru sampath rathnayake</dc:creator>
  <cp:lastModifiedBy>isuru sampath rathnayake</cp:lastModifiedBy>
  <cp:revision>17</cp:revision>
  <dcterms:created xsi:type="dcterms:W3CDTF">2019-07-12T05:28:01Z</dcterms:created>
  <dcterms:modified xsi:type="dcterms:W3CDTF">2019-07-14T01:55:17Z</dcterms:modified>
</cp:coreProperties>
</file>