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4" r:id="rId8"/>
    <p:sldId id="265" r:id="rId9"/>
    <p:sldId id="263" r:id="rId10"/>
    <p:sldId id="266" r:id="rId11"/>
    <p:sldId id="267" r:id="rId12"/>
    <p:sldId id="268" r:id="rId13"/>
    <p:sldId id="269" r:id="rId14"/>
    <p:sldId id="283" r:id="rId15"/>
    <p:sldId id="284" r:id="rId16"/>
    <p:sldId id="285" r:id="rId17"/>
    <p:sldId id="282" r:id="rId18"/>
    <p:sldId id="271" r:id="rId19"/>
    <p:sldId id="270" r:id="rId20"/>
    <p:sldId id="277" r:id="rId21"/>
    <p:sldId id="274" r:id="rId22"/>
    <p:sldId id="275" r:id="rId23"/>
    <p:sldId id="276" r:id="rId24"/>
    <p:sldId id="278" r:id="rId25"/>
    <p:sldId id="272" r:id="rId26"/>
    <p:sldId id="279" r:id="rId27"/>
    <p:sldId id="281"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8" d="100"/>
          <a:sy n="68" d="100"/>
        </p:scale>
        <p:origin x="145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E6F6A-A7AD-4FEC-A5DE-5E68B7CE7FA5}" type="datetimeFigureOut">
              <a:rPr lang="en-US" smtClean="0"/>
              <a:t>7/22/2019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7A171-9DA0-43F9-81DA-5B3737C91127}" type="slidenum">
              <a:rPr lang="en-US" smtClean="0"/>
              <a:t>‹#›</a:t>
            </a:fld>
            <a:endParaRPr lang="en-US"/>
          </a:p>
        </p:txBody>
      </p:sp>
    </p:spTree>
    <p:extLst>
      <p:ext uri="{BB962C8B-B14F-4D97-AF65-F5344CB8AC3E}">
        <p14:creationId xmlns:p14="http://schemas.microsoft.com/office/powerpoint/2010/main" val="220604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31D9BF-7616-4EF9-AFD0-459A98D2E2F3}" type="slidenum">
              <a:rPr lang="en-GB">
                <a:solidFill>
                  <a:srgbClr val="000000"/>
                </a:solidFill>
              </a:rPr>
              <a:pPr eaLnBrk="1" hangingPunct="1"/>
              <a:t>14</a:t>
            </a:fld>
            <a:endParaRPr lang="en-GB">
              <a:solidFill>
                <a:srgbClr val="000000"/>
              </a:solidFill>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67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AF543B9-AF59-47A4-B5BD-5842AE145444}" type="slidenum">
              <a:rPr lang="en-GB">
                <a:solidFill>
                  <a:srgbClr val="000000"/>
                </a:solidFill>
              </a:rPr>
              <a:pPr eaLnBrk="1" hangingPunct="1"/>
              <a:t>15</a:t>
            </a:fld>
            <a:endParaRPr lang="en-GB">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95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658B39-3994-4973-BA0F-8FE747C1D5CD}" type="slidenum">
              <a:rPr lang="en-GB">
                <a:solidFill>
                  <a:srgbClr val="000000"/>
                </a:solidFill>
              </a:rPr>
              <a:pPr eaLnBrk="1" hangingPunct="1"/>
              <a:t>16</a:t>
            </a:fld>
            <a:endParaRPr lang="en-GB">
              <a:solidFill>
                <a:srgbClr val="000000"/>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961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21</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8074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22</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22113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23</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041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24</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1820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26</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567336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hangingPunct="1"/>
            <a:fld id="{5BBA9097-4894-47AA-B62D-7FA717DDC3B2}" type="slidenum">
              <a:rPr lang="en-GB">
                <a:solidFill>
                  <a:prstClr val="black"/>
                </a:solidFill>
              </a:rPr>
              <a:pPr eaLnBrk="1" hangingPunct="1"/>
              <a:t>27</a:t>
            </a:fld>
            <a:endParaRPr lang="en-GB">
              <a:solidFill>
                <a:prstClr val="black"/>
              </a:solidFill>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16148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E12C9C-045C-4BC5-8EE0-03E904559A9B}"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12C9C-045C-4BC5-8EE0-03E904559A9B}"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12C9C-045C-4BC5-8EE0-03E904559A9B}"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E12C9C-045C-4BC5-8EE0-03E904559A9B}"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12C9C-045C-4BC5-8EE0-03E904559A9B}" type="datetimeFigureOut">
              <a:rPr lang="en-US" smtClean="0"/>
              <a:t>7/22/2019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E12C9C-045C-4BC5-8EE0-03E904559A9B}"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E12C9C-045C-4BC5-8EE0-03E904559A9B}" type="datetimeFigureOut">
              <a:rPr lang="en-US" smtClean="0"/>
              <a:t>7/22/2019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E12C9C-045C-4BC5-8EE0-03E904559A9B}" type="datetimeFigureOut">
              <a:rPr lang="en-US" smtClean="0"/>
              <a:t>7/22/2019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12C9C-045C-4BC5-8EE0-03E904559A9B}" type="datetimeFigureOut">
              <a:rPr lang="en-US" smtClean="0"/>
              <a:t>7/22/2019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12C9C-045C-4BC5-8EE0-03E904559A9B}"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12C9C-045C-4BC5-8EE0-03E904559A9B}" type="datetimeFigureOut">
              <a:rPr lang="en-US" smtClean="0"/>
              <a:t>7/22/2019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D0134D-9ED0-460F-9FDE-F95F61F53B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12C9C-045C-4BC5-8EE0-03E904559A9B}" type="datetimeFigureOut">
              <a:rPr lang="en-US" smtClean="0"/>
              <a:t>7/22/2019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0134D-9ED0-460F-9FDE-F95F61F53B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7" Type="http://schemas.openxmlformats.org/officeDocument/2006/relationships/hyperlink" Target="http://med.brown.edu/pedisurg/Fetal/FetalProgramTTTSGlossary.html#polyhydramnios%2021400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med.brown.edu/pedisurg/Fetal/FetalProgramTTTSGlossary.html#hydrops%20208376"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a:t>Multiple pregnancy</a:t>
            </a:r>
          </a:p>
        </p:txBody>
      </p:sp>
      <p:sp>
        <p:nvSpPr>
          <p:cNvPr id="3" name="Subtitle 2"/>
          <p:cNvSpPr>
            <a:spLocks noGrp="1"/>
          </p:cNvSpPr>
          <p:nvPr>
            <p:ph type="subTitle" idx="1"/>
          </p:nvPr>
        </p:nvSpPr>
        <p:spPr>
          <a:xfrm>
            <a:off x="609600" y="3886200"/>
            <a:ext cx="8229600" cy="1752600"/>
          </a:xfrm>
        </p:spPr>
        <p:txBody>
          <a:bodyPr>
            <a:normAutofit lnSpcReduction="10000"/>
          </a:bodyPr>
          <a:lstStyle/>
          <a:p>
            <a:r>
              <a:rPr lang="en-US" sz="2400" dirty="0">
                <a:solidFill>
                  <a:schemeClr val="tx1"/>
                </a:solidFill>
              </a:rPr>
              <a:t>Prof. Tiran Dias</a:t>
            </a:r>
          </a:p>
          <a:p>
            <a:r>
              <a:rPr lang="en-US" sz="2400" dirty="0">
                <a:solidFill>
                  <a:schemeClr val="tx1"/>
                </a:solidFill>
              </a:rPr>
              <a:t>Professor in Fetal Medicine</a:t>
            </a:r>
          </a:p>
          <a:p>
            <a:r>
              <a:rPr lang="en-US" sz="2400" dirty="0">
                <a:solidFill>
                  <a:schemeClr val="tx1"/>
                </a:solidFill>
              </a:rPr>
              <a:t>Faculty of Medicine</a:t>
            </a:r>
          </a:p>
          <a:p>
            <a:r>
              <a:rPr lang="en-US" sz="2400" dirty="0">
                <a:solidFill>
                  <a:schemeClr val="tx1"/>
                </a:solidFill>
              </a:rPr>
              <a:t>University of Kelaniya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Diagnosis and management of multiple pregnancy</a:t>
            </a:r>
            <a:br>
              <a:rPr lang="en-US" sz="3600" dirty="0"/>
            </a:br>
            <a:endParaRPr lang="en-US" sz="3600" dirty="0"/>
          </a:p>
        </p:txBody>
      </p:sp>
      <p:sp>
        <p:nvSpPr>
          <p:cNvPr id="3" name="Content Placeholder 2"/>
          <p:cNvSpPr>
            <a:spLocks noGrp="1"/>
          </p:cNvSpPr>
          <p:nvPr>
            <p:ph idx="1"/>
          </p:nvPr>
        </p:nvSpPr>
        <p:spPr/>
        <p:txBody>
          <a:bodyPr>
            <a:normAutofit fontScale="92500"/>
          </a:bodyPr>
          <a:lstStyle/>
          <a:p>
            <a:pPr>
              <a:defRPr/>
            </a:pPr>
            <a:r>
              <a:rPr lang="en-US" sz="2400" dirty="0"/>
              <a:t>History: </a:t>
            </a:r>
          </a:p>
          <a:p>
            <a:pPr marL="914400" lvl="1" indent="-514350">
              <a:defRPr/>
            </a:pPr>
            <a:r>
              <a:rPr lang="en-US" sz="2400" dirty="0"/>
              <a:t>History of ovulation inducing drugs specially </a:t>
            </a:r>
            <a:r>
              <a:rPr lang="en-US" sz="2400" dirty="0" err="1"/>
              <a:t>gonadotrophins</a:t>
            </a:r>
            <a:endParaRPr lang="en-US" sz="2400" dirty="0"/>
          </a:p>
          <a:p>
            <a:pPr marL="914400" lvl="1" indent="-514350">
              <a:defRPr/>
            </a:pPr>
            <a:r>
              <a:rPr lang="en-US" sz="2400" dirty="0"/>
              <a:t>Family history of twinning  </a:t>
            </a:r>
          </a:p>
          <a:p>
            <a:pPr marL="914400" lvl="1" indent="-514350">
              <a:defRPr/>
            </a:pPr>
            <a:r>
              <a:rPr lang="en-US" sz="2400" dirty="0"/>
              <a:t>Exaggerated pregnancy symptoms</a:t>
            </a:r>
          </a:p>
          <a:p>
            <a:r>
              <a:rPr lang="en-US" sz="2400" dirty="0"/>
              <a:t>Examination</a:t>
            </a:r>
          </a:p>
          <a:p>
            <a:pPr marL="971550" lvl="1" indent="-571500">
              <a:defRPr/>
            </a:pPr>
            <a:r>
              <a:rPr lang="en-US" sz="2400" dirty="0"/>
              <a:t>Prevalence of </a:t>
            </a:r>
            <a:r>
              <a:rPr lang="en-US" sz="2400" dirty="0" err="1"/>
              <a:t>anaemia</a:t>
            </a:r>
            <a:r>
              <a:rPr lang="en-US" sz="2400" dirty="0"/>
              <a:t> is more than in singleton pregnancy </a:t>
            </a:r>
          </a:p>
          <a:p>
            <a:pPr marL="971550" lvl="1" indent="-571500">
              <a:defRPr/>
            </a:pPr>
            <a:r>
              <a:rPr lang="en-US" sz="2400" dirty="0"/>
              <a:t>Unusual weight gain, not explained by pre-</a:t>
            </a:r>
            <a:r>
              <a:rPr lang="en-US" sz="2400" dirty="0" err="1"/>
              <a:t>eclampsia</a:t>
            </a:r>
            <a:r>
              <a:rPr lang="en-US" sz="2400" dirty="0"/>
              <a:t> or obesity </a:t>
            </a:r>
          </a:p>
          <a:p>
            <a:pPr marL="971550" lvl="1" indent="-571500">
              <a:defRPr/>
            </a:pPr>
            <a:r>
              <a:rPr lang="en-US" sz="2400" dirty="0" err="1"/>
              <a:t>Fundal</a:t>
            </a:r>
            <a:r>
              <a:rPr lang="en-US" sz="2400" dirty="0"/>
              <a:t> height more than the POG  </a:t>
            </a:r>
          </a:p>
          <a:p>
            <a:pPr marL="971550" lvl="1" indent="-571500">
              <a:defRPr/>
            </a:pPr>
            <a:r>
              <a:rPr lang="en-US" sz="2400" dirty="0"/>
              <a:t>Palpation of too many fetal parts </a:t>
            </a:r>
          </a:p>
          <a:p>
            <a:pPr marL="971550" lvl="1" indent="-571500">
              <a:defRPr/>
            </a:pPr>
            <a:r>
              <a:rPr lang="en-US" sz="2400" dirty="0"/>
              <a:t>Two distinct fetal heart sounds  etc……</a:t>
            </a:r>
          </a:p>
          <a:p>
            <a:pPr lvl="1"/>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600" dirty="0"/>
              <a:t>Diagnosis and management of multiple pregnancy</a:t>
            </a:r>
            <a:br>
              <a:rPr lang="en-US" sz="3600" dirty="0"/>
            </a:br>
            <a:endParaRPr lang="en-US" sz="3600" dirty="0"/>
          </a:p>
        </p:txBody>
      </p:sp>
      <p:sp>
        <p:nvSpPr>
          <p:cNvPr id="5" name="Content Placeholder 2"/>
          <p:cNvSpPr>
            <a:spLocks noGrp="1"/>
          </p:cNvSpPr>
          <p:nvPr>
            <p:ph idx="1"/>
          </p:nvPr>
        </p:nvSpPr>
        <p:spPr/>
        <p:txBody>
          <a:bodyPr>
            <a:normAutofit/>
          </a:bodyPr>
          <a:lstStyle/>
          <a:p>
            <a:pPr eaLnBrk="1" hangingPunct="1"/>
            <a:r>
              <a:rPr lang="en-US" sz="2800" b="1" dirty="0"/>
              <a:t>Ultrasound:  </a:t>
            </a:r>
            <a:r>
              <a:rPr lang="en-US" sz="2800" dirty="0"/>
              <a:t>In multi fetal pregnancy </a:t>
            </a:r>
            <a:r>
              <a:rPr lang="en-US" sz="2800" b="1" u="sng" dirty="0">
                <a:solidFill>
                  <a:srgbClr val="00B050"/>
                </a:solidFill>
              </a:rPr>
              <a:t>first trimester scan (11-14)</a:t>
            </a:r>
            <a:r>
              <a:rPr lang="en-US" sz="2800" dirty="0"/>
              <a:t> is done to obtain the following information</a:t>
            </a:r>
          </a:p>
          <a:p>
            <a:pPr eaLnBrk="1" hangingPunct="1">
              <a:buNone/>
            </a:pPr>
            <a:endParaRPr lang="en-US" sz="2400" b="1" dirty="0"/>
          </a:p>
          <a:p>
            <a:pPr marL="914400" lvl="1" indent="-514350" eaLnBrk="1" hangingPunct="1">
              <a:buFont typeface="Calibri" pitchFamily="34" charset="0"/>
              <a:buAutoNum type="romanLcPeriod"/>
            </a:pPr>
            <a:r>
              <a:rPr lang="en-US" sz="2400" b="1" dirty="0"/>
              <a:t>Confirmation of diagnosis </a:t>
            </a:r>
          </a:p>
          <a:p>
            <a:pPr marL="914400" lvl="1" indent="-514350" eaLnBrk="1" hangingPunct="1">
              <a:buFont typeface="Calibri" pitchFamily="34" charset="0"/>
              <a:buAutoNum type="romanLcPeriod"/>
            </a:pPr>
            <a:r>
              <a:rPr lang="en-US" sz="2400" b="1" dirty="0"/>
              <a:t>Viability of fetuses, vanishing twin </a:t>
            </a:r>
          </a:p>
          <a:p>
            <a:pPr marL="914400" lvl="1" indent="-514350" eaLnBrk="1" hangingPunct="1">
              <a:buFont typeface="Calibri" pitchFamily="34" charset="0"/>
              <a:buAutoNum type="romanLcPeriod"/>
            </a:pPr>
            <a:r>
              <a:rPr lang="en-US" sz="2400" b="1" dirty="0" err="1"/>
              <a:t>Chorionicity</a:t>
            </a:r>
            <a:r>
              <a:rPr lang="en-US" sz="2400" b="1" dirty="0"/>
              <a:t>  determination</a:t>
            </a:r>
          </a:p>
          <a:p>
            <a:pPr marL="914400" lvl="1" indent="-514350" eaLnBrk="1" hangingPunct="1">
              <a:buFont typeface="Calibri" pitchFamily="34" charset="0"/>
              <a:buAutoNum type="romanLcPeriod"/>
            </a:pPr>
            <a:r>
              <a:rPr lang="en-US" sz="2400" b="1" dirty="0"/>
              <a:t>Pregnancy dating</a:t>
            </a:r>
          </a:p>
          <a:p>
            <a:pPr marL="914400" lvl="1" indent="-514350" eaLnBrk="1" hangingPunct="1">
              <a:buFont typeface="Calibri" pitchFamily="34" charset="0"/>
              <a:buAutoNum type="romanLcPeriod"/>
            </a:pPr>
            <a:r>
              <a:rPr lang="en-US" sz="2400" b="1" dirty="0"/>
              <a:t>Labeling </a:t>
            </a:r>
          </a:p>
          <a:p>
            <a:pPr marL="914400" lvl="1" indent="-514350" eaLnBrk="1" hangingPunct="1">
              <a:buFont typeface="Calibri" pitchFamily="34" charset="0"/>
              <a:buAutoNum type="romanLcPeriod"/>
            </a:pP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blinds(horizontal)">
                                      <p:cBhvr>
                                        <p:cTn id="21" dur="500"/>
                                        <p:tgtEl>
                                          <p:spTgt spid="5">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blinds(horizontal)">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600" b="1" dirty="0"/>
              <a:t>Diagnosis and management of multiple pregnancy</a:t>
            </a:r>
            <a:br>
              <a:rPr lang="en-US" sz="3600" b="1" dirty="0"/>
            </a:br>
            <a:endParaRPr lang="en-US" sz="3600" b="1" dirty="0"/>
          </a:p>
        </p:txBody>
      </p:sp>
      <p:sp>
        <p:nvSpPr>
          <p:cNvPr id="5" name="Rectangle 2"/>
          <p:cNvSpPr txBox="1">
            <a:spLocks noChangeArrowheads="1"/>
          </p:cNvSpPr>
          <p:nvPr/>
        </p:nvSpPr>
        <p:spPr>
          <a:xfrm>
            <a:off x="457200" y="70485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u="none" strike="noStrike" kern="1200" cap="none" spc="0" normalizeH="0" baseline="0" noProof="0" dirty="0">
              <a:ln>
                <a:noFill/>
              </a:ln>
              <a:effectLst/>
              <a:uLnTx/>
              <a:uFillTx/>
              <a:latin typeface="+mj-lt"/>
              <a:ea typeface="+mj-ea"/>
              <a:cs typeface="+mj-cs"/>
            </a:endParaRPr>
          </a:p>
        </p:txBody>
      </p:sp>
      <p:sp>
        <p:nvSpPr>
          <p:cNvPr id="6" name="Rectangle 3"/>
          <p:cNvSpPr txBox="1">
            <a:spLocks noChangeArrowheads="1"/>
          </p:cNvSpPr>
          <p:nvPr/>
        </p:nvSpPr>
        <p:spPr>
          <a:xfrm>
            <a:off x="457200" y="1935163"/>
            <a:ext cx="8229600" cy="4389437"/>
          </a:xfrm>
          <a:prstGeom prst="rect">
            <a:avLst/>
          </a:prstGeom>
        </p:spPr>
        <p:txBody>
          <a:bodyPr vert="horz" lIns="91440" tIns="45720" rIns="91440" bIns="45720" rtlCol="0">
            <a:noAutofit/>
          </a:bodyPr>
          <a:lstStyle/>
          <a:p>
            <a:pPr marL="274320" lvl="0" indent="-274320">
              <a:lnSpc>
                <a:spcPct val="200000"/>
              </a:lnSpc>
              <a:spcBef>
                <a:spcPct val="20000"/>
              </a:spcBef>
              <a:buClr>
                <a:schemeClr val="accent3"/>
              </a:buClr>
              <a:defRPr/>
            </a:pPr>
            <a:r>
              <a:rPr lang="en-US" sz="2800" b="1" dirty="0"/>
              <a:t> Aims of antenatal care</a:t>
            </a:r>
            <a:endParaRPr kumimoji="0" lang="en-US" sz="2800" b="1" u="sng" strike="noStrike" kern="1200" cap="none" spc="0" normalizeH="0" baseline="0" noProof="0" dirty="0">
              <a:ln>
                <a:noFill/>
              </a:ln>
              <a:effectLst/>
              <a:uLnTx/>
              <a:uFillTx/>
              <a:latin typeface="+mn-lt"/>
              <a:ea typeface="+mn-ea"/>
              <a:cs typeface="+mn-cs"/>
            </a:endParaRPr>
          </a:p>
          <a:p>
            <a:pPr marL="274320" marR="0" lvl="0" indent="-274320" algn="l" defTabSz="914400" rtl="0" eaLnBrk="1" fontAlgn="auto" latinLnBrk="0" hangingPunct="1">
              <a:lnSpc>
                <a:spcPct val="200000"/>
              </a:lnSpc>
              <a:spcBef>
                <a:spcPct val="20000"/>
              </a:spcBef>
              <a:spcAft>
                <a:spcPts val="0"/>
              </a:spcAft>
              <a:buClr>
                <a:schemeClr val="accent3"/>
              </a:buClr>
              <a:buSzTx/>
              <a:buFont typeface="Wingdings 2"/>
              <a:buChar char=""/>
              <a:tabLst/>
              <a:defRPr/>
            </a:pPr>
            <a:r>
              <a:rPr kumimoji="0" lang="en-US" sz="2800" b="0" u="none" strike="noStrike" kern="1200" cap="none" spc="0" normalizeH="0" baseline="0" noProof="0" dirty="0">
                <a:ln>
                  <a:noFill/>
                </a:ln>
                <a:effectLst/>
                <a:uLnTx/>
                <a:uFillTx/>
                <a:latin typeface="+mn-lt"/>
                <a:ea typeface="+mn-ea"/>
                <a:cs typeface="+mn-cs"/>
              </a:rPr>
              <a:t>Prolongation of gestation age, increase fetal weight.</a:t>
            </a:r>
          </a:p>
          <a:p>
            <a:pPr marL="274320" marR="0" lvl="0" indent="-274320" algn="l" defTabSz="914400" rtl="0" eaLnBrk="1" fontAlgn="auto" latinLnBrk="0" hangingPunct="1">
              <a:lnSpc>
                <a:spcPct val="200000"/>
              </a:lnSpc>
              <a:spcBef>
                <a:spcPct val="20000"/>
              </a:spcBef>
              <a:spcAft>
                <a:spcPts val="0"/>
              </a:spcAft>
              <a:buClr>
                <a:schemeClr val="accent3"/>
              </a:buClr>
              <a:buSzTx/>
              <a:buFont typeface="Wingdings 2"/>
              <a:buChar char=""/>
              <a:tabLst/>
              <a:defRPr/>
            </a:pPr>
            <a:r>
              <a:rPr kumimoji="0" lang="en-US" sz="2800" b="0" u="none" strike="noStrike" kern="1200" cap="none" spc="0" normalizeH="0" baseline="0" noProof="0" dirty="0">
                <a:ln>
                  <a:noFill/>
                </a:ln>
                <a:effectLst/>
                <a:uLnTx/>
                <a:uFillTx/>
                <a:latin typeface="+mn-lt"/>
                <a:ea typeface="+mn-ea"/>
                <a:cs typeface="+mn-cs"/>
              </a:rPr>
              <a:t>Improve Perinatal mortality and morbidity.</a:t>
            </a:r>
          </a:p>
          <a:p>
            <a:pPr marL="274320" marR="0" lvl="0" indent="-274320" algn="l" defTabSz="914400" rtl="0" eaLnBrk="1" fontAlgn="auto" latinLnBrk="0" hangingPunct="1">
              <a:lnSpc>
                <a:spcPct val="200000"/>
              </a:lnSpc>
              <a:spcBef>
                <a:spcPct val="20000"/>
              </a:spcBef>
              <a:spcAft>
                <a:spcPts val="0"/>
              </a:spcAft>
              <a:buClr>
                <a:schemeClr val="accent3"/>
              </a:buClr>
              <a:buSzTx/>
              <a:buFont typeface="Wingdings 2"/>
              <a:buChar char=""/>
              <a:tabLst/>
              <a:defRPr/>
            </a:pPr>
            <a:r>
              <a:rPr kumimoji="0" lang="en-US" sz="2800" b="0" u="none" strike="noStrike" kern="1200" cap="none" spc="0" normalizeH="0" baseline="0" noProof="0" dirty="0">
                <a:ln>
                  <a:noFill/>
                </a:ln>
                <a:effectLst/>
                <a:uLnTx/>
                <a:uFillTx/>
                <a:latin typeface="+mn-lt"/>
                <a:ea typeface="+mn-ea"/>
                <a:cs typeface="+mn-cs"/>
              </a:rPr>
              <a:t>Decrease incidence of maternal complications.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209800"/>
            <a:ext cx="3657600" cy="461665"/>
          </a:xfrm>
          <a:prstGeom prst="rect">
            <a:avLst/>
          </a:prstGeom>
          <a:noFill/>
        </p:spPr>
        <p:txBody>
          <a:bodyPr wrap="square" rtlCol="0">
            <a:spAutoFit/>
          </a:bodyPr>
          <a:lstStyle/>
          <a:p>
            <a:pPr algn="ctr"/>
            <a:r>
              <a:rPr lang="en-US" sz="2400" b="1" dirty="0"/>
              <a:t>DCDA</a:t>
            </a:r>
          </a:p>
        </p:txBody>
      </p:sp>
      <p:sp>
        <p:nvSpPr>
          <p:cNvPr id="6" name="TextBox 5"/>
          <p:cNvSpPr txBox="1"/>
          <p:nvPr/>
        </p:nvSpPr>
        <p:spPr>
          <a:xfrm>
            <a:off x="2819400" y="1447800"/>
            <a:ext cx="3657600" cy="461665"/>
          </a:xfrm>
          <a:prstGeom prst="rect">
            <a:avLst/>
          </a:prstGeom>
          <a:noFill/>
        </p:spPr>
        <p:txBody>
          <a:bodyPr wrap="square" rtlCol="0">
            <a:spAutoFit/>
          </a:bodyPr>
          <a:lstStyle/>
          <a:p>
            <a:pPr algn="ctr"/>
            <a:r>
              <a:rPr lang="en-US" sz="2400" b="1" dirty="0"/>
              <a:t>First trimester scan  (11-14) </a:t>
            </a:r>
            <a:endParaRPr lang="en-US" sz="2400" dirty="0"/>
          </a:p>
        </p:txBody>
      </p:sp>
      <p:sp>
        <p:nvSpPr>
          <p:cNvPr id="7" name="TextBox 6"/>
          <p:cNvSpPr txBox="1"/>
          <p:nvPr/>
        </p:nvSpPr>
        <p:spPr>
          <a:xfrm>
            <a:off x="304800" y="3200400"/>
            <a:ext cx="3657600" cy="830997"/>
          </a:xfrm>
          <a:prstGeom prst="rect">
            <a:avLst/>
          </a:prstGeom>
          <a:noFill/>
        </p:spPr>
        <p:txBody>
          <a:bodyPr wrap="square" rtlCol="0">
            <a:spAutoFit/>
          </a:bodyPr>
          <a:lstStyle/>
          <a:p>
            <a:pPr algn="ctr"/>
            <a:r>
              <a:rPr lang="en-US" sz="2400" dirty="0"/>
              <a:t>Anomaly scan</a:t>
            </a:r>
          </a:p>
          <a:p>
            <a:pPr algn="ctr"/>
            <a:r>
              <a:rPr lang="en-US" sz="2400" dirty="0"/>
              <a:t>(18+0 to 20+6 weeks)</a:t>
            </a:r>
            <a:endParaRPr lang="en-US" sz="2400" b="1" dirty="0"/>
          </a:p>
        </p:txBody>
      </p:sp>
      <p:sp>
        <p:nvSpPr>
          <p:cNvPr id="8" name="TextBox 7"/>
          <p:cNvSpPr txBox="1"/>
          <p:nvPr/>
        </p:nvSpPr>
        <p:spPr>
          <a:xfrm>
            <a:off x="304800" y="4495800"/>
            <a:ext cx="3657600" cy="1200329"/>
          </a:xfrm>
          <a:prstGeom prst="rect">
            <a:avLst/>
          </a:prstGeom>
          <a:noFill/>
        </p:spPr>
        <p:txBody>
          <a:bodyPr wrap="square" rtlCol="0">
            <a:spAutoFit/>
          </a:bodyPr>
          <a:lstStyle/>
          <a:p>
            <a:pPr algn="ctr"/>
            <a:r>
              <a:rPr lang="en-US" sz="2400" dirty="0"/>
              <a:t>4 weekly Growth and wellbeing scans from 20 weeks</a:t>
            </a:r>
          </a:p>
        </p:txBody>
      </p:sp>
      <p:sp>
        <p:nvSpPr>
          <p:cNvPr id="9" name="TextBox 8"/>
          <p:cNvSpPr txBox="1"/>
          <p:nvPr/>
        </p:nvSpPr>
        <p:spPr>
          <a:xfrm>
            <a:off x="5257800" y="2209800"/>
            <a:ext cx="3657600" cy="461665"/>
          </a:xfrm>
          <a:prstGeom prst="rect">
            <a:avLst/>
          </a:prstGeom>
          <a:noFill/>
        </p:spPr>
        <p:txBody>
          <a:bodyPr wrap="square" rtlCol="0">
            <a:spAutoFit/>
          </a:bodyPr>
          <a:lstStyle/>
          <a:p>
            <a:pPr algn="ctr"/>
            <a:r>
              <a:rPr lang="en-US" sz="2400" b="1" dirty="0"/>
              <a:t>MCDA</a:t>
            </a:r>
          </a:p>
        </p:txBody>
      </p:sp>
      <p:sp>
        <p:nvSpPr>
          <p:cNvPr id="11" name="TextBox 10"/>
          <p:cNvSpPr txBox="1"/>
          <p:nvPr/>
        </p:nvSpPr>
        <p:spPr>
          <a:xfrm>
            <a:off x="3962400" y="2286000"/>
            <a:ext cx="492443" cy="3733800"/>
          </a:xfrm>
          <a:prstGeom prst="rect">
            <a:avLst/>
          </a:prstGeom>
          <a:noFill/>
        </p:spPr>
        <p:txBody>
          <a:bodyPr vert="vert270" wrap="square" rtlCol="0">
            <a:spAutoFit/>
          </a:bodyPr>
          <a:lstStyle/>
          <a:p>
            <a:r>
              <a:rPr lang="en-US" sz="2000" b="1" dirty="0">
                <a:solidFill>
                  <a:srgbClr val="00B050"/>
                </a:solidFill>
              </a:rPr>
              <a:t>ANC visits at </a:t>
            </a:r>
            <a:r>
              <a:rPr lang="en-US" sz="2000" b="1" dirty="0">
                <a:solidFill>
                  <a:srgbClr val="7030A0"/>
                </a:solidFill>
              </a:rPr>
              <a:t>16</a:t>
            </a:r>
            <a:r>
              <a:rPr lang="en-US" sz="2000" dirty="0"/>
              <a:t>,20,24,28,32</a:t>
            </a:r>
            <a:r>
              <a:rPr lang="en-US" sz="2000" b="1" dirty="0">
                <a:solidFill>
                  <a:srgbClr val="7030A0"/>
                </a:solidFill>
              </a:rPr>
              <a:t>,34</a:t>
            </a:r>
            <a:r>
              <a:rPr lang="en-US" sz="2000" dirty="0"/>
              <a:t>,36</a:t>
            </a:r>
          </a:p>
        </p:txBody>
      </p:sp>
      <p:sp>
        <p:nvSpPr>
          <p:cNvPr id="12" name="TextBox 11"/>
          <p:cNvSpPr txBox="1"/>
          <p:nvPr/>
        </p:nvSpPr>
        <p:spPr>
          <a:xfrm>
            <a:off x="5334000" y="3048000"/>
            <a:ext cx="3657600" cy="830997"/>
          </a:xfrm>
          <a:prstGeom prst="rect">
            <a:avLst/>
          </a:prstGeom>
          <a:noFill/>
        </p:spPr>
        <p:txBody>
          <a:bodyPr wrap="square" rtlCol="0">
            <a:spAutoFit/>
          </a:bodyPr>
          <a:lstStyle/>
          <a:p>
            <a:pPr algn="ctr"/>
            <a:r>
              <a:rPr lang="en-US" sz="2400" dirty="0"/>
              <a:t>TTTS check </a:t>
            </a:r>
          </a:p>
          <a:p>
            <a:pPr algn="ctr"/>
            <a:r>
              <a:rPr lang="en-US" sz="2400" dirty="0"/>
              <a:t>(16, 18, 20, 22, 24)</a:t>
            </a:r>
            <a:endParaRPr lang="en-US" sz="2400" b="1" dirty="0"/>
          </a:p>
        </p:txBody>
      </p:sp>
      <p:sp>
        <p:nvSpPr>
          <p:cNvPr id="13" name="TextBox 12"/>
          <p:cNvSpPr txBox="1"/>
          <p:nvPr/>
        </p:nvSpPr>
        <p:spPr>
          <a:xfrm>
            <a:off x="5181600" y="4191000"/>
            <a:ext cx="3657600" cy="830997"/>
          </a:xfrm>
          <a:prstGeom prst="rect">
            <a:avLst/>
          </a:prstGeom>
          <a:noFill/>
        </p:spPr>
        <p:txBody>
          <a:bodyPr wrap="square" rtlCol="0">
            <a:spAutoFit/>
          </a:bodyPr>
          <a:lstStyle/>
          <a:p>
            <a:pPr algn="ctr"/>
            <a:r>
              <a:rPr lang="en-US" sz="2400" dirty="0"/>
              <a:t>Anomaly scan</a:t>
            </a:r>
          </a:p>
          <a:p>
            <a:pPr algn="ctr"/>
            <a:r>
              <a:rPr lang="en-US" sz="2400" dirty="0"/>
              <a:t>(18+0 to 20+6 weeks)</a:t>
            </a:r>
            <a:endParaRPr lang="en-US" sz="2400" b="1" dirty="0"/>
          </a:p>
        </p:txBody>
      </p:sp>
      <p:sp>
        <p:nvSpPr>
          <p:cNvPr id="14" name="TextBox 13"/>
          <p:cNvSpPr txBox="1"/>
          <p:nvPr/>
        </p:nvSpPr>
        <p:spPr>
          <a:xfrm>
            <a:off x="5105400" y="5257800"/>
            <a:ext cx="3657600" cy="1200329"/>
          </a:xfrm>
          <a:prstGeom prst="rect">
            <a:avLst/>
          </a:prstGeom>
          <a:noFill/>
        </p:spPr>
        <p:txBody>
          <a:bodyPr wrap="square" rtlCol="0">
            <a:spAutoFit/>
          </a:bodyPr>
          <a:lstStyle/>
          <a:p>
            <a:pPr algn="ctr"/>
            <a:r>
              <a:rPr lang="en-US" sz="2400" dirty="0"/>
              <a:t>4 weekly Growth and wellbeing scans from 20 weeks</a:t>
            </a:r>
          </a:p>
        </p:txBody>
      </p:sp>
      <p:sp>
        <p:nvSpPr>
          <p:cNvPr id="15" name="TextBox 14"/>
          <p:cNvSpPr txBox="1"/>
          <p:nvPr/>
        </p:nvSpPr>
        <p:spPr>
          <a:xfrm>
            <a:off x="8651557" y="1295400"/>
            <a:ext cx="492443" cy="5181600"/>
          </a:xfrm>
          <a:prstGeom prst="rect">
            <a:avLst/>
          </a:prstGeom>
          <a:noFill/>
        </p:spPr>
        <p:txBody>
          <a:bodyPr vert="vert270" wrap="square" rtlCol="0">
            <a:spAutoFit/>
          </a:bodyPr>
          <a:lstStyle/>
          <a:p>
            <a:r>
              <a:rPr lang="en-US" sz="2000" b="1" dirty="0">
                <a:solidFill>
                  <a:srgbClr val="00B050"/>
                </a:solidFill>
              </a:rPr>
              <a:t>ANC visits at </a:t>
            </a:r>
            <a:r>
              <a:rPr lang="en-US" sz="2000" b="1" dirty="0">
                <a:solidFill>
                  <a:srgbClr val="7030A0"/>
                </a:solidFill>
              </a:rPr>
              <a:t>16</a:t>
            </a:r>
            <a:r>
              <a:rPr lang="en-US" sz="2000" dirty="0"/>
              <a:t>,18,20,22,24,28,32,34,</a:t>
            </a:r>
          </a:p>
        </p:txBody>
      </p:sp>
      <p:sp>
        <p:nvSpPr>
          <p:cNvPr id="17" name="Title 1"/>
          <p:cNvSpPr>
            <a:spLocks noGrp="1"/>
          </p:cNvSpPr>
          <p:nvPr>
            <p:ph type="title"/>
          </p:nvPr>
        </p:nvSpPr>
        <p:spPr>
          <a:xfrm>
            <a:off x="421957" y="228600"/>
            <a:ext cx="8229600" cy="1143000"/>
          </a:xfrm>
        </p:spPr>
        <p:txBody>
          <a:bodyPr>
            <a:noAutofit/>
          </a:bodyPr>
          <a:lstStyle/>
          <a:p>
            <a:r>
              <a:rPr lang="en-US" sz="3600" b="1" dirty="0"/>
              <a:t>Diagnosis and management of multiple pregnancy</a:t>
            </a:r>
            <a:br>
              <a:rPr lang="en-US" sz="3600" b="1" dirty="0"/>
            </a:br>
            <a:endParaRPr 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5"/>
          <p:cNvSpPr txBox="1">
            <a:spLocks noChangeArrowheads="1"/>
          </p:cNvSpPr>
          <p:nvPr/>
        </p:nvSpPr>
        <p:spPr bwMode="auto">
          <a:xfrm>
            <a:off x="0" y="1331893"/>
            <a:ext cx="9132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solidFill>
                  <a:srgbClr val="000000"/>
                </a:solidFill>
              </a:rPr>
              <a:t>Stillbirth rate in twin pregnancy</a:t>
            </a:r>
          </a:p>
          <a:p>
            <a:pPr algn="ctr"/>
            <a:r>
              <a:rPr lang="en-GB" sz="2800" dirty="0">
                <a:solidFill>
                  <a:srgbClr val="000000"/>
                </a:solidFill>
              </a:rPr>
              <a:t>Current evidence</a:t>
            </a:r>
          </a:p>
        </p:txBody>
      </p:sp>
      <p:grpSp>
        <p:nvGrpSpPr>
          <p:cNvPr id="12293" name="Group 120"/>
          <p:cNvGrpSpPr>
            <a:grpSpLocks/>
          </p:cNvGrpSpPr>
          <p:nvPr/>
        </p:nvGrpSpPr>
        <p:grpSpPr bwMode="auto">
          <a:xfrm>
            <a:off x="1357313" y="2424113"/>
            <a:ext cx="6572250" cy="4357687"/>
            <a:chOff x="1357313" y="1785938"/>
            <a:chExt cx="6143625" cy="4143375"/>
          </a:xfrm>
        </p:grpSpPr>
        <p:sp>
          <p:nvSpPr>
            <p:cNvPr id="176" name="Rectangle 175"/>
            <p:cNvSpPr/>
            <p:nvPr/>
          </p:nvSpPr>
          <p:spPr bwMode="auto">
            <a:xfrm>
              <a:off x="1357313" y="1785938"/>
              <a:ext cx="6143625" cy="4143375"/>
            </a:xfrm>
            <a:prstGeom prst="rect">
              <a:avLst/>
            </a:prstGeom>
            <a:solidFill>
              <a:sysClr val="window" lastClr="FFFFFF">
                <a:lumMod val="95000"/>
              </a:sysClr>
            </a:solidFill>
            <a:ln w="12700" cap="flat" cmpd="sng" algn="ctr">
              <a:solidFill>
                <a:sysClr val="windowText" lastClr="000000"/>
              </a:solidFill>
              <a:prstDash val="solid"/>
            </a:ln>
            <a:effectLst/>
          </p:spPr>
          <p:txBody>
            <a:bodyPr anchor="ctr"/>
            <a:lstStyle/>
            <a:p>
              <a:pPr fontAlgn="auto">
                <a:spcBef>
                  <a:spcPts val="0"/>
                </a:spcBef>
                <a:spcAft>
                  <a:spcPts val="0"/>
                </a:spcAft>
                <a:defRPr/>
              </a:pPr>
              <a:endParaRPr lang="en-US" kern="0">
                <a:solidFill>
                  <a:sysClr val="window" lastClr="FFFFFF"/>
                </a:solidFill>
                <a:latin typeface="Calibri"/>
                <a:cs typeface="Arial" charset="0"/>
              </a:endParaRPr>
            </a:p>
          </p:txBody>
        </p:sp>
        <p:sp>
          <p:nvSpPr>
            <p:cNvPr id="177" name="Rectangle 6"/>
            <p:cNvSpPr>
              <a:spLocks noChangeArrowheads="1"/>
            </p:cNvSpPr>
            <p:nvPr/>
          </p:nvSpPr>
          <p:spPr bwMode="auto">
            <a:xfrm>
              <a:off x="2412413" y="2148200"/>
              <a:ext cx="8904" cy="2952438"/>
            </a:xfrm>
            <a:prstGeom prst="rect">
              <a:avLst/>
            </a:prstGeom>
            <a:solidFill>
              <a:srgbClr val="868686"/>
            </a:solidFill>
            <a:ln w="12700">
              <a:solidFill>
                <a:schemeClr val="tx1"/>
              </a:solidFill>
              <a:prstDash val="solid"/>
              <a:miter lim="800000"/>
              <a:headEnd/>
              <a:tailEnd/>
            </a:ln>
          </p:spPr>
          <p:txBody>
            <a:bodyPr/>
            <a:lstStyle/>
            <a:p>
              <a:pPr fontAlgn="auto">
                <a:spcBef>
                  <a:spcPts val="0"/>
                </a:spcBef>
                <a:spcAft>
                  <a:spcPts val="0"/>
                </a:spcAft>
                <a:defRPr/>
              </a:pPr>
              <a:endParaRPr lang="en-US" sz="1400" kern="0">
                <a:solidFill>
                  <a:sysClr val="windowText" lastClr="000000"/>
                </a:solidFill>
              </a:endParaRPr>
            </a:p>
          </p:txBody>
        </p:sp>
        <p:sp>
          <p:nvSpPr>
            <p:cNvPr id="178" name="Freeform 7"/>
            <p:cNvSpPr>
              <a:spLocks noEditPoints="1"/>
            </p:cNvSpPr>
            <p:nvPr/>
          </p:nvSpPr>
          <p:spPr bwMode="auto">
            <a:xfrm>
              <a:off x="2372347" y="2148200"/>
              <a:ext cx="40067" cy="2963004"/>
            </a:xfrm>
            <a:custGeom>
              <a:avLst/>
              <a:gdLst/>
              <a:ahLst/>
              <a:cxnLst>
                <a:cxn ang="0">
                  <a:pos x="0" y="1379"/>
                </a:cxn>
                <a:cxn ang="0">
                  <a:pos x="22" y="1379"/>
                </a:cxn>
                <a:cxn ang="0">
                  <a:pos x="22" y="1384"/>
                </a:cxn>
                <a:cxn ang="0">
                  <a:pos x="0" y="1384"/>
                </a:cxn>
                <a:cxn ang="0">
                  <a:pos x="0" y="1379"/>
                </a:cxn>
                <a:cxn ang="0">
                  <a:pos x="0" y="1241"/>
                </a:cxn>
                <a:cxn ang="0">
                  <a:pos x="22" y="1241"/>
                </a:cxn>
                <a:cxn ang="0">
                  <a:pos x="22" y="1245"/>
                </a:cxn>
                <a:cxn ang="0">
                  <a:pos x="0" y="1245"/>
                </a:cxn>
                <a:cxn ang="0">
                  <a:pos x="0" y="1241"/>
                </a:cxn>
                <a:cxn ang="0">
                  <a:pos x="0" y="1102"/>
                </a:cxn>
                <a:cxn ang="0">
                  <a:pos x="22" y="1102"/>
                </a:cxn>
                <a:cxn ang="0">
                  <a:pos x="22" y="1107"/>
                </a:cxn>
                <a:cxn ang="0">
                  <a:pos x="0" y="1107"/>
                </a:cxn>
                <a:cxn ang="0">
                  <a:pos x="0" y="1102"/>
                </a:cxn>
                <a:cxn ang="0">
                  <a:pos x="0" y="964"/>
                </a:cxn>
                <a:cxn ang="0">
                  <a:pos x="22" y="964"/>
                </a:cxn>
                <a:cxn ang="0">
                  <a:pos x="22" y="968"/>
                </a:cxn>
                <a:cxn ang="0">
                  <a:pos x="0" y="968"/>
                </a:cxn>
                <a:cxn ang="0">
                  <a:pos x="0" y="964"/>
                </a:cxn>
                <a:cxn ang="0">
                  <a:pos x="0" y="826"/>
                </a:cxn>
                <a:cxn ang="0">
                  <a:pos x="22" y="826"/>
                </a:cxn>
                <a:cxn ang="0">
                  <a:pos x="22" y="830"/>
                </a:cxn>
                <a:cxn ang="0">
                  <a:pos x="0" y="830"/>
                </a:cxn>
                <a:cxn ang="0">
                  <a:pos x="0" y="826"/>
                </a:cxn>
                <a:cxn ang="0">
                  <a:pos x="0" y="687"/>
                </a:cxn>
                <a:cxn ang="0">
                  <a:pos x="22" y="687"/>
                </a:cxn>
                <a:cxn ang="0">
                  <a:pos x="22" y="692"/>
                </a:cxn>
                <a:cxn ang="0">
                  <a:pos x="0" y="692"/>
                </a:cxn>
                <a:cxn ang="0">
                  <a:pos x="0" y="687"/>
                </a:cxn>
                <a:cxn ang="0">
                  <a:pos x="0" y="549"/>
                </a:cxn>
                <a:cxn ang="0">
                  <a:pos x="22" y="549"/>
                </a:cxn>
                <a:cxn ang="0">
                  <a:pos x="22" y="553"/>
                </a:cxn>
                <a:cxn ang="0">
                  <a:pos x="0" y="553"/>
                </a:cxn>
                <a:cxn ang="0">
                  <a:pos x="0" y="549"/>
                </a:cxn>
                <a:cxn ang="0">
                  <a:pos x="0" y="411"/>
                </a:cxn>
                <a:cxn ang="0">
                  <a:pos x="22" y="411"/>
                </a:cxn>
                <a:cxn ang="0">
                  <a:pos x="22" y="419"/>
                </a:cxn>
                <a:cxn ang="0">
                  <a:pos x="0" y="419"/>
                </a:cxn>
                <a:cxn ang="0">
                  <a:pos x="0" y="411"/>
                </a:cxn>
                <a:cxn ang="0">
                  <a:pos x="0" y="272"/>
                </a:cxn>
                <a:cxn ang="0">
                  <a:pos x="22" y="272"/>
                </a:cxn>
                <a:cxn ang="0">
                  <a:pos x="22" y="281"/>
                </a:cxn>
                <a:cxn ang="0">
                  <a:pos x="0" y="281"/>
                </a:cxn>
                <a:cxn ang="0">
                  <a:pos x="0" y="272"/>
                </a:cxn>
                <a:cxn ang="0">
                  <a:pos x="0" y="138"/>
                </a:cxn>
                <a:cxn ang="0">
                  <a:pos x="22" y="138"/>
                </a:cxn>
                <a:cxn ang="0">
                  <a:pos x="22" y="142"/>
                </a:cxn>
                <a:cxn ang="0">
                  <a:pos x="0" y="142"/>
                </a:cxn>
                <a:cxn ang="0">
                  <a:pos x="0" y="138"/>
                </a:cxn>
                <a:cxn ang="0">
                  <a:pos x="0" y="0"/>
                </a:cxn>
                <a:cxn ang="0">
                  <a:pos x="22" y="0"/>
                </a:cxn>
                <a:cxn ang="0">
                  <a:pos x="22" y="4"/>
                </a:cxn>
                <a:cxn ang="0">
                  <a:pos x="0" y="4"/>
                </a:cxn>
                <a:cxn ang="0">
                  <a:pos x="0" y="0"/>
                </a:cxn>
              </a:cxnLst>
              <a:rect l="0" t="0" r="r" b="b"/>
              <a:pathLst>
                <a:path w="22" h="1384">
                  <a:moveTo>
                    <a:pt x="0" y="1379"/>
                  </a:moveTo>
                  <a:lnTo>
                    <a:pt x="22" y="1379"/>
                  </a:lnTo>
                  <a:lnTo>
                    <a:pt x="22" y="1384"/>
                  </a:lnTo>
                  <a:lnTo>
                    <a:pt x="0" y="1384"/>
                  </a:lnTo>
                  <a:lnTo>
                    <a:pt x="0" y="1379"/>
                  </a:lnTo>
                  <a:close/>
                  <a:moveTo>
                    <a:pt x="0" y="1241"/>
                  </a:moveTo>
                  <a:lnTo>
                    <a:pt x="22" y="1241"/>
                  </a:lnTo>
                  <a:lnTo>
                    <a:pt x="22" y="1245"/>
                  </a:lnTo>
                  <a:lnTo>
                    <a:pt x="0" y="1245"/>
                  </a:lnTo>
                  <a:lnTo>
                    <a:pt x="0" y="1241"/>
                  </a:lnTo>
                  <a:close/>
                  <a:moveTo>
                    <a:pt x="0" y="1102"/>
                  </a:moveTo>
                  <a:lnTo>
                    <a:pt x="22" y="1102"/>
                  </a:lnTo>
                  <a:lnTo>
                    <a:pt x="22" y="1107"/>
                  </a:lnTo>
                  <a:lnTo>
                    <a:pt x="0" y="1107"/>
                  </a:lnTo>
                  <a:lnTo>
                    <a:pt x="0" y="1102"/>
                  </a:lnTo>
                  <a:close/>
                  <a:moveTo>
                    <a:pt x="0" y="964"/>
                  </a:moveTo>
                  <a:lnTo>
                    <a:pt x="22" y="964"/>
                  </a:lnTo>
                  <a:lnTo>
                    <a:pt x="22" y="968"/>
                  </a:lnTo>
                  <a:lnTo>
                    <a:pt x="0" y="968"/>
                  </a:lnTo>
                  <a:lnTo>
                    <a:pt x="0" y="964"/>
                  </a:lnTo>
                  <a:close/>
                  <a:moveTo>
                    <a:pt x="0" y="826"/>
                  </a:moveTo>
                  <a:lnTo>
                    <a:pt x="22" y="826"/>
                  </a:lnTo>
                  <a:lnTo>
                    <a:pt x="22" y="830"/>
                  </a:lnTo>
                  <a:lnTo>
                    <a:pt x="0" y="830"/>
                  </a:lnTo>
                  <a:lnTo>
                    <a:pt x="0" y="826"/>
                  </a:lnTo>
                  <a:close/>
                  <a:moveTo>
                    <a:pt x="0" y="687"/>
                  </a:moveTo>
                  <a:lnTo>
                    <a:pt x="22" y="687"/>
                  </a:lnTo>
                  <a:lnTo>
                    <a:pt x="22" y="692"/>
                  </a:lnTo>
                  <a:lnTo>
                    <a:pt x="0" y="692"/>
                  </a:lnTo>
                  <a:lnTo>
                    <a:pt x="0" y="687"/>
                  </a:lnTo>
                  <a:close/>
                  <a:moveTo>
                    <a:pt x="0" y="549"/>
                  </a:moveTo>
                  <a:lnTo>
                    <a:pt x="22" y="549"/>
                  </a:lnTo>
                  <a:lnTo>
                    <a:pt x="22" y="553"/>
                  </a:lnTo>
                  <a:lnTo>
                    <a:pt x="0" y="553"/>
                  </a:lnTo>
                  <a:lnTo>
                    <a:pt x="0" y="549"/>
                  </a:lnTo>
                  <a:close/>
                  <a:moveTo>
                    <a:pt x="0" y="411"/>
                  </a:moveTo>
                  <a:lnTo>
                    <a:pt x="22" y="411"/>
                  </a:lnTo>
                  <a:lnTo>
                    <a:pt x="22" y="419"/>
                  </a:lnTo>
                  <a:lnTo>
                    <a:pt x="0" y="419"/>
                  </a:lnTo>
                  <a:lnTo>
                    <a:pt x="0" y="411"/>
                  </a:lnTo>
                  <a:close/>
                  <a:moveTo>
                    <a:pt x="0" y="272"/>
                  </a:moveTo>
                  <a:lnTo>
                    <a:pt x="22" y="272"/>
                  </a:lnTo>
                  <a:lnTo>
                    <a:pt x="22" y="281"/>
                  </a:lnTo>
                  <a:lnTo>
                    <a:pt x="0" y="281"/>
                  </a:lnTo>
                  <a:lnTo>
                    <a:pt x="0" y="272"/>
                  </a:lnTo>
                  <a:close/>
                  <a:moveTo>
                    <a:pt x="0" y="138"/>
                  </a:moveTo>
                  <a:lnTo>
                    <a:pt x="22" y="138"/>
                  </a:lnTo>
                  <a:lnTo>
                    <a:pt x="22" y="142"/>
                  </a:lnTo>
                  <a:lnTo>
                    <a:pt x="0" y="142"/>
                  </a:lnTo>
                  <a:lnTo>
                    <a:pt x="0" y="138"/>
                  </a:lnTo>
                  <a:close/>
                  <a:moveTo>
                    <a:pt x="0" y="0"/>
                  </a:moveTo>
                  <a:lnTo>
                    <a:pt x="22" y="0"/>
                  </a:lnTo>
                  <a:lnTo>
                    <a:pt x="22" y="4"/>
                  </a:lnTo>
                  <a:lnTo>
                    <a:pt x="0" y="4"/>
                  </a:lnTo>
                  <a:lnTo>
                    <a:pt x="0" y="0"/>
                  </a:lnTo>
                  <a:close/>
                </a:path>
              </a:pathLst>
            </a:custGeom>
            <a:solidFill>
              <a:srgbClr val="868686"/>
            </a:solidFill>
            <a:ln w="12700">
              <a:solidFill>
                <a:schemeClr val="tx1"/>
              </a:solidFill>
              <a:prstDash val="solid"/>
              <a:round/>
              <a:headEnd/>
              <a:tailEnd/>
            </a:ln>
          </p:spPr>
          <p:txBody>
            <a:bodyPr/>
            <a:lstStyle/>
            <a:p>
              <a:pPr fontAlgn="auto">
                <a:spcBef>
                  <a:spcPts val="0"/>
                </a:spcBef>
                <a:spcAft>
                  <a:spcPts val="0"/>
                </a:spcAft>
                <a:defRPr/>
              </a:pPr>
              <a:endParaRPr lang="en-US" sz="1400" kern="0">
                <a:solidFill>
                  <a:sysClr val="windowText" lastClr="000000"/>
                </a:solidFill>
              </a:endParaRPr>
            </a:p>
          </p:txBody>
        </p:sp>
        <p:sp>
          <p:nvSpPr>
            <p:cNvPr id="179" name="Rectangle 8"/>
            <p:cNvSpPr>
              <a:spLocks noChangeArrowheads="1"/>
            </p:cNvSpPr>
            <p:nvPr/>
          </p:nvSpPr>
          <p:spPr bwMode="auto">
            <a:xfrm>
              <a:off x="2498483" y="5100638"/>
              <a:ext cx="4757599" cy="10566"/>
            </a:xfrm>
            <a:prstGeom prst="rect">
              <a:avLst/>
            </a:prstGeom>
            <a:solidFill>
              <a:srgbClr val="868686"/>
            </a:solidFill>
            <a:ln w="19050">
              <a:solidFill>
                <a:schemeClr val="tx1"/>
              </a:solidFill>
              <a:prstDash val="solid"/>
              <a:miter lim="800000"/>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0" name="Freeform 9"/>
            <p:cNvSpPr>
              <a:spLocks noEditPoints="1"/>
            </p:cNvSpPr>
            <p:nvPr/>
          </p:nvSpPr>
          <p:spPr bwMode="auto">
            <a:xfrm>
              <a:off x="2498483" y="5100638"/>
              <a:ext cx="4766503" cy="55848"/>
            </a:xfrm>
            <a:custGeom>
              <a:avLst/>
              <a:gdLst/>
              <a:ahLst/>
              <a:cxnLst>
                <a:cxn ang="0">
                  <a:pos x="4" y="0"/>
                </a:cxn>
                <a:cxn ang="0">
                  <a:pos x="4" y="26"/>
                </a:cxn>
                <a:cxn ang="0">
                  <a:pos x="0" y="26"/>
                </a:cxn>
                <a:cxn ang="0">
                  <a:pos x="0" y="0"/>
                </a:cxn>
                <a:cxn ang="0">
                  <a:pos x="4" y="0"/>
                </a:cxn>
                <a:cxn ang="0">
                  <a:pos x="364" y="0"/>
                </a:cxn>
                <a:cxn ang="0">
                  <a:pos x="364" y="26"/>
                </a:cxn>
                <a:cxn ang="0">
                  <a:pos x="355" y="26"/>
                </a:cxn>
                <a:cxn ang="0">
                  <a:pos x="355" y="0"/>
                </a:cxn>
                <a:cxn ang="0">
                  <a:pos x="364" y="0"/>
                </a:cxn>
                <a:cxn ang="0">
                  <a:pos x="719" y="0"/>
                </a:cxn>
                <a:cxn ang="0">
                  <a:pos x="719" y="26"/>
                </a:cxn>
                <a:cxn ang="0">
                  <a:pos x="715" y="26"/>
                </a:cxn>
                <a:cxn ang="0">
                  <a:pos x="715" y="0"/>
                </a:cxn>
                <a:cxn ang="0">
                  <a:pos x="719" y="0"/>
                </a:cxn>
                <a:cxn ang="0">
                  <a:pos x="1079" y="0"/>
                </a:cxn>
                <a:cxn ang="0">
                  <a:pos x="1079" y="26"/>
                </a:cxn>
                <a:cxn ang="0">
                  <a:pos x="1074" y="26"/>
                </a:cxn>
                <a:cxn ang="0">
                  <a:pos x="1074" y="0"/>
                </a:cxn>
                <a:cxn ang="0">
                  <a:pos x="1079" y="0"/>
                </a:cxn>
                <a:cxn ang="0">
                  <a:pos x="1439" y="0"/>
                </a:cxn>
                <a:cxn ang="0">
                  <a:pos x="1439" y="26"/>
                </a:cxn>
                <a:cxn ang="0">
                  <a:pos x="1430" y="26"/>
                </a:cxn>
                <a:cxn ang="0">
                  <a:pos x="1430" y="0"/>
                </a:cxn>
                <a:cxn ang="0">
                  <a:pos x="1439" y="0"/>
                </a:cxn>
                <a:cxn ang="0">
                  <a:pos x="1794" y="0"/>
                </a:cxn>
                <a:cxn ang="0">
                  <a:pos x="1794" y="26"/>
                </a:cxn>
                <a:cxn ang="0">
                  <a:pos x="1790" y="26"/>
                </a:cxn>
                <a:cxn ang="0">
                  <a:pos x="1790" y="0"/>
                </a:cxn>
                <a:cxn ang="0">
                  <a:pos x="1794" y="0"/>
                </a:cxn>
                <a:cxn ang="0">
                  <a:pos x="2154" y="0"/>
                </a:cxn>
                <a:cxn ang="0">
                  <a:pos x="2154" y="26"/>
                </a:cxn>
                <a:cxn ang="0">
                  <a:pos x="2149" y="26"/>
                </a:cxn>
                <a:cxn ang="0">
                  <a:pos x="2149" y="0"/>
                </a:cxn>
                <a:cxn ang="0">
                  <a:pos x="2154" y="0"/>
                </a:cxn>
                <a:cxn ang="0">
                  <a:pos x="2513" y="0"/>
                </a:cxn>
                <a:cxn ang="0">
                  <a:pos x="2513" y="26"/>
                </a:cxn>
                <a:cxn ang="0">
                  <a:pos x="2509" y="26"/>
                </a:cxn>
                <a:cxn ang="0">
                  <a:pos x="2509" y="0"/>
                </a:cxn>
                <a:cxn ang="0">
                  <a:pos x="2513" y="0"/>
                </a:cxn>
              </a:cxnLst>
              <a:rect l="0" t="0" r="r" b="b"/>
              <a:pathLst>
                <a:path w="2513" h="26">
                  <a:moveTo>
                    <a:pt x="4" y="0"/>
                  </a:moveTo>
                  <a:lnTo>
                    <a:pt x="4" y="26"/>
                  </a:lnTo>
                  <a:lnTo>
                    <a:pt x="0" y="26"/>
                  </a:lnTo>
                  <a:lnTo>
                    <a:pt x="0" y="0"/>
                  </a:lnTo>
                  <a:lnTo>
                    <a:pt x="4" y="0"/>
                  </a:lnTo>
                  <a:close/>
                  <a:moveTo>
                    <a:pt x="364" y="0"/>
                  </a:moveTo>
                  <a:lnTo>
                    <a:pt x="364" y="26"/>
                  </a:lnTo>
                  <a:lnTo>
                    <a:pt x="355" y="26"/>
                  </a:lnTo>
                  <a:lnTo>
                    <a:pt x="355" y="0"/>
                  </a:lnTo>
                  <a:lnTo>
                    <a:pt x="364" y="0"/>
                  </a:lnTo>
                  <a:close/>
                  <a:moveTo>
                    <a:pt x="719" y="0"/>
                  </a:moveTo>
                  <a:lnTo>
                    <a:pt x="719" y="26"/>
                  </a:lnTo>
                  <a:lnTo>
                    <a:pt x="715" y="26"/>
                  </a:lnTo>
                  <a:lnTo>
                    <a:pt x="715" y="0"/>
                  </a:lnTo>
                  <a:lnTo>
                    <a:pt x="719" y="0"/>
                  </a:lnTo>
                  <a:close/>
                  <a:moveTo>
                    <a:pt x="1079" y="0"/>
                  </a:moveTo>
                  <a:lnTo>
                    <a:pt x="1079" y="26"/>
                  </a:lnTo>
                  <a:lnTo>
                    <a:pt x="1074" y="26"/>
                  </a:lnTo>
                  <a:lnTo>
                    <a:pt x="1074" y="0"/>
                  </a:lnTo>
                  <a:lnTo>
                    <a:pt x="1079" y="0"/>
                  </a:lnTo>
                  <a:close/>
                  <a:moveTo>
                    <a:pt x="1439" y="0"/>
                  </a:moveTo>
                  <a:lnTo>
                    <a:pt x="1439" y="26"/>
                  </a:lnTo>
                  <a:lnTo>
                    <a:pt x="1430" y="26"/>
                  </a:lnTo>
                  <a:lnTo>
                    <a:pt x="1430" y="0"/>
                  </a:lnTo>
                  <a:lnTo>
                    <a:pt x="1439" y="0"/>
                  </a:lnTo>
                  <a:close/>
                  <a:moveTo>
                    <a:pt x="1794" y="0"/>
                  </a:moveTo>
                  <a:lnTo>
                    <a:pt x="1794" y="26"/>
                  </a:lnTo>
                  <a:lnTo>
                    <a:pt x="1790" y="26"/>
                  </a:lnTo>
                  <a:lnTo>
                    <a:pt x="1790" y="0"/>
                  </a:lnTo>
                  <a:lnTo>
                    <a:pt x="1794" y="0"/>
                  </a:lnTo>
                  <a:close/>
                  <a:moveTo>
                    <a:pt x="2154" y="0"/>
                  </a:moveTo>
                  <a:lnTo>
                    <a:pt x="2154" y="26"/>
                  </a:lnTo>
                  <a:lnTo>
                    <a:pt x="2149" y="26"/>
                  </a:lnTo>
                  <a:lnTo>
                    <a:pt x="2149" y="0"/>
                  </a:lnTo>
                  <a:lnTo>
                    <a:pt x="2154" y="0"/>
                  </a:lnTo>
                  <a:close/>
                  <a:moveTo>
                    <a:pt x="2513" y="0"/>
                  </a:moveTo>
                  <a:lnTo>
                    <a:pt x="2513" y="26"/>
                  </a:lnTo>
                  <a:lnTo>
                    <a:pt x="2509" y="26"/>
                  </a:lnTo>
                  <a:lnTo>
                    <a:pt x="2509" y="0"/>
                  </a:lnTo>
                  <a:lnTo>
                    <a:pt x="2513" y="0"/>
                  </a:lnTo>
                  <a:close/>
                </a:path>
              </a:pathLst>
            </a:custGeom>
            <a:solidFill>
              <a:srgbClr val="868686"/>
            </a:solidFill>
            <a:ln w="19050">
              <a:solidFill>
                <a:schemeClr val="tx1"/>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1" name="Freeform 10"/>
            <p:cNvSpPr>
              <a:spLocks/>
            </p:cNvSpPr>
            <p:nvPr/>
          </p:nvSpPr>
          <p:spPr bwMode="auto">
            <a:xfrm>
              <a:off x="2480676" y="5016111"/>
              <a:ext cx="387316" cy="55848"/>
            </a:xfrm>
            <a:custGeom>
              <a:avLst/>
              <a:gdLst/>
              <a:ahLst/>
              <a:cxnLst>
                <a:cxn ang="0">
                  <a:pos x="9" y="0"/>
                </a:cxn>
                <a:cxn ang="0">
                  <a:pos x="191" y="0"/>
                </a:cxn>
                <a:cxn ang="0">
                  <a:pos x="195" y="0"/>
                </a:cxn>
                <a:cxn ang="0">
                  <a:pos x="199" y="5"/>
                </a:cxn>
                <a:cxn ang="0">
                  <a:pos x="199" y="9"/>
                </a:cxn>
                <a:cxn ang="0">
                  <a:pos x="204" y="13"/>
                </a:cxn>
                <a:cxn ang="0">
                  <a:pos x="199" y="18"/>
                </a:cxn>
                <a:cxn ang="0">
                  <a:pos x="199" y="22"/>
                </a:cxn>
                <a:cxn ang="0">
                  <a:pos x="195" y="26"/>
                </a:cxn>
                <a:cxn ang="0">
                  <a:pos x="191" y="26"/>
                </a:cxn>
                <a:cxn ang="0">
                  <a:pos x="9" y="26"/>
                </a:cxn>
                <a:cxn ang="0">
                  <a:pos x="4" y="26"/>
                </a:cxn>
                <a:cxn ang="0">
                  <a:pos x="0" y="22"/>
                </a:cxn>
                <a:cxn ang="0">
                  <a:pos x="0" y="18"/>
                </a:cxn>
                <a:cxn ang="0">
                  <a:pos x="0" y="13"/>
                </a:cxn>
                <a:cxn ang="0">
                  <a:pos x="0" y="9"/>
                </a:cxn>
                <a:cxn ang="0">
                  <a:pos x="0" y="5"/>
                </a:cxn>
                <a:cxn ang="0">
                  <a:pos x="4" y="0"/>
                </a:cxn>
                <a:cxn ang="0">
                  <a:pos x="9" y="0"/>
                </a:cxn>
                <a:cxn ang="0">
                  <a:pos x="9" y="0"/>
                </a:cxn>
              </a:cxnLst>
              <a:rect l="0" t="0" r="r" b="b"/>
              <a:pathLst>
                <a:path w="204" h="26">
                  <a:moveTo>
                    <a:pt x="9" y="0"/>
                  </a:moveTo>
                  <a:lnTo>
                    <a:pt x="191" y="0"/>
                  </a:lnTo>
                  <a:lnTo>
                    <a:pt x="195" y="0"/>
                  </a:lnTo>
                  <a:lnTo>
                    <a:pt x="199" y="5"/>
                  </a:lnTo>
                  <a:lnTo>
                    <a:pt x="199" y="9"/>
                  </a:lnTo>
                  <a:lnTo>
                    <a:pt x="204" y="13"/>
                  </a:lnTo>
                  <a:lnTo>
                    <a:pt x="199" y="18"/>
                  </a:lnTo>
                  <a:lnTo>
                    <a:pt x="199" y="22"/>
                  </a:lnTo>
                  <a:lnTo>
                    <a:pt x="195" y="26"/>
                  </a:lnTo>
                  <a:lnTo>
                    <a:pt x="191" y="26"/>
                  </a:lnTo>
                  <a:lnTo>
                    <a:pt x="9" y="26"/>
                  </a:lnTo>
                  <a:lnTo>
                    <a:pt x="4" y="26"/>
                  </a:lnTo>
                  <a:lnTo>
                    <a:pt x="0" y="22"/>
                  </a:lnTo>
                  <a:lnTo>
                    <a:pt x="0" y="18"/>
                  </a:lnTo>
                  <a:lnTo>
                    <a:pt x="0" y="13"/>
                  </a:lnTo>
                  <a:lnTo>
                    <a:pt x="0" y="9"/>
                  </a:lnTo>
                  <a:lnTo>
                    <a:pt x="0" y="5"/>
                  </a:lnTo>
                  <a:lnTo>
                    <a:pt x="4" y="0"/>
                  </a:lnTo>
                  <a:lnTo>
                    <a:pt x="9" y="0"/>
                  </a:lnTo>
                  <a:lnTo>
                    <a:pt x="9"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2" name="Freeform 11"/>
            <p:cNvSpPr>
              <a:spLocks/>
            </p:cNvSpPr>
            <p:nvPr/>
          </p:nvSpPr>
          <p:spPr bwMode="auto">
            <a:xfrm>
              <a:off x="2819020" y="5016111"/>
              <a:ext cx="384348" cy="55848"/>
            </a:xfrm>
            <a:custGeom>
              <a:avLst/>
              <a:gdLst/>
              <a:ahLst/>
              <a:cxnLst>
                <a:cxn ang="0">
                  <a:pos x="13" y="0"/>
                </a:cxn>
                <a:cxn ang="0">
                  <a:pos x="190" y="0"/>
                </a:cxn>
                <a:cxn ang="0">
                  <a:pos x="195" y="0"/>
                </a:cxn>
                <a:cxn ang="0">
                  <a:pos x="199" y="5"/>
                </a:cxn>
                <a:cxn ang="0">
                  <a:pos x="203" y="9"/>
                </a:cxn>
                <a:cxn ang="0">
                  <a:pos x="203" y="13"/>
                </a:cxn>
                <a:cxn ang="0">
                  <a:pos x="203" y="18"/>
                </a:cxn>
                <a:cxn ang="0">
                  <a:pos x="199" y="22"/>
                </a:cxn>
                <a:cxn ang="0">
                  <a:pos x="195" y="26"/>
                </a:cxn>
                <a:cxn ang="0">
                  <a:pos x="190" y="26"/>
                </a:cxn>
                <a:cxn ang="0">
                  <a:pos x="13" y="26"/>
                </a:cxn>
                <a:cxn ang="0">
                  <a:pos x="8" y="26"/>
                </a:cxn>
                <a:cxn ang="0">
                  <a:pos x="4" y="22"/>
                </a:cxn>
                <a:cxn ang="0">
                  <a:pos x="0" y="18"/>
                </a:cxn>
                <a:cxn ang="0">
                  <a:pos x="0" y="13"/>
                </a:cxn>
                <a:cxn ang="0">
                  <a:pos x="0" y="9"/>
                </a:cxn>
                <a:cxn ang="0">
                  <a:pos x="4" y="5"/>
                </a:cxn>
                <a:cxn ang="0">
                  <a:pos x="8" y="0"/>
                </a:cxn>
                <a:cxn ang="0">
                  <a:pos x="13" y="0"/>
                </a:cxn>
                <a:cxn ang="0">
                  <a:pos x="13" y="0"/>
                </a:cxn>
              </a:cxnLst>
              <a:rect l="0" t="0" r="r" b="b"/>
              <a:pathLst>
                <a:path w="203" h="26">
                  <a:moveTo>
                    <a:pt x="13" y="0"/>
                  </a:moveTo>
                  <a:lnTo>
                    <a:pt x="190" y="0"/>
                  </a:lnTo>
                  <a:lnTo>
                    <a:pt x="195" y="0"/>
                  </a:lnTo>
                  <a:lnTo>
                    <a:pt x="199" y="5"/>
                  </a:lnTo>
                  <a:lnTo>
                    <a:pt x="203" y="9"/>
                  </a:lnTo>
                  <a:lnTo>
                    <a:pt x="203" y="13"/>
                  </a:lnTo>
                  <a:lnTo>
                    <a:pt x="203" y="18"/>
                  </a:lnTo>
                  <a:lnTo>
                    <a:pt x="199" y="22"/>
                  </a:lnTo>
                  <a:lnTo>
                    <a:pt x="195" y="26"/>
                  </a:lnTo>
                  <a:lnTo>
                    <a:pt x="190" y="26"/>
                  </a:lnTo>
                  <a:lnTo>
                    <a:pt x="13" y="26"/>
                  </a:lnTo>
                  <a:lnTo>
                    <a:pt x="8" y="26"/>
                  </a:lnTo>
                  <a:lnTo>
                    <a:pt x="4" y="22"/>
                  </a:lnTo>
                  <a:lnTo>
                    <a:pt x="0" y="18"/>
                  </a:lnTo>
                  <a:lnTo>
                    <a:pt x="0" y="13"/>
                  </a:lnTo>
                  <a:lnTo>
                    <a:pt x="0" y="9"/>
                  </a:lnTo>
                  <a:lnTo>
                    <a:pt x="4" y="5"/>
                  </a:lnTo>
                  <a:lnTo>
                    <a:pt x="8"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3" name="Freeform 12"/>
            <p:cNvSpPr>
              <a:spLocks/>
            </p:cNvSpPr>
            <p:nvPr/>
          </p:nvSpPr>
          <p:spPr bwMode="auto">
            <a:xfrm>
              <a:off x="3154397" y="5016111"/>
              <a:ext cx="387316" cy="55848"/>
            </a:xfrm>
            <a:custGeom>
              <a:avLst/>
              <a:gdLst/>
              <a:ahLst/>
              <a:cxnLst>
                <a:cxn ang="0">
                  <a:pos x="13" y="0"/>
                </a:cxn>
                <a:cxn ang="0">
                  <a:pos x="191" y="0"/>
                </a:cxn>
                <a:cxn ang="0">
                  <a:pos x="200" y="0"/>
                </a:cxn>
                <a:cxn ang="0">
                  <a:pos x="200" y="5"/>
                </a:cxn>
                <a:cxn ang="0">
                  <a:pos x="204" y="9"/>
                </a:cxn>
                <a:cxn ang="0">
                  <a:pos x="204" y="13"/>
                </a:cxn>
                <a:cxn ang="0">
                  <a:pos x="204" y="18"/>
                </a:cxn>
                <a:cxn ang="0">
                  <a:pos x="200" y="22"/>
                </a:cxn>
                <a:cxn ang="0">
                  <a:pos x="200" y="26"/>
                </a:cxn>
                <a:cxn ang="0">
                  <a:pos x="191" y="26"/>
                </a:cxn>
                <a:cxn ang="0">
                  <a:pos x="13" y="26"/>
                </a:cxn>
                <a:cxn ang="0">
                  <a:pos x="9" y="26"/>
                </a:cxn>
                <a:cxn ang="0">
                  <a:pos x="5" y="22"/>
                </a:cxn>
                <a:cxn ang="0">
                  <a:pos x="5" y="18"/>
                </a:cxn>
                <a:cxn ang="0">
                  <a:pos x="0" y="13"/>
                </a:cxn>
                <a:cxn ang="0">
                  <a:pos x="5" y="9"/>
                </a:cxn>
                <a:cxn ang="0">
                  <a:pos x="5" y="5"/>
                </a:cxn>
                <a:cxn ang="0">
                  <a:pos x="9" y="0"/>
                </a:cxn>
                <a:cxn ang="0">
                  <a:pos x="13" y="0"/>
                </a:cxn>
                <a:cxn ang="0">
                  <a:pos x="13" y="0"/>
                </a:cxn>
              </a:cxnLst>
              <a:rect l="0" t="0" r="r" b="b"/>
              <a:pathLst>
                <a:path w="204" h="26">
                  <a:moveTo>
                    <a:pt x="13" y="0"/>
                  </a:moveTo>
                  <a:lnTo>
                    <a:pt x="191" y="0"/>
                  </a:lnTo>
                  <a:lnTo>
                    <a:pt x="200" y="0"/>
                  </a:lnTo>
                  <a:lnTo>
                    <a:pt x="200" y="5"/>
                  </a:lnTo>
                  <a:lnTo>
                    <a:pt x="204" y="9"/>
                  </a:lnTo>
                  <a:lnTo>
                    <a:pt x="204" y="13"/>
                  </a:lnTo>
                  <a:lnTo>
                    <a:pt x="204" y="18"/>
                  </a:lnTo>
                  <a:lnTo>
                    <a:pt x="200" y="22"/>
                  </a:lnTo>
                  <a:lnTo>
                    <a:pt x="200" y="26"/>
                  </a:lnTo>
                  <a:lnTo>
                    <a:pt x="191" y="26"/>
                  </a:lnTo>
                  <a:lnTo>
                    <a:pt x="13" y="26"/>
                  </a:lnTo>
                  <a:lnTo>
                    <a:pt x="9" y="26"/>
                  </a:lnTo>
                  <a:lnTo>
                    <a:pt x="5" y="22"/>
                  </a:lnTo>
                  <a:lnTo>
                    <a:pt x="5" y="18"/>
                  </a:lnTo>
                  <a:lnTo>
                    <a:pt x="0" y="13"/>
                  </a:lnTo>
                  <a:lnTo>
                    <a:pt x="5" y="9"/>
                  </a:lnTo>
                  <a:lnTo>
                    <a:pt x="5" y="5"/>
                  </a:lnTo>
                  <a:lnTo>
                    <a:pt x="9"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4" name="Freeform 13"/>
            <p:cNvSpPr>
              <a:spLocks/>
            </p:cNvSpPr>
            <p:nvPr/>
          </p:nvSpPr>
          <p:spPr bwMode="auto">
            <a:xfrm>
              <a:off x="3500162" y="5016111"/>
              <a:ext cx="379896" cy="55848"/>
            </a:xfrm>
            <a:custGeom>
              <a:avLst/>
              <a:gdLst/>
              <a:ahLst/>
              <a:cxnLst>
                <a:cxn ang="0">
                  <a:pos x="9" y="0"/>
                </a:cxn>
                <a:cxn ang="0">
                  <a:pos x="191" y="0"/>
                </a:cxn>
                <a:cxn ang="0">
                  <a:pos x="195" y="0"/>
                </a:cxn>
                <a:cxn ang="0">
                  <a:pos x="200" y="5"/>
                </a:cxn>
                <a:cxn ang="0">
                  <a:pos x="200" y="9"/>
                </a:cxn>
                <a:cxn ang="0">
                  <a:pos x="200" y="13"/>
                </a:cxn>
                <a:cxn ang="0">
                  <a:pos x="200" y="18"/>
                </a:cxn>
                <a:cxn ang="0">
                  <a:pos x="200" y="22"/>
                </a:cxn>
                <a:cxn ang="0">
                  <a:pos x="195" y="26"/>
                </a:cxn>
                <a:cxn ang="0">
                  <a:pos x="191" y="26"/>
                </a:cxn>
                <a:cxn ang="0">
                  <a:pos x="9" y="26"/>
                </a:cxn>
                <a:cxn ang="0">
                  <a:pos x="5" y="26"/>
                </a:cxn>
                <a:cxn ang="0">
                  <a:pos x="5" y="22"/>
                </a:cxn>
                <a:cxn ang="0">
                  <a:pos x="0" y="18"/>
                </a:cxn>
                <a:cxn ang="0">
                  <a:pos x="0" y="13"/>
                </a:cxn>
                <a:cxn ang="0">
                  <a:pos x="0" y="9"/>
                </a:cxn>
                <a:cxn ang="0">
                  <a:pos x="5" y="5"/>
                </a:cxn>
                <a:cxn ang="0">
                  <a:pos x="5" y="0"/>
                </a:cxn>
                <a:cxn ang="0">
                  <a:pos x="9" y="0"/>
                </a:cxn>
                <a:cxn ang="0">
                  <a:pos x="9" y="0"/>
                </a:cxn>
              </a:cxnLst>
              <a:rect l="0" t="0" r="r" b="b"/>
              <a:pathLst>
                <a:path w="200" h="26">
                  <a:moveTo>
                    <a:pt x="9" y="0"/>
                  </a:moveTo>
                  <a:lnTo>
                    <a:pt x="191" y="0"/>
                  </a:lnTo>
                  <a:lnTo>
                    <a:pt x="195" y="0"/>
                  </a:lnTo>
                  <a:lnTo>
                    <a:pt x="200" y="5"/>
                  </a:lnTo>
                  <a:lnTo>
                    <a:pt x="200" y="9"/>
                  </a:lnTo>
                  <a:lnTo>
                    <a:pt x="200" y="13"/>
                  </a:lnTo>
                  <a:lnTo>
                    <a:pt x="200" y="18"/>
                  </a:lnTo>
                  <a:lnTo>
                    <a:pt x="200" y="22"/>
                  </a:lnTo>
                  <a:lnTo>
                    <a:pt x="195" y="26"/>
                  </a:lnTo>
                  <a:lnTo>
                    <a:pt x="191" y="26"/>
                  </a:lnTo>
                  <a:lnTo>
                    <a:pt x="9" y="26"/>
                  </a:lnTo>
                  <a:lnTo>
                    <a:pt x="5" y="26"/>
                  </a:lnTo>
                  <a:lnTo>
                    <a:pt x="5" y="22"/>
                  </a:lnTo>
                  <a:lnTo>
                    <a:pt x="0" y="18"/>
                  </a:lnTo>
                  <a:lnTo>
                    <a:pt x="0" y="13"/>
                  </a:lnTo>
                  <a:lnTo>
                    <a:pt x="0" y="9"/>
                  </a:lnTo>
                  <a:lnTo>
                    <a:pt x="5" y="5"/>
                  </a:lnTo>
                  <a:lnTo>
                    <a:pt x="5" y="0"/>
                  </a:lnTo>
                  <a:lnTo>
                    <a:pt x="9" y="0"/>
                  </a:lnTo>
                  <a:lnTo>
                    <a:pt x="9"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5" name="Freeform 14"/>
            <p:cNvSpPr>
              <a:spLocks/>
            </p:cNvSpPr>
            <p:nvPr/>
          </p:nvSpPr>
          <p:spPr bwMode="auto">
            <a:xfrm>
              <a:off x="3837022" y="5016111"/>
              <a:ext cx="387316" cy="55848"/>
            </a:xfrm>
            <a:custGeom>
              <a:avLst/>
              <a:gdLst/>
              <a:ahLst/>
              <a:cxnLst>
                <a:cxn ang="0">
                  <a:pos x="13" y="0"/>
                </a:cxn>
                <a:cxn ang="0">
                  <a:pos x="191" y="0"/>
                </a:cxn>
                <a:cxn ang="0">
                  <a:pos x="195" y="0"/>
                </a:cxn>
                <a:cxn ang="0">
                  <a:pos x="199" y="5"/>
                </a:cxn>
                <a:cxn ang="0">
                  <a:pos x="204" y="9"/>
                </a:cxn>
                <a:cxn ang="0">
                  <a:pos x="204" y="13"/>
                </a:cxn>
                <a:cxn ang="0">
                  <a:pos x="204" y="18"/>
                </a:cxn>
                <a:cxn ang="0">
                  <a:pos x="199" y="22"/>
                </a:cxn>
                <a:cxn ang="0">
                  <a:pos x="195" y="26"/>
                </a:cxn>
                <a:cxn ang="0">
                  <a:pos x="191" y="26"/>
                </a:cxn>
                <a:cxn ang="0">
                  <a:pos x="13" y="26"/>
                </a:cxn>
                <a:cxn ang="0">
                  <a:pos x="9" y="26"/>
                </a:cxn>
                <a:cxn ang="0">
                  <a:pos x="4" y="22"/>
                </a:cxn>
                <a:cxn ang="0">
                  <a:pos x="0" y="18"/>
                </a:cxn>
                <a:cxn ang="0">
                  <a:pos x="0" y="13"/>
                </a:cxn>
                <a:cxn ang="0">
                  <a:pos x="0" y="9"/>
                </a:cxn>
                <a:cxn ang="0">
                  <a:pos x="4" y="5"/>
                </a:cxn>
                <a:cxn ang="0">
                  <a:pos x="9" y="0"/>
                </a:cxn>
                <a:cxn ang="0">
                  <a:pos x="13" y="0"/>
                </a:cxn>
                <a:cxn ang="0">
                  <a:pos x="13" y="0"/>
                </a:cxn>
              </a:cxnLst>
              <a:rect l="0" t="0" r="r" b="b"/>
              <a:pathLst>
                <a:path w="204" h="26">
                  <a:moveTo>
                    <a:pt x="13" y="0"/>
                  </a:moveTo>
                  <a:lnTo>
                    <a:pt x="191" y="0"/>
                  </a:lnTo>
                  <a:lnTo>
                    <a:pt x="195" y="0"/>
                  </a:lnTo>
                  <a:lnTo>
                    <a:pt x="199" y="5"/>
                  </a:lnTo>
                  <a:lnTo>
                    <a:pt x="204" y="9"/>
                  </a:lnTo>
                  <a:lnTo>
                    <a:pt x="204" y="13"/>
                  </a:lnTo>
                  <a:lnTo>
                    <a:pt x="204" y="18"/>
                  </a:lnTo>
                  <a:lnTo>
                    <a:pt x="199" y="22"/>
                  </a:lnTo>
                  <a:lnTo>
                    <a:pt x="195" y="26"/>
                  </a:lnTo>
                  <a:lnTo>
                    <a:pt x="191" y="26"/>
                  </a:lnTo>
                  <a:lnTo>
                    <a:pt x="13" y="26"/>
                  </a:lnTo>
                  <a:lnTo>
                    <a:pt x="9" y="26"/>
                  </a:lnTo>
                  <a:lnTo>
                    <a:pt x="4" y="22"/>
                  </a:lnTo>
                  <a:lnTo>
                    <a:pt x="0" y="18"/>
                  </a:lnTo>
                  <a:lnTo>
                    <a:pt x="0" y="13"/>
                  </a:lnTo>
                  <a:lnTo>
                    <a:pt x="0" y="9"/>
                  </a:lnTo>
                  <a:lnTo>
                    <a:pt x="4" y="5"/>
                  </a:lnTo>
                  <a:lnTo>
                    <a:pt x="9"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6" name="Freeform 15"/>
            <p:cNvSpPr>
              <a:spLocks/>
            </p:cNvSpPr>
            <p:nvPr/>
          </p:nvSpPr>
          <p:spPr bwMode="auto">
            <a:xfrm>
              <a:off x="4175367" y="5016111"/>
              <a:ext cx="384348" cy="55848"/>
            </a:xfrm>
            <a:custGeom>
              <a:avLst/>
              <a:gdLst/>
              <a:ahLst/>
              <a:cxnLst>
                <a:cxn ang="0">
                  <a:pos x="13" y="0"/>
                </a:cxn>
                <a:cxn ang="0">
                  <a:pos x="195" y="0"/>
                </a:cxn>
                <a:cxn ang="0">
                  <a:pos x="199" y="0"/>
                </a:cxn>
                <a:cxn ang="0">
                  <a:pos x="203" y="5"/>
                </a:cxn>
                <a:cxn ang="0">
                  <a:pos x="203" y="9"/>
                </a:cxn>
                <a:cxn ang="0">
                  <a:pos x="203" y="13"/>
                </a:cxn>
                <a:cxn ang="0">
                  <a:pos x="203" y="18"/>
                </a:cxn>
                <a:cxn ang="0">
                  <a:pos x="203" y="22"/>
                </a:cxn>
                <a:cxn ang="0">
                  <a:pos x="199" y="26"/>
                </a:cxn>
                <a:cxn ang="0">
                  <a:pos x="195" y="26"/>
                </a:cxn>
                <a:cxn ang="0">
                  <a:pos x="13" y="26"/>
                </a:cxn>
                <a:cxn ang="0">
                  <a:pos x="8" y="26"/>
                </a:cxn>
                <a:cxn ang="0">
                  <a:pos x="4" y="22"/>
                </a:cxn>
                <a:cxn ang="0">
                  <a:pos x="4" y="18"/>
                </a:cxn>
                <a:cxn ang="0">
                  <a:pos x="0" y="13"/>
                </a:cxn>
                <a:cxn ang="0">
                  <a:pos x="4" y="9"/>
                </a:cxn>
                <a:cxn ang="0">
                  <a:pos x="4" y="5"/>
                </a:cxn>
                <a:cxn ang="0">
                  <a:pos x="8" y="0"/>
                </a:cxn>
                <a:cxn ang="0">
                  <a:pos x="13" y="0"/>
                </a:cxn>
                <a:cxn ang="0">
                  <a:pos x="13" y="0"/>
                </a:cxn>
              </a:cxnLst>
              <a:rect l="0" t="0" r="r" b="b"/>
              <a:pathLst>
                <a:path w="203" h="26">
                  <a:moveTo>
                    <a:pt x="13" y="0"/>
                  </a:moveTo>
                  <a:lnTo>
                    <a:pt x="195" y="0"/>
                  </a:lnTo>
                  <a:lnTo>
                    <a:pt x="199" y="0"/>
                  </a:lnTo>
                  <a:lnTo>
                    <a:pt x="203" y="5"/>
                  </a:lnTo>
                  <a:lnTo>
                    <a:pt x="203" y="9"/>
                  </a:lnTo>
                  <a:lnTo>
                    <a:pt x="203" y="13"/>
                  </a:lnTo>
                  <a:lnTo>
                    <a:pt x="203" y="18"/>
                  </a:lnTo>
                  <a:lnTo>
                    <a:pt x="203" y="22"/>
                  </a:lnTo>
                  <a:lnTo>
                    <a:pt x="199" y="26"/>
                  </a:lnTo>
                  <a:lnTo>
                    <a:pt x="195" y="26"/>
                  </a:lnTo>
                  <a:lnTo>
                    <a:pt x="13" y="26"/>
                  </a:lnTo>
                  <a:lnTo>
                    <a:pt x="8" y="26"/>
                  </a:lnTo>
                  <a:lnTo>
                    <a:pt x="4" y="22"/>
                  </a:lnTo>
                  <a:lnTo>
                    <a:pt x="4" y="18"/>
                  </a:lnTo>
                  <a:lnTo>
                    <a:pt x="0" y="13"/>
                  </a:lnTo>
                  <a:lnTo>
                    <a:pt x="4" y="9"/>
                  </a:lnTo>
                  <a:lnTo>
                    <a:pt x="4" y="5"/>
                  </a:lnTo>
                  <a:lnTo>
                    <a:pt x="8"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7" name="Freeform 16"/>
            <p:cNvSpPr>
              <a:spLocks/>
            </p:cNvSpPr>
            <p:nvPr/>
          </p:nvSpPr>
          <p:spPr bwMode="auto">
            <a:xfrm>
              <a:off x="4519647" y="5016111"/>
              <a:ext cx="387316" cy="55848"/>
            </a:xfrm>
            <a:custGeom>
              <a:avLst/>
              <a:gdLst/>
              <a:ahLst/>
              <a:cxnLst>
                <a:cxn ang="0">
                  <a:pos x="13" y="0"/>
                </a:cxn>
                <a:cxn ang="0">
                  <a:pos x="56" y="0"/>
                </a:cxn>
                <a:cxn ang="0">
                  <a:pos x="99" y="0"/>
                </a:cxn>
                <a:cxn ang="0">
                  <a:pos x="147" y="0"/>
                </a:cxn>
                <a:cxn ang="0">
                  <a:pos x="191" y="0"/>
                </a:cxn>
                <a:cxn ang="0">
                  <a:pos x="195" y="0"/>
                </a:cxn>
                <a:cxn ang="0">
                  <a:pos x="199" y="5"/>
                </a:cxn>
                <a:cxn ang="0">
                  <a:pos x="199" y="9"/>
                </a:cxn>
                <a:cxn ang="0">
                  <a:pos x="204" y="13"/>
                </a:cxn>
                <a:cxn ang="0">
                  <a:pos x="199" y="18"/>
                </a:cxn>
                <a:cxn ang="0">
                  <a:pos x="199" y="22"/>
                </a:cxn>
                <a:cxn ang="0">
                  <a:pos x="195" y="22"/>
                </a:cxn>
                <a:cxn ang="0">
                  <a:pos x="191" y="26"/>
                </a:cxn>
                <a:cxn ang="0">
                  <a:pos x="143" y="26"/>
                </a:cxn>
                <a:cxn ang="0">
                  <a:pos x="99" y="26"/>
                </a:cxn>
                <a:cxn ang="0">
                  <a:pos x="56" y="26"/>
                </a:cxn>
                <a:cxn ang="0">
                  <a:pos x="13" y="26"/>
                </a:cxn>
                <a:cxn ang="0">
                  <a:pos x="4" y="22"/>
                </a:cxn>
                <a:cxn ang="0">
                  <a:pos x="4" y="22"/>
                </a:cxn>
                <a:cxn ang="0">
                  <a:pos x="0" y="18"/>
                </a:cxn>
                <a:cxn ang="0">
                  <a:pos x="0" y="13"/>
                </a:cxn>
                <a:cxn ang="0">
                  <a:pos x="0" y="9"/>
                </a:cxn>
                <a:cxn ang="0">
                  <a:pos x="4" y="5"/>
                </a:cxn>
                <a:cxn ang="0">
                  <a:pos x="8" y="0"/>
                </a:cxn>
                <a:cxn ang="0">
                  <a:pos x="13" y="0"/>
                </a:cxn>
                <a:cxn ang="0">
                  <a:pos x="13" y="0"/>
                </a:cxn>
              </a:cxnLst>
              <a:rect l="0" t="0" r="r" b="b"/>
              <a:pathLst>
                <a:path w="204" h="26">
                  <a:moveTo>
                    <a:pt x="13" y="0"/>
                  </a:moveTo>
                  <a:lnTo>
                    <a:pt x="56" y="0"/>
                  </a:lnTo>
                  <a:lnTo>
                    <a:pt x="99" y="0"/>
                  </a:lnTo>
                  <a:lnTo>
                    <a:pt x="147" y="0"/>
                  </a:lnTo>
                  <a:lnTo>
                    <a:pt x="191" y="0"/>
                  </a:lnTo>
                  <a:lnTo>
                    <a:pt x="195" y="0"/>
                  </a:lnTo>
                  <a:lnTo>
                    <a:pt x="199" y="5"/>
                  </a:lnTo>
                  <a:lnTo>
                    <a:pt x="199" y="9"/>
                  </a:lnTo>
                  <a:lnTo>
                    <a:pt x="204" y="13"/>
                  </a:lnTo>
                  <a:lnTo>
                    <a:pt x="199" y="18"/>
                  </a:lnTo>
                  <a:lnTo>
                    <a:pt x="199" y="22"/>
                  </a:lnTo>
                  <a:lnTo>
                    <a:pt x="195" y="22"/>
                  </a:lnTo>
                  <a:lnTo>
                    <a:pt x="191" y="26"/>
                  </a:lnTo>
                  <a:lnTo>
                    <a:pt x="143" y="26"/>
                  </a:lnTo>
                  <a:lnTo>
                    <a:pt x="99" y="26"/>
                  </a:lnTo>
                  <a:lnTo>
                    <a:pt x="56" y="26"/>
                  </a:lnTo>
                  <a:lnTo>
                    <a:pt x="13" y="26"/>
                  </a:lnTo>
                  <a:lnTo>
                    <a:pt x="4" y="22"/>
                  </a:lnTo>
                  <a:lnTo>
                    <a:pt x="4" y="22"/>
                  </a:lnTo>
                  <a:lnTo>
                    <a:pt x="0" y="18"/>
                  </a:lnTo>
                  <a:lnTo>
                    <a:pt x="0" y="13"/>
                  </a:lnTo>
                  <a:lnTo>
                    <a:pt x="0" y="9"/>
                  </a:lnTo>
                  <a:lnTo>
                    <a:pt x="4" y="5"/>
                  </a:lnTo>
                  <a:lnTo>
                    <a:pt x="8"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8" name="Freeform 17"/>
            <p:cNvSpPr>
              <a:spLocks/>
            </p:cNvSpPr>
            <p:nvPr/>
          </p:nvSpPr>
          <p:spPr bwMode="auto">
            <a:xfrm>
              <a:off x="4857992" y="4988941"/>
              <a:ext cx="384348" cy="83018"/>
            </a:xfrm>
            <a:custGeom>
              <a:avLst/>
              <a:gdLst/>
              <a:ahLst/>
              <a:cxnLst>
                <a:cxn ang="0">
                  <a:pos x="13" y="13"/>
                </a:cxn>
                <a:cxn ang="0">
                  <a:pos x="34" y="13"/>
                </a:cxn>
                <a:cxn ang="0">
                  <a:pos x="56" y="13"/>
                </a:cxn>
                <a:cxn ang="0">
                  <a:pos x="99" y="9"/>
                </a:cxn>
                <a:cxn ang="0">
                  <a:pos x="147" y="5"/>
                </a:cxn>
                <a:cxn ang="0">
                  <a:pos x="169" y="0"/>
                </a:cxn>
                <a:cxn ang="0">
                  <a:pos x="190" y="0"/>
                </a:cxn>
                <a:cxn ang="0">
                  <a:pos x="195" y="0"/>
                </a:cxn>
                <a:cxn ang="0">
                  <a:pos x="199" y="5"/>
                </a:cxn>
                <a:cxn ang="0">
                  <a:pos x="203" y="9"/>
                </a:cxn>
                <a:cxn ang="0">
                  <a:pos x="203" y="13"/>
                </a:cxn>
                <a:cxn ang="0">
                  <a:pos x="203" y="18"/>
                </a:cxn>
                <a:cxn ang="0">
                  <a:pos x="199" y="22"/>
                </a:cxn>
                <a:cxn ang="0">
                  <a:pos x="195" y="22"/>
                </a:cxn>
                <a:cxn ang="0">
                  <a:pos x="190" y="26"/>
                </a:cxn>
                <a:cxn ang="0">
                  <a:pos x="169" y="26"/>
                </a:cxn>
                <a:cxn ang="0">
                  <a:pos x="147" y="26"/>
                </a:cxn>
                <a:cxn ang="0">
                  <a:pos x="104" y="31"/>
                </a:cxn>
                <a:cxn ang="0">
                  <a:pos x="56" y="35"/>
                </a:cxn>
                <a:cxn ang="0">
                  <a:pos x="34" y="35"/>
                </a:cxn>
                <a:cxn ang="0">
                  <a:pos x="13" y="39"/>
                </a:cxn>
                <a:cxn ang="0">
                  <a:pos x="8" y="39"/>
                </a:cxn>
                <a:cxn ang="0">
                  <a:pos x="4" y="35"/>
                </a:cxn>
                <a:cxn ang="0">
                  <a:pos x="0" y="31"/>
                </a:cxn>
                <a:cxn ang="0">
                  <a:pos x="0" y="26"/>
                </a:cxn>
                <a:cxn ang="0">
                  <a:pos x="0" y="22"/>
                </a:cxn>
                <a:cxn ang="0">
                  <a:pos x="4" y="18"/>
                </a:cxn>
                <a:cxn ang="0">
                  <a:pos x="8" y="13"/>
                </a:cxn>
                <a:cxn ang="0">
                  <a:pos x="13" y="13"/>
                </a:cxn>
                <a:cxn ang="0">
                  <a:pos x="13" y="13"/>
                </a:cxn>
              </a:cxnLst>
              <a:rect l="0" t="0" r="r" b="b"/>
              <a:pathLst>
                <a:path w="203" h="39">
                  <a:moveTo>
                    <a:pt x="13" y="13"/>
                  </a:moveTo>
                  <a:lnTo>
                    <a:pt x="34" y="13"/>
                  </a:lnTo>
                  <a:lnTo>
                    <a:pt x="56" y="13"/>
                  </a:lnTo>
                  <a:lnTo>
                    <a:pt x="99" y="9"/>
                  </a:lnTo>
                  <a:lnTo>
                    <a:pt x="147" y="5"/>
                  </a:lnTo>
                  <a:lnTo>
                    <a:pt x="169" y="0"/>
                  </a:lnTo>
                  <a:lnTo>
                    <a:pt x="190" y="0"/>
                  </a:lnTo>
                  <a:lnTo>
                    <a:pt x="195" y="0"/>
                  </a:lnTo>
                  <a:lnTo>
                    <a:pt x="199" y="5"/>
                  </a:lnTo>
                  <a:lnTo>
                    <a:pt x="203" y="9"/>
                  </a:lnTo>
                  <a:lnTo>
                    <a:pt x="203" y="13"/>
                  </a:lnTo>
                  <a:lnTo>
                    <a:pt x="203" y="18"/>
                  </a:lnTo>
                  <a:lnTo>
                    <a:pt x="199" y="22"/>
                  </a:lnTo>
                  <a:lnTo>
                    <a:pt x="195" y="22"/>
                  </a:lnTo>
                  <a:lnTo>
                    <a:pt x="190" y="26"/>
                  </a:lnTo>
                  <a:lnTo>
                    <a:pt x="169" y="26"/>
                  </a:lnTo>
                  <a:lnTo>
                    <a:pt x="147" y="26"/>
                  </a:lnTo>
                  <a:lnTo>
                    <a:pt x="104" y="31"/>
                  </a:lnTo>
                  <a:lnTo>
                    <a:pt x="56" y="35"/>
                  </a:lnTo>
                  <a:lnTo>
                    <a:pt x="34" y="35"/>
                  </a:lnTo>
                  <a:lnTo>
                    <a:pt x="13" y="39"/>
                  </a:lnTo>
                  <a:lnTo>
                    <a:pt x="8" y="39"/>
                  </a:lnTo>
                  <a:lnTo>
                    <a:pt x="4" y="35"/>
                  </a:lnTo>
                  <a:lnTo>
                    <a:pt x="0" y="31"/>
                  </a:lnTo>
                  <a:lnTo>
                    <a:pt x="0" y="26"/>
                  </a:lnTo>
                  <a:lnTo>
                    <a:pt x="0" y="22"/>
                  </a:lnTo>
                  <a:lnTo>
                    <a:pt x="4" y="18"/>
                  </a:lnTo>
                  <a:lnTo>
                    <a:pt x="8" y="13"/>
                  </a:lnTo>
                  <a:lnTo>
                    <a:pt x="13" y="13"/>
                  </a:lnTo>
                  <a:lnTo>
                    <a:pt x="13" y="13"/>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89" name="Freeform 18"/>
            <p:cNvSpPr>
              <a:spLocks/>
            </p:cNvSpPr>
            <p:nvPr/>
          </p:nvSpPr>
          <p:spPr bwMode="auto">
            <a:xfrm>
              <a:off x="5193368" y="4988941"/>
              <a:ext cx="387316" cy="55848"/>
            </a:xfrm>
            <a:custGeom>
              <a:avLst/>
              <a:gdLst/>
              <a:ahLst/>
              <a:cxnLst>
                <a:cxn ang="0">
                  <a:pos x="13" y="0"/>
                </a:cxn>
                <a:cxn ang="0">
                  <a:pos x="35" y="0"/>
                </a:cxn>
                <a:cxn ang="0">
                  <a:pos x="61" y="0"/>
                </a:cxn>
                <a:cxn ang="0">
                  <a:pos x="104" y="0"/>
                </a:cxn>
                <a:cxn ang="0">
                  <a:pos x="148" y="0"/>
                </a:cxn>
                <a:cxn ang="0">
                  <a:pos x="169" y="0"/>
                </a:cxn>
                <a:cxn ang="0">
                  <a:pos x="195" y="0"/>
                </a:cxn>
                <a:cxn ang="0">
                  <a:pos x="200" y="0"/>
                </a:cxn>
                <a:cxn ang="0">
                  <a:pos x="204" y="5"/>
                </a:cxn>
                <a:cxn ang="0">
                  <a:pos x="204" y="9"/>
                </a:cxn>
                <a:cxn ang="0">
                  <a:pos x="204" y="13"/>
                </a:cxn>
                <a:cxn ang="0">
                  <a:pos x="204" y="18"/>
                </a:cxn>
                <a:cxn ang="0">
                  <a:pos x="204" y="22"/>
                </a:cxn>
                <a:cxn ang="0">
                  <a:pos x="200" y="22"/>
                </a:cxn>
                <a:cxn ang="0">
                  <a:pos x="195" y="22"/>
                </a:cxn>
                <a:cxn ang="0">
                  <a:pos x="169" y="26"/>
                </a:cxn>
                <a:cxn ang="0">
                  <a:pos x="148" y="26"/>
                </a:cxn>
                <a:cxn ang="0">
                  <a:pos x="104" y="22"/>
                </a:cxn>
                <a:cxn ang="0">
                  <a:pos x="61" y="22"/>
                </a:cxn>
                <a:cxn ang="0">
                  <a:pos x="35" y="22"/>
                </a:cxn>
                <a:cxn ang="0">
                  <a:pos x="13" y="22"/>
                </a:cxn>
                <a:cxn ang="0">
                  <a:pos x="9" y="22"/>
                </a:cxn>
                <a:cxn ang="0">
                  <a:pos x="5" y="22"/>
                </a:cxn>
                <a:cxn ang="0">
                  <a:pos x="5" y="18"/>
                </a:cxn>
                <a:cxn ang="0">
                  <a:pos x="0" y="13"/>
                </a:cxn>
                <a:cxn ang="0">
                  <a:pos x="5" y="9"/>
                </a:cxn>
                <a:cxn ang="0">
                  <a:pos x="5" y="5"/>
                </a:cxn>
                <a:cxn ang="0">
                  <a:pos x="9" y="0"/>
                </a:cxn>
                <a:cxn ang="0">
                  <a:pos x="13" y="0"/>
                </a:cxn>
                <a:cxn ang="0">
                  <a:pos x="13" y="0"/>
                </a:cxn>
              </a:cxnLst>
              <a:rect l="0" t="0" r="r" b="b"/>
              <a:pathLst>
                <a:path w="204" h="26">
                  <a:moveTo>
                    <a:pt x="13" y="0"/>
                  </a:moveTo>
                  <a:lnTo>
                    <a:pt x="35" y="0"/>
                  </a:lnTo>
                  <a:lnTo>
                    <a:pt x="61" y="0"/>
                  </a:lnTo>
                  <a:lnTo>
                    <a:pt x="104" y="0"/>
                  </a:lnTo>
                  <a:lnTo>
                    <a:pt x="148" y="0"/>
                  </a:lnTo>
                  <a:lnTo>
                    <a:pt x="169" y="0"/>
                  </a:lnTo>
                  <a:lnTo>
                    <a:pt x="195" y="0"/>
                  </a:lnTo>
                  <a:lnTo>
                    <a:pt x="200" y="0"/>
                  </a:lnTo>
                  <a:lnTo>
                    <a:pt x="204" y="5"/>
                  </a:lnTo>
                  <a:lnTo>
                    <a:pt x="204" y="9"/>
                  </a:lnTo>
                  <a:lnTo>
                    <a:pt x="204" y="13"/>
                  </a:lnTo>
                  <a:lnTo>
                    <a:pt x="204" y="18"/>
                  </a:lnTo>
                  <a:lnTo>
                    <a:pt x="204" y="22"/>
                  </a:lnTo>
                  <a:lnTo>
                    <a:pt x="200" y="22"/>
                  </a:lnTo>
                  <a:lnTo>
                    <a:pt x="195" y="22"/>
                  </a:lnTo>
                  <a:lnTo>
                    <a:pt x="169" y="26"/>
                  </a:lnTo>
                  <a:lnTo>
                    <a:pt x="148" y="26"/>
                  </a:lnTo>
                  <a:lnTo>
                    <a:pt x="104" y="22"/>
                  </a:lnTo>
                  <a:lnTo>
                    <a:pt x="61" y="22"/>
                  </a:lnTo>
                  <a:lnTo>
                    <a:pt x="35" y="22"/>
                  </a:lnTo>
                  <a:lnTo>
                    <a:pt x="13" y="22"/>
                  </a:lnTo>
                  <a:lnTo>
                    <a:pt x="9" y="22"/>
                  </a:lnTo>
                  <a:lnTo>
                    <a:pt x="5" y="22"/>
                  </a:lnTo>
                  <a:lnTo>
                    <a:pt x="5" y="18"/>
                  </a:lnTo>
                  <a:lnTo>
                    <a:pt x="0" y="13"/>
                  </a:lnTo>
                  <a:lnTo>
                    <a:pt x="5" y="9"/>
                  </a:lnTo>
                  <a:lnTo>
                    <a:pt x="5" y="5"/>
                  </a:lnTo>
                  <a:lnTo>
                    <a:pt x="9"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0" name="Freeform 19"/>
            <p:cNvSpPr>
              <a:spLocks/>
            </p:cNvSpPr>
            <p:nvPr/>
          </p:nvSpPr>
          <p:spPr bwMode="auto">
            <a:xfrm>
              <a:off x="5539133" y="4960261"/>
              <a:ext cx="385832" cy="84528"/>
            </a:xfrm>
            <a:custGeom>
              <a:avLst/>
              <a:gdLst/>
              <a:ahLst/>
              <a:cxnLst>
                <a:cxn ang="0">
                  <a:pos x="13" y="13"/>
                </a:cxn>
                <a:cxn ang="0">
                  <a:pos x="35" y="13"/>
                </a:cxn>
                <a:cxn ang="0">
                  <a:pos x="57" y="9"/>
                </a:cxn>
                <a:cxn ang="0">
                  <a:pos x="100" y="5"/>
                </a:cxn>
                <a:cxn ang="0">
                  <a:pos x="143" y="0"/>
                </a:cxn>
                <a:cxn ang="0">
                  <a:pos x="169" y="0"/>
                </a:cxn>
                <a:cxn ang="0">
                  <a:pos x="191" y="0"/>
                </a:cxn>
                <a:cxn ang="0">
                  <a:pos x="195" y="0"/>
                </a:cxn>
                <a:cxn ang="0">
                  <a:pos x="200" y="0"/>
                </a:cxn>
                <a:cxn ang="0">
                  <a:pos x="200" y="5"/>
                </a:cxn>
                <a:cxn ang="0">
                  <a:pos x="204" y="9"/>
                </a:cxn>
                <a:cxn ang="0">
                  <a:pos x="200" y="13"/>
                </a:cxn>
                <a:cxn ang="0">
                  <a:pos x="200" y="18"/>
                </a:cxn>
                <a:cxn ang="0">
                  <a:pos x="195" y="22"/>
                </a:cxn>
                <a:cxn ang="0">
                  <a:pos x="191" y="22"/>
                </a:cxn>
                <a:cxn ang="0">
                  <a:pos x="169" y="26"/>
                </a:cxn>
                <a:cxn ang="0">
                  <a:pos x="148" y="26"/>
                </a:cxn>
                <a:cxn ang="0">
                  <a:pos x="104" y="31"/>
                </a:cxn>
                <a:cxn ang="0">
                  <a:pos x="57" y="35"/>
                </a:cxn>
                <a:cxn ang="0">
                  <a:pos x="35" y="35"/>
                </a:cxn>
                <a:cxn ang="0">
                  <a:pos x="13" y="39"/>
                </a:cxn>
                <a:cxn ang="0">
                  <a:pos x="9" y="35"/>
                </a:cxn>
                <a:cxn ang="0">
                  <a:pos x="5" y="35"/>
                </a:cxn>
                <a:cxn ang="0">
                  <a:pos x="0" y="31"/>
                </a:cxn>
                <a:cxn ang="0">
                  <a:pos x="0" y="26"/>
                </a:cxn>
                <a:cxn ang="0">
                  <a:pos x="0" y="22"/>
                </a:cxn>
                <a:cxn ang="0">
                  <a:pos x="5" y="18"/>
                </a:cxn>
                <a:cxn ang="0">
                  <a:pos x="5" y="13"/>
                </a:cxn>
                <a:cxn ang="0">
                  <a:pos x="13" y="13"/>
                </a:cxn>
                <a:cxn ang="0">
                  <a:pos x="13" y="13"/>
                </a:cxn>
              </a:cxnLst>
              <a:rect l="0" t="0" r="r" b="b"/>
              <a:pathLst>
                <a:path w="204" h="39">
                  <a:moveTo>
                    <a:pt x="13" y="13"/>
                  </a:moveTo>
                  <a:lnTo>
                    <a:pt x="35" y="13"/>
                  </a:lnTo>
                  <a:lnTo>
                    <a:pt x="57" y="9"/>
                  </a:lnTo>
                  <a:lnTo>
                    <a:pt x="100" y="5"/>
                  </a:lnTo>
                  <a:lnTo>
                    <a:pt x="143" y="0"/>
                  </a:lnTo>
                  <a:lnTo>
                    <a:pt x="169" y="0"/>
                  </a:lnTo>
                  <a:lnTo>
                    <a:pt x="191" y="0"/>
                  </a:lnTo>
                  <a:lnTo>
                    <a:pt x="195" y="0"/>
                  </a:lnTo>
                  <a:lnTo>
                    <a:pt x="200" y="0"/>
                  </a:lnTo>
                  <a:lnTo>
                    <a:pt x="200" y="5"/>
                  </a:lnTo>
                  <a:lnTo>
                    <a:pt x="204" y="9"/>
                  </a:lnTo>
                  <a:lnTo>
                    <a:pt x="200" y="13"/>
                  </a:lnTo>
                  <a:lnTo>
                    <a:pt x="200" y="18"/>
                  </a:lnTo>
                  <a:lnTo>
                    <a:pt x="195" y="22"/>
                  </a:lnTo>
                  <a:lnTo>
                    <a:pt x="191" y="22"/>
                  </a:lnTo>
                  <a:lnTo>
                    <a:pt x="169" y="26"/>
                  </a:lnTo>
                  <a:lnTo>
                    <a:pt x="148" y="26"/>
                  </a:lnTo>
                  <a:lnTo>
                    <a:pt x="104" y="31"/>
                  </a:lnTo>
                  <a:lnTo>
                    <a:pt x="57" y="35"/>
                  </a:lnTo>
                  <a:lnTo>
                    <a:pt x="35" y="35"/>
                  </a:lnTo>
                  <a:lnTo>
                    <a:pt x="13" y="39"/>
                  </a:lnTo>
                  <a:lnTo>
                    <a:pt x="9" y="35"/>
                  </a:lnTo>
                  <a:lnTo>
                    <a:pt x="5" y="35"/>
                  </a:lnTo>
                  <a:lnTo>
                    <a:pt x="0" y="31"/>
                  </a:lnTo>
                  <a:lnTo>
                    <a:pt x="0" y="26"/>
                  </a:lnTo>
                  <a:lnTo>
                    <a:pt x="0" y="22"/>
                  </a:lnTo>
                  <a:lnTo>
                    <a:pt x="5" y="18"/>
                  </a:lnTo>
                  <a:lnTo>
                    <a:pt x="5" y="13"/>
                  </a:lnTo>
                  <a:lnTo>
                    <a:pt x="13" y="13"/>
                  </a:lnTo>
                  <a:lnTo>
                    <a:pt x="13" y="13"/>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1" name="Freeform 20"/>
            <p:cNvSpPr>
              <a:spLocks/>
            </p:cNvSpPr>
            <p:nvPr/>
          </p:nvSpPr>
          <p:spPr bwMode="auto">
            <a:xfrm>
              <a:off x="5875993" y="4960261"/>
              <a:ext cx="387316" cy="55849"/>
            </a:xfrm>
            <a:custGeom>
              <a:avLst/>
              <a:gdLst/>
              <a:ahLst/>
              <a:cxnLst>
                <a:cxn ang="0">
                  <a:pos x="13" y="0"/>
                </a:cxn>
                <a:cxn ang="0">
                  <a:pos x="35" y="0"/>
                </a:cxn>
                <a:cxn ang="0">
                  <a:pos x="56" y="0"/>
                </a:cxn>
                <a:cxn ang="0">
                  <a:pos x="82" y="0"/>
                </a:cxn>
                <a:cxn ang="0">
                  <a:pos x="104" y="0"/>
                </a:cxn>
                <a:cxn ang="0">
                  <a:pos x="126" y="0"/>
                </a:cxn>
                <a:cxn ang="0">
                  <a:pos x="147" y="0"/>
                </a:cxn>
                <a:cxn ang="0">
                  <a:pos x="169" y="0"/>
                </a:cxn>
                <a:cxn ang="0">
                  <a:pos x="182" y="0"/>
                </a:cxn>
                <a:cxn ang="0">
                  <a:pos x="191" y="0"/>
                </a:cxn>
                <a:cxn ang="0">
                  <a:pos x="195" y="0"/>
                </a:cxn>
                <a:cxn ang="0">
                  <a:pos x="199" y="0"/>
                </a:cxn>
                <a:cxn ang="0">
                  <a:pos x="204" y="5"/>
                </a:cxn>
                <a:cxn ang="0">
                  <a:pos x="204" y="9"/>
                </a:cxn>
                <a:cxn ang="0">
                  <a:pos x="204" y="13"/>
                </a:cxn>
                <a:cxn ang="0">
                  <a:pos x="199" y="18"/>
                </a:cxn>
                <a:cxn ang="0">
                  <a:pos x="199" y="22"/>
                </a:cxn>
                <a:cxn ang="0">
                  <a:pos x="195" y="22"/>
                </a:cxn>
                <a:cxn ang="0">
                  <a:pos x="182" y="26"/>
                </a:cxn>
                <a:cxn ang="0">
                  <a:pos x="169" y="26"/>
                </a:cxn>
                <a:cxn ang="0">
                  <a:pos x="147" y="26"/>
                </a:cxn>
                <a:cxn ang="0">
                  <a:pos x="126" y="26"/>
                </a:cxn>
                <a:cxn ang="0">
                  <a:pos x="100" y="26"/>
                </a:cxn>
                <a:cxn ang="0">
                  <a:pos x="78" y="26"/>
                </a:cxn>
                <a:cxn ang="0">
                  <a:pos x="56" y="22"/>
                </a:cxn>
                <a:cxn ang="0">
                  <a:pos x="35" y="22"/>
                </a:cxn>
                <a:cxn ang="0">
                  <a:pos x="13" y="22"/>
                </a:cxn>
                <a:cxn ang="0">
                  <a:pos x="9" y="22"/>
                </a:cxn>
                <a:cxn ang="0">
                  <a:pos x="4" y="22"/>
                </a:cxn>
                <a:cxn ang="0">
                  <a:pos x="0" y="18"/>
                </a:cxn>
                <a:cxn ang="0">
                  <a:pos x="0" y="13"/>
                </a:cxn>
                <a:cxn ang="0">
                  <a:pos x="0" y="9"/>
                </a:cxn>
                <a:cxn ang="0">
                  <a:pos x="4" y="5"/>
                </a:cxn>
                <a:cxn ang="0">
                  <a:pos x="9" y="0"/>
                </a:cxn>
                <a:cxn ang="0">
                  <a:pos x="13" y="0"/>
                </a:cxn>
                <a:cxn ang="0">
                  <a:pos x="13" y="0"/>
                </a:cxn>
              </a:cxnLst>
              <a:rect l="0" t="0" r="r" b="b"/>
              <a:pathLst>
                <a:path w="204" h="26">
                  <a:moveTo>
                    <a:pt x="13" y="0"/>
                  </a:moveTo>
                  <a:lnTo>
                    <a:pt x="35" y="0"/>
                  </a:lnTo>
                  <a:lnTo>
                    <a:pt x="56" y="0"/>
                  </a:lnTo>
                  <a:lnTo>
                    <a:pt x="82" y="0"/>
                  </a:lnTo>
                  <a:lnTo>
                    <a:pt x="104" y="0"/>
                  </a:lnTo>
                  <a:lnTo>
                    <a:pt x="126" y="0"/>
                  </a:lnTo>
                  <a:lnTo>
                    <a:pt x="147" y="0"/>
                  </a:lnTo>
                  <a:lnTo>
                    <a:pt x="169" y="0"/>
                  </a:lnTo>
                  <a:lnTo>
                    <a:pt x="182" y="0"/>
                  </a:lnTo>
                  <a:lnTo>
                    <a:pt x="191" y="0"/>
                  </a:lnTo>
                  <a:lnTo>
                    <a:pt x="195" y="0"/>
                  </a:lnTo>
                  <a:lnTo>
                    <a:pt x="199" y="0"/>
                  </a:lnTo>
                  <a:lnTo>
                    <a:pt x="204" y="5"/>
                  </a:lnTo>
                  <a:lnTo>
                    <a:pt x="204" y="9"/>
                  </a:lnTo>
                  <a:lnTo>
                    <a:pt x="204" y="13"/>
                  </a:lnTo>
                  <a:lnTo>
                    <a:pt x="199" y="18"/>
                  </a:lnTo>
                  <a:lnTo>
                    <a:pt x="199" y="22"/>
                  </a:lnTo>
                  <a:lnTo>
                    <a:pt x="195" y="22"/>
                  </a:lnTo>
                  <a:lnTo>
                    <a:pt x="182" y="26"/>
                  </a:lnTo>
                  <a:lnTo>
                    <a:pt x="169" y="26"/>
                  </a:lnTo>
                  <a:lnTo>
                    <a:pt x="147" y="26"/>
                  </a:lnTo>
                  <a:lnTo>
                    <a:pt x="126" y="26"/>
                  </a:lnTo>
                  <a:lnTo>
                    <a:pt x="100" y="26"/>
                  </a:lnTo>
                  <a:lnTo>
                    <a:pt x="78" y="26"/>
                  </a:lnTo>
                  <a:lnTo>
                    <a:pt x="56" y="22"/>
                  </a:lnTo>
                  <a:lnTo>
                    <a:pt x="35" y="22"/>
                  </a:lnTo>
                  <a:lnTo>
                    <a:pt x="13" y="22"/>
                  </a:lnTo>
                  <a:lnTo>
                    <a:pt x="9" y="22"/>
                  </a:lnTo>
                  <a:lnTo>
                    <a:pt x="4" y="22"/>
                  </a:lnTo>
                  <a:lnTo>
                    <a:pt x="0" y="18"/>
                  </a:lnTo>
                  <a:lnTo>
                    <a:pt x="0" y="13"/>
                  </a:lnTo>
                  <a:lnTo>
                    <a:pt x="0" y="9"/>
                  </a:lnTo>
                  <a:lnTo>
                    <a:pt x="4" y="5"/>
                  </a:lnTo>
                  <a:lnTo>
                    <a:pt x="9" y="0"/>
                  </a:lnTo>
                  <a:lnTo>
                    <a:pt x="13" y="0"/>
                  </a:lnTo>
                  <a:lnTo>
                    <a:pt x="13" y="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2" name="Freeform 21"/>
            <p:cNvSpPr>
              <a:spLocks/>
            </p:cNvSpPr>
            <p:nvPr/>
          </p:nvSpPr>
          <p:spPr bwMode="auto">
            <a:xfrm>
              <a:off x="6221758" y="4868187"/>
              <a:ext cx="375443" cy="140376"/>
            </a:xfrm>
            <a:custGeom>
              <a:avLst/>
              <a:gdLst/>
              <a:ahLst/>
              <a:cxnLst>
                <a:cxn ang="0">
                  <a:pos x="9" y="43"/>
                </a:cxn>
                <a:cxn ang="0">
                  <a:pos x="30" y="39"/>
                </a:cxn>
                <a:cxn ang="0">
                  <a:pos x="52" y="35"/>
                </a:cxn>
                <a:cxn ang="0">
                  <a:pos x="74" y="30"/>
                </a:cxn>
                <a:cxn ang="0">
                  <a:pos x="95" y="26"/>
                </a:cxn>
                <a:cxn ang="0">
                  <a:pos x="143" y="13"/>
                </a:cxn>
                <a:cxn ang="0">
                  <a:pos x="165" y="9"/>
                </a:cxn>
                <a:cxn ang="0">
                  <a:pos x="186" y="0"/>
                </a:cxn>
                <a:cxn ang="0">
                  <a:pos x="191" y="0"/>
                </a:cxn>
                <a:cxn ang="0">
                  <a:pos x="195" y="4"/>
                </a:cxn>
                <a:cxn ang="0">
                  <a:pos x="199" y="4"/>
                </a:cxn>
                <a:cxn ang="0">
                  <a:pos x="199" y="9"/>
                </a:cxn>
                <a:cxn ang="0">
                  <a:pos x="199" y="13"/>
                </a:cxn>
                <a:cxn ang="0">
                  <a:pos x="199" y="17"/>
                </a:cxn>
                <a:cxn ang="0">
                  <a:pos x="195" y="22"/>
                </a:cxn>
                <a:cxn ang="0">
                  <a:pos x="191" y="26"/>
                </a:cxn>
                <a:cxn ang="0">
                  <a:pos x="169" y="30"/>
                </a:cxn>
                <a:cxn ang="0">
                  <a:pos x="147" y="35"/>
                </a:cxn>
                <a:cxn ang="0">
                  <a:pos x="104" y="48"/>
                </a:cxn>
                <a:cxn ang="0">
                  <a:pos x="78" y="52"/>
                </a:cxn>
                <a:cxn ang="0">
                  <a:pos x="56" y="61"/>
                </a:cxn>
                <a:cxn ang="0">
                  <a:pos x="35" y="65"/>
                </a:cxn>
                <a:cxn ang="0">
                  <a:pos x="13" y="65"/>
                </a:cxn>
                <a:cxn ang="0">
                  <a:pos x="9" y="65"/>
                </a:cxn>
                <a:cxn ang="0">
                  <a:pos x="4" y="65"/>
                </a:cxn>
                <a:cxn ang="0">
                  <a:pos x="0" y="61"/>
                </a:cxn>
                <a:cxn ang="0">
                  <a:pos x="0" y="56"/>
                </a:cxn>
                <a:cxn ang="0">
                  <a:pos x="0" y="52"/>
                </a:cxn>
                <a:cxn ang="0">
                  <a:pos x="0" y="48"/>
                </a:cxn>
                <a:cxn ang="0">
                  <a:pos x="4" y="43"/>
                </a:cxn>
                <a:cxn ang="0">
                  <a:pos x="9" y="43"/>
                </a:cxn>
                <a:cxn ang="0">
                  <a:pos x="9" y="43"/>
                </a:cxn>
              </a:cxnLst>
              <a:rect l="0" t="0" r="r" b="b"/>
              <a:pathLst>
                <a:path w="199" h="65">
                  <a:moveTo>
                    <a:pt x="9" y="43"/>
                  </a:moveTo>
                  <a:lnTo>
                    <a:pt x="30" y="39"/>
                  </a:lnTo>
                  <a:lnTo>
                    <a:pt x="52" y="35"/>
                  </a:lnTo>
                  <a:lnTo>
                    <a:pt x="74" y="30"/>
                  </a:lnTo>
                  <a:lnTo>
                    <a:pt x="95" y="26"/>
                  </a:lnTo>
                  <a:lnTo>
                    <a:pt x="143" y="13"/>
                  </a:lnTo>
                  <a:lnTo>
                    <a:pt x="165" y="9"/>
                  </a:lnTo>
                  <a:lnTo>
                    <a:pt x="186" y="0"/>
                  </a:lnTo>
                  <a:lnTo>
                    <a:pt x="191" y="0"/>
                  </a:lnTo>
                  <a:lnTo>
                    <a:pt x="195" y="4"/>
                  </a:lnTo>
                  <a:lnTo>
                    <a:pt x="199" y="4"/>
                  </a:lnTo>
                  <a:lnTo>
                    <a:pt x="199" y="9"/>
                  </a:lnTo>
                  <a:lnTo>
                    <a:pt x="199" y="13"/>
                  </a:lnTo>
                  <a:lnTo>
                    <a:pt x="199" y="17"/>
                  </a:lnTo>
                  <a:lnTo>
                    <a:pt x="195" y="22"/>
                  </a:lnTo>
                  <a:lnTo>
                    <a:pt x="191" y="26"/>
                  </a:lnTo>
                  <a:lnTo>
                    <a:pt x="169" y="30"/>
                  </a:lnTo>
                  <a:lnTo>
                    <a:pt x="147" y="35"/>
                  </a:lnTo>
                  <a:lnTo>
                    <a:pt x="104" y="48"/>
                  </a:lnTo>
                  <a:lnTo>
                    <a:pt x="78" y="52"/>
                  </a:lnTo>
                  <a:lnTo>
                    <a:pt x="56" y="61"/>
                  </a:lnTo>
                  <a:lnTo>
                    <a:pt x="35" y="65"/>
                  </a:lnTo>
                  <a:lnTo>
                    <a:pt x="13" y="65"/>
                  </a:lnTo>
                  <a:lnTo>
                    <a:pt x="9" y="65"/>
                  </a:lnTo>
                  <a:lnTo>
                    <a:pt x="4" y="65"/>
                  </a:lnTo>
                  <a:lnTo>
                    <a:pt x="0" y="61"/>
                  </a:lnTo>
                  <a:lnTo>
                    <a:pt x="0" y="56"/>
                  </a:lnTo>
                  <a:lnTo>
                    <a:pt x="0" y="52"/>
                  </a:lnTo>
                  <a:lnTo>
                    <a:pt x="0" y="48"/>
                  </a:lnTo>
                  <a:lnTo>
                    <a:pt x="4" y="43"/>
                  </a:lnTo>
                  <a:lnTo>
                    <a:pt x="9" y="43"/>
                  </a:lnTo>
                  <a:lnTo>
                    <a:pt x="9" y="43"/>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3" name="Freeform 22"/>
            <p:cNvSpPr>
              <a:spLocks/>
            </p:cNvSpPr>
            <p:nvPr/>
          </p:nvSpPr>
          <p:spPr bwMode="auto">
            <a:xfrm>
              <a:off x="6558618" y="4786678"/>
              <a:ext cx="385832" cy="137357"/>
            </a:xfrm>
            <a:custGeom>
              <a:avLst/>
              <a:gdLst/>
              <a:ahLst/>
              <a:cxnLst>
                <a:cxn ang="0">
                  <a:pos x="8" y="39"/>
                </a:cxn>
                <a:cxn ang="0">
                  <a:pos x="30" y="35"/>
                </a:cxn>
                <a:cxn ang="0">
                  <a:pos x="52" y="30"/>
                </a:cxn>
                <a:cxn ang="0">
                  <a:pos x="78" y="26"/>
                </a:cxn>
                <a:cxn ang="0">
                  <a:pos x="99" y="22"/>
                </a:cxn>
                <a:cxn ang="0">
                  <a:pos x="121" y="18"/>
                </a:cxn>
                <a:cxn ang="0">
                  <a:pos x="143" y="13"/>
                </a:cxn>
                <a:cxn ang="0">
                  <a:pos x="151" y="9"/>
                </a:cxn>
                <a:cxn ang="0">
                  <a:pos x="164" y="9"/>
                </a:cxn>
                <a:cxn ang="0">
                  <a:pos x="173" y="5"/>
                </a:cxn>
                <a:cxn ang="0">
                  <a:pos x="186" y="0"/>
                </a:cxn>
                <a:cxn ang="0">
                  <a:pos x="190" y="0"/>
                </a:cxn>
                <a:cxn ang="0">
                  <a:pos x="195" y="0"/>
                </a:cxn>
                <a:cxn ang="0">
                  <a:pos x="199" y="0"/>
                </a:cxn>
                <a:cxn ang="0">
                  <a:pos x="203" y="5"/>
                </a:cxn>
                <a:cxn ang="0">
                  <a:pos x="203" y="9"/>
                </a:cxn>
                <a:cxn ang="0">
                  <a:pos x="203" y="13"/>
                </a:cxn>
                <a:cxn ang="0">
                  <a:pos x="199" y="18"/>
                </a:cxn>
                <a:cxn ang="0">
                  <a:pos x="195" y="22"/>
                </a:cxn>
                <a:cxn ang="0">
                  <a:pos x="182" y="26"/>
                </a:cxn>
                <a:cxn ang="0">
                  <a:pos x="173" y="30"/>
                </a:cxn>
                <a:cxn ang="0">
                  <a:pos x="160" y="35"/>
                </a:cxn>
                <a:cxn ang="0">
                  <a:pos x="147" y="39"/>
                </a:cxn>
                <a:cxn ang="0">
                  <a:pos x="125" y="43"/>
                </a:cxn>
                <a:cxn ang="0">
                  <a:pos x="104" y="48"/>
                </a:cxn>
                <a:cxn ang="0">
                  <a:pos x="82" y="52"/>
                </a:cxn>
                <a:cxn ang="0">
                  <a:pos x="56" y="56"/>
                </a:cxn>
                <a:cxn ang="0">
                  <a:pos x="34" y="61"/>
                </a:cxn>
                <a:cxn ang="0">
                  <a:pos x="13" y="65"/>
                </a:cxn>
                <a:cxn ang="0">
                  <a:pos x="8" y="65"/>
                </a:cxn>
                <a:cxn ang="0">
                  <a:pos x="4" y="61"/>
                </a:cxn>
                <a:cxn ang="0">
                  <a:pos x="0" y="61"/>
                </a:cxn>
                <a:cxn ang="0">
                  <a:pos x="0" y="56"/>
                </a:cxn>
                <a:cxn ang="0">
                  <a:pos x="0" y="48"/>
                </a:cxn>
                <a:cxn ang="0">
                  <a:pos x="0" y="43"/>
                </a:cxn>
                <a:cxn ang="0">
                  <a:pos x="4" y="43"/>
                </a:cxn>
                <a:cxn ang="0">
                  <a:pos x="8" y="39"/>
                </a:cxn>
                <a:cxn ang="0">
                  <a:pos x="8" y="39"/>
                </a:cxn>
              </a:cxnLst>
              <a:rect l="0" t="0" r="r" b="b"/>
              <a:pathLst>
                <a:path w="203" h="65">
                  <a:moveTo>
                    <a:pt x="8" y="39"/>
                  </a:moveTo>
                  <a:lnTo>
                    <a:pt x="30" y="35"/>
                  </a:lnTo>
                  <a:lnTo>
                    <a:pt x="52" y="30"/>
                  </a:lnTo>
                  <a:lnTo>
                    <a:pt x="78" y="26"/>
                  </a:lnTo>
                  <a:lnTo>
                    <a:pt x="99" y="22"/>
                  </a:lnTo>
                  <a:lnTo>
                    <a:pt x="121" y="18"/>
                  </a:lnTo>
                  <a:lnTo>
                    <a:pt x="143" y="13"/>
                  </a:lnTo>
                  <a:lnTo>
                    <a:pt x="151" y="9"/>
                  </a:lnTo>
                  <a:lnTo>
                    <a:pt x="164" y="9"/>
                  </a:lnTo>
                  <a:lnTo>
                    <a:pt x="173" y="5"/>
                  </a:lnTo>
                  <a:lnTo>
                    <a:pt x="186" y="0"/>
                  </a:lnTo>
                  <a:lnTo>
                    <a:pt x="190" y="0"/>
                  </a:lnTo>
                  <a:lnTo>
                    <a:pt x="195" y="0"/>
                  </a:lnTo>
                  <a:lnTo>
                    <a:pt x="199" y="0"/>
                  </a:lnTo>
                  <a:lnTo>
                    <a:pt x="203" y="5"/>
                  </a:lnTo>
                  <a:lnTo>
                    <a:pt x="203" y="9"/>
                  </a:lnTo>
                  <a:lnTo>
                    <a:pt x="203" y="13"/>
                  </a:lnTo>
                  <a:lnTo>
                    <a:pt x="199" y="18"/>
                  </a:lnTo>
                  <a:lnTo>
                    <a:pt x="195" y="22"/>
                  </a:lnTo>
                  <a:lnTo>
                    <a:pt x="182" y="26"/>
                  </a:lnTo>
                  <a:lnTo>
                    <a:pt x="173" y="30"/>
                  </a:lnTo>
                  <a:lnTo>
                    <a:pt x="160" y="35"/>
                  </a:lnTo>
                  <a:lnTo>
                    <a:pt x="147" y="39"/>
                  </a:lnTo>
                  <a:lnTo>
                    <a:pt x="125" y="43"/>
                  </a:lnTo>
                  <a:lnTo>
                    <a:pt x="104" y="48"/>
                  </a:lnTo>
                  <a:lnTo>
                    <a:pt x="82" y="52"/>
                  </a:lnTo>
                  <a:lnTo>
                    <a:pt x="56" y="56"/>
                  </a:lnTo>
                  <a:lnTo>
                    <a:pt x="34" y="61"/>
                  </a:lnTo>
                  <a:lnTo>
                    <a:pt x="13" y="65"/>
                  </a:lnTo>
                  <a:lnTo>
                    <a:pt x="8" y="65"/>
                  </a:lnTo>
                  <a:lnTo>
                    <a:pt x="4" y="61"/>
                  </a:lnTo>
                  <a:lnTo>
                    <a:pt x="0" y="61"/>
                  </a:lnTo>
                  <a:lnTo>
                    <a:pt x="0" y="56"/>
                  </a:lnTo>
                  <a:lnTo>
                    <a:pt x="0" y="48"/>
                  </a:lnTo>
                  <a:lnTo>
                    <a:pt x="0" y="43"/>
                  </a:lnTo>
                  <a:lnTo>
                    <a:pt x="4" y="43"/>
                  </a:lnTo>
                  <a:lnTo>
                    <a:pt x="8" y="39"/>
                  </a:lnTo>
                  <a:lnTo>
                    <a:pt x="8" y="39"/>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4" name="Freeform 23"/>
            <p:cNvSpPr>
              <a:spLocks/>
            </p:cNvSpPr>
            <p:nvPr/>
          </p:nvSpPr>
          <p:spPr bwMode="auto">
            <a:xfrm>
              <a:off x="6893995" y="4546678"/>
              <a:ext cx="385832" cy="285282"/>
            </a:xfrm>
            <a:custGeom>
              <a:avLst/>
              <a:gdLst/>
              <a:ahLst/>
              <a:cxnLst>
                <a:cxn ang="0">
                  <a:pos x="9" y="112"/>
                </a:cxn>
                <a:cxn ang="0">
                  <a:pos x="18" y="108"/>
                </a:cxn>
                <a:cxn ang="0">
                  <a:pos x="31" y="99"/>
                </a:cxn>
                <a:cxn ang="0">
                  <a:pos x="39" y="95"/>
                </a:cxn>
                <a:cxn ang="0">
                  <a:pos x="52" y="91"/>
                </a:cxn>
                <a:cxn ang="0">
                  <a:pos x="74" y="78"/>
                </a:cxn>
                <a:cxn ang="0">
                  <a:pos x="96" y="60"/>
                </a:cxn>
                <a:cxn ang="0">
                  <a:pos x="117" y="47"/>
                </a:cxn>
                <a:cxn ang="0">
                  <a:pos x="139" y="30"/>
                </a:cxn>
                <a:cxn ang="0">
                  <a:pos x="165" y="17"/>
                </a:cxn>
                <a:cxn ang="0">
                  <a:pos x="187" y="4"/>
                </a:cxn>
                <a:cxn ang="0">
                  <a:pos x="191" y="0"/>
                </a:cxn>
                <a:cxn ang="0">
                  <a:pos x="195" y="0"/>
                </a:cxn>
                <a:cxn ang="0">
                  <a:pos x="200" y="4"/>
                </a:cxn>
                <a:cxn ang="0">
                  <a:pos x="204" y="4"/>
                </a:cxn>
                <a:cxn ang="0">
                  <a:pos x="204" y="8"/>
                </a:cxn>
                <a:cxn ang="0">
                  <a:pos x="204" y="17"/>
                </a:cxn>
                <a:cxn ang="0">
                  <a:pos x="204" y="17"/>
                </a:cxn>
                <a:cxn ang="0">
                  <a:pos x="200" y="21"/>
                </a:cxn>
                <a:cxn ang="0">
                  <a:pos x="178" y="39"/>
                </a:cxn>
                <a:cxn ang="0">
                  <a:pos x="156" y="52"/>
                </a:cxn>
                <a:cxn ang="0">
                  <a:pos x="130" y="65"/>
                </a:cxn>
                <a:cxn ang="0">
                  <a:pos x="109" y="82"/>
                </a:cxn>
                <a:cxn ang="0">
                  <a:pos x="87" y="95"/>
                </a:cxn>
                <a:cxn ang="0">
                  <a:pos x="65" y="112"/>
                </a:cxn>
                <a:cxn ang="0">
                  <a:pos x="52" y="117"/>
                </a:cxn>
                <a:cxn ang="0">
                  <a:pos x="39" y="121"/>
                </a:cxn>
                <a:cxn ang="0">
                  <a:pos x="31" y="130"/>
                </a:cxn>
                <a:cxn ang="0">
                  <a:pos x="18" y="134"/>
                </a:cxn>
                <a:cxn ang="0">
                  <a:pos x="13" y="134"/>
                </a:cxn>
                <a:cxn ang="0">
                  <a:pos x="9" y="134"/>
                </a:cxn>
                <a:cxn ang="0">
                  <a:pos x="5" y="130"/>
                </a:cxn>
                <a:cxn ang="0">
                  <a:pos x="0" y="130"/>
                </a:cxn>
                <a:cxn ang="0">
                  <a:pos x="0" y="121"/>
                </a:cxn>
                <a:cxn ang="0">
                  <a:pos x="0" y="117"/>
                </a:cxn>
                <a:cxn ang="0">
                  <a:pos x="5" y="117"/>
                </a:cxn>
                <a:cxn ang="0">
                  <a:pos x="9" y="112"/>
                </a:cxn>
                <a:cxn ang="0">
                  <a:pos x="9" y="112"/>
                </a:cxn>
              </a:cxnLst>
              <a:rect l="0" t="0" r="r" b="b"/>
              <a:pathLst>
                <a:path w="204" h="134">
                  <a:moveTo>
                    <a:pt x="9" y="112"/>
                  </a:moveTo>
                  <a:lnTo>
                    <a:pt x="18" y="108"/>
                  </a:lnTo>
                  <a:lnTo>
                    <a:pt x="31" y="99"/>
                  </a:lnTo>
                  <a:lnTo>
                    <a:pt x="39" y="95"/>
                  </a:lnTo>
                  <a:lnTo>
                    <a:pt x="52" y="91"/>
                  </a:lnTo>
                  <a:lnTo>
                    <a:pt x="74" y="78"/>
                  </a:lnTo>
                  <a:lnTo>
                    <a:pt x="96" y="60"/>
                  </a:lnTo>
                  <a:lnTo>
                    <a:pt x="117" y="47"/>
                  </a:lnTo>
                  <a:lnTo>
                    <a:pt x="139" y="30"/>
                  </a:lnTo>
                  <a:lnTo>
                    <a:pt x="165" y="17"/>
                  </a:lnTo>
                  <a:lnTo>
                    <a:pt x="187" y="4"/>
                  </a:lnTo>
                  <a:lnTo>
                    <a:pt x="191" y="0"/>
                  </a:lnTo>
                  <a:lnTo>
                    <a:pt x="195" y="0"/>
                  </a:lnTo>
                  <a:lnTo>
                    <a:pt x="200" y="4"/>
                  </a:lnTo>
                  <a:lnTo>
                    <a:pt x="204" y="4"/>
                  </a:lnTo>
                  <a:lnTo>
                    <a:pt x="204" y="8"/>
                  </a:lnTo>
                  <a:lnTo>
                    <a:pt x="204" y="17"/>
                  </a:lnTo>
                  <a:lnTo>
                    <a:pt x="204" y="17"/>
                  </a:lnTo>
                  <a:lnTo>
                    <a:pt x="200" y="21"/>
                  </a:lnTo>
                  <a:lnTo>
                    <a:pt x="178" y="39"/>
                  </a:lnTo>
                  <a:lnTo>
                    <a:pt x="156" y="52"/>
                  </a:lnTo>
                  <a:lnTo>
                    <a:pt x="130" y="65"/>
                  </a:lnTo>
                  <a:lnTo>
                    <a:pt x="109" y="82"/>
                  </a:lnTo>
                  <a:lnTo>
                    <a:pt x="87" y="95"/>
                  </a:lnTo>
                  <a:lnTo>
                    <a:pt x="65" y="112"/>
                  </a:lnTo>
                  <a:lnTo>
                    <a:pt x="52" y="117"/>
                  </a:lnTo>
                  <a:lnTo>
                    <a:pt x="39" y="121"/>
                  </a:lnTo>
                  <a:lnTo>
                    <a:pt x="31" y="130"/>
                  </a:lnTo>
                  <a:lnTo>
                    <a:pt x="18" y="134"/>
                  </a:lnTo>
                  <a:lnTo>
                    <a:pt x="13" y="134"/>
                  </a:lnTo>
                  <a:lnTo>
                    <a:pt x="9" y="134"/>
                  </a:lnTo>
                  <a:lnTo>
                    <a:pt x="5" y="130"/>
                  </a:lnTo>
                  <a:lnTo>
                    <a:pt x="0" y="130"/>
                  </a:lnTo>
                  <a:lnTo>
                    <a:pt x="0" y="121"/>
                  </a:lnTo>
                  <a:lnTo>
                    <a:pt x="0" y="117"/>
                  </a:lnTo>
                  <a:lnTo>
                    <a:pt x="5" y="117"/>
                  </a:lnTo>
                  <a:lnTo>
                    <a:pt x="9" y="112"/>
                  </a:lnTo>
                  <a:lnTo>
                    <a:pt x="9" y="112"/>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5" name="Freeform 24"/>
            <p:cNvSpPr>
              <a:spLocks/>
            </p:cNvSpPr>
            <p:nvPr/>
          </p:nvSpPr>
          <p:spPr bwMode="auto">
            <a:xfrm>
              <a:off x="2465836" y="5001016"/>
              <a:ext cx="72715" cy="92075"/>
            </a:xfrm>
            <a:custGeom>
              <a:avLst/>
              <a:gdLst/>
              <a:ahLst/>
              <a:cxnLst>
                <a:cxn ang="0">
                  <a:pos x="39" y="21"/>
                </a:cxn>
                <a:cxn ang="0">
                  <a:pos x="39" y="30"/>
                </a:cxn>
                <a:cxn ang="0">
                  <a:pos x="35" y="34"/>
                </a:cxn>
                <a:cxn ang="0">
                  <a:pos x="26" y="39"/>
                </a:cxn>
                <a:cxn ang="0">
                  <a:pos x="18" y="43"/>
                </a:cxn>
                <a:cxn ang="0">
                  <a:pos x="13" y="39"/>
                </a:cxn>
                <a:cxn ang="0">
                  <a:pos x="5" y="34"/>
                </a:cxn>
                <a:cxn ang="0">
                  <a:pos x="0" y="30"/>
                </a:cxn>
                <a:cxn ang="0">
                  <a:pos x="0" y="21"/>
                </a:cxn>
                <a:cxn ang="0">
                  <a:pos x="0" y="13"/>
                </a:cxn>
                <a:cxn ang="0">
                  <a:pos x="5" y="8"/>
                </a:cxn>
                <a:cxn ang="0">
                  <a:pos x="13" y="4"/>
                </a:cxn>
                <a:cxn ang="0">
                  <a:pos x="18" y="0"/>
                </a:cxn>
                <a:cxn ang="0">
                  <a:pos x="26" y="4"/>
                </a:cxn>
                <a:cxn ang="0">
                  <a:pos x="35" y="8"/>
                </a:cxn>
                <a:cxn ang="0">
                  <a:pos x="39" y="13"/>
                </a:cxn>
                <a:cxn ang="0">
                  <a:pos x="39" y="21"/>
                </a:cxn>
              </a:cxnLst>
              <a:rect l="0" t="0" r="r" b="b"/>
              <a:pathLst>
                <a:path w="39" h="43">
                  <a:moveTo>
                    <a:pt x="39" y="21"/>
                  </a:moveTo>
                  <a:lnTo>
                    <a:pt x="39" y="30"/>
                  </a:lnTo>
                  <a:lnTo>
                    <a:pt x="35" y="34"/>
                  </a:lnTo>
                  <a:lnTo>
                    <a:pt x="26" y="39"/>
                  </a:lnTo>
                  <a:lnTo>
                    <a:pt x="18" y="43"/>
                  </a:lnTo>
                  <a:lnTo>
                    <a:pt x="13" y="39"/>
                  </a:lnTo>
                  <a:lnTo>
                    <a:pt x="5" y="34"/>
                  </a:lnTo>
                  <a:lnTo>
                    <a:pt x="0" y="30"/>
                  </a:lnTo>
                  <a:lnTo>
                    <a:pt x="0" y="21"/>
                  </a:lnTo>
                  <a:lnTo>
                    <a:pt x="0" y="13"/>
                  </a:lnTo>
                  <a:lnTo>
                    <a:pt x="5" y="8"/>
                  </a:lnTo>
                  <a:lnTo>
                    <a:pt x="13" y="4"/>
                  </a:lnTo>
                  <a:lnTo>
                    <a:pt x="18" y="0"/>
                  </a:lnTo>
                  <a:lnTo>
                    <a:pt x="26"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6" name="Freeform 25"/>
            <p:cNvSpPr>
              <a:spLocks noEditPoints="1"/>
            </p:cNvSpPr>
            <p:nvPr/>
          </p:nvSpPr>
          <p:spPr bwMode="auto">
            <a:xfrm>
              <a:off x="2440609" y="4972337"/>
              <a:ext cx="123169" cy="147924"/>
            </a:xfrm>
            <a:custGeom>
              <a:avLst/>
              <a:gdLst/>
              <a:ahLst/>
              <a:cxnLst>
                <a:cxn ang="0">
                  <a:pos x="65" y="39"/>
                </a:cxn>
                <a:cxn ang="0">
                  <a:pos x="61" y="47"/>
                </a:cxn>
                <a:cxn ang="0">
                  <a:pos x="57" y="56"/>
                </a:cxn>
                <a:cxn ang="0">
                  <a:pos x="48" y="60"/>
                </a:cxn>
                <a:cxn ang="0">
                  <a:pos x="39" y="65"/>
                </a:cxn>
                <a:cxn ang="0">
                  <a:pos x="31" y="69"/>
                </a:cxn>
                <a:cxn ang="0">
                  <a:pos x="22" y="65"/>
                </a:cxn>
                <a:cxn ang="0">
                  <a:pos x="13" y="60"/>
                </a:cxn>
                <a:cxn ang="0">
                  <a:pos x="5" y="52"/>
                </a:cxn>
                <a:cxn ang="0">
                  <a:pos x="0" y="47"/>
                </a:cxn>
                <a:cxn ang="0">
                  <a:pos x="0" y="34"/>
                </a:cxn>
                <a:cxn ang="0">
                  <a:pos x="0" y="26"/>
                </a:cxn>
                <a:cxn ang="0">
                  <a:pos x="5" y="17"/>
                </a:cxn>
                <a:cxn ang="0">
                  <a:pos x="9" y="8"/>
                </a:cxn>
                <a:cxn ang="0">
                  <a:pos x="18" y="4"/>
                </a:cxn>
                <a:cxn ang="0">
                  <a:pos x="26" y="0"/>
                </a:cxn>
                <a:cxn ang="0">
                  <a:pos x="39" y="0"/>
                </a:cxn>
                <a:cxn ang="0">
                  <a:pos x="48" y="4"/>
                </a:cxn>
                <a:cxn ang="0">
                  <a:pos x="57" y="8"/>
                </a:cxn>
                <a:cxn ang="0">
                  <a:pos x="61" y="17"/>
                </a:cxn>
                <a:cxn ang="0">
                  <a:pos x="65" y="26"/>
                </a:cxn>
                <a:cxn ang="0">
                  <a:pos x="39" y="30"/>
                </a:cxn>
                <a:cxn ang="0">
                  <a:pos x="39" y="34"/>
                </a:cxn>
                <a:cxn ang="0">
                  <a:pos x="35" y="30"/>
                </a:cxn>
                <a:cxn ang="0">
                  <a:pos x="39" y="30"/>
                </a:cxn>
                <a:cxn ang="0">
                  <a:pos x="31" y="26"/>
                </a:cxn>
                <a:cxn ang="0">
                  <a:pos x="35" y="26"/>
                </a:cxn>
                <a:cxn ang="0">
                  <a:pos x="26" y="30"/>
                </a:cxn>
                <a:cxn ang="0">
                  <a:pos x="31" y="26"/>
                </a:cxn>
                <a:cxn ang="0">
                  <a:pos x="26" y="30"/>
                </a:cxn>
                <a:cxn ang="0">
                  <a:pos x="26" y="30"/>
                </a:cxn>
                <a:cxn ang="0">
                  <a:pos x="26" y="34"/>
                </a:cxn>
                <a:cxn ang="0">
                  <a:pos x="26" y="34"/>
                </a:cxn>
                <a:cxn ang="0">
                  <a:pos x="26" y="39"/>
                </a:cxn>
                <a:cxn ang="0">
                  <a:pos x="26" y="39"/>
                </a:cxn>
                <a:cxn ang="0">
                  <a:pos x="31" y="43"/>
                </a:cxn>
                <a:cxn ang="0">
                  <a:pos x="31" y="43"/>
                </a:cxn>
                <a:cxn ang="0">
                  <a:pos x="35" y="43"/>
                </a:cxn>
                <a:cxn ang="0">
                  <a:pos x="35"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5" y="47"/>
                  </a:lnTo>
                  <a:lnTo>
                    <a:pt x="61" y="47"/>
                  </a:lnTo>
                  <a:lnTo>
                    <a:pt x="61" y="52"/>
                  </a:lnTo>
                  <a:lnTo>
                    <a:pt x="61" y="52"/>
                  </a:lnTo>
                  <a:lnTo>
                    <a:pt x="57" y="56"/>
                  </a:lnTo>
                  <a:lnTo>
                    <a:pt x="57" y="60"/>
                  </a:lnTo>
                  <a:lnTo>
                    <a:pt x="52" y="60"/>
                  </a:lnTo>
                  <a:lnTo>
                    <a:pt x="48" y="60"/>
                  </a:lnTo>
                  <a:lnTo>
                    <a:pt x="48" y="65"/>
                  </a:lnTo>
                  <a:lnTo>
                    <a:pt x="44" y="65"/>
                  </a:lnTo>
                  <a:lnTo>
                    <a:pt x="39" y="65"/>
                  </a:lnTo>
                  <a:lnTo>
                    <a:pt x="39" y="65"/>
                  </a:lnTo>
                  <a:lnTo>
                    <a:pt x="35" y="69"/>
                  </a:lnTo>
                  <a:lnTo>
                    <a:pt x="31" y="69"/>
                  </a:lnTo>
                  <a:lnTo>
                    <a:pt x="26" y="65"/>
                  </a:lnTo>
                  <a:lnTo>
                    <a:pt x="26" y="65"/>
                  </a:lnTo>
                  <a:lnTo>
                    <a:pt x="22" y="65"/>
                  </a:lnTo>
                  <a:lnTo>
                    <a:pt x="18" y="65"/>
                  </a:lnTo>
                  <a:lnTo>
                    <a:pt x="13" y="60"/>
                  </a:lnTo>
                  <a:lnTo>
                    <a:pt x="13" y="60"/>
                  </a:lnTo>
                  <a:lnTo>
                    <a:pt x="9" y="60"/>
                  </a:lnTo>
                  <a:lnTo>
                    <a:pt x="9" y="56"/>
                  </a:lnTo>
                  <a:lnTo>
                    <a:pt x="5" y="52"/>
                  </a:lnTo>
                  <a:lnTo>
                    <a:pt x="5" y="52"/>
                  </a:lnTo>
                  <a:lnTo>
                    <a:pt x="5" y="47"/>
                  </a:lnTo>
                  <a:lnTo>
                    <a:pt x="0" y="47"/>
                  </a:lnTo>
                  <a:lnTo>
                    <a:pt x="0" y="43"/>
                  </a:lnTo>
                  <a:lnTo>
                    <a:pt x="0" y="39"/>
                  </a:lnTo>
                  <a:lnTo>
                    <a:pt x="0" y="34"/>
                  </a:lnTo>
                  <a:lnTo>
                    <a:pt x="0" y="34"/>
                  </a:lnTo>
                  <a:lnTo>
                    <a:pt x="0" y="30"/>
                  </a:lnTo>
                  <a:lnTo>
                    <a:pt x="0" y="26"/>
                  </a:lnTo>
                  <a:lnTo>
                    <a:pt x="0" y="21"/>
                  </a:lnTo>
                  <a:lnTo>
                    <a:pt x="5" y="21"/>
                  </a:lnTo>
                  <a:lnTo>
                    <a:pt x="5" y="17"/>
                  </a:lnTo>
                  <a:lnTo>
                    <a:pt x="5" y="13"/>
                  </a:lnTo>
                  <a:lnTo>
                    <a:pt x="9" y="13"/>
                  </a:lnTo>
                  <a:lnTo>
                    <a:pt x="9" y="8"/>
                  </a:lnTo>
                  <a:lnTo>
                    <a:pt x="13" y="8"/>
                  </a:lnTo>
                  <a:lnTo>
                    <a:pt x="13" y="4"/>
                  </a:lnTo>
                  <a:lnTo>
                    <a:pt x="18" y="4"/>
                  </a:lnTo>
                  <a:lnTo>
                    <a:pt x="22" y="4"/>
                  </a:lnTo>
                  <a:lnTo>
                    <a:pt x="26" y="4"/>
                  </a:lnTo>
                  <a:lnTo>
                    <a:pt x="26" y="0"/>
                  </a:lnTo>
                  <a:lnTo>
                    <a:pt x="31" y="0"/>
                  </a:lnTo>
                  <a:lnTo>
                    <a:pt x="35" y="0"/>
                  </a:lnTo>
                  <a:lnTo>
                    <a:pt x="39" y="0"/>
                  </a:lnTo>
                  <a:lnTo>
                    <a:pt x="39" y="4"/>
                  </a:lnTo>
                  <a:lnTo>
                    <a:pt x="44" y="4"/>
                  </a:lnTo>
                  <a:lnTo>
                    <a:pt x="48" y="4"/>
                  </a:lnTo>
                  <a:lnTo>
                    <a:pt x="48" y="4"/>
                  </a:lnTo>
                  <a:lnTo>
                    <a:pt x="52" y="8"/>
                  </a:lnTo>
                  <a:lnTo>
                    <a:pt x="57" y="8"/>
                  </a:lnTo>
                  <a:lnTo>
                    <a:pt x="57" y="13"/>
                  </a:lnTo>
                  <a:lnTo>
                    <a:pt x="61" y="13"/>
                  </a:lnTo>
                  <a:lnTo>
                    <a:pt x="61" y="17"/>
                  </a:lnTo>
                  <a:lnTo>
                    <a:pt x="61" y="21"/>
                  </a:lnTo>
                  <a:lnTo>
                    <a:pt x="65" y="21"/>
                  </a:lnTo>
                  <a:lnTo>
                    <a:pt x="65" y="26"/>
                  </a:lnTo>
                  <a:lnTo>
                    <a:pt x="65" y="30"/>
                  </a:lnTo>
                  <a:lnTo>
                    <a:pt x="65" y="34"/>
                  </a:lnTo>
                  <a:close/>
                  <a:moveTo>
                    <a:pt x="39" y="30"/>
                  </a:moveTo>
                  <a:lnTo>
                    <a:pt x="39" y="34"/>
                  </a:lnTo>
                  <a:lnTo>
                    <a:pt x="39" y="30"/>
                  </a:lnTo>
                  <a:lnTo>
                    <a:pt x="39" y="34"/>
                  </a:lnTo>
                  <a:lnTo>
                    <a:pt x="39" y="30"/>
                  </a:lnTo>
                  <a:lnTo>
                    <a:pt x="39" y="30"/>
                  </a:lnTo>
                  <a:lnTo>
                    <a:pt x="35" y="30"/>
                  </a:lnTo>
                  <a:lnTo>
                    <a:pt x="39" y="30"/>
                  </a:lnTo>
                  <a:lnTo>
                    <a:pt x="35" y="26"/>
                  </a:lnTo>
                  <a:lnTo>
                    <a:pt x="39" y="30"/>
                  </a:lnTo>
                  <a:lnTo>
                    <a:pt x="35" y="26"/>
                  </a:lnTo>
                  <a:lnTo>
                    <a:pt x="35" y="30"/>
                  </a:lnTo>
                  <a:lnTo>
                    <a:pt x="31" y="26"/>
                  </a:lnTo>
                  <a:lnTo>
                    <a:pt x="35" y="26"/>
                  </a:lnTo>
                  <a:lnTo>
                    <a:pt x="31" y="26"/>
                  </a:lnTo>
                  <a:lnTo>
                    <a:pt x="35" y="26"/>
                  </a:lnTo>
                  <a:lnTo>
                    <a:pt x="31" y="26"/>
                  </a:lnTo>
                  <a:lnTo>
                    <a:pt x="31" y="26"/>
                  </a:lnTo>
                  <a:lnTo>
                    <a:pt x="26" y="30"/>
                  </a:lnTo>
                  <a:lnTo>
                    <a:pt x="31" y="26"/>
                  </a:lnTo>
                  <a:lnTo>
                    <a:pt x="26" y="30"/>
                  </a:lnTo>
                  <a:lnTo>
                    <a:pt x="31" y="26"/>
                  </a:lnTo>
                  <a:lnTo>
                    <a:pt x="26" y="30"/>
                  </a:lnTo>
                  <a:lnTo>
                    <a:pt x="26"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26" y="39"/>
                  </a:lnTo>
                  <a:lnTo>
                    <a:pt x="26" y="39"/>
                  </a:lnTo>
                  <a:lnTo>
                    <a:pt x="26" y="39"/>
                  </a:lnTo>
                  <a:lnTo>
                    <a:pt x="26" y="39"/>
                  </a:lnTo>
                  <a:lnTo>
                    <a:pt x="31" y="43"/>
                  </a:lnTo>
                  <a:lnTo>
                    <a:pt x="26" y="39"/>
                  </a:lnTo>
                  <a:lnTo>
                    <a:pt x="31" y="43"/>
                  </a:lnTo>
                  <a:lnTo>
                    <a:pt x="26" y="39"/>
                  </a:lnTo>
                  <a:lnTo>
                    <a:pt x="31" y="43"/>
                  </a:lnTo>
                  <a:lnTo>
                    <a:pt x="31" y="43"/>
                  </a:lnTo>
                  <a:lnTo>
                    <a:pt x="35" y="43"/>
                  </a:lnTo>
                  <a:lnTo>
                    <a:pt x="31" y="43"/>
                  </a:lnTo>
                  <a:lnTo>
                    <a:pt x="35" y="43"/>
                  </a:lnTo>
                  <a:lnTo>
                    <a:pt x="31" y="43"/>
                  </a:lnTo>
                  <a:lnTo>
                    <a:pt x="35" y="39"/>
                  </a:lnTo>
                  <a:lnTo>
                    <a:pt x="35" y="43"/>
                  </a:lnTo>
                  <a:lnTo>
                    <a:pt x="39" y="39"/>
                  </a:lnTo>
                  <a:lnTo>
                    <a:pt x="35" y="39"/>
                  </a:lnTo>
                  <a:lnTo>
                    <a:pt x="39" y="39"/>
                  </a:lnTo>
                  <a:lnTo>
                    <a:pt x="35"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7" name="Freeform 26"/>
            <p:cNvSpPr>
              <a:spLocks/>
            </p:cNvSpPr>
            <p:nvPr/>
          </p:nvSpPr>
          <p:spPr bwMode="auto">
            <a:xfrm>
              <a:off x="2801213" y="5001016"/>
              <a:ext cx="75683" cy="92075"/>
            </a:xfrm>
            <a:custGeom>
              <a:avLst/>
              <a:gdLst/>
              <a:ahLst/>
              <a:cxnLst>
                <a:cxn ang="0">
                  <a:pos x="39" y="21"/>
                </a:cxn>
                <a:cxn ang="0">
                  <a:pos x="39" y="30"/>
                </a:cxn>
                <a:cxn ang="0">
                  <a:pos x="35" y="34"/>
                </a:cxn>
                <a:cxn ang="0">
                  <a:pos x="30" y="39"/>
                </a:cxn>
                <a:cxn ang="0">
                  <a:pos x="22" y="43"/>
                </a:cxn>
                <a:cxn ang="0">
                  <a:pos x="13" y="39"/>
                </a:cxn>
                <a:cxn ang="0">
                  <a:pos x="9" y="34"/>
                </a:cxn>
                <a:cxn ang="0">
                  <a:pos x="4" y="30"/>
                </a:cxn>
                <a:cxn ang="0">
                  <a:pos x="0" y="21"/>
                </a:cxn>
                <a:cxn ang="0">
                  <a:pos x="4" y="13"/>
                </a:cxn>
                <a:cxn ang="0">
                  <a:pos x="9" y="8"/>
                </a:cxn>
                <a:cxn ang="0">
                  <a:pos x="13" y="4"/>
                </a:cxn>
                <a:cxn ang="0">
                  <a:pos x="22" y="0"/>
                </a:cxn>
                <a:cxn ang="0">
                  <a:pos x="30" y="4"/>
                </a:cxn>
                <a:cxn ang="0">
                  <a:pos x="35" y="8"/>
                </a:cxn>
                <a:cxn ang="0">
                  <a:pos x="39" y="13"/>
                </a:cxn>
                <a:cxn ang="0">
                  <a:pos x="39" y="21"/>
                </a:cxn>
              </a:cxnLst>
              <a:rect l="0" t="0" r="r" b="b"/>
              <a:pathLst>
                <a:path w="39" h="43">
                  <a:moveTo>
                    <a:pt x="39" y="21"/>
                  </a:moveTo>
                  <a:lnTo>
                    <a:pt x="39" y="30"/>
                  </a:lnTo>
                  <a:lnTo>
                    <a:pt x="35" y="34"/>
                  </a:lnTo>
                  <a:lnTo>
                    <a:pt x="30" y="39"/>
                  </a:lnTo>
                  <a:lnTo>
                    <a:pt x="22" y="43"/>
                  </a:lnTo>
                  <a:lnTo>
                    <a:pt x="13" y="39"/>
                  </a:lnTo>
                  <a:lnTo>
                    <a:pt x="9" y="34"/>
                  </a:lnTo>
                  <a:lnTo>
                    <a:pt x="4" y="30"/>
                  </a:lnTo>
                  <a:lnTo>
                    <a:pt x="0" y="21"/>
                  </a:lnTo>
                  <a:lnTo>
                    <a:pt x="4" y="13"/>
                  </a:lnTo>
                  <a:lnTo>
                    <a:pt x="9" y="8"/>
                  </a:lnTo>
                  <a:lnTo>
                    <a:pt x="13" y="4"/>
                  </a:lnTo>
                  <a:lnTo>
                    <a:pt x="22" y="0"/>
                  </a:lnTo>
                  <a:lnTo>
                    <a:pt x="30"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8" name="Freeform 27"/>
            <p:cNvSpPr>
              <a:spLocks noEditPoints="1"/>
            </p:cNvSpPr>
            <p:nvPr/>
          </p:nvSpPr>
          <p:spPr bwMode="auto">
            <a:xfrm>
              <a:off x="2777469" y="4972337"/>
              <a:ext cx="123170" cy="147924"/>
            </a:xfrm>
            <a:custGeom>
              <a:avLst/>
              <a:gdLst/>
              <a:ahLst/>
              <a:cxnLst>
                <a:cxn ang="0">
                  <a:pos x="65" y="39"/>
                </a:cxn>
                <a:cxn ang="0">
                  <a:pos x="65" y="47"/>
                </a:cxn>
                <a:cxn ang="0">
                  <a:pos x="56" y="56"/>
                </a:cxn>
                <a:cxn ang="0">
                  <a:pos x="52" y="60"/>
                </a:cxn>
                <a:cxn ang="0">
                  <a:pos x="43" y="65"/>
                </a:cxn>
                <a:cxn ang="0">
                  <a:pos x="30" y="69"/>
                </a:cxn>
                <a:cxn ang="0">
                  <a:pos x="22" y="65"/>
                </a:cxn>
                <a:cxn ang="0">
                  <a:pos x="13" y="60"/>
                </a:cxn>
                <a:cxn ang="0">
                  <a:pos x="9" y="52"/>
                </a:cxn>
                <a:cxn ang="0">
                  <a:pos x="4" y="47"/>
                </a:cxn>
                <a:cxn ang="0">
                  <a:pos x="0" y="34"/>
                </a:cxn>
                <a:cxn ang="0">
                  <a:pos x="0" y="26"/>
                </a:cxn>
                <a:cxn ang="0">
                  <a:pos x="4" y="17"/>
                </a:cxn>
                <a:cxn ang="0">
                  <a:pos x="13" y="8"/>
                </a:cxn>
                <a:cxn ang="0">
                  <a:pos x="17" y="4"/>
                </a:cxn>
                <a:cxn ang="0">
                  <a:pos x="30" y="0"/>
                </a:cxn>
                <a:cxn ang="0">
                  <a:pos x="39" y="0"/>
                </a:cxn>
                <a:cxn ang="0">
                  <a:pos x="48" y="4"/>
                </a:cxn>
                <a:cxn ang="0">
                  <a:pos x="56" y="8"/>
                </a:cxn>
                <a:cxn ang="0">
                  <a:pos x="61" y="17"/>
                </a:cxn>
                <a:cxn ang="0">
                  <a:pos x="65" y="26"/>
                </a:cxn>
                <a:cxn ang="0">
                  <a:pos x="39" y="30"/>
                </a:cxn>
                <a:cxn ang="0">
                  <a:pos x="39" y="34"/>
                </a:cxn>
                <a:cxn ang="0">
                  <a:pos x="39" y="30"/>
                </a:cxn>
                <a:cxn ang="0">
                  <a:pos x="39" y="30"/>
                </a:cxn>
                <a:cxn ang="0">
                  <a:pos x="35" y="26"/>
                </a:cxn>
                <a:cxn ang="0">
                  <a:pos x="35" y="26"/>
                </a:cxn>
                <a:cxn ang="0">
                  <a:pos x="30" y="30"/>
                </a:cxn>
                <a:cxn ang="0">
                  <a:pos x="30" y="26"/>
                </a:cxn>
                <a:cxn ang="0">
                  <a:pos x="26" y="30"/>
                </a:cxn>
                <a:cxn ang="0">
                  <a:pos x="26" y="30"/>
                </a:cxn>
                <a:cxn ang="0">
                  <a:pos x="26" y="34"/>
                </a:cxn>
                <a:cxn ang="0">
                  <a:pos x="26" y="34"/>
                </a:cxn>
                <a:cxn ang="0">
                  <a:pos x="30" y="39"/>
                </a:cxn>
                <a:cxn ang="0">
                  <a:pos x="26" y="39"/>
                </a:cxn>
                <a:cxn ang="0">
                  <a:pos x="30" y="43"/>
                </a:cxn>
                <a:cxn ang="0">
                  <a:pos x="30" y="43"/>
                </a:cxn>
                <a:cxn ang="0">
                  <a:pos x="35" y="43"/>
                </a:cxn>
                <a:cxn ang="0">
                  <a:pos x="35"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5" y="47"/>
                  </a:lnTo>
                  <a:lnTo>
                    <a:pt x="65" y="47"/>
                  </a:lnTo>
                  <a:lnTo>
                    <a:pt x="61" y="52"/>
                  </a:lnTo>
                  <a:lnTo>
                    <a:pt x="61" y="52"/>
                  </a:lnTo>
                  <a:lnTo>
                    <a:pt x="56" y="56"/>
                  </a:lnTo>
                  <a:lnTo>
                    <a:pt x="56" y="60"/>
                  </a:lnTo>
                  <a:lnTo>
                    <a:pt x="52" y="60"/>
                  </a:lnTo>
                  <a:lnTo>
                    <a:pt x="52" y="60"/>
                  </a:lnTo>
                  <a:lnTo>
                    <a:pt x="48" y="65"/>
                  </a:lnTo>
                  <a:lnTo>
                    <a:pt x="43" y="65"/>
                  </a:lnTo>
                  <a:lnTo>
                    <a:pt x="43" y="65"/>
                  </a:lnTo>
                  <a:lnTo>
                    <a:pt x="39" y="65"/>
                  </a:lnTo>
                  <a:lnTo>
                    <a:pt x="35" y="69"/>
                  </a:lnTo>
                  <a:lnTo>
                    <a:pt x="30" y="69"/>
                  </a:lnTo>
                  <a:lnTo>
                    <a:pt x="30" y="65"/>
                  </a:lnTo>
                  <a:lnTo>
                    <a:pt x="26" y="65"/>
                  </a:lnTo>
                  <a:lnTo>
                    <a:pt x="22" y="65"/>
                  </a:lnTo>
                  <a:lnTo>
                    <a:pt x="17" y="65"/>
                  </a:lnTo>
                  <a:lnTo>
                    <a:pt x="17" y="60"/>
                  </a:lnTo>
                  <a:lnTo>
                    <a:pt x="13" y="60"/>
                  </a:lnTo>
                  <a:lnTo>
                    <a:pt x="13" y="60"/>
                  </a:lnTo>
                  <a:lnTo>
                    <a:pt x="9" y="56"/>
                  </a:lnTo>
                  <a:lnTo>
                    <a:pt x="9" y="52"/>
                  </a:lnTo>
                  <a:lnTo>
                    <a:pt x="4" y="52"/>
                  </a:lnTo>
                  <a:lnTo>
                    <a:pt x="4" y="47"/>
                  </a:lnTo>
                  <a:lnTo>
                    <a:pt x="4" y="47"/>
                  </a:lnTo>
                  <a:lnTo>
                    <a:pt x="0" y="43"/>
                  </a:lnTo>
                  <a:lnTo>
                    <a:pt x="0" y="39"/>
                  </a:lnTo>
                  <a:lnTo>
                    <a:pt x="0" y="34"/>
                  </a:lnTo>
                  <a:lnTo>
                    <a:pt x="0" y="34"/>
                  </a:lnTo>
                  <a:lnTo>
                    <a:pt x="0" y="30"/>
                  </a:lnTo>
                  <a:lnTo>
                    <a:pt x="0" y="26"/>
                  </a:lnTo>
                  <a:lnTo>
                    <a:pt x="4" y="21"/>
                  </a:lnTo>
                  <a:lnTo>
                    <a:pt x="4" y="21"/>
                  </a:lnTo>
                  <a:lnTo>
                    <a:pt x="4" y="17"/>
                  </a:lnTo>
                  <a:lnTo>
                    <a:pt x="9" y="13"/>
                  </a:lnTo>
                  <a:lnTo>
                    <a:pt x="9" y="13"/>
                  </a:lnTo>
                  <a:lnTo>
                    <a:pt x="13" y="8"/>
                  </a:lnTo>
                  <a:lnTo>
                    <a:pt x="13" y="8"/>
                  </a:lnTo>
                  <a:lnTo>
                    <a:pt x="17" y="4"/>
                  </a:lnTo>
                  <a:lnTo>
                    <a:pt x="17" y="4"/>
                  </a:lnTo>
                  <a:lnTo>
                    <a:pt x="22" y="4"/>
                  </a:lnTo>
                  <a:lnTo>
                    <a:pt x="26" y="4"/>
                  </a:lnTo>
                  <a:lnTo>
                    <a:pt x="30" y="0"/>
                  </a:lnTo>
                  <a:lnTo>
                    <a:pt x="30" y="0"/>
                  </a:lnTo>
                  <a:lnTo>
                    <a:pt x="35" y="0"/>
                  </a:lnTo>
                  <a:lnTo>
                    <a:pt x="39" y="0"/>
                  </a:lnTo>
                  <a:lnTo>
                    <a:pt x="43" y="4"/>
                  </a:lnTo>
                  <a:lnTo>
                    <a:pt x="43" y="4"/>
                  </a:lnTo>
                  <a:lnTo>
                    <a:pt x="48" y="4"/>
                  </a:lnTo>
                  <a:lnTo>
                    <a:pt x="52" y="4"/>
                  </a:lnTo>
                  <a:lnTo>
                    <a:pt x="52" y="8"/>
                  </a:lnTo>
                  <a:lnTo>
                    <a:pt x="56" y="8"/>
                  </a:lnTo>
                  <a:lnTo>
                    <a:pt x="56" y="13"/>
                  </a:lnTo>
                  <a:lnTo>
                    <a:pt x="61" y="13"/>
                  </a:lnTo>
                  <a:lnTo>
                    <a:pt x="61" y="17"/>
                  </a:lnTo>
                  <a:lnTo>
                    <a:pt x="65" y="21"/>
                  </a:lnTo>
                  <a:lnTo>
                    <a:pt x="65" y="21"/>
                  </a:lnTo>
                  <a:lnTo>
                    <a:pt x="65" y="26"/>
                  </a:lnTo>
                  <a:lnTo>
                    <a:pt x="65" y="30"/>
                  </a:lnTo>
                  <a:lnTo>
                    <a:pt x="65" y="34"/>
                  </a:lnTo>
                  <a:close/>
                  <a:moveTo>
                    <a:pt x="39" y="30"/>
                  </a:moveTo>
                  <a:lnTo>
                    <a:pt x="39" y="34"/>
                  </a:lnTo>
                  <a:lnTo>
                    <a:pt x="39" y="30"/>
                  </a:lnTo>
                  <a:lnTo>
                    <a:pt x="39" y="34"/>
                  </a:lnTo>
                  <a:lnTo>
                    <a:pt x="39" y="30"/>
                  </a:lnTo>
                  <a:lnTo>
                    <a:pt x="39" y="30"/>
                  </a:lnTo>
                  <a:lnTo>
                    <a:pt x="39" y="30"/>
                  </a:lnTo>
                  <a:lnTo>
                    <a:pt x="39" y="30"/>
                  </a:lnTo>
                  <a:lnTo>
                    <a:pt x="35" y="26"/>
                  </a:lnTo>
                  <a:lnTo>
                    <a:pt x="39" y="30"/>
                  </a:lnTo>
                  <a:lnTo>
                    <a:pt x="35" y="26"/>
                  </a:lnTo>
                  <a:lnTo>
                    <a:pt x="39" y="30"/>
                  </a:lnTo>
                  <a:lnTo>
                    <a:pt x="35" y="26"/>
                  </a:lnTo>
                  <a:lnTo>
                    <a:pt x="35" y="26"/>
                  </a:lnTo>
                  <a:lnTo>
                    <a:pt x="30" y="26"/>
                  </a:lnTo>
                  <a:lnTo>
                    <a:pt x="35" y="26"/>
                  </a:lnTo>
                  <a:lnTo>
                    <a:pt x="30" y="26"/>
                  </a:lnTo>
                  <a:lnTo>
                    <a:pt x="35" y="26"/>
                  </a:lnTo>
                  <a:lnTo>
                    <a:pt x="30" y="30"/>
                  </a:lnTo>
                  <a:lnTo>
                    <a:pt x="30" y="26"/>
                  </a:lnTo>
                  <a:lnTo>
                    <a:pt x="30" y="30"/>
                  </a:lnTo>
                  <a:lnTo>
                    <a:pt x="30" y="26"/>
                  </a:lnTo>
                  <a:lnTo>
                    <a:pt x="26" y="30"/>
                  </a:lnTo>
                  <a:lnTo>
                    <a:pt x="30" y="30"/>
                  </a:lnTo>
                  <a:lnTo>
                    <a:pt x="26" y="30"/>
                  </a:lnTo>
                  <a:lnTo>
                    <a:pt x="30" y="30"/>
                  </a:lnTo>
                  <a:lnTo>
                    <a:pt x="26" y="34"/>
                  </a:lnTo>
                  <a:lnTo>
                    <a:pt x="26" y="30"/>
                  </a:lnTo>
                  <a:lnTo>
                    <a:pt x="26" y="34"/>
                  </a:lnTo>
                  <a:lnTo>
                    <a:pt x="26" y="30"/>
                  </a:lnTo>
                  <a:lnTo>
                    <a:pt x="26" y="34"/>
                  </a:lnTo>
                  <a:lnTo>
                    <a:pt x="26" y="34"/>
                  </a:lnTo>
                  <a:lnTo>
                    <a:pt x="26" y="39"/>
                  </a:lnTo>
                  <a:lnTo>
                    <a:pt x="26" y="34"/>
                  </a:lnTo>
                  <a:lnTo>
                    <a:pt x="26" y="39"/>
                  </a:lnTo>
                  <a:lnTo>
                    <a:pt x="26" y="34"/>
                  </a:lnTo>
                  <a:lnTo>
                    <a:pt x="30" y="39"/>
                  </a:lnTo>
                  <a:lnTo>
                    <a:pt x="26" y="39"/>
                  </a:lnTo>
                  <a:lnTo>
                    <a:pt x="30" y="39"/>
                  </a:lnTo>
                  <a:lnTo>
                    <a:pt x="26" y="39"/>
                  </a:lnTo>
                  <a:lnTo>
                    <a:pt x="30" y="43"/>
                  </a:lnTo>
                  <a:lnTo>
                    <a:pt x="30" y="39"/>
                  </a:lnTo>
                  <a:lnTo>
                    <a:pt x="30" y="43"/>
                  </a:lnTo>
                  <a:lnTo>
                    <a:pt x="30" y="39"/>
                  </a:lnTo>
                  <a:lnTo>
                    <a:pt x="35" y="43"/>
                  </a:lnTo>
                  <a:lnTo>
                    <a:pt x="30" y="43"/>
                  </a:lnTo>
                  <a:lnTo>
                    <a:pt x="35" y="43"/>
                  </a:lnTo>
                  <a:lnTo>
                    <a:pt x="30" y="43"/>
                  </a:lnTo>
                  <a:lnTo>
                    <a:pt x="35" y="43"/>
                  </a:lnTo>
                  <a:lnTo>
                    <a:pt x="35" y="43"/>
                  </a:lnTo>
                  <a:lnTo>
                    <a:pt x="39" y="39"/>
                  </a:lnTo>
                  <a:lnTo>
                    <a:pt x="35" y="43"/>
                  </a:lnTo>
                  <a:lnTo>
                    <a:pt x="39" y="39"/>
                  </a:lnTo>
                  <a:lnTo>
                    <a:pt x="35" y="43"/>
                  </a:lnTo>
                  <a:lnTo>
                    <a:pt x="39" y="39"/>
                  </a:lnTo>
                  <a:lnTo>
                    <a:pt x="39"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199" name="Freeform 28"/>
            <p:cNvSpPr>
              <a:spLocks/>
            </p:cNvSpPr>
            <p:nvPr/>
          </p:nvSpPr>
          <p:spPr bwMode="auto">
            <a:xfrm>
              <a:off x="3139557" y="5001016"/>
              <a:ext cx="81619" cy="92075"/>
            </a:xfrm>
            <a:custGeom>
              <a:avLst/>
              <a:gdLst/>
              <a:ahLst/>
              <a:cxnLst>
                <a:cxn ang="0">
                  <a:pos x="43" y="21"/>
                </a:cxn>
                <a:cxn ang="0">
                  <a:pos x="39" y="30"/>
                </a:cxn>
                <a:cxn ang="0">
                  <a:pos x="34" y="34"/>
                </a:cxn>
                <a:cxn ang="0">
                  <a:pos x="30" y="39"/>
                </a:cxn>
                <a:cxn ang="0">
                  <a:pos x="21" y="43"/>
                </a:cxn>
                <a:cxn ang="0">
                  <a:pos x="13" y="39"/>
                </a:cxn>
                <a:cxn ang="0">
                  <a:pos x="8" y="34"/>
                </a:cxn>
                <a:cxn ang="0">
                  <a:pos x="4" y="30"/>
                </a:cxn>
                <a:cxn ang="0">
                  <a:pos x="0" y="21"/>
                </a:cxn>
                <a:cxn ang="0">
                  <a:pos x="4" y="13"/>
                </a:cxn>
                <a:cxn ang="0">
                  <a:pos x="8" y="8"/>
                </a:cxn>
                <a:cxn ang="0">
                  <a:pos x="13" y="4"/>
                </a:cxn>
                <a:cxn ang="0">
                  <a:pos x="21" y="0"/>
                </a:cxn>
                <a:cxn ang="0">
                  <a:pos x="30" y="4"/>
                </a:cxn>
                <a:cxn ang="0">
                  <a:pos x="34" y="8"/>
                </a:cxn>
                <a:cxn ang="0">
                  <a:pos x="39" y="13"/>
                </a:cxn>
                <a:cxn ang="0">
                  <a:pos x="43" y="21"/>
                </a:cxn>
              </a:cxnLst>
              <a:rect l="0" t="0" r="r" b="b"/>
              <a:pathLst>
                <a:path w="43" h="43">
                  <a:moveTo>
                    <a:pt x="43" y="21"/>
                  </a:moveTo>
                  <a:lnTo>
                    <a:pt x="39" y="30"/>
                  </a:lnTo>
                  <a:lnTo>
                    <a:pt x="34" y="34"/>
                  </a:lnTo>
                  <a:lnTo>
                    <a:pt x="30" y="39"/>
                  </a:lnTo>
                  <a:lnTo>
                    <a:pt x="21" y="43"/>
                  </a:lnTo>
                  <a:lnTo>
                    <a:pt x="13" y="39"/>
                  </a:lnTo>
                  <a:lnTo>
                    <a:pt x="8" y="34"/>
                  </a:lnTo>
                  <a:lnTo>
                    <a:pt x="4" y="30"/>
                  </a:lnTo>
                  <a:lnTo>
                    <a:pt x="0" y="21"/>
                  </a:lnTo>
                  <a:lnTo>
                    <a:pt x="4" y="13"/>
                  </a:lnTo>
                  <a:lnTo>
                    <a:pt x="8" y="8"/>
                  </a:lnTo>
                  <a:lnTo>
                    <a:pt x="13" y="4"/>
                  </a:lnTo>
                  <a:lnTo>
                    <a:pt x="21" y="0"/>
                  </a:lnTo>
                  <a:lnTo>
                    <a:pt x="30" y="4"/>
                  </a:lnTo>
                  <a:lnTo>
                    <a:pt x="34" y="8"/>
                  </a:lnTo>
                  <a:lnTo>
                    <a:pt x="39" y="13"/>
                  </a:lnTo>
                  <a:lnTo>
                    <a:pt x="43"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0" name="Freeform 29"/>
            <p:cNvSpPr>
              <a:spLocks noEditPoints="1"/>
            </p:cNvSpPr>
            <p:nvPr/>
          </p:nvSpPr>
          <p:spPr bwMode="auto">
            <a:xfrm>
              <a:off x="3114330" y="4972337"/>
              <a:ext cx="132073" cy="147924"/>
            </a:xfrm>
            <a:custGeom>
              <a:avLst/>
              <a:gdLst/>
              <a:ahLst/>
              <a:cxnLst>
                <a:cxn ang="0">
                  <a:pos x="69" y="39"/>
                </a:cxn>
                <a:cxn ang="0">
                  <a:pos x="65" y="47"/>
                </a:cxn>
                <a:cxn ang="0">
                  <a:pos x="60" y="56"/>
                </a:cxn>
                <a:cxn ang="0">
                  <a:pos x="52" y="60"/>
                </a:cxn>
                <a:cxn ang="0">
                  <a:pos x="43" y="65"/>
                </a:cxn>
                <a:cxn ang="0">
                  <a:pos x="34" y="69"/>
                </a:cxn>
                <a:cxn ang="0">
                  <a:pos x="21" y="65"/>
                </a:cxn>
                <a:cxn ang="0">
                  <a:pos x="17" y="60"/>
                </a:cxn>
                <a:cxn ang="0">
                  <a:pos x="8" y="52"/>
                </a:cxn>
                <a:cxn ang="0">
                  <a:pos x="4" y="47"/>
                </a:cxn>
                <a:cxn ang="0">
                  <a:pos x="0" y="34"/>
                </a:cxn>
                <a:cxn ang="0">
                  <a:pos x="4" y="26"/>
                </a:cxn>
                <a:cxn ang="0">
                  <a:pos x="8" y="17"/>
                </a:cxn>
                <a:cxn ang="0">
                  <a:pos x="13" y="8"/>
                </a:cxn>
                <a:cxn ang="0">
                  <a:pos x="21" y="4"/>
                </a:cxn>
                <a:cxn ang="0">
                  <a:pos x="30" y="0"/>
                </a:cxn>
                <a:cxn ang="0">
                  <a:pos x="39" y="0"/>
                </a:cxn>
                <a:cxn ang="0">
                  <a:pos x="47" y="4"/>
                </a:cxn>
                <a:cxn ang="0">
                  <a:pos x="56" y="8"/>
                </a:cxn>
                <a:cxn ang="0">
                  <a:pos x="65" y="17"/>
                </a:cxn>
                <a:cxn ang="0">
                  <a:pos x="65" y="26"/>
                </a:cxn>
                <a:cxn ang="0">
                  <a:pos x="43" y="30"/>
                </a:cxn>
                <a:cxn ang="0">
                  <a:pos x="43" y="34"/>
                </a:cxn>
                <a:cxn ang="0">
                  <a:pos x="39" y="30"/>
                </a:cxn>
                <a:cxn ang="0">
                  <a:pos x="39" y="30"/>
                </a:cxn>
                <a:cxn ang="0">
                  <a:pos x="34" y="26"/>
                </a:cxn>
                <a:cxn ang="0">
                  <a:pos x="34" y="26"/>
                </a:cxn>
                <a:cxn ang="0">
                  <a:pos x="30" y="30"/>
                </a:cxn>
                <a:cxn ang="0">
                  <a:pos x="30" y="26"/>
                </a:cxn>
                <a:cxn ang="0">
                  <a:pos x="30" y="30"/>
                </a:cxn>
                <a:cxn ang="0">
                  <a:pos x="30" y="30"/>
                </a:cxn>
                <a:cxn ang="0">
                  <a:pos x="26" y="34"/>
                </a:cxn>
                <a:cxn ang="0">
                  <a:pos x="26" y="34"/>
                </a:cxn>
                <a:cxn ang="0">
                  <a:pos x="30" y="39"/>
                </a:cxn>
                <a:cxn ang="0">
                  <a:pos x="30" y="39"/>
                </a:cxn>
                <a:cxn ang="0">
                  <a:pos x="34" y="43"/>
                </a:cxn>
                <a:cxn ang="0">
                  <a:pos x="30" y="43"/>
                </a:cxn>
                <a:cxn ang="0">
                  <a:pos x="39" y="43"/>
                </a:cxn>
                <a:cxn ang="0">
                  <a:pos x="34" y="43"/>
                </a:cxn>
                <a:cxn ang="0">
                  <a:pos x="39" y="39"/>
                </a:cxn>
                <a:cxn ang="0">
                  <a:pos x="39" y="39"/>
                </a:cxn>
                <a:cxn ang="0">
                  <a:pos x="43" y="34"/>
                </a:cxn>
                <a:cxn ang="0">
                  <a:pos x="43" y="34"/>
                </a:cxn>
              </a:cxnLst>
              <a:rect l="0" t="0" r="r" b="b"/>
              <a:pathLst>
                <a:path w="69" h="69">
                  <a:moveTo>
                    <a:pt x="69" y="34"/>
                  </a:moveTo>
                  <a:lnTo>
                    <a:pt x="69" y="34"/>
                  </a:lnTo>
                  <a:lnTo>
                    <a:pt x="69" y="39"/>
                  </a:lnTo>
                  <a:lnTo>
                    <a:pt x="65" y="43"/>
                  </a:lnTo>
                  <a:lnTo>
                    <a:pt x="65" y="47"/>
                  </a:lnTo>
                  <a:lnTo>
                    <a:pt x="65" y="47"/>
                  </a:lnTo>
                  <a:lnTo>
                    <a:pt x="65" y="52"/>
                  </a:lnTo>
                  <a:lnTo>
                    <a:pt x="60" y="52"/>
                  </a:lnTo>
                  <a:lnTo>
                    <a:pt x="60" y="56"/>
                  </a:lnTo>
                  <a:lnTo>
                    <a:pt x="56" y="60"/>
                  </a:lnTo>
                  <a:lnTo>
                    <a:pt x="56" y="60"/>
                  </a:lnTo>
                  <a:lnTo>
                    <a:pt x="52" y="60"/>
                  </a:lnTo>
                  <a:lnTo>
                    <a:pt x="47" y="65"/>
                  </a:lnTo>
                  <a:lnTo>
                    <a:pt x="47" y="65"/>
                  </a:lnTo>
                  <a:lnTo>
                    <a:pt x="43" y="65"/>
                  </a:lnTo>
                  <a:lnTo>
                    <a:pt x="39" y="65"/>
                  </a:lnTo>
                  <a:lnTo>
                    <a:pt x="34" y="69"/>
                  </a:lnTo>
                  <a:lnTo>
                    <a:pt x="34" y="69"/>
                  </a:lnTo>
                  <a:lnTo>
                    <a:pt x="30" y="65"/>
                  </a:lnTo>
                  <a:lnTo>
                    <a:pt x="26" y="65"/>
                  </a:lnTo>
                  <a:lnTo>
                    <a:pt x="21" y="65"/>
                  </a:lnTo>
                  <a:lnTo>
                    <a:pt x="21" y="65"/>
                  </a:lnTo>
                  <a:lnTo>
                    <a:pt x="17" y="60"/>
                  </a:lnTo>
                  <a:lnTo>
                    <a:pt x="17" y="60"/>
                  </a:lnTo>
                  <a:lnTo>
                    <a:pt x="13" y="60"/>
                  </a:lnTo>
                  <a:lnTo>
                    <a:pt x="8" y="56"/>
                  </a:lnTo>
                  <a:lnTo>
                    <a:pt x="8" y="52"/>
                  </a:lnTo>
                  <a:lnTo>
                    <a:pt x="8" y="52"/>
                  </a:lnTo>
                  <a:lnTo>
                    <a:pt x="4" y="47"/>
                  </a:lnTo>
                  <a:lnTo>
                    <a:pt x="4" y="47"/>
                  </a:lnTo>
                  <a:lnTo>
                    <a:pt x="4" y="43"/>
                  </a:lnTo>
                  <a:lnTo>
                    <a:pt x="4" y="39"/>
                  </a:lnTo>
                  <a:lnTo>
                    <a:pt x="0" y="34"/>
                  </a:lnTo>
                  <a:lnTo>
                    <a:pt x="0" y="34"/>
                  </a:lnTo>
                  <a:lnTo>
                    <a:pt x="4" y="30"/>
                  </a:lnTo>
                  <a:lnTo>
                    <a:pt x="4" y="26"/>
                  </a:lnTo>
                  <a:lnTo>
                    <a:pt x="4" y="21"/>
                  </a:lnTo>
                  <a:lnTo>
                    <a:pt x="4" y="21"/>
                  </a:lnTo>
                  <a:lnTo>
                    <a:pt x="8" y="17"/>
                  </a:lnTo>
                  <a:lnTo>
                    <a:pt x="8" y="13"/>
                  </a:lnTo>
                  <a:lnTo>
                    <a:pt x="8" y="13"/>
                  </a:lnTo>
                  <a:lnTo>
                    <a:pt x="13" y="8"/>
                  </a:lnTo>
                  <a:lnTo>
                    <a:pt x="17" y="8"/>
                  </a:lnTo>
                  <a:lnTo>
                    <a:pt x="17" y="4"/>
                  </a:lnTo>
                  <a:lnTo>
                    <a:pt x="21" y="4"/>
                  </a:lnTo>
                  <a:lnTo>
                    <a:pt x="21" y="4"/>
                  </a:lnTo>
                  <a:lnTo>
                    <a:pt x="26" y="4"/>
                  </a:lnTo>
                  <a:lnTo>
                    <a:pt x="30" y="0"/>
                  </a:lnTo>
                  <a:lnTo>
                    <a:pt x="34" y="0"/>
                  </a:lnTo>
                  <a:lnTo>
                    <a:pt x="34" y="0"/>
                  </a:lnTo>
                  <a:lnTo>
                    <a:pt x="39" y="0"/>
                  </a:lnTo>
                  <a:lnTo>
                    <a:pt x="43" y="4"/>
                  </a:lnTo>
                  <a:lnTo>
                    <a:pt x="47" y="4"/>
                  </a:lnTo>
                  <a:lnTo>
                    <a:pt x="47" y="4"/>
                  </a:lnTo>
                  <a:lnTo>
                    <a:pt x="52" y="4"/>
                  </a:lnTo>
                  <a:lnTo>
                    <a:pt x="56" y="8"/>
                  </a:lnTo>
                  <a:lnTo>
                    <a:pt x="56" y="8"/>
                  </a:lnTo>
                  <a:lnTo>
                    <a:pt x="60" y="13"/>
                  </a:lnTo>
                  <a:lnTo>
                    <a:pt x="60" y="13"/>
                  </a:lnTo>
                  <a:lnTo>
                    <a:pt x="65" y="17"/>
                  </a:lnTo>
                  <a:lnTo>
                    <a:pt x="65" y="21"/>
                  </a:lnTo>
                  <a:lnTo>
                    <a:pt x="65" y="21"/>
                  </a:lnTo>
                  <a:lnTo>
                    <a:pt x="65" y="26"/>
                  </a:lnTo>
                  <a:lnTo>
                    <a:pt x="69" y="30"/>
                  </a:lnTo>
                  <a:lnTo>
                    <a:pt x="69" y="34"/>
                  </a:lnTo>
                  <a:close/>
                  <a:moveTo>
                    <a:pt x="43" y="30"/>
                  </a:moveTo>
                  <a:lnTo>
                    <a:pt x="43" y="34"/>
                  </a:lnTo>
                  <a:lnTo>
                    <a:pt x="39" y="30"/>
                  </a:lnTo>
                  <a:lnTo>
                    <a:pt x="43" y="34"/>
                  </a:lnTo>
                  <a:lnTo>
                    <a:pt x="39" y="30"/>
                  </a:lnTo>
                  <a:lnTo>
                    <a:pt x="43" y="30"/>
                  </a:lnTo>
                  <a:lnTo>
                    <a:pt x="39" y="30"/>
                  </a:lnTo>
                  <a:lnTo>
                    <a:pt x="39" y="30"/>
                  </a:lnTo>
                  <a:lnTo>
                    <a:pt x="39" y="26"/>
                  </a:lnTo>
                  <a:lnTo>
                    <a:pt x="39" y="30"/>
                  </a:lnTo>
                  <a:lnTo>
                    <a:pt x="34" y="26"/>
                  </a:lnTo>
                  <a:lnTo>
                    <a:pt x="39" y="30"/>
                  </a:lnTo>
                  <a:lnTo>
                    <a:pt x="34" y="26"/>
                  </a:lnTo>
                  <a:lnTo>
                    <a:pt x="39" y="26"/>
                  </a:lnTo>
                  <a:lnTo>
                    <a:pt x="34" y="26"/>
                  </a:lnTo>
                  <a:lnTo>
                    <a:pt x="34" y="26"/>
                  </a:lnTo>
                  <a:lnTo>
                    <a:pt x="30" y="26"/>
                  </a:lnTo>
                  <a:lnTo>
                    <a:pt x="34" y="26"/>
                  </a:lnTo>
                  <a:lnTo>
                    <a:pt x="30" y="30"/>
                  </a:lnTo>
                  <a:lnTo>
                    <a:pt x="34" y="26"/>
                  </a:lnTo>
                  <a:lnTo>
                    <a:pt x="30" y="30"/>
                  </a:lnTo>
                  <a:lnTo>
                    <a:pt x="30" y="26"/>
                  </a:lnTo>
                  <a:lnTo>
                    <a:pt x="30" y="30"/>
                  </a:lnTo>
                  <a:lnTo>
                    <a:pt x="30" y="30"/>
                  </a:lnTo>
                  <a:lnTo>
                    <a:pt x="30" y="30"/>
                  </a:lnTo>
                  <a:lnTo>
                    <a:pt x="30" y="30"/>
                  </a:lnTo>
                  <a:lnTo>
                    <a:pt x="26" y="34"/>
                  </a:lnTo>
                  <a:lnTo>
                    <a:pt x="30" y="30"/>
                  </a:lnTo>
                  <a:lnTo>
                    <a:pt x="26" y="34"/>
                  </a:lnTo>
                  <a:lnTo>
                    <a:pt x="26" y="30"/>
                  </a:lnTo>
                  <a:lnTo>
                    <a:pt x="26" y="34"/>
                  </a:lnTo>
                  <a:lnTo>
                    <a:pt x="26" y="34"/>
                  </a:lnTo>
                  <a:lnTo>
                    <a:pt x="26" y="39"/>
                  </a:lnTo>
                  <a:lnTo>
                    <a:pt x="26" y="34"/>
                  </a:lnTo>
                  <a:lnTo>
                    <a:pt x="30" y="39"/>
                  </a:lnTo>
                  <a:lnTo>
                    <a:pt x="26" y="34"/>
                  </a:lnTo>
                  <a:lnTo>
                    <a:pt x="30" y="39"/>
                  </a:lnTo>
                  <a:lnTo>
                    <a:pt x="30" y="39"/>
                  </a:lnTo>
                  <a:lnTo>
                    <a:pt x="30" y="39"/>
                  </a:lnTo>
                  <a:lnTo>
                    <a:pt x="30" y="39"/>
                  </a:lnTo>
                  <a:lnTo>
                    <a:pt x="30" y="43"/>
                  </a:lnTo>
                  <a:lnTo>
                    <a:pt x="30" y="39"/>
                  </a:lnTo>
                  <a:lnTo>
                    <a:pt x="34" y="43"/>
                  </a:lnTo>
                  <a:lnTo>
                    <a:pt x="30" y="39"/>
                  </a:lnTo>
                  <a:lnTo>
                    <a:pt x="34" y="43"/>
                  </a:lnTo>
                  <a:lnTo>
                    <a:pt x="30" y="43"/>
                  </a:lnTo>
                  <a:lnTo>
                    <a:pt x="34" y="43"/>
                  </a:lnTo>
                  <a:lnTo>
                    <a:pt x="34" y="43"/>
                  </a:lnTo>
                  <a:lnTo>
                    <a:pt x="39" y="43"/>
                  </a:lnTo>
                  <a:lnTo>
                    <a:pt x="34" y="43"/>
                  </a:lnTo>
                  <a:lnTo>
                    <a:pt x="39" y="39"/>
                  </a:lnTo>
                  <a:lnTo>
                    <a:pt x="34" y="43"/>
                  </a:lnTo>
                  <a:lnTo>
                    <a:pt x="39" y="39"/>
                  </a:lnTo>
                  <a:lnTo>
                    <a:pt x="39" y="39"/>
                  </a:lnTo>
                  <a:lnTo>
                    <a:pt x="39" y="39"/>
                  </a:lnTo>
                  <a:lnTo>
                    <a:pt x="39" y="39"/>
                  </a:lnTo>
                  <a:lnTo>
                    <a:pt x="43" y="39"/>
                  </a:lnTo>
                  <a:lnTo>
                    <a:pt x="39" y="39"/>
                  </a:lnTo>
                  <a:lnTo>
                    <a:pt x="43" y="34"/>
                  </a:lnTo>
                  <a:lnTo>
                    <a:pt x="39" y="39"/>
                  </a:lnTo>
                  <a:lnTo>
                    <a:pt x="43" y="34"/>
                  </a:lnTo>
                  <a:lnTo>
                    <a:pt x="43" y="39"/>
                  </a:lnTo>
                  <a:lnTo>
                    <a:pt x="43" y="34"/>
                  </a:lnTo>
                  <a:lnTo>
                    <a:pt x="43" y="34"/>
                  </a:lnTo>
                  <a:lnTo>
                    <a:pt x="43"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1" name="Freeform 30"/>
            <p:cNvSpPr>
              <a:spLocks/>
            </p:cNvSpPr>
            <p:nvPr/>
          </p:nvSpPr>
          <p:spPr bwMode="auto">
            <a:xfrm>
              <a:off x="3483838" y="5001016"/>
              <a:ext cx="75683" cy="92075"/>
            </a:xfrm>
            <a:custGeom>
              <a:avLst/>
              <a:gdLst/>
              <a:ahLst/>
              <a:cxnLst>
                <a:cxn ang="0">
                  <a:pos x="39" y="21"/>
                </a:cxn>
                <a:cxn ang="0">
                  <a:pos x="39" y="30"/>
                </a:cxn>
                <a:cxn ang="0">
                  <a:pos x="34" y="34"/>
                </a:cxn>
                <a:cxn ang="0">
                  <a:pos x="26" y="39"/>
                </a:cxn>
                <a:cxn ang="0">
                  <a:pos x="17" y="43"/>
                </a:cxn>
                <a:cxn ang="0">
                  <a:pos x="13" y="39"/>
                </a:cxn>
                <a:cxn ang="0">
                  <a:pos x="4" y="34"/>
                </a:cxn>
                <a:cxn ang="0">
                  <a:pos x="0" y="30"/>
                </a:cxn>
                <a:cxn ang="0">
                  <a:pos x="0" y="21"/>
                </a:cxn>
                <a:cxn ang="0">
                  <a:pos x="0" y="13"/>
                </a:cxn>
                <a:cxn ang="0">
                  <a:pos x="4" y="8"/>
                </a:cxn>
                <a:cxn ang="0">
                  <a:pos x="13" y="4"/>
                </a:cxn>
                <a:cxn ang="0">
                  <a:pos x="17" y="0"/>
                </a:cxn>
                <a:cxn ang="0">
                  <a:pos x="26" y="4"/>
                </a:cxn>
                <a:cxn ang="0">
                  <a:pos x="34" y="8"/>
                </a:cxn>
                <a:cxn ang="0">
                  <a:pos x="39" y="13"/>
                </a:cxn>
                <a:cxn ang="0">
                  <a:pos x="39" y="21"/>
                </a:cxn>
              </a:cxnLst>
              <a:rect l="0" t="0" r="r" b="b"/>
              <a:pathLst>
                <a:path w="39" h="43">
                  <a:moveTo>
                    <a:pt x="39" y="21"/>
                  </a:moveTo>
                  <a:lnTo>
                    <a:pt x="39" y="30"/>
                  </a:lnTo>
                  <a:lnTo>
                    <a:pt x="34" y="34"/>
                  </a:lnTo>
                  <a:lnTo>
                    <a:pt x="26" y="39"/>
                  </a:lnTo>
                  <a:lnTo>
                    <a:pt x="17" y="43"/>
                  </a:lnTo>
                  <a:lnTo>
                    <a:pt x="13" y="39"/>
                  </a:lnTo>
                  <a:lnTo>
                    <a:pt x="4" y="34"/>
                  </a:lnTo>
                  <a:lnTo>
                    <a:pt x="0" y="30"/>
                  </a:lnTo>
                  <a:lnTo>
                    <a:pt x="0" y="21"/>
                  </a:lnTo>
                  <a:lnTo>
                    <a:pt x="0" y="13"/>
                  </a:lnTo>
                  <a:lnTo>
                    <a:pt x="4" y="8"/>
                  </a:lnTo>
                  <a:lnTo>
                    <a:pt x="13" y="4"/>
                  </a:lnTo>
                  <a:lnTo>
                    <a:pt x="17" y="0"/>
                  </a:lnTo>
                  <a:lnTo>
                    <a:pt x="26" y="4"/>
                  </a:lnTo>
                  <a:lnTo>
                    <a:pt x="34"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2" name="Freeform 31"/>
            <p:cNvSpPr>
              <a:spLocks noEditPoints="1"/>
            </p:cNvSpPr>
            <p:nvPr/>
          </p:nvSpPr>
          <p:spPr bwMode="auto">
            <a:xfrm>
              <a:off x="3460094" y="4972337"/>
              <a:ext cx="123170" cy="147924"/>
            </a:xfrm>
            <a:custGeom>
              <a:avLst/>
              <a:gdLst/>
              <a:ahLst/>
              <a:cxnLst>
                <a:cxn ang="0">
                  <a:pos x="65" y="39"/>
                </a:cxn>
                <a:cxn ang="0">
                  <a:pos x="60" y="47"/>
                </a:cxn>
                <a:cxn ang="0">
                  <a:pos x="56" y="56"/>
                </a:cxn>
                <a:cxn ang="0">
                  <a:pos x="47" y="60"/>
                </a:cxn>
                <a:cxn ang="0">
                  <a:pos x="39" y="65"/>
                </a:cxn>
                <a:cxn ang="0">
                  <a:pos x="30" y="69"/>
                </a:cxn>
                <a:cxn ang="0">
                  <a:pos x="21" y="65"/>
                </a:cxn>
                <a:cxn ang="0">
                  <a:pos x="13" y="60"/>
                </a:cxn>
                <a:cxn ang="0">
                  <a:pos x="4" y="52"/>
                </a:cxn>
                <a:cxn ang="0">
                  <a:pos x="0" y="47"/>
                </a:cxn>
                <a:cxn ang="0">
                  <a:pos x="0" y="34"/>
                </a:cxn>
                <a:cxn ang="0">
                  <a:pos x="0" y="26"/>
                </a:cxn>
                <a:cxn ang="0">
                  <a:pos x="4" y="17"/>
                </a:cxn>
                <a:cxn ang="0">
                  <a:pos x="8" y="8"/>
                </a:cxn>
                <a:cxn ang="0">
                  <a:pos x="17" y="4"/>
                </a:cxn>
                <a:cxn ang="0">
                  <a:pos x="26" y="0"/>
                </a:cxn>
                <a:cxn ang="0">
                  <a:pos x="39" y="0"/>
                </a:cxn>
                <a:cxn ang="0">
                  <a:pos x="47" y="4"/>
                </a:cxn>
                <a:cxn ang="0">
                  <a:pos x="56" y="8"/>
                </a:cxn>
                <a:cxn ang="0">
                  <a:pos x="60" y="17"/>
                </a:cxn>
                <a:cxn ang="0">
                  <a:pos x="65" y="26"/>
                </a:cxn>
                <a:cxn ang="0">
                  <a:pos x="39" y="30"/>
                </a:cxn>
                <a:cxn ang="0">
                  <a:pos x="39" y="34"/>
                </a:cxn>
                <a:cxn ang="0">
                  <a:pos x="34" y="30"/>
                </a:cxn>
                <a:cxn ang="0">
                  <a:pos x="34" y="30"/>
                </a:cxn>
                <a:cxn ang="0">
                  <a:pos x="30" y="26"/>
                </a:cxn>
                <a:cxn ang="0">
                  <a:pos x="34" y="26"/>
                </a:cxn>
                <a:cxn ang="0">
                  <a:pos x="26" y="30"/>
                </a:cxn>
                <a:cxn ang="0">
                  <a:pos x="30" y="26"/>
                </a:cxn>
                <a:cxn ang="0">
                  <a:pos x="26" y="30"/>
                </a:cxn>
                <a:cxn ang="0">
                  <a:pos x="26" y="30"/>
                </a:cxn>
                <a:cxn ang="0">
                  <a:pos x="26" y="34"/>
                </a:cxn>
                <a:cxn ang="0">
                  <a:pos x="26" y="34"/>
                </a:cxn>
                <a:cxn ang="0">
                  <a:pos x="26" y="39"/>
                </a:cxn>
                <a:cxn ang="0">
                  <a:pos x="26" y="39"/>
                </a:cxn>
                <a:cxn ang="0">
                  <a:pos x="30" y="43"/>
                </a:cxn>
                <a:cxn ang="0">
                  <a:pos x="30" y="43"/>
                </a:cxn>
                <a:cxn ang="0">
                  <a:pos x="34" y="43"/>
                </a:cxn>
                <a:cxn ang="0">
                  <a:pos x="34"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0" y="47"/>
                  </a:lnTo>
                  <a:lnTo>
                    <a:pt x="60" y="47"/>
                  </a:lnTo>
                  <a:lnTo>
                    <a:pt x="60" y="52"/>
                  </a:lnTo>
                  <a:lnTo>
                    <a:pt x="60" y="52"/>
                  </a:lnTo>
                  <a:lnTo>
                    <a:pt x="56" y="56"/>
                  </a:lnTo>
                  <a:lnTo>
                    <a:pt x="56" y="60"/>
                  </a:lnTo>
                  <a:lnTo>
                    <a:pt x="52" y="60"/>
                  </a:lnTo>
                  <a:lnTo>
                    <a:pt x="47" y="60"/>
                  </a:lnTo>
                  <a:lnTo>
                    <a:pt x="47" y="65"/>
                  </a:lnTo>
                  <a:lnTo>
                    <a:pt x="43" y="65"/>
                  </a:lnTo>
                  <a:lnTo>
                    <a:pt x="39" y="65"/>
                  </a:lnTo>
                  <a:lnTo>
                    <a:pt x="39" y="65"/>
                  </a:lnTo>
                  <a:lnTo>
                    <a:pt x="34" y="69"/>
                  </a:lnTo>
                  <a:lnTo>
                    <a:pt x="30" y="69"/>
                  </a:lnTo>
                  <a:lnTo>
                    <a:pt x="26" y="65"/>
                  </a:lnTo>
                  <a:lnTo>
                    <a:pt x="26" y="65"/>
                  </a:lnTo>
                  <a:lnTo>
                    <a:pt x="21" y="65"/>
                  </a:lnTo>
                  <a:lnTo>
                    <a:pt x="17" y="65"/>
                  </a:lnTo>
                  <a:lnTo>
                    <a:pt x="13" y="60"/>
                  </a:lnTo>
                  <a:lnTo>
                    <a:pt x="13" y="60"/>
                  </a:lnTo>
                  <a:lnTo>
                    <a:pt x="8" y="60"/>
                  </a:lnTo>
                  <a:lnTo>
                    <a:pt x="8" y="56"/>
                  </a:lnTo>
                  <a:lnTo>
                    <a:pt x="4" y="52"/>
                  </a:lnTo>
                  <a:lnTo>
                    <a:pt x="4" y="52"/>
                  </a:lnTo>
                  <a:lnTo>
                    <a:pt x="4" y="47"/>
                  </a:lnTo>
                  <a:lnTo>
                    <a:pt x="0" y="47"/>
                  </a:lnTo>
                  <a:lnTo>
                    <a:pt x="0" y="43"/>
                  </a:lnTo>
                  <a:lnTo>
                    <a:pt x="0" y="39"/>
                  </a:lnTo>
                  <a:lnTo>
                    <a:pt x="0" y="34"/>
                  </a:lnTo>
                  <a:lnTo>
                    <a:pt x="0" y="34"/>
                  </a:lnTo>
                  <a:lnTo>
                    <a:pt x="0" y="30"/>
                  </a:lnTo>
                  <a:lnTo>
                    <a:pt x="0" y="26"/>
                  </a:lnTo>
                  <a:lnTo>
                    <a:pt x="0" y="21"/>
                  </a:lnTo>
                  <a:lnTo>
                    <a:pt x="4" y="21"/>
                  </a:lnTo>
                  <a:lnTo>
                    <a:pt x="4" y="17"/>
                  </a:lnTo>
                  <a:lnTo>
                    <a:pt x="4" y="13"/>
                  </a:lnTo>
                  <a:lnTo>
                    <a:pt x="8" y="13"/>
                  </a:lnTo>
                  <a:lnTo>
                    <a:pt x="8" y="8"/>
                  </a:lnTo>
                  <a:lnTo>
                    <a:pt x="13" y="8"/>
                  </a:lnTo>
                  <a:lnTo>
                    <a:pt x="13" y="4"/>
                  </a:lnTo>
                  <a:lnTo>
                    <a:pt x="17" y="4"/>
                  </a:lnTo>
                  <a:lnTo>
                    <a:pt x="21" y="4"/>
                  </a:lnTo>
                  <a:lnTo>
                    <a:pt x="26" y="4"/>
                  </a:lnTo>
                  <a:lnTo>
                    <a:pt x="26" y="0"/>
                  </a:lnTo>
                  <a:lnTo>
                    <a:pt x="30" y="0"/>
                  </a:lnTo>
                  <a:lnTo>
                    <a:pt x="34" y="0"/>
                  </a:lnTo>
                  <a:lnTo>
                    <a:pt x="39" y="0"/>
                  </a:lnTo>
                  <a:lnTo>
                    <a:pt x="39" y="4"/>
                  </a:lnTo>
                  <a:lnTo>
                    <a:pt x="43" y="4"/>
                  </a:lnTo>
                  <a:lnTo>
                    <a:pt x="47" y="4"/>
                  </a:lnTo>
                  <a:lnTo>
                    <a:pt x="47" y="4"/>
                  </a:lnTo>
                  <a:lnTo>
                    <a:pt x="52" y="8"/>
                  </a:lnTo>
                  <a:lnTo>
                    <a:pt x="56" y="8"/>
                  </a:lnTo>
                  <a:lnTo>
                    <a:pt x="56" y="13"/>
                  </a:lnTo>
                  <a:lnTo>
                    <a:pt x="56" y="13"/>
                  </a:lnTo>
                  <a:lnTo>
                    <a:pt x="60" y="17"/>
                  </a:lnTo>
                  <a:lnTo>
                    <a:pt x="60" y="21"/>
                  </a:lnTo>
                  <a:lnTo>
                    <a:pt x="60" y="21"/>
                  </a:lnTo>
                  <a:lnTo>
                    <a:pt x="65" y="26"/>
                  </a:lnTo>
                  <a:lnTo>
                    <a:pt x="65" y="30"/>
                  </a:lnTo>
                  <a:lnTo>
                    <a:pt x="65" y="34"/>
                  </a:lnTo>
                  <a:close/>
                  <a:moveTo>
                    <a:pt x="39" y="30"/>
                  </a:moveTo>
                  <a:lnTo>
                    <a:pt x="39" y="34"/>
                  </a:lnTo>
                  <a:lnTo>
                    <a:pt x="39" y="30"/>
                  </a:lnTo>
                  <a:lnTo>
                    <a:pt x="39" y="34"/>
                  </a:lnTo>
                  <a:lnTo>
                    <a:pt x="39" y="30"/>
                  </a:lnTo>
                  <a:lnTo>
                    <a:pt x="39" y="30"/>
                  </a:lnTo>
                  <a:lnTo>
                    <a:pt x="34" y="30"/>
                  </a:lnTo>
                  <a:lnTo>
                    <a:pt x="39" y="30"/>
                  </a:lnTo>
                  <a:lnTo>
                    <a:pt x="34" y="26"/>
                  </a:lnTo>
                  <a:lnTo>
                    <a:pt x="34" y="30"/>
                  </a:lnTo>
                  <a:lnTo>
                    <a:pt x="34" y="26"/>
                  </a:lnTo>
                  <a:lnTo>
                    <a:pt x="34" y="30"/>
                  </a:lnTo>
                  <a:lnTo>
                    <a:pt x="30" y="26"/>
                  </a:lnTo>
                  <a:lnTo>
                    <a:pt x="34" y="26"/>
                  </a:lnTo>
                  <a:lnTo>
                    <a:pt x="30" y="26"/>
                  </a:lnTo>
                  <a:lnTo>
                    <a:pt x="34" y="26"/>
                  </a:lnTo>
                  <a:lnTo>
                    <a:pt x="30" y="26"/>
                  </a:lnTo>
                  <a:lnTo>
                    <a:pt x="30" y="26"/>
                  </a:lnTo>
                  <a:lnTo>
                    <a:pt x="26" y="30"/>
                  </a:lnTo>
                  <a:lnTo>
                    <a:pt x="30" y="26"/>
                  </a:lnTo>
                  <a:lnTo>
                    <a:pt x="26" y="30"/>
                  </a:lnTo>
                  <a:lnTo>
                    <a:pt x="30" y="26"/>
                  </a:lnTo>
                  <a:lnTo>
                    <a:pt x="26" y="30"/>
                  </a:lnTo>
                  <a:lnTo>
                    <a:pt x="26"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26" y="39"/>
                  </a:lnTo>
                  <a:lnTo>
                    <a:pt x="26" y="39"/>
                  </a:lnTo>
                  <a:lnTo>
                    <a:pt x="30" y="39"/>
                  </a:lnTo>
                  <a:lnTo>
                    <a:pt x="26" y="39"/>
                  </a:lnTo>
                  <a:lnTo>
                    <a:pt x="30" y="43"/>
                  </a:lnTo>
                  <a:lnTo>
                    <a:pt x="26" y="39"/>
                  </a:lnTo>
                  <a:lnTo>
                    <a:pt x="30" y="43"/>
                  </a:lnTo>
                  <a:lnTo>
                    <a:pt x="26" y="39"/>
                  </a:lnTo>
                  <a:lnTo>
                    <a:pt x="30" y="43"/>
                  </a:lnTo>
                  <a:lnTo>
                    <a:pt x="30" y="43"/>
                  </a:lnTo>
                  <a:lnTo>
                    <a:pt x="34" y="43"/>
                  </a:lnTo>
                  <a:lnTo>
                    <a:pt x="30" y="43"/>
                  </a:lnTo>
                  <a:lnTo>
                    <a:pt x="34" y="43"/>
                  </a:lnTo>
                  <a:lnTo>
                    <a:pt x="30" y="43"/>
                  </a:lnTo>
                  <a:lnTo>
                    <a:pt x="34" y="39"/>
                  </a:lnTo>
                  <a:lnTo>
                    <a:pt x="34" y="43"/>
                  </a:lnTo>
                  <a:lnTo>
                    <a:pt x="34" y="39"/>
                  </a:lnTo>
                  <a:lnTo>
                    <a:pt x="34" y="43"/>
                  </a:lnTo>
                  <a:lnTo>
                    <a:pt x="39" y="39"/>
                  </a:lnTo>
                  <a:lnTo>
                    <a:pt x="34"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3" name="Freeform 32"/>
            <p:cNvSpPr>
              <a:spLocks/>
            </p:cNvSpPr>
            <p:nvPr/>
          </p:nvSpPr>
          <p:spPr bwMode="auto">
            <a:xfrm>
              <a:off x="3820699" y="5001016"/>
              <a:ext cx="72714" cy="92075"/>
            </a:xfrm>
            <a:custGeom>
              <a:avLst/>
              <a:gdLst/>
              <a:ahLst/>
              <a:cxnLst>
                <a:cxn ang="0">
                  <a:pos x="39" y="21"/>
                </a:cxn>
                <a:cxn ang="0">
                  <a:pos x="39" y="30"/>
                </a:cxn>
                <a:cxn ang="0">
                  <a:pos x="35" y="34"/>
                </a:cxn>
                <a:cxn ang="0">
                  <a:pos x="31" y="39"/>
                </a:cxn>
                <a:cxn ang="0">
                  <a:pos x="22" y="43"/>
                </a:cxn>
                <a:cxn ang="0">
                  <a:pos x="13" y="39"/>
                </a:cxn>
                <a:cxn ang="0">
                  <a:pos x="5" y="34"/>
                </a:cxn>
                <a:cxn ang="0">
                  <a:pos x="0" y="30"/>
                </a:cxn>
                <a:cxn ang="0">
                  <a:pos x="0" y="21"/>
                </a:cxn>
                <a:cxn ang="0">
                  <a:pos x="0" y="13"/>
                </a:cxn>
                <a:cxn ang="0">
                  <a:pos x="5" y="8"/>
                </a:cxn>
                <a:cxn ang="0">
                  <a:pos x="13" y="4"/>
                </a:cxn>
                <a:cxn ang="0">
                  <a:pos x="22" y="0"/>
                </a:cxn>
                <a:cxn ang="0">
                  <a:pos x="31" y="4"/>
                </a:cxn>
                <a:cxn ang="0">
                  <a:pos x="35" y="8"/>
                </a:cxn>
                <a:cxn ang="0">
                  <a:pos x="39" y="13"/>
                </a:cxn>
                <a:cxn ang="0">
                  <a:pos x="39" y="21"/>
                </a:cxn>
              </a:cxnLst>
              <a:rect l="0" t="0" r="r" b="b"/>
              <a:pathLst>
                <a:path w="39" h="43">
                  <a:moveTo>
                    <a:pt x="39" y="21"/>
                  </a:moveTo>
                  <a:lnTo>
                    <a:pt x="39" y="30"/>
                  </a:lnTo>
                  <a:lnTo>
                    <a:pt x="35" y="34"/>
                  </a:lnTo>
                  <a:lnTo>
                    <a:pt x="31" y="39"/>
                  </a:lnTo>
                  <a:lnTo>
                    <a:pt x="22" y="43"/>
                  </a:lnTo>
                  <a:lnTo>
                    <a:pt x="13" y="39"/>
                  </a:lnTo>
                  <a:lnTo>
                    <a:pt x="5" y="34"/>
                  </a:lnTo>
                  <a:lnTo>
                    <a:pt x="0" y="30"/>
                  </a:lnTo>
                  <a:lnTo>
                    <a:pt x="0" y="21"/>
                  </a:lnTo>
                  <a:lnTo>
                    <a:pt x="0" y="13"/>
                  </a:lnTo>
                  <a:lnTo>
                    <a:pt x="5" y="8"/>
                  </a:lnTo>
                  <a:lnTo>
                    <a:pt x="13" y="4"/>
                  </a:lnTo>
                  <a:lnTo>
                    <a:pt x="22" y="0"/>
                  </a:lnTo>
                  <a:lnTo>
                    <a:pt x="31"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4" name="Freeform 33"/>
            <p:cNvSpPr>
              <a:spLocks noEditPoints="1"/>
            </p:cNvSpPr>
            <p:nvPr/>
          </p:nvSpPr>
          <p:spPr bwMode="auto">
            <a:xfrm>
              <a:off x="3795471" y="4972337"/>
              <a:ext cx="124653" cy="147924"/>
            </a:xfrm>
            <a:custGeom>
              <a:avLst/>
              <a:gdLst/>
              <a:ahLst/>
              <a:cxnLst>
                <a:cxn ang="0">
                  <a:pos x="65" y="39"/>
                </a:cxn>
                <a:cxn ang="0">
                  <a:pos x="65" y="47"/>
                </a:cxn>
                <a:cxn ang="0">
                  <a:pos x="57" y="56"/>
                </a:cxn>
                <a:cxn ang="0">
                  <a:pos x="52" y="60"/>
                </a:cxn>
                <a:cxn ang="0">
                  <a:pos x="44" y="65"/>
                </a:cxn>
                <a:cxn ang="0">
                  <a:pos x="31" y="69"/>
                </a:cxn>
                <a:cxn ang="0">
                  <a:pos x="22" y="65"/>
                </a:cxn>
                <a:cxn ang="0">
                  <a:pos x="13" y="60"/>
                </a:cxn>
                <a:cxn ang="0">
                  <a:pos x="9" y="52"/>
                </a:cxn>
                <a:cxn ang="0">
                  <a:pos x="5" y="47"/>
                </a:cxn>
                <a:cxn ang="0">
                  <a:pos x="0" y="34"/>
                </a:cxn>
                <a:cxn ang="0">
                  <a:pos x="0" y="26"/>
                </a:cxn>
                <a:cxn ang="0">
                  <a:pos x="5" y="17"/>
                </a:cxn>
                <a:cxn ang="0">
                  <a:pos x="13" y="8"/>
                </a:cxn>
                <a:cxn ang="0">
                  <a:pos x="18" y="4"/>
                </a:cxn>
                <a:cxn ang="0">
                  <a:pos x="26" y="0"/>
                </a:cxn>
                <a:cxn ang="0">
                  <a:pos x="39" y="0"/>
                </a:cxn>
                <a:cxn ang="0">
                  <a:pos x="48" y="4"/>
                </a:cxn>
                <a:cxn ang="0">
                  <a:pos x="57" y="8"/>
                </a:cxn>
                <a:cxn ang="0">
                  <a:pos x="61" y="17"/>
                </a:cxn>
                <a:cxn ang="0">
                  <a:pos x="65" y="26"/>
                </a:cxn>
                <a:cxn ang="0">
                  <a:pos x="39" y="30"/>
                </a:cxn>
                <a:cxn ang="0">
                  <a:pos x="39" y="34"/>
                </a:cxn>
                <a:cxn ang="0">
                  <a:pos x="39" y="30"/>
                </a:cxn>
                <a:cxn ang="0">
                  <a:pos x="39" y="30"/>
                </a:cxn>
                <a:cxn ang="0">
                  <a:pos x="35" y="26"/>
                </a:cxn>
                <a:cxn ang="0">
                  <a:pos x="35" y="26"/>
                </a:cxn>
                <a:cxn ang="0">
                  <a:pos x="31" y="30"/>
                </a:cxn>
                <a:cxn ang="0">
                  <a:pos x="31" y="26"/>
                </a:cxn>
                <a:cxn ang="0">
                  <a:pos x="26" y="30"/>
                </a:cxn>
                <a:cxn ang="0">
                  <a:pos x="26" y="30"/>
                </a:cxn>
                <a:cxn ang="0">
                  <a:pos x="26" y="34"/>
                </a:cxn>
                <a:cxn ang="0">
                  <a:pos x="26" y="34"/>
                </a:cxn>
                <a:cxn ang="0">
                  <a:pos x="26" y="39"/>
                </a:cxn>
                <a:cxn ang="0">
                  <a:pos x="26" y="39"/>
                </a:cxn>
                <a:cxn ang="0">
                  <a:pos x="31" y="43"/>
                </a:cxn>
                <a:cxn ang="0">
                  <a:pos x="31" y="43"/>
                </a:cxn>
                <a:cxn ang="0">
                  <a:pos x="35" y="43"/>
                </a:cxn>
                <a:cxn ang="0">
                  <a:pos x="35"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5" y="47"/>
                  </a:lnTo>
                  <a:lnTo>
                    <a:pt x="65" y="47"/>
                  </a:lnTo>
                  <a:lnTo>
                    <a:pt x="61" y="52"/>
                  </a:lnTo>
                  <a:lnTo>
                    <a:pt x="61" y="52"/>
                  </a:lnTo>
                  <a:lnTo>
                    <a:pt x="57" y="56"/>
                  </a:lnTo>
                  <a:lnTo>
                    <a:pt x="57" y="60"/>
                  </a:lnTo>
                  <a:lnTo>
                    <a:pt x="52" y="60"/>
                  </a:lnTo>
                  <a:lnTo>
                    <a:pt x="52" y="60"/>
                  </a:lnTo>
                  <a:lnTo>
                    <a:pt x="48" y="65"/>
                  </a:lnTo>
                  <a:lnTo>
                    <a:pt x="44" y="65"/>
                  </a:lnTo>
                  <a:lnTo>
                    <a:pt x="44" y="65"/>
                  </a:lnTo>
                  <a:lnTo>
                    <a:pt x="39" y="65"/>
                  </a:lnTo>
                  <a:lnTo>
                    <a:pt x="35" y="69"/>
                  </a:lnTo>
                  <a:lnTo>
                    <a:pt x="31" y="69"/>
                  </a:lnTo>
                  <a:lnTo>
                    <a:pt x="26" y="65"/>
                  </a:lnTo>
                  <a:lnTo>
                    <a:pt x="26" y="65"/>
                  </a:lnTo>
                  <a:lnTo>
                    <a:pt x="22" y="65"/>
                  </a:lnTo>
                  <a:lnTo>
                    <a:pt x="18" y="65"/>
                  </a:lnTo>
                  <a:lnTo>
                    <a:pt x="18" y="60"/>
                  </a:lnTo>
                  <a:lnTo>
                    <a:pt x="13" y="60"/>
                  </a:lnTo>
                  <a:lnTo>
                    <a:pt x="13" y="60"/>
                  </a:lnTo>
                  <a:lnTo>
                    <a:pt x="9" y="56"/>
                  </a:lnTo>
                  <a:lnTo>
                    <a:pt x="9" y="52"/>
                  </a:lnTo>
                  <a:lnTo>
                    <a:pt x="5" y="52"/>
                  </a:lnTo>
                  <a:lnTo>
                    <a:pt x="5" y="47"/>
                  </a:lnTo>
                  <a:lnTo>
                    <a:pt x="5" y="47"/>
                  </a:lnTo>
                  <a:lnTo>
                    <a:pt x="0" y="43"/>
                  </a:lnTo>
                  <a:lnTo>
                    <a:pt x="0" y="39"/>
                  </a:lnTo>
                  <a:lnTo>
                    <a:pt x="0" y="34"/>
                  </a:lnTo>
                  <a:lnTo>
                    <a:pt x="0" y="34"/>
                  </a:lnTo>
                  <a:lnTo>
                    <a:pt x="0" y="30"/>
                  </a:lnTo>
                  <a:lnTo>
                    <a:pt x="0" y="26"/>
                  </a:lnTo>
                  <a:lnTo>
                    <a:pt x="5" y="21"/>
                  </a:lnTo>
                  <a:lnTo>
                    <a:pt x="5" y="21"/>
                  </a:lnTo>
                  <a:lnTo>
                    <a:pt x="5" y="17"/>
                  </a:lnTo>
                  <a:lnTo>
                    <a:pt x="9" y="13"/>
                  </a:lnTo>
                  <a:lnTo>
                    <a:pt x="9" y="13"/>
                  </a:lnTo>
                  <a:lnTo>
                    <a:pt x="13" y="8"/>
                  </a:lnTo>
                  <a:lnTo>
                    <a:pt x="13" y="8"/>
                  </a:lnTo>
                  <a:lnTo>
                    <a:pt x="18" y="4"/>
                  </a:lnTo>
                  <a:lnTo>
                    <a:pt x="18" y="4"/>
                  </a:lnTo>
                  <a:lnTo>
                    <a:pt x="22" y="4"/>
                  </a:lnTo>
                  <a:lnTo>
                    <a:pt x="26" y="4"/>
                  </a:lnTo>
                  <a:lnTo>
                    <a:pt x="26" y="0"/>
                  </a:lnTo>
                  <a:lnTo>
                    <a:pt x="31" y="0"/>
                  </a:lnTo>
                  <a:lnTo>
                    <a:pt x="35" y="0"/>
                  </a:lnTo>
                  <a:lnTo>
                    <a:pt x="39" y="0"/>
                  </a:lnTo>
                  <a:lnTo>
                    <a:pt x="44" y="4"/>
                  </a:lnTo>
                  <a:lnTo>
                    <a:pt x="44" y="4"/>
                  </a:lnTo>
                  <a:lnTo>
                    <a:pt x="48" y="4"/>
                  </a:lnTo>
                  <a:lnTo>
                    <a:pt x="52" y="4"/>
                  </a:lnTo>
                  <a:lnTo>
                    <a:pt x="52" y="8"/>
                  </a:lnTo>
                  <a:lnTo>
                    <a:pt x="57" y="8"/>
                  </a:lnTo>
                  <a:lnTo>
                    <a:pt x="57" y="13"/>
                  </a:lnTo>
                  <a:lnTo>
                    <a:pt x="61" y="13"/>
                  </a:lnTo>
                  <a:lnTo>
                    <a:pt x="61" y="17"/>
                  </a:lnTo>
                  <a:lnTo>
                    <a:pt x="65" y="21"/>
                  </a:lnTo>
                  <a:lnTo>
                    <a:pt x="65" y="21"/>
                  </a:lnTo>
                  <a:lnTo>
                    <a:pt x="65" y="26"/>
                  </a:lnTo>
                  <a:lnTo>
                    <a:pt x="65" y="30"/>
                  </a:lnTo>
                  <a:lnTo>
                    <a:pt x="65" y="34"/>
                  </a:lnTo>
                  <a:close/>
                  <a:moveTo>
                    <a:pt x="39" y="30"/>
                  </a:moveTo>
                  <a:lnTo>
                    <a:pt x="39" y="34"/>
                  </a:lnTo>
                  <a:lnTo>
                    <a:pt x="39" y="30"/>
                  </a:lnTo>
                  <a:lnTo>
                    <a:pt x="39" y="34"/>
                  </a:lnTo>
                  <a:lnTo>
                    <a:pt x="39" y="30"/>
                  </a:lnTo>
                  <a:lnTo>
                    <a:pt x="39" y="30"/>
                  </a:lnTo>
                  <a:lnTo>
                    <a:pt x="39" y="30"/>
                  </a:lnTo>
                  <a:lnTo>
                    <a:pt x="39" y="30"/>
                  </a:lnTo>
                  <a:lnTo>
                    <a:pt x="35" y="26"/>
                  </a:lnTo>
                  <a:lnTo>
                    <a:pt x="39" y="30"/>
                  </a:lnTo>
                  <a:lnTo>
                    <a:pt x="35" y="26"/>
                  </a:lnTo>
                  <a:lnTo>
                    <a:pt x="39" y="30"/>
                  </a:lnTo>
                  <a:lnTo>
                    <a:pt x="35" y="26"/>
                  </a:lnTo>
                  <a:lnTo>
                    <a:pt x="35" y="26"/>
                  </a:lnTo>
                  <a:lnTo>
                    <a:pt x="31" y="26"/>
                  </a:lnTo>
                  <a:lnTo>
                    <a:pt x="35" y="26"/>
                  </a:lnTo>
                  <a:lnTo>
                    <a:pt x="31" y="26"/>
                  </a:lnTo>
                  <a:lnTo>
                    <a:pt x="35" y="26"/>
                  </a:lnTo>
                  <a:lnTo>
                    <a:pt x="31" y="30"/>
                  </a:lnTo>
                  <a:lnTo>
                    <a:pt x="31" y="26"/>
                  </a:lnTo>
                  <a:lnTo>
                    <a:pt x="31" y="30"/>
                  </a:lnTo>
                  <a:lnTo>
                    <a:pt x="31" y="26"/>
                  </a:lnTo>
                  <a:lnTo>
                    <a:pt x="26" y="30"/>
                  </a:lnTo>
                  <a:lnTo>
                    <a:pt x="31"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26" y="39"/>
                  </a:lnTo>
                  <a:lnTo>
                    <a:pt x="26" y="39"/>
                  </a:lnTo>
                  <a:lnTo>
                    <a:pt x="31" y="39"/>
                  </a:lnTo>
                  <a:lnTo>
                    <a:pt x="26" y="39"/>
                  </a:lnTo>
                  <a:lnTo>
                    <a:pt x="31" y="43"/>
                  </a:lnTo>
                  <a:lnTo>
                    <a:pt x="31" y="39"/>
                  </a:lnTo>
                  <a:lnTo>
                    <a:pt x="31" y="43"/>
                  </a:lnTo>
                  <a:lnTo>
                    <a:pt x="31" y="39"/>
                  </a:lnTo>
                  <a:lnTo>
                    <a:pt x="35" y="43"/>
                  </a:lnTo>
                  <a:lnTo>
                    <a:pt x="31" y="43"/>
                  </a:lnTo>
                  <a:lnTo>
                    <a:pt x="35" y="43"/>
                  </a:lnTo>
                  <a:lnTo>
                    <a:pt x="31" y="43"/>
                  </a:lnTo>
                  <a:lnTo>
                    <a:pt x="35" y="43"/>
                  </a:lnTo>
                  <a:lnTo>
                    <a:pt x="35" y="43"/>
                  </a:lnTo>
                  <a:lnTo>
                    <a:pt x="39" y="39"/>
                  </a:lnTo>
                  <a:lnTo>
                    <a:pt x="35" y="43"/>
                  </a:lnTo>
                  <a:lnTo>
                    <a:pt x="39" y="39"/>
                  </a:lnTo>
                  <a:lnTo>
                    <a:pt x="35" y="39"/>
                  </a:lnTo>
                  <a:lnTo>
                    <a:pt x="39" y="39"/>
                  </a:lnTo>
                  <a:lnTo>
                    <a:pt x="39"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5" name="Freeform 34"/>
            <p:cNvSpPr>
              <a:spLocks/>
            </p:cNvSpPr>
            <p:nvPr/>
          </p:nvSpPr>
          <p:spPr bwMode="auto">
            <a:xfrm>
              <a:off x="4157559" y="5001016"/>
              <a:ext cx="83102" cy="92075"/>
            </a:xfrm>
            <a:custGeom>
              <a:avLst/>
              <a:gdLst/>
              <a:ahLst/>
              <a:cxnLst>
                <a:cxn ang="0">
                  <a:pos x="43" y="21"/>
                </a:cxn>
                <a:cxn ang="0">
                  <a:pos x="39" y="30"/>
                </a:cxn>
                <a:cxn ang="0">
                  <a:pos x="35" y="34"/>
                </a:cxn>
                <a:cxn ang="0">
                  <a:pos x="30" y="39"/>
                </a:cxn>
                <a:cxn ang="0">
                  <a:pos x="22" y="43"/>
                </a:cxn>
                <a:cxn ang="0">
                  <a:pos x="13" y="39"/>
                </a:cxn>
                <a:cxn ang="0">
                  <a:pos x="9" y="34"/>
                </a:cxn>
                <a:cxn ang="0">
                  <a:pos x="4" y="30"/>
                </a:cxn>
                <a:cxn ang="0">
                  <a:pos x="0" y="21"/>
                </a:cxn>
                <a:cxn ang="0">
                  <a:pos x="4" y="13"/>
                </a:cxn>
                <a:cxn ang="0">
                  <a:pos x="9" y="8"/>
                </a:cxn>
                <a:cxn ang="0">
                  <a:pos x="13" y="4"/>
                </a:cxn>
                <a:cxn ang="0">
                  <a:pos x="22" y="0"/>
                </a:cxn>
                <a:cxn ang="0">
                  <a:pos x="30" y="4"/>
                </a:cxn>
                <a:cxn ang="0">
                  <a:pos x="35" y="8"/>
                </a:cxn>
                <a:cxn ang="0">
                  <a:pos x="39" y="13"/>
                </a:cxn>
                <a:cxn ang="0">
                  <a:pos x="43" y="21"/>
                </a:cxn>
              </a:cxnLst>
              <a:rect l="0" t="0" r="r" b="b"/>
              <a:pathLst>
                <a:path w="43" h="43">
                  <a:moveTo>
                    <a:pt x="43" y="21"/>
                  </a:moveTo>
                  <a:lnTo>
                    <a:pt x="39" y="30"/>
                  </a:lnTo>
                  <a:lnTo>
                    <a:pt x="35" y="34"/>
                  </a:lnTo>
                  <a:lnTo>
                    <a:pt x="30" y="39"/>
                  </a:lnTo>
                  <a:lnTo>
                    <a:pt x="22" y="43"/>
                  </a:lnTo>
                  <a:lnTo>
                    <a:pt x="13" y="39"/>
                  </a:lnTo>
                  <a:lnTo>
                    <a:pt x="9" y="34"/>
                  </a:lnTo>
                  <a:lnTo>
                    <a:pt x="4" y="30"/>
                  </a:lnTo>
                  <a:lnTo>
                    <a:pt x="0" y="21"/>
                  </a:lnTo>
                  <a:lnTo>
                    <a:pt x="4" y="13"/>
                  </a:lnTo>
                  <a:lnTo>
                    <a:pt x="9" y="8"/>
                  </a:lnTo>
                  <a:lnTo>
                    <a:pt x="13" y="4"/>
                  </a:lnTo>
                  <a:lnTo>
                    <a:pt x="22" y="0"/>
                  </a:lnTo>
                  <a:lnTo>
                    <a:pt x="30" y="4"/>
                  </a:lnTo>
                  <a:lnTo>
                    <a:pt x="35" y="8"/>
                  </a:lnTo>
                  <a:lnTo>
                    <a:pt x="39" y="13"/>
                  </a:lnTo>
                  <a:lnTo>
                    <a:pt x="43"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6" name="Freeform 35"/>
            <p:cNvSpPr>
              <a:spLocks noEditPoints="1"/>
            </p:cNvSpPr>
            <p:nvPr/>
          </p:nvSpPr>
          <p:spPr bwMode="auto">
            <a:xfrm>
              <a:off x="4139751" y="4972337"/>
              <a:ext cx="124653" cy="147924"/>
            </a:xfrm>
            <a:custGeom>
              <a:avLst/>
              <a:gdLst/>
              <a:ahLst/>
              <a:cxnLst>
                <a:cxn ang="0">
                  <a:pos x="65" y="39"/>
                </a:cxn>
                <a:cxn ang="0">
                  <a:pos x="61" y="47"/>
                </a:cxn>
                <a:cxn ang="0">
                  <a:pos x="57" y="56"/>
                </a:cxn>
                <a:cxn ang="0">
                  <a:pos x="48" y="60"/>
                </a:cxn>
                <a:cxn ang="0">
                  <a:pos x="39" y="65"/>
                </a:cxn>
                <a:cxn ang="0">
                  <a:pos x="31" y="69"/>
                </a:cxn>
                <a:cxn ang="0">
                  <a:pos x="18" y="65"/>
                </a:cxn>
                <a:cxn ang="0">
                  <a:pos x="13" y="60"/>
                </a:cxn>
                <a:cxn ang="0">
                  <a:pos x="5" y="52"/>
                </a:cxn>
                <a:cxn ang="0">
                  <a:pos x="0" y="47"/>
                </a:cxn>
                <a:cxn ang="0">
                  <a:pos x="0" y="34"/>
                </a:cxn>
                <a:cxn ang="0">
                  <a:pos x="0" y="26"/>
                </a:cxn>
                <a:cxn ang="0">
                  <a:pos x="5" y="17"/>
                </a:cxn>
                <a:cxn ang="0">
                  <a:pos x="9" y="8"/>
                </a:cxn>
                <a:cxn ang="0">
                  <a:pos x="18" y="4"/>
                </a:cxn>
                <a:cxn ang="0">
                  <a:pos x="26" y="0"/>
                </a:cxn>
                <a:cxn ang="0">
                  <a:pos x="35" y="0"/>
                </a:cxn>
                <a:cxn ang="0">
                  <a:pos x="44" y="4"/>
                </a:cxn>
                <a:cxn ang="0">
                  <a:pos x="52" y="8"/>
                </a:cxn>
                <a:cxn ang="0">
                  <a:pos x="61" y="17"/>
                </a:cxn>
                <a:cxn ang="0">
                  <a:pos x="65" y="26"/>
                </a:cxn>
                <a:cxn ang="0">
                  <a:pos x="39" y="30"/>
                </a:cxn>
                <a:cxn ang="0">
                  <a:pos x="39" y="34"/>
                </a:cxn>
                <a:cxn ang="0">
                  <a:pos x="35" y="30"/>
                </a:cxn>
                <a:cxn ang="0">
                  <a:pos x="35" y="30"/>
                </a:cxn>
                <a:cxn ang="0">
                  <a:pos x="31" y="26"/>
                </a:cxn>
                <a:cxn ang="0">
                  <a:pos x="31" y="26"/>
                </a:cxn>
                <a:cxn ang="0">
                  <a:pos x="26" y="30"/>
                </a:cxn>
                <a:cxn ang="0">
                  <a:pos x="26" y="26"/>
                </a:cxn>
                <a:cxn ang="0">
                  <a:pos x="26" y="30"/>
                </a:cxn>
                <a:cxn ang="0">
                  <a:pos x="26" y="30"/>
                </a:cxn>
                <a:cxn ang="0">
                  <a:pos x="22" y="34"/>
                </a:cxn>
                <a:cxn ang="0">
                  <a:pos x="22" y="34"/>
                </a:cxn>
                <a:cxn ang="0">
                  <a:pos x="26" y="39"/>
                </a:cxn>
                <a:cxn ang="0">
                  <a:pos x="26" y="39"/>
                </a:cxn>
                <a:cxn ang="0">
                  <a:pos x="31" y="43"/>
                </a:cxn>
                <a:cxn ang="0">
                  <a:pos x="31" y="43"/>
                </a:cxn>
                <a:cxn ang="0">
                  <a:pos x="35" y="43"/>
                </a:cxn>
                <a:cxn ang="0">
                  <a:pos x="35" y="43"/>
                </a:cxn>
                <a:cxn ang="0">
                  <a:pos x="39" y="39"/>
                </a:cxn>
                <a:cxn ang="0">
                  <a:pos x="35" y="39"/>
                </a:cxn>
                <a:cxn ang="0">
                  <a:pos x="39" y="34"/>
                </a:cxn>
                <a:cxn ang="0">
                  <a:pos x="39" y="34"/>
                </a:cxn>
              </a:cxnLst>
              <a:rect l="0" t="0" r="r" b="b"/>
              <a:pathLst>
                <a:path w="65" h="69">
                  <a:moveTo>
                    <a:pt x="65" y="34"/>
                  </a:moveTo>
                  <a:lnTo>
                    <a:pt x="65" y="34"/>
                  </a:lnTo>
                  <a:lnTo>
                    <a:pt x="65" y="39"/>
                  </a:lnTo>
                  <a:lnTo>
                    <a:pt x="65" y="43"/>
                  </a:lnTo>
                  <a:lnTo>
                    <a:pt x="61" y="47"/>
                  </a:lnTo>
                  <a:lnTo>
                    <a:pt x="61" y="47"/>
                  </a:lnTo>
                  <a:lnTo>
                    <a:pt x="61" y="52"/>
                  </a:lnTo>
                  <a:lnTo>
                    <a:pt x="57" y="52"/>
                  </a:lnTo>
                  <a:lnTo>
                    <a:pt x="57" y="56"/>
                  </a:lnTo>
                  <a:lnTo>
                    <a:pt x="52" y="60"/>
                  </a:lnTo>
                  <a:lnTo>
                    <a:pt x="52" y="60"/>
                  </a:lnTo>
                  <a:lnTo>
                    <a:pt x="48" y="60"/>
                  </a:lnTo>
                  <a:lnTo>
                    <a:pt x="44" y="65"/>
                  </a:lnTo>
                  <a:lnTo>
                    <a:pt x="44" y="65"/>
                  </a:lnTo>
                  <a:lnTo>
                    <a:pt x="39" y="65"/>
                  </a:lnTo>
                  <a:lnTo>
                    <a:pt x="35" y="65"/>
                  </a:lnTo>
                  <a:lnTo>
                    <a:pt x="31" y="69"/>
                  </a:lnTo>
                  <a:lnTo>
                    <a:pt x="31" y="69"/>
                  </a:lnTo>
                  <a:lnTo>
                    <a:pt x="26" y="65"/>
                  </a:lnTo>
                  <a:lnTo>
                    <a:pt x="22" y="65"/>
                  </a:lnTo>
                  <a:lnTo>
                    <a:pt x="18" y="65"/>
                  </a:lnTo>
                  <a:lnTo>
                    <a:pt x="18" y="65"/>
                  </a:lnTo>
                  <a:lnTo>
                    <a:pt x="13" y="60"/>
                  </a:lnTo>
                  <a:lnTo>
                    <a:pt x="13" y="60"/>
                  </a:lnTo>
                  <a:lnTo>
                    <a:pt x="9" y="60"/>
                  </a:lnTo>
                  <a:lnTo>
                    <a:pt x="9" y="56"/>
                  </a:lnTo>
                  <a:lnTo>
                    <a:pt x="5" y="52"/>
                  </a:lnTo>
                  <a:lnTo>
                    <a:pt x="5" y="52"/>
                  </a:lnTo>
                  <a:lnTo>
                    <a:pt x="0" y="47"/>
                  </a:lnTo>
                  <a:lnTo>
                    <a:pt x="0" y="47"/>
                  </a:lnTo>
                  <a:lnTo>
                    <a:pt x="0" y="43"/>
                  </a:lnTo>
                  <a:lnTo>
                    <a:pt x="0" y="39"/>
                  </a:lnTo>
                  <a:lnTo>
                    <a:pt x="0" y="34"/>
                  </a:lnTo>
                  <a:lnTo>
                    <a:pt x="0" y="34"/>
                  </a:lnTo>
                  <a:lnTo>
                    <a:pt x="0" y="30"/>
                  </a:lnTo>
                  <a:lnTo>
                    <a:pt x="0" y="26"/>
                  </a:lnTo>
                  <a:lnTo>
                    <a:pt x="0" y="21"/>
                  </a:lnTo>
                  <a:lnTo>
                    <a:pt x="0" y="21"/>
                  </a:lnTo>
                  <a:lnTo>
                    <a:pt x="5" y="17"/>
                  </a:lnTo>
                  <a:lnTo>
                    <a:pt x="5" y="13"/>
                  </a:lnTo>
                  <a:lnTo>
                    <a:pt x="9" y="13"/>
                  </a:lnTo>
                  <a:lnTo>
                    <a:pt x="9" y="8"/>
                  </a:lnTo>
                  <a:lnTo>
                    <a:pt x="13" y="8"/>
                  </a:lnTo>
                  <a:lnTo>
                    <a:pt x="13" y="4"/>
                  </a:lnTo>
                  <a:lnTo>
                    <a:pt x="18" y="4"/>
                  </a:lnTo>
                  <a:lnTo>
                    <a:pt x="18" y="4"/>
                  </a:lnTo>
                  <a:lnTo>
                    <a:pt x="22" y="4"/>
                  </a:lnTo>
                  <a:lnTo>
                    <a:pt x="26" y="0"/>
                  </a:lnTo>
                  <a:lnTo>
                    <a:pt x="31" y="0"/>
                  </a:lnTo>
                  <a:lnTo>
                    <a:pt x="31" y="0"/>
                  </a:lnTo>
                  <a:lnTo>
                    <a:pt x="35" y="0"/>
                  </a:lnTo>
                  <a:lnTo>
                    <a:pt x="39" y="4"/>
                  </a:lnTo>
                  <a:lnTo>
                    <a:pt x="44" y="4"/>
                  </a:lnTo>
                  <a:lnTo>
                    <a:pt x="44" y="4"/>
                  </a:lnTo>
                  <a:lnTo>
                    <a:pt x="48" y="4"/>
                  </a:lnTo>
                  <a:lnTo>
                    <a:pt x="52" y="8"/>
                  </a:lnTo>
                  <a:lnTo>
                    <a:pt x="52" y="8"/>
                  </a:lnTo>
                  <a:lnTo>
                    <a:pt x="57" y="13"/>
                  </a:lnTo>
                  <a:lnTo>
                    <a:pt x="57" y="13"/>
                  </a:lnTo>
                  <a:lnTo>
                    <a:pt x="61" y="17"/>
                  </a:lnTo>
                  <a:lnTo>
                    <a:pt x="61" y="21"/>
                  </a:lnTo>
                  <a:lnTo>
                    <a:pt x="61" y="21"/>
                  </a:lnTo>
                  <a:lnTo>
                    <a:pt x="65" y="26"/>
                  </a:lnTo>
                  <a:lnTo>
                    <a:pt x="65" y="30"/>
                  </a:lnTo>
                  <a:lnTo>
                    <a:pt x="65" y="34"/>
                  </a:lnTo>
                  <a:close/>
                  <a:moveTo>
                    <a:pt x="39" y="30"/>
                  </a:moveTo>
                  <a:lnTo>
                    <a:pt x="39" y="34"/>
                  </a:lnTo>
                  <a:lnTo>
                    <a:pt x="39" y="30"/>
                  </a:lnTo>
                  <a:lnTo>
                    <a:pt x="39" y="34"/>
                  </a:lnTo>
                  <a:lnTo>
                    <a:pt x="35" y="30"/>
                  </a:lnTo>
                  <a:lnTo>
                    <a:pt x="39" y="30"/>
                  </a:lnTo>
                  <a:lnTo>
                    <a:pt x="35" y="30"/>
                  </a:lnTo>
                  <a:lnTo>
                    <a:pt x="39" y="30"/>
                  </a:lnTo>
                  <a:lnTo>
                    <a:pt x="35" y="26"/>
                  </a:lnTo>
                  <a:lnTo>
                    <a:pt x="35" y="30"/>
                  </a:lnTo>
                  <a:lnTo>
                    <a:pt x="31" y="26"/>
                  </a:lnTo>
                  <a:lnTo>
                    <a:pt x="35" y="30"/>
                  </a:lnTo>
                  <a:lnTo>
                    <a:pt x="31" y="26"/>
                  </a:lnTo>
                  <a:lnTo>
                    <a:pt x="35" y="26"/>
                  </a:lnTo>
                  <a:lnTo>
                    <a:pt x="31" y="26"/>
                  </a:lnTo>
                  <a:lnTo>
                    <a:pt x="31" y="26"/>
                  </a:lnTo>
                  <a:lnTo>
                    <a:pt x="31" y="26"/>
                  </a:lnTo>
                  <a:lnTo>
                    <a:pt x="31" y="26"/>
                  </a:lnTo>
                  <a:lnTo>
                    <a:pt x="26" y="30"/>
                  </a:lnTo>
                  <a:lnTo>
                    <a:pt x="31" y="26"/>
                  </a:lnTo>
                  <a:lnTo>
                    <a:pt x="26" y="30"/>
                  </a:lnTo>
                  <a:lnTo>
                    <a:pt x="26" y="26"/>
                  </a:lnTo>
                  <a:lnTo>
                    <a:pt x="26" y="30"/>
                  </a:lnTo>
                  <a:lnTo>
                    <a:pt x="26" y="30"/>
                  </a:lnTo>
                  <a:lnTo>
                    <a:pt x="26" y="30"/>
                  </a:lnTo>
                  <a:lnTo>
                    <a:pt x="26" y="30"/>
                  </a:lnTo>
                  <a:lnTo>
                    <a:pt x="22" y="34"/>
                  </a:lnTo>
                  <a:lnTo>
                    <a:pt x="26" y="30"/>
                  </a:lnTo>
                  <a:lnTo>
                    <a:pt x="22" y="34"/>
                  </a:lnTo>
                  <a:lnTo>
                    <a:pt x="26" y="30"/>
                  </a:lnTo>
                  <a:lnTo>
                    <a:pt x="22" y="34"/>
                  </a:lnTo>
                  <a:lnTo>
                    <a:pt x="22" y="34"/>
                  </a:lnTo>
                  <a:lnTo>
                    <a:pt x="26" y="39"/>
                  </a:lnTo>
                  <a:lnTo>
                    <a:pt x="22" y="34"/>
                  </a:lnTo>
                  <a:lnTo>
                    <a:pt x="26" y="39"/>
                  </a:lnTo>
                  <a:lnTo>
                    <a:pt x="22" y="34"/>
                  </a:lnTo>
                  <a:lnTo>
                    <a:pt x="26" y="39"/>
                  </a:lnTo>
                  <a:lnTo>
                    <a:pt x="26" y="39"/>
                  </a:lnTo>
                  <a:lnTo>
                    <a:pt x="26" y="39"/>
                  </a:lnTo>
                  <a:lnTo>
                    <a:pt x="26" y="39"/>
                  </a:lnTo>
                  <a:lnTo>
                    <a:pt x="26" y="43"/>
                  </a:lnTo>
                  <a:lnTo>
                    <a:pt x="26" y="39"/>
                  </a:lnTo>
                  <a:lnTo>
                    <a:pt x="31" y="43"/>
                  </a:lnTo>
                  <a:lnTo>
                    <a:pt x="26" y="39"/>
                  </a:lnTo>
                  <a:lnTo>
                    <a:pt x="31" y="43"/>
                  </a:lnTo>
                  <a:lnTo>
                    <a:pt x="31" y="43"/>
                  </a:lnTo>
                  <a:lnTo>
                    <a:pt x="31" y="43"/>
                  </a:lnTo>
                  <a:lnTo>
                    <a:pt x="31" y="43"/>
                  </a:lnTo>
                  <a:lnTo>
                    <a:pt x="35" y="43"/>
                  </a:lnTo>
                  <a:lnTo>
                    <a:pt x="31" y="43"/>
                  </a:lnTo>
                  <a:lnTo>
                    <a:pt x="35" y="39"/>
                  </a:lnTo>
                  <a:lnTo>
                    <a:pt x="35" y="43"/>
                  </a:lnTo>
                  <a:lnTo>
                    <a:pt x="35" y="39"/>
                  </a:lnTo>
                  <a:lnTo>
                    <a:pt x="35" y="39"/>
                  </a:lnTo>
                  <a:lnTo>
                    <a:pt x="39" y="39"/>
                  </a:lnTo>
                  <a:lnTo>
                    <a:pt x="35" y="39"/>
                  </a:lnTo>
                  <a:lnTo>
                    <a:pt x="39" y="39"/>
                  </a:lnTo>
                  <a:lnTo>
                    <a:pt x="35"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7" name="Freeform 36"/>
            <p:cNvSpPr>
              <a:spLocks/>
            </p:cNvSpPr>
            <p:nvPr/>
          </p:nvSpPr>
          <p:spPr bwMode="auto">
            <a:xfrm>
              <a:off x="4503324" y="5001016"/>
              <a:ext cx="72714" cy="92075"/>
            </a:xfrm>
            <a:custGeom>
              <a:avLst/>
              <a:gdLst/>
              <a:ahLst/>
              <a:cxnLst>
                <a:cxn ang="0">
                  <a:pos x="39" y="21"/>
                </a:cxn>
                <a:cxn ang="0">
                  <a:pos x="39" y="30"/>
                </a:cxn>
                <a:cxn ang="0">
                  <a:pos x="35" y="34"/>
                </a:cxn>
                <a:cxn ang="0">
                  <a:pos x="26" y="39"/>
                </a:cxn>
                <a:cxn ang="0">
                  <a:pos x="17" y="43"/>
                </a:cxn>
                <a:cxn ang="0">
                  <a:pos x="13" y="39"/>
                </a:cxn>
                <a:cxn ang="0">
                  <a:pos x="4" y="34"/>
                </a:cxn>
                <a:cxn ang="0">
                  <a:pos x="0" y="30"/>
                </a:cxn>
                <a:cxn ang="0">
                  <a:pos x="0" y="21"/>
                </a:cxn>
                <a:cxn ang="0">
                  <a:pos x="0" y="13"/>
                </a:cxn>
                <a:cxn ang="0">
                  <a:pos x="4" y="8"/>
                </a:cxn>
                <a:cxn ang="0">
                  <a:pos x="13" y="4"/>
                </a:cxn>
                <a:cxn ang="0">
                  <a:pos x="17" y="0"/>
                </a:cxn>
                <a:cxn ang="0">
                  <a:pos x="26" y="4"/>
                </a:cxn>
                <a:cxn ang="0">
                  <a:pos x="35" y="8"/>
                </a:cxn>
                <a:cxn ang="0">
                  <a:pos x="39" y="13"/>
                </a:cxn>
                <a:cxn ang="0">
                  <a:pos x="39" y="21"/>
                </a:cxn>
              </a:cxnLst>
              <a:rect l="0" t="0" r="r" b="b"/>
              <a:pathLst>
                <a:path w="39" h="43">
                  <a:moveTo>
                    <a:pt x="39" y="21"/>
                  </a:moveTo>
                  <a:lnTo>
                    <a:pt x="39" y="30"/>
                  </a:lnTo>
                  <a:lnTo>
                    <a:pt x="35" y="34"/>
                  </a:lnTo>
                  <a:lnTo>
                    <a:pt x="26" y="39"/>
                  </a:lnTo>
                  <a:lnTo>
                    <a:pt x="17" y="43"/>
                  </a:lnTo>
                  <a:lnTo>
                    <a:pt x="13" y="39"/>
                  </a:lnTo>
                  <a:lnTo>
                    <a:pt x="4" y="34"/>
                  </a:lnTo>
                  <a:lnTo>
                    <a:pt x="0" y="30"/>
                  </a:lnTo>
                  <a:lnTo>
                    <a:pt x="0" y="21"/>
                  </a:lnTo>
                  <a:lnTo>
                    <a:pt x="0" y="13"/>
                  </a:lnTo>
                  <a:lnTo>
                    <a:pt x="4" y="8"/>
                  </a:lnTo>
                  <a:lnTo>
                    <a:pt x="13" y="4"/>
                  </a:lnTo>
                  <a:lnTo>
                    <a:pt x="17" y="0"/>
                  </a:lnTo>
                  <a:lnTo>
                    <a:pt x="26"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8" name="Freeform 37"/>
            <p:cNvSpPr>
              <a:spLocks noEditPoints="1"/>
            </p:cNvSpPr>
            <p:nvPr/>
          </p:nvSpPr>
          <p:spPr bwMode="auto">
            <a:xfrm>
              <a:off x="4478096" y="4972337"/>
              <a:ext cx="124653" cy="147924"/>
            </a:xfrm>
            <a:custGeom>
              <a:avLst/>
              <a:gdLst/>
              <a:ahLst/>
              <a:cxnLst>
                <a:cxn ang="0">
                  <a:pos x="65" y="39"/>
                </a:cxn>
                <a:cxn ang="0">
                  <a:pos x="61" y="47"/>
                </a:cxn>
                <a:cxn ang="0">
                  <a:pos x="56" y="56"/>
                </a:cxn>
                <a:cxn ang="0">
                  <a:pos x="48" y="60"/>
                </a:cxn>
                <a:cxn ang="0">
                  <a:pos x="39" y="65"/>
                </a:cxn>
                <a:cxn ang="0">
                  <a:pos x="30" y="69"/>
                </a:cxn>
                <a:cxn ang="0">
                  <a:pos x="22" y="65"/>
                </a:cxn>
                <a:cxn ang="0">
                  <a:pos x="13" y="60"/>
                </a:cxn>
                <a:cxn ang="0">
                  <a:pos x="4" y="52"/>
                </a:cxn>
                <a:cxn ang="0">
                  <a:pos x="0" y="47"/>
                </a:cxn>
                <a:cxn ang="0">
                  <a:pos x="0" y="34"/>
                </a:cxn>
                <a:cxn ang="0">
                  <a:pos x="0" y="26"/>
                </a:cxn>
                <a:cxn ang="0">
                  <a:pos x="4" y="17"/>
                </a:cxn>
                <a:cxn ang="0">
                  <a:pos x="9" y="8"/>
                </a:cxn>
                <a:cxn ang="0">
                  <a:pos x="17" y="4"/>
                </a:cxn>
                <a:cxn ang="0">
                  <a:pos x="26" y="0"/>
                </a:cxn>
                <a:cxn ang="0">
                  <a:pos x="39" y="0"/>
                </a:cxn>
                <a:cxn ang="0">
                  <a:pos x="48" y="4"/>
                </a:cxn>
                <a:cxn ang="0">
                  <a:pos x="56" y="8"/>
                </a:cxn>
                <a:cxn ang="0">
                  <a:pos x="61" y="17"/>
                </a:cxn>
                <a:cxn ang="0">
                  <a:pos x="65" y="26"/>
                </a:cxn>
                <a:cxn ang="0">
                  <a:pos x="39" y="30"/>
                </a:cxn>
                <a:cxn ang="0">
                  <a:pos x="39" y="34"/>
                </a:cxn>
                <a:cxn ang="0">
                  <a:pos x="35" y="30"/>
                </a:cxn>
                <a:cxn ang="0">
                  <a:pos x="39" y="30"/>
                </a:cxn>
                <a:cxn ang="0">
                  <a:pos x="35" y="26"/>
                </a:cxn>
                <a:cxn ang="0">
                  <a:pos x="35" y="26"/>
                </a:cxn>
                <a:cxn ang="0">
                  <a:pos x="30" y="30"/>
                </a:cxn>
                <a:cxn ang="0">
                  <a:pos x="30" y="26"/>
                </a:cxn>
                <a:cxn ang="0">
                  <a:pos x="26" y="30"/>
                </a:cxn>
                <a:cxn ang="0">
                  <a:pos x="26" y="30"/>
                </a:cxn>
                <a:cxn ang="0">
                  <a:pos x="26" y="34"/>
                </a:cxn>
                <a:cxn ang="0">
                  <a:pos x="26" y="34"/>
                </a:cxn>
                <a:cxn ang="0">
                  <a:pos x="26" y="39"/>
                </a:cxn>
                <a:cxn ang="0">
                  <a:pos x="26" y="39"/>
                </a:cxn>
                <a:cxn ang="0">
                  <a:pos x="30" y="43"/>
                </a:cxn>
                <a:cxn ang="0">
                  <a:pos x="30" y="43"/>
                </a:cxn>
                <a:cxn ang="0">
                  <a:pos x="35" y="43"/>
                </a:cxn>
                <a:cxn ang="0">
                  <a:pos x="35"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5" y="47"/>
                  </a:lnTo>
                  <a:lnTo>
                    <a:pt x="61" y="47"/>
                  </a:lnTo>
                  <a:lnTo>
                    <a:pt x="61" y="52"/>
                  </a:lnTo>
                  <a:lnTo>
                    <a:pt x="61" y="52"/>
                  </a:lnTo>
                  <a:lnTo>
                    <a:pt x="56" y="56"/>
                  </a:lnTo>
                  <a:lnTo>
                    <a:pt x="56" y="60"/>
                  </a:lnTo>
                  <a:lnTo>
                    <a:pt x="52" y="60"/>
                  </a:lnTo>
                  <a:lnTo>
                    <a:pt x="48" y="60"/>
                  </a:lnTo>
                  <a:lnTo>
                    <a:pt x="48" y="65"/>
                  </a:lnTo>
                  <a:lnTo>
                    <a:pt x="43" y="65"/>
                  </a:lnTo>
                  <a:lnTo>
                    <a:pt x="39" y="65"/>
                  </a:lnTo>
                  <a:lnTo>
                    <a:pt x="39" y="65"/>
                  </a:lnTo>
                  <a:lnTo>
                    <a:pt x="35" y="69"/>
                  </a:lnTo>
                  <a:lnTo>
                    <a:pt x="30" y="69"/>
                  </a:lnTo>
                  <a:lnTo>
                    <a:pt x="26" y="65"/>
                  </a:lnTo>
                  <a:lnTo>
                    <a:pt x="26" y="65"/>
                  </a:lnTo>
                  <a:lnTo>
                    <a:pt x="22" y="65"/>
                  </a:lnTo>
                  <a:lnTo>
                    <a:pt x="17" y="65"/>
                  </a:lnTo>
                  <a:lnTo>
                    <a:pt x="13" y="60"/>
                  </a:lnTo>
                  <a:lnTo>
                    <a:pt x="13" y="60"/>
                  </a:lnTo>
                  <a:lnTo>
                    <a:pt x="9" y="60"/>
                  </a:lnTo>
                  <a:lnTo>
                    <a:pt x="9" y="56"/>
                  </a:lnTo>
                  <a:lnTo>
                    <a:pt x="4" y="52"/>
                  </a:lnTo>
                  <a:lnTo>
                    <a:pt x="4" y="52"/>
                  </a:lnTo>
                  <a:lnTo>
                    <a:pt x="4" y="47"/>
                  </a:lnTo>
                  <a:lnTo>
                    <a:pt x="0" y="47"/>
                  </a:lnTo>
                  <a:lnTo>
                    <a:pt x="0" y="43"/>
                  </a:lnTo>
                  <a:lnTo>
                    <a:pt x="0" y="39"/>
                  </a:lnTo>
                  <a:lnTo>
                    <a:pt x="0" y="34"/>
                  </a:lnTo>
                  <a:lnTo>
                    <a:pt x="0" y="34"/>
                  </a:lnTo>
                  <a:lnTo>
                    <a:pt x="0" y="30"/>
                  </a:lnTo>
                  <a:lnTo>
                    <a:pt x="0" y="26"/>
                  </a:lnTo>
                  <a:lnTo>
                    <a:pt x="0" y="21"/>
                  </a:lnTo>
                  <a:lnTo>
                    <a:pt x="4" y="21"/>
                  </a:lnTo>
                  <a:lnTo>
                    <a:pt x="4" y="17"/>
                  </a:lnTo>
                  <a:lnTo>
                    <a:pt x="4" y="13"/>
                  </a:lnTo>
                  <a:lnTo>
                    <a:pt x="9" y="13"/>
                  </a:lnTo>
                  <a:lnTo>
                    <a:pt x="9" y="8"/>
                  </a:lnTo>
                  <a:lnTo>
                    <a:pt x="13" y="8"/>
                  </a:lnTo>
                  <a:lnTo>
                    <a:pt x="13" y="4"/>
                  </a:lnTo>
                  <a:lnTo>
                    <a:pt x="17" y="4"/>
                  </a:lnTo>
                  <a:lnTo>
                    <a:pt x="22" y="4"/>
                  </a:lnTo>
                  <a:lnTo>
                    <a:pt x="26" y="4"/>
                  </a:lnTo>
                  <a:lnTo>
                    <a:pt x="26" y="0"/>
                  </a:lnTo>
                  <a:lnTo>
                    <a:pt x="30" y="0"/>
                  </a:lnTo>
                  <a:lnTo>
                    <a:pt x="35" y="0"/>
                  </a:lnTo>
                  <a:lnTo>
                    <a:pt x="39" y="0"/>
                  </a:lnTo>
                  <a:lnTo>
                    <a:pt x="39" y="4"/>
                  </a:lnTo>
                  <a:lnTo>
                    <a:pt x="43" y="4"/>
                  </a:lnTo>
                  <a:lnTo>
                    <a:pt x="48" y="4"/>
                  </a:lnTo>
                  <a:lnTo>
                    <a:pt x="52" y="4"/>
                  </a:lnTo>
                  <a:lnTo>
                    <a:pt x="52" y="8"/>
                  </a:lnTo>
                  <a:lnTo>
                    <a:pt x="56" y="8"/>
                  </a:lnTo>
                  <a:lnTo>
                    <a:pt x="56" y="13"/>
                  </a:lnTo>
                  <a:lnTo>
                    <a:pt x="61" y="13"/>
                  </a:lnTo>
                  <a:lnTo>
                    <a:pt x="61" y="17"/>
                  </a:lnTo>
                  <a:lnTo>
                    <a:pt x="61" y="21"/>
                  </a:lnTo>
                  <a:lnTo>
                    <a:pt x="65" y="21"/>
                  </a:lnTo>
                  <a:lnTo>
                    <a:pt x="65" y="26"/>
                  </a:lnTo>
                  <a:lnTo>
                    <a:pt x="65" y="30"/>
                  </a:lnTo>
                  <a:lnTo>
                    <a:pt x="65" y="34"/>
                  </a:lnTo>
                  <a:close/>
                  <a:moveTo>
                    <a:pt x="39" y="30"/>
                  </a:moveTo>
                  <a:lnTo>
                    <a:pt x="39" y="34"/>
                  </a:lnTo>
                  <a:lnTo>
                    <a:pt x="39" y="30"/>
                  </a:lnTo>
                  <a:lnTo>
                    <a:pt x="39" y="34"/>
                  </a:lnTo>
                  <a:lnTo>
                    <a:pt x="39" y="30"/>
                  </a:lnTo>
                  <a:lnTo>
                    <a:pt x="39" y="30"/>
                  </a:lnTo>
                  <a:lnTo>
                    <a:pt x="35" y="30"/>
                  </a:lnTo>
                  <a:lnTo>
                    <a:pt x="39" y="30"/>
                  </a:lnTo>
                  <a:lnTo>
                    <a:pt x="35" y="26"/>
                  </a:lnTo>
                  <a:lnTo>
                    <a:pt x="39" y="30"/>
                  </a:lnTo>
                  <a:lnTo>
                    <a:pt x="35" y="26"/>
                  </a:lnTo>
                  <a:lnTo>
                    <a:pt x="35" y="30"/>
                  </a:lnTo>
                  <a:lnTo>
                    <a:pt x="35" y="26"/>
                  </a:lnTo>
                  <a:lnTo>
                    <a:pt x="35" y="26"/>
                  </a:lnTo>
                  <a:lnTo>
                    <a:pt x="30" y="26"/>
                  </a:lnTo>
                  <a:lnTo>
                    <a:pt x="35" y="26"/>
                  </a:lnTo>
                  <a:lnTo>
                    <a:pt x="30" y="26"/>
                  </a:lnTo>
                  <a:lnTo>
                    <a:pt x="30" y="26"/>
                  </a:lnTo>
                  <a:lnTo>
                    <a:pt x="30" y="30"/>
                  </a:lnTo>
                  <a:lnTo>
                    <a:pt x="30" y="26"/>
                  </a:lnTo>
                  <a:lnTo>
                    <a:pt x="26" y="30"/>
                  </a:lnTo>
                  <a:lnTo>
                    <a:pt x="30" y="26"/>
                  </a:lnTo>
                  <a:lnTo>
                    <a:pt x="26" y="30"/>
                  </a:lnTo>
                  <a:lnTo>
                    <a:pt x="30"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26" y="39"/>
                  </a:lnTo>
                  <a:lnTo>
                    <a:pt x="26" y="39"/>
                  </a:lnTo>
                  <a:lnTo>
                    <a:pt x="30" y="39"/>
                  </a:lnTo>
                  <a:lnTo>
                    <a:pt x="26" y="39"/>
                  </a:lnTo>
                  <a:lnTo>
                    <a:pt x="30" y="43"/>
                  </a:lnTo>
                  <a:lnTo>
                    <a:pt x="26" y="39"/>
                  </a:lnTo>
                  <a:lnTo>
                    <a:pt x="30" y="43"/>
                  </a:lnTo>
                  <a:lnTo>
                    <a:pt x="30" y="39"/>
                  </a:lnTo>
                  <a:lnTo>
                    <a:pt x="30" y="43"/>
                  </a:lnTo>
                  <a:lnTo>
                    <a:pt x="30" y="43"/>
                  </a:lnTo>
                  <a:lnTo>
                    <a:pt x="35" y="43"/>
                  </a:lnTo>
                  <a:lnTo>
                    <a:pt x="30" y="43"/>
                  </a:lnTo>
                  <a:lnTo>
                    <a:pt x="35" y="43"/>
                  </a:lnTo>
                  <a:lnTo>
                    <a:pt x="35" y="43"/>
                  </a:lnTo>
                  <a:lnTo>
                    <a:pt x="35" y="39"/>
                  </a:lnTo>
                  <a:lnTo>
                    <a:pt x="35" y="43"/>
                  </a:lnTo>
                  <a:lnTo>
                    <a:pt x="39" y="39"/>
                  </a:lnTo>
                  <a:lnTo>
                    <a:pt x="35" y="43"/>
                  </a:lnTo>
                  <a:lnTo>
                    <a:pt x="39" y="39"/>
                  </a:lnTo>
                  <a:lnTo>
                    <a:pt x="35"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09" name="Freeform 38"/>
            <p:cNvSpPr>
              <a:spLocks/>
            </p:cNvSpPr>
            <p:nvPr/>
          </p:nvSpPr>
          <p:spPr bwMode="auto">
            <a:xfrm>
              <a:off x="4840184" y="5001016"/>
              <a:ext cx="74198" cy="92075"/>
            </a:xfrm>
            <a:custGeom>
              <a:avLst/>
              <a:gdLst/>
              <a:ahLst/>
              <a:cxnLst>
                <a:cxn ang="0">
                  <a:pos x="39" y="21"/>
                </a:cxn>
                <a:cxn ang="0">
                  <a:pos x="39" y="30"/>
                </a:cxn>
                <a:cxn ang="0">
                  <a:pos x="35" y="34"/>
                </a:cxn>
                <a:cxn ang="0">
                  <a:pos x="30" y="39"/>
                </a:cxn>
                <a:cxn ang="0">
                  <a:pos x="22" y="43"/>
                </a:cxn>
                <a:cxn ang="0">
                  <a:pos x="13" y="39"/>
                </a:cxn>
                <a:cxn ang="0">
                  <a:pos x="9" y="34"/>
                </a:cxn>
                <a:cxn ang="0">
                  <a:pos x="4" y="30"/>
                </a:cxn>
                <a:cxn ang="0">
                  <a:pos x="0" y="21"/>
                </a:cxn>
                <a:cxn ang="0">
                  <a:pos x="4" y="13"/>
                </a:cxn>
                <a:cxn ang="0">
                  <a:pos x="9" y="8"/>
                </a:cxn>
                <a:cxn ang="0">
                  <a:pos x="13" y="4"/>
                </a:cxn>
                <a:cxn ang="0">
                  <a:pos x="22" y="0"/>
                </a:cxn>
                <a:cxn ang="0">
                  <a:pos x="30" y="4"/>
                </a:cxn>
                <a:cxn ang="0">
                  <a:pos x="35" y="8"/>
                </a:cxn>
                <a:cxn ang="0">
                  <a:pos x="39" y="13"/>
                </a:cxn>
                <a:cxn ang="0">
                  <a:pos x="39" y="21"/>
                </a:cxn>
              </a:cxnLst>
              <a:rect l="0" t="0" r="r" b="b"/>
              <a:pathLst>
                <a:path w="39" h="43">
                  <a:moveTo>
                    <a:pt x="39" y="21"/>
                  </a:moveTo>
                  <a:lnTo>
                    <a:pt x="39" y="30"/>
                  </a:lnTo>
                  <a:lnTo>
                    <a:pt x="35" y="34"/>
                  </a:lnTo>
                  <a:lnTo>
                    <a:pt x="30" y="39"/>
                  </a:lnTo>
                  <a:lnTo>
                    <a:pt x="22" y="43"/>
                  </a:lnTo>
                  <a:lnTo>
                    <a:pt x="13" y="39"/>
                  </a:lnTo>
                  <a:lnTo>
                    <a:pt x="9" y="34"/>
                  </a:lnTo>
                  <a:lnTo>
                    <a:pt x="4" y="30"/>
                  </a:lnTo>
                  <a:lnTo>
                    <a:pt x="0" y="21"/>
                  </a:lnTo>
                  <a:lnTo>
                    <a:pt x="4" y="13"/>
                  </a:lnTo>
                  <a:lnTo>
                    <a:pt x="9" y="8"/>
                  </a:lnTo>
                  <a:lnTo>
                    <a:pt x="13" y="4"/>
                  </a:lnTo>
                  <a:lnTo>
                    <a:pt x="22" y="0"/>
                  </a:lnTo>
                  <a:lnTo>
                    <a:pt x="30"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0" name="Freeform 39"/>
            <p:cNvSpPr>
              <a:spLocks noEditPoints="1"/>
            </p:cNvSpPr>
            <p:nvPr/>
          </p:nvSpPr>
          <p:spPr bwMode="auto">
            <a:xfrm>
              <a:off x="4816441" y="4972337"/>
              <a:ext cx="121685" cy="147924"/>
            </a:xfrm>
            <a:custGeom>
              <a:avLst/>
              <a:gdLst/>
              <a:ahLst/>
              <a:cxnLst>
                <a:cxn ang="0">
                  <a:pos x="65" y="39"/>
                </a:cxn>
                <a:cxn ang="0">
                  <a:pos x="65" y="47"/>
                </a:cxn>
                <a:cxn ang="0">
                  <a:pos x="56" y="56"/>
                </a:cxn>
                <a:cxn ang="0">
                  <a:pos x="52" y="60"/>
                </a:cxn>
                <a:cxn ang="0">
                  <a:pos x="43" y="65"/>
                </a:cxn>
                <a:cxn ang="0">
                  <a:pos x="30" y="69"/>
                </a:cxn>
                <a:cxn ang="0">
                  <a:pos x="22" y="65"/>
                </a:cxn>
                <a:cxn ang="0">
                  <a:pos x="13" y="60"/>
                </a:cxn>
                <a:cxn ang="0">
                  <a:pos x="9" y="52"/>
                </a:cxn>
                <a:cxn ang="0">
                  <a:pos x="4" y="47"/>
                </a:cxn>
                <a:cxn ang="0">
                  <a:pos x="0" y="34"/>
                </a:cxn>
                <a:cxn ang="0">
                  <a:pos x="0" y="26"/>
                </a:cxn>
                <a:cxn ang="0">
                  <a:pos x="4" y="17"/>
                </a:cxn>
                <a:cxn ang="0">
                  <a:pos x="13" y="8"/>
                </a:cxn>
                <a:cxn ang="0">
                  <a:pos x="22" y="4"/>
                </a:cxn>
                <a:cxn ang="0">
                  <a:pos x="30" y="0"/>
                </a:cxn>
                <a:cxn ang="0">
                  <a:pos x="39" y="0"/>
                </a:cxn>
                <a:cxn ang="0">
                  <a:pos x="48" y="4"/>
                </a:cxn>
                <a:cxn ang="0">
                  <a:pos x="56" y="8"/>
                </a:cxn>
                <a:cxn ang="0">
                  <a:pos x="61" y="17"/>
                </a:cxn>
                <a:cxn ang="0">
                  <a:pos x="65" y="26"/>
                </a:cxn>
                <a:cxn ang="0">
                  <a:pos x="39" y="30"/>
                </a:cxn>
                <a:cxn ang="0">
                  <a:pos x="39" y="34"/>
                </a:cxn>
                <a:cxn ang="0">
                  <a:pos x="39" y="30"/>
                </a:cxn>
                <a:cxn ang="0">
                  <a:pos x="39" y="30"/>
                </a:cxn>
                <a:cxn ang="0">
                  <a:pos x="35" y="26"/>
                </a:cxn>
                <a:cxn ang="0">
                  <a:pos x="35" y="26"/>
                </a:cxn>
                <a:cxn ang="0">
                  <a:pos x="30" y="30"/>
                </a:cxn>
                <a:cxn ang="0">
                  <a:pos x="30" y="26"/>
                </a:cxn>
                <a:cxn ang="0">
                  <a:pos x="26" y="30"/>
                </a:cxn>
                <a:cxn ang="0">
                  <a:pos x="26" y="30"/>
                </a:cxn>
                <a:cxn ang="0">
                  <a:pos x="26" y="34"/>
                </a:cxn>
                <a:cxn ang="0">
                  <a:pos x="26" y="34"/>
                </a:cxn>
                <a:cxn ang="0">
                  <a:pos x="30" y="39"/>
                </a:cxn>
                <a:cxn ang="0">
                  <a:pos x="26" y="39"/>
                </a:cxn>
                <a:cxn ang="0">
                  <a:pos x="30" y="43"/>
                </a:cxn>
                <a:cxn ang="0">
                  <a:pos x="30" y="43"/>
                </a:cxn>
                <a:cxn ang="0">
                  <a:pos x="35" y="43"/>
                </a:cxn>
                <a:cxn ang="0">
                  <a:pos x="35" y="43"/>
                </a:cxn>
                <a:cxn ang="0">
                  <a:pos x="39" y="39"/>
                </a:cxn>
                <a:cxn ang="0">
                  <a:pos x="39" y="39"/>
                </a:cxn>
                <a:cxn ang="0">
                  <a:pos x="39" y="34"/>
                </a:cxn>
                <a:cxn ang="0">
                  <a:pos x="39" y="34"/>
                </a:cxn>
              </a:cxnLst>
              <a:rect l="0" t="0" r="r" b="b"/>
              <a:pathLst>
                <a:path w="65" h="69">
                  <a:moveTo>
                    <a:pt x="65" y="34"/>
                  </a:moveTo>
                  <a:lnTo>
                    <a:pt x="65" y="34"/>
                  </a:lnTo>
                  <a:lnTo>
                    <a:pt x="65" y="39"/>
                  </a:lnTo>
                  <a:lnTo>
                    <a:pt x="65" y="43"/>
                  </a:lnTo>
                  <a:lnTo>
                    <a:pt x="65" y="47"/>
                  </a:lnTo>
                  <a:lnTo>
                    <a:pt x="65" y="47"/>
                  </a:lnTo>
                  <a:lnTo>
                    <a:pt x="61" y="52"/>
                  </a:lnTo>
                  <a:lnTo>
                    <a:pt x="61" y="52"/>
                  </a:lnTo>
                  <a:lnTo>
                    <a:pt x="56" y="56"/>
                  </a:lnTo>
                  <a:lnTo>
                    <a:pt x="56" y="60"/>
                  </a:lnTo>
                  <a:lnTo>
                    <a:pt x="52" y="60"/>
                  </a:lnTo>
                  <a:lnTo>
                    <a:pt x="52" y="60"/>
                  </a:lnTo>
                  <a:lnTo>
                    <a:pt x="48" y="65"/>
                  </a:lnTo>
                  <a:lnTo>
                    <a:pt x="43" y="65"/>
                  </a:lnTo>
                  <a:lnTo>
                    <a:pt x="43" y="65"/>
                  </a:lnTo>
                  <a:lnTo>
                    <a:pt x="39" y="65"/>
                  </a:lnTo>
                  <a:lnTo>
                    <a:pt x="35" y="69"/>
                  </a:lnTo>
                  <a:lnTo>
                    <a:pt x="30" y="69"/>
                  </a:lnTo>
                  <a:lnTo>
                    <a:pt x="30" y="65"/>
                  </a:lnTo>
                  <a:lnTo>
                    <a:pt x="26" y="65"/>
                  </a:lnTo>
                  <a:lnTo>
                    <a:pt x="22" y="65"/>
                  </a:lnTo>
                  <a:lnTo>
                    <a:pt x="22" y="65"/>
                  </a:lnTo>
                  <a:lnTo>
                    <a:pt x="17" y="60"/>
                  </a:lnTo>
                  <a:lnTo>
                    <a:pt x="13" y="60"/>
                  </a:lnTo>
                  <a:lnTo>
                    <a:pt x="13" y="60"/>
                  </a:lnTo>
                  <a:lnTo>
                    <a:pt x="9" y="56"/>
                  </a:lnTo>
                  <a:lnTo>
                    <a:pt x="9" y="52"/>
                  </a:lnTo>
                  <a:lnTo>
                    <a:pt x="4" y="52"/>
                  </a:lnTo>
                  <a:lnTo>
                    <a:pt x="4" y="47"/>
                  </a:lnTo>
                  <a:lnTo>
                    <a:pt x="4" y="47"/>
                  </a:lnTo>
                  <a:lnTo>
                    <a:pt x="0" y="43"/>
                  </a:lnTo>
                  <a:lnTo>
                    <a:pt x="0" y="39"/>
                  </a:lnTo>
                  <a:lnTo>
                    <a:pt x="0" y="34"/>
                  </a:lnTo>
                  <a:lnTo>
                    <a:pt x="0" y="34"/>
                  </a:lnTo>
                  <a:lnTo>
                    <a:pt x="0" y="30"/>
                  </a:lnTo>
                  <a:lnTo>
                    <a:pt x="0" y="26"/>
                  </a:lnTo>
                  <a:lnTo>
                    <a:pt x="4" y="21"/>
                  </a:lnTo>
                  <a:lnTo>
                    <a:pt x="4" y="21"/>
                  </a:lnTo>
                  <a:lnTo>
                    <a:pt x="4" y="17"/>
                  </a:lnTo>
                  <a:lnTo>
                    <a:pt x="9" y="13"/>
                  </a:lnTo>
                  <a:lnTo>
                    <a:pt x="9" y="13"/>
                  </a:lnTo>
                  <a:lnTo>
                    <a:pt x="13" y="8"/>
                  </a:lnTo>
                  <a:lnTo>
                    <a:pt x="13" y="8"/>
                  </a:lnTo>
                  <a:lnTo>
                    <a:pt x="17" y="4"/>
                  </a:lnTo>
                  <a:lnTo>
                    <a:pt x="22" y="4"/>
                  </a:lnTo>
                  <a:lnTo>
                    <a:pt x="22" y="4"/>
                  </a:lnTo>
                  <a:lnTo>
                    <a:pt x="26" y="4"/>
                  </a:lnTo>
                  <a:lnTo>
                    <a:pt x="30" y="0"/>
                  </a:lnTo>
                  <a:lnTo>
                    <a:pt x="30" y="0"/>
                  </a:lnTo>
                  <a:lnTo>
                    <a:pt x="35" y="0"/>
                  </a:lnTo>
                  <a:lnTo>
                    <a:pt x="39" y="0"/>
                  </a:lnTo>
                  <a:lnTo>
                    <a:pt x="43" y="4"/>
                  </a:lnTo>
                  <a:lnTo>
                    <a:pt x="43" y="4"/>
                  </a:lnTo>
                  <a:lnTo>
                    <a:pt x="48" y="4"/>
                  </a:lnTo>
                  <a:lnTo>
                    <a:pt x="52" y="4"/>
                  </a:lnTo>
                  <a:lnTo>
                    <a:pt x="52" y="8"/>
                  </a:lnTo>
                  <a:lnTo>
                    <a:pt x="56" y="8"/>
                  </a:lnTo>
                  <a:lnTo>
                    <a:pt x="56" y="13"/>
                  </a:lnTo>
                  <a:lnTo>
                    <a:pt x="61" y="13"/>
                  </a:lnTo>
                  <a:lnTo>
                    <a:pt x="61" y="17"/>
                  </a:lnTo>
                  <a:lnTo>
                    <a:pt x="65" y="21"/>
                  </a:lnTo>
                  <a:lnTo>
                    <a:pt x="65" y="21"/>
                  </a:lnTo>
                  <a:lnTo>
                    <a:pt x="65" y="26"/>
                  </a:lnTo>
                  <a:lnTo>
                    <a:pt x="65" y="30"/>
                  </a:lnTo>
                  <a:lnTo>
                    <a:pt x="65" y="34"/>
                  </a:lnTo>
                  <a:close/>
                  <a:moveTo>
                    <a:pt x="39" y="30"/>
                  </a:moveTo>
                  <a:lnTo>
                    <a:pt x="39" y="34"/>
                  </a:lnTo>
                  <a:lnTo>
                    <a:pt x="39" y="30"/>
                  </a:lnTo>
                  <a:lnTo>
                    <a:pt x="39" y="34"/>
                  </a:lnTo>
                  <a:lnTo>
                    <a:pt x="39" y="30"/>
                  </a:lnTo>
                  <a:lnTo>
                    <a:pt x="39" y="30"/>
                  </a:lnTo>
                  <a:lnTo>
                    <a:pt x="39" y="30"/>
                  </a:lnTo>
                  <a:lnTo>
                    <a:pt x="39" y="30"/>
                  </a:lnTo>
                  <a:lnTo>
                    <a:pt x="39" y="26"/>
                  </a:lnTo>
                  <a:lnTo>
                    <a:pt x="39" y="30"/>
                  </a:lnTo>
                  <a:lnTo>
                    <a:pt x="35" y="26"/>
                  </a:lnTo>
                  <a:lnTo>
                    <a:pt x="39" y="30"/>
                  </a:lnTo>
                  <a:lnTo>
                    <a:pt x="35" y="26"/>
                  </a:lnTo>
                  <a:lnTo>
                    <a:pt x="35" y="26"/>
                  </a:lnTo>
                  <a:lnTo>
                    <a:pt x="30" y="26"/>
                  </a:lnTo>
                  <a:lnTo>
                    <a:pt x="35" y="26"/>
                  </a:lnTo>
                  <a:lnTo>
                    <a:pt x="30" y="26"/>
                  </a:lnTo>
                  <a:lnTo>
                    <a:pt x="35" y="26"/>
                  </a:lnTo>
                  <a:lnTo>
                    <a:pt x="30" y="30"/>
                  </a:lnTo>
                  <a:lnTo>
                    <a:pt x="30" y="26"/>
                  </a:lnTo>
                  <a:lnTo>
                    <a:pt x="30" y="30"/>
                  </a:lnTo>
                  <a:lnTo>
                    <a:pt x="30" y="26"/>
                  </a:lnTo>
                  <a:lnTo>
                    <a:pt x="26" y="30"/>
                  </a:lnTo>
                  <a:lnTo>
                    <a:pt x="30" y="30"/>
                  </a:lnTo>
                  <a:lnTo>
                    <a:pt x="26" y="30"/>
                  </a:lnTo>
                  <a:lnTo>
                    <a:pt x="30" y="30"/>
                  </a:lnTo>
                  <a:lnTo>
                    <a:pt x="26" y="34"/>
                  </a:lnTo>
                  <a:lnTo>
                    <a:pt x="26" y="30"/>
                  </a:lnTo>
                  <a:lnTo>
                    <a:pt x="26" y="34"/>
                  </a:lnTo>
                  <a:lnTo>
                    <a:pt x="26" y="30"/>
                  </a:lnTo>
                  <a:lnTo>
                    <a:pt x="26" y="34"/>
                  </a:lnTo>
                  <a:lnTo>
                    <a:pt x="26" y="34"/>
                  </a:lnTo>
                  <a:lnTo>
                    <a:pt x="26" y="39"/>
                  </a:lnTo>
                  <a:lnTo>
                    <a:pt x="26" y="34"/>
                  </a:lnTo>
                  <a:lnTo>
                    <a:pt x="26" y="39"/>
                  </a:lnTo>
                  <a:lnTo>
                    <a:pt x="26" y="34"/>
                  </a:lnTo>
                  <a:lnTo>
                    <a:pt x="30" y="39"/>
                  </a:lnTo>
                  <a:lnTo>
                    <a:pt x="26" y="39"/>
                  </a:lnTo>
                  <a:lnTo>
                    <a:pt x="30" y="39"/>
                  </a:lnTo>
                  <a:lnTo>
                    <a:pt x="26" y="39"/>
                  </a:lnTo>
                  <a:lnTo>
                    <a:pt x="30" y="43"/>
                  </a:lnTo>
                  <a:lnTo>
                    <a:pt x="30" y="39"/>
                  </a:lnTo>
                  <a:lnTo>
                    <a:pt x="30" y="43"/>
                  </a:lnTo>
                  <a:lnTo>
                    <a:pt x="30" y="39"/>
                  </a:lnTo>
                  <a:lnTo>
                    <a:pt x="35" y="43"/>
                  </a:lnTo>
                  <a:lnTo>
                    <a:pt x="30" y="43"/>
                  </a:lnTo>
                  <a:lnTo>
                    <a:pt x="35" y="43"/>
                  </a:lnTo>
                  <a:lnTo>
                    <a:pt x="30" y="43"/>
                  </a:lnTo>
                  <a:lnTo>
                    <a:pt x="35" y="43"/>
                  </a:lnTo>
                  <a:lnTo>
                    <a:pt x="35" y="43"/>
                  </a:lnTo>
                  <a:lnTo>
                    <a:pt x="39" y="39"/>
                  </a:lnTo>
                  <a:lnTo>
                    <a:pt x="35" y="43"/>
                  </a:lnTo>
                  <a:lnTo>
                    <a:pt x="39" y="39"/>
                  </a:lnTo>
                  <a:lnTo>
                    <a:pt x="39" y="39"/>
                  </a:lnTo>
                  <a:lnTo>
                    <a:pt x="39" y="39"/>
                  </a:lnTo>
                  <a:lnTo>
                    <a:pt x="39" y="39"/>
                  </a:lnTo>
                  <a:lnTo>
                    <a:pt x="39" y="39"/>
                  </a:lnTo>
                  <a:lnTo>
                    <a:pt x="39" y="39"/>
                  </a:lnTo>
                  <a:lnTo>
                    <a:pt x="39" y="34"/>
                  </a:lnTo>
                  <a:lnTo>
                    <a:pt x="39" y="39"/>
                  </a:lnTo>
                  <a:lnTo>
                    <a:pt x="39" y="34"/>
                  </a:lnTo>
                  <a:lnTo>
                    <a:pt x="39" y="39"/>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1" name="Freeform 40"/>
            <p:cNvSpPr>
              <a:spLocks/>
            </p:cNvSpPr>
            <p:nvPr/>
          </p:nvSpPr>
          <p:spPr bwMode="auto">
            <a:xfrm>
              <a:off x="5185949" y="4972337"/>
              <a:ext cx="72714" cy="84528"/>
            </a:xfrm>
            <a:custGeom>
              <a:avLst/>
              <a:gdLst/>
              <a:ahLst/>
              <a:cxnLst>
                <a:cxn ang="0">
                  <a:pos x="39" y="21"/>
                </a:cxn>
                <a:cxn ang="0">
                  <a:pos x="39" y="26"/>
                </a:cxn>
                <a:cxn ang="0">
                  <a:pos x="35" y="34"/>
                </a:cxn>
                <a:cxn ang="0">
                  <a:pos x="26" y="39"/>
                </a:cxn>
                <a:cxn ang="0">
                  <a:pos x="17" y="39"/>
                </a:cxn>
                <a:cxn ang="0">
                  <a:pos x="9" y="39"/>
                </a:cxn>
                <a:cxn ang="0">
                  <a:pos x="4" y="34"/>
                </a:cxn>
                <a:cxn ang="0">
                  <a:pos x="0" y="26"/>
                </a:cxn>
                <a:cxn ang="0">
                  <a:pos x="0" y="21"/>
                </a:cxn>
                <a:cxn ang="0">
                  <a:pos x="0" y="13"/>
                </a:cxn>
                <a:cxn ang="0">
                  <a:pos x="4" y="8"/>
                </a:cxn>
                <a:cxn ang="0">
                  <a:pos x="9" y="4"/>
                </a:cxn>
                <a:cxn ang="0">
                  <a:pos x="17" y="0"/>
                </a:cxn>
                <a:cxn ang="0">
                  <a:pos x="26" y="4"/>
                </a:cxn>
                <a:cxn ang="0">
                  <a:pos x="35" y="8"/>
                </a:cxn>
                <a:cxn ang="0">
                  <a:pos x="39" y="13"/>
                </a:cxn>
                <a:cxn ang="0">
                  <a:pos x="39" y="21"/>
                </a:cxn>
              </a:cxnLst>
              <a:rect l="0" t="0" r="r" b="b"/>
              <a:pathLst>
                <a:path w="39" h="39">
                  <a:moveTo>
                    <a:pt x="39" y="21"/>
                  </a:moveTo>
                  <a:lnTo>
                    <a:pt x="39" y="26"/>
                  </a:lnTo>
                  <a:lnTo>
                    <a:pt x="35" y="34"/>
                  </a:lnTo>
                  <a:lnTo>
                    <a:pt x="26" y="39"/>
                  </a:lnTo>
                  <a:lnTo>
                    <a:pt x="17" y="39"/>
                  </a:lnTo>
                  <a:lnTo>
                    <a:pt x="9" y="39"/>
                  </a:lnTo>
                  <a:lnTo>
                    <a:pt x="4" y="34"/>
                  </a:lnTo>
                  <a:lnTo>
                    <a:pt x="0" y="26"/>
                  </a:lnTo>
                  <a:lnTo>
                    <a:pt x="0" y="21"/>
                  </a:lnTo>
                  <a:lnTo>
                    <a:pt x="0" y="13"/>
                  </a:lnTo>
                  <a:lnTo>
                    <a:pt x="4" y="8"/>
                  </a:lnTo>
                  <a:lnTo>
                    <a:pt x="9" y="4"/>
                  </a:lnTo>
                  <a:lnTo>
                    <a:pt x="17" y="0"/>
                  </a:lnTo>
                  <a:lnTo>
                    <a:pt x="26" y="4"/>
                  </a:lnTo>
                  <a:lnTo>
                    <a:pt x="35"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2" name="Freeform 41"/>
            <p:cNvSpPr>
              <a:spLocks noEditPoints="1"/>
            </p:cNvSpPr>
            <p:nvPr/>
          </p:nvSpPr>
          <p:spPr bwMode="auto">
            <a:xfrm>
              <a:off x="5160721" y="4945167"/>
              <a:ext cx="124653" cy="137358"/>
            </a:xfrm>
            <a:custGeom>
              <a:avLst/>
              <a:gdLst/>
              <a:ahLst/>
              <a:cxnLst>
                <a:cxn ang="0">
                  <a:pos x="65" y="39"/>
                </a:cxn>
                <a:cxn ang="0">
                  <a:pos x="61" y="47"/>
                </a:cxn>
                <a:cxn ang="0">
                  <a:pos x="56" y="56"/>
                </a:cxn>
                <a:cxn ang="0">
                  <a:pos x="48" y="60"/>
                </a:cxn>
                <a:cxn ang="0">
                  <a:pos x="39" y="65"/>
                </a:cxn>
                <a:cxn ang="0">
                  <a:pos x="30" y="65"/>
                </a:cxn>
                <a:cxn ang="0">
                  <a:pos x="22" y="65"/>
                </a:cxn>
                <a:cxn ang="0">
                  <a:pos x="13" y="60"/>
                </a:cxn>
                <a:cxn ang="0">
                  <a:pos x="4" y="52"/>
                </a:cxn>
                <a:cxn ang="0">
                  <a:pos x="0" y="43"/>
                </a:cxn>
                <a:cxn ang="0">
                  <a:pos x="0" y="34"/>
                </a:cxn>
                <a:cxn ang="0">
                  <a:pos x="0" y="26"/>
                </a:cxn>
                <a:cxn ang="0">
                  <a:pos x="4" y="17"/>
                </a:cxn>
                <a:cxn ang="0">
                  <a:pos x="9" y="8"/>
                </a:cxn>
                <a:cxn ang="0">
                  <a:pos x="17" y="4"/>
                </a:cxn>
                <a:cxn ang="0">
                  <a:pos x="26" y="0"/>
                </a:cxn>
                <a:cxn ang="0">
                  <a:pos x="35" y="0"/>
                </a:cxn>
                <a:cxn ang="0">
                  <a:pos x="43" y="4"/>
                </a:cxn>
                <a:cxn ang="0">
                  <a:pos x="52" y="8"/>
                </a:cxn>
                <a:cxn ang="0">
                  <a:pos x="61" y="17"/>
                </a:cxn>
                <a:cxn ang="0">
                  <a:pos x="65" y="26"/>
                </a:cxn>
                <a:cxn ang="0">
                  <a:pos x="39" y="30"/>
                </a:cxn>
                <a:cxn ang="0">
                  <a:pos x="39" y="30"/>
                </a:cxn>
                <a:cxn ang="0">
                  <a:pos x="35" y="26"/>
                </a:cxn>
                <a:cxn ang="0">
                  <a:pos x="35" y="30"/>
                </a:cxn>
                <a:cxn ang="0">
                  <a:pos x="30" y="26"/>
                </a:cxn>
                <a:cxn ang="0">
                  <a:pos x="35" y="26"/>
                </a:cxn>
                <a:cxn ang="0">
                  <a:pos x="26" y="26"/>
                </a:cxn>
                <a:cxn ang="0">
                  <a:pos x="30" y="26"/>
                </a:cxn>
                <a:cxn ang="0">
                  <a:pos x="26" y="30"/>
                </a:cxn>
                <a:cxn ang="0">
                  <a:pos x="26" y="30"/>
                </a:cxn>
                <a:cxn ang="0">
                  <a:pos x="26" y="34"/>
                </a:cxn>
                <a:cxn ang="0">
                  <a:pos x="26" y="34"/>
                </a:cxn>
                <a:cxn ang="0">
                  <a:pos x="26" y="39"/>
                </a:cxn>
                <a:cxn ang="0">
                  <a:pos x="26" y="39"/>
                </a:cxn>
                <a:cxn ang="0">
                  <a:pos x="30" y="39"/>
                </a:cxn>
                <a:cxn ang="0">
                  <a:pos x="30" y="39"/>
                </a:cxn>
                <a:cxn ang="0">
                  <a:pos x="35" y="39"/>
                </a:cxn>
                <a:cxn ang="0">
                  <a:pos x="35" y="39"/>
                </a:cxn>
                <a:cxn ang="0">
                  <a:pos x="39" y="39"/>
                </a:cxn>
                <a:cxn ang="0">
                  <a:pos x="35" y="39"/>
                </a:cxn>
                <a:cxn ang="0">
                  <a:pos x="39" y="34"/>
                </a:cxn>
                <a:cxn ang="0">
                  <a:pos x="39" y="34"/>
                </a:cxn>
              </a:cxnLst>
              <a:rect l="0" t="0" r="r" b="b"/>
              <a:pathLst>
                <a:path w="65" h="65">
                  <a:moveTo>
                    <a:pt x="65" y="30"/>
                  </a:moveTo>
                  <a:lnTo>
                    <a:pt x="65" y="34"/>
                  </a:lnTo>
                  <a:lnTo>
                    <a:pt x="65" y="39"/>
                  </a:lnTo>
                  <a:lnTo>
                    <a:pt x="65" y="43"/>
                  </a:lnTo>
                  <a:lnTo>
                    <a:pt x="61" y="43"/>
                  </a:lnTo>
                  <a:lnTo>
                    <a:pt x="61" y="47"/>
                  </a:lnTo>
                  <a:lnTo>
                    <a:pt x="61" y="52"/>
                  </a:lnTo>
                  <a:lnTo>
                    <a:pt x="56" y="52"/>
                  </a:lnTo>
                  <a:lnTo>
                    <a:pt x="56" y="56"/>
                  </a:lnTo>
                  <a:lnTo>
                    <a:pt x="52" y="56"/>
                  </a:lnTo>
                  <a:lnTo>
                    <a:pt x="52" y="60"/>
                  </a:lnTo>
                  <a:lnTo>
                    <a:pt x="48" y="60"/>
                  </a:lnTo>
                  <a:lnTo>
                    <a:pt x="43" y="65"/>
                  </a:lnTo>
                  <a:lnTo>
                    <a:pt x="43" y="65"/>
                  </a:lnTo>
                  <a:lnTo>
                    <a:pt x="39" y="65"/>
                  </a:lnTo>
                  <a:lnTo>
                    <a:pt x="35" y="65"/>
                  </a:lnTo>
                  <a:lnTo>
                    <a:pt x="35" y="65"/>
                  </a:lnTo>
                  <a:lnTo>
                    <a:pt x="30" y="65"/>
                  </a:lnTo>
                  <a:lnTo>
                    <a:pt x="26" y="65"/>
                  </a:lnTo>
                  <a:lnTo>
                    <a:pt x="22" y="65"/>
                  </a:lnTo>
                  <a:lnTo>
                    <a:pt x="22" y="65"/>
                  </a:lnTo>
                  <a:lnTo>
                    <a:pt x="17" y="65"/>
                  </a:lnTo>
                  <a:lnTo>
                    <a:pt x="13" y="60"/>
                  </a:lnTo>
                  <a:lnTo>
                    <a:pt x="13" y="60"/>
                  </a:lnTo>
                  <a:lnTo>
                    <a:pt x="9" y="56"/>
                  </a:lnTo>
                  <a:lnTo>
                    <a:pt x="9" y="56"/>
                  </a:lnTo>
                  <a:lnTo>
                    <a:pt x="4" y="52"/>
                  </a:lnTo>
                  <a:lnTo>
                    <a:pt x="4" y="52"/>
                  </a:lnTo>
                  <a:lnTo>
                    <a:pt x="0" y="47"/>
                  </a:lnTo>
                  <a:lnTo>
                    <a:pt x="0" y="43"/>
                  </a:lnTo>
                  <a:lnTo>
                    <a:pt x="0" y="43"/>
                  </a:lnTo>
                  <a:lnTo>
                    <a:pt x="0" y="39"/>
                  </a:lnTo>
                  <a:lnTo>
                    <a:pt x="0" y="34"/>
                  </a:lnTo>
                  <a:lnTo>
                    <a:pt x="0" y="30"/>
                  </a:lnTo>
                  <a:lnTo>
                    <a:pt x="0" y="26"/>
                  </a:lnTo>
                  <a:lnTo>
                    <a:pt x="0" y="26"/>
                  </a:lnTo>
                  <a:lnTo>
                    <a:pt x="0" y="21"/>
                  </a:lnTo>
                  <a:lnTo>
                    <a:pt x="0" y="17"/>
                  </a:lnTo>
                  <a:lnTo>
                    <a:pt x="4" y="17"/>
                  </a:lnTo>
                  <a:lnTo>
                    <a:pt x="4" y="13"/>
                  </a:lnTo>
                  <a:lnTo>
                    <a:pt x="9" y="13"/>
                  </a:lnTo>
                  <a:lnTo>
                    <a:pt x="9" y="8"/>
                  </a:lnTo>
                  <a:lnTo>
                    <a:pt x="13" y="8"/>
                  </a:lnTo>
                  <a:lnTo>
                    <a:pt x="13" y="4"/>
                  </a:lnTo>
                  <a:lnTo>
                    <a:pt x="17" y="4"/>
                  </a:lnTo>
                  <a:lnTo>
                    <a:pt x="22" y="4"/>
                  </a:lnTo>
                  <a:lnTo>
                    <a:pt x="22" y="0"/>
                  </a:lnTo>
                  <a:lnTo>
                    <a:pt x="26" y="0"/>
                  </a:lnTo>
                  <a:lnTo>
                    <a:pt x="30" y="0"/>
                  </a:lnTo>
                  <a:lnTo>
                    <a:pt x="35" y="0"/>
                  </a:lnTo>
                  <a:lnTo>
                    <a:pt x="35" y="0"/>
                  </a:lnTo>
                  <a:lnTo>
                    <a:pt x="39" y="0"/>
                  </a:lnTo>
                  <a:lnTo>
                    <a:pt x="43" y="4"/>
                  </a:lnTo>
                  <a:lnTo>
                    <a:pt x="43" y="4"/>
                  </a:lnTo>
                  <a:lnTo>
                    <a:pt x="48" y="4"/>
                  </a:lnTo>
                  <a:lnTo>
                    <a:pt x="52" y="8"/>
                  </a:lnTo>
                  <a:lnTo>
                    <a:pt x="52" y="8"/>
                  </a:lnTo>
                  <a:lnTo>
                    <a:pt x="56" y="13"/>
                  </a:lnTo>
                  <a:lnTo>
                    <a:pt x="56" y="13"/>
                  </a:lnTo>
                  <a:lnTo>
                    <a:pt x="61" y="17"/>
                  </a:lnTo>
                  <a:lnTo>
                    <a:pt x="61" y="17"/>
                  </a:lnTo>
                  <a:lnTo>
                    <a:pt x="61" y="21"/>
                  </a:lnTo>
                  <a:lnTo>
                    <a:pt x="65" y="26"/>
                  </a:lnTo>
                  <a:lnTo>
                    <a:pt x="65" y="26"/>
                  </a:lnTo>
                  <a:lnTo>
                    <a:pt x="65" y="30"/>
                  </a:lnTo>
                  <a:close/>
                  <a:moveTo>
                    <a:pt x="39" y="30"/>
                  </a:moveTo>
                  <a:lnTo>
                    <a:pt x="39" y="34"/>
                  </a:lnTo>
                  <a:lnTo>
                    <a:pt x="39" y="30"/>
                  </a:lnTo>
                  <a:lnTo>
                    <a:pt x="39" y="30"/>
                  </a:lnTo>
                  <a:lnTo>
                    <a:pt x="35" y="30"/>
                  </a:lnTo>
                  <a:lnTo>
                    <a:pt x="39" y="30"/>
                  </a:lnTo>
                  <a:lnTo>
                    <a:pt x="35" y="26"/>
                  </a:lnTo>
                  <a:lnTo>
                    <a:pt x="39" y="30"/>
                  </a:lnTo>
                  <a:lnTo>
                    <a:pt x="35" y="26"/>
                  </a:lnTo>
                  <a:lnTo>
                    <a:pt x="35" y="30"/>
                  </a:lnTo>
                  <a:lnTo>
                    <a:pt x="35" y="26"/>
                  </a:lnTo>
                  <a:lnTo>
                    <a:pt x="35" y="26"/>
                  </a:lnTo>
                  <a:lnTo>
                    <a:pt x="30" y="26"/>
                  </a:lnTo>
                  <a:lnTo>
                    <a:pt x="35" y="26"/>
                  </a:lnTo>
                  <a:lnTo>
                    <a:pt x="30" y="26"/>
                  </a:lnTo>
                  <a:lnTo>
                    <a:pt x="35" y="26"/>
                  </a:lnTo>
                  <a:lnTo>
                    <a:pt x="30" y="26"/>
                  </a:lnTo>
                  <a:lnTo>
                    <a:pt x="30" y="26"/>
                  </a:lnTo>
                  <a:lnTo>
                    <a:pt x="26" y="26"/>
                  </a:lnTo>
                  <a:lnTo>
                    <a:pt x="30" y="26"/>
                  </a:lnTo>
                  <a:lnTo>
                    <a:pt x="26" y="30"/>
                  </a:lnTo>
                  <a:lnTo>
                    <a:pt x="30" y="26"/>
                  </a:lnTo>
                  <a:lnTo>
                    <a:pt x="26" y="30"/>
                  </a:lnTo>
                  <a:lnTo>
                    <a:pt x="26" y="26"/>
                  </a:lnTo>
                  <a:lnTo>
                    <a:pt x="26" y="30"/>
                  </a:lnTo>
                  <a:lnTo>
                    <a:pt x="26"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26" y="39"/>
                  </a:lnTo>
                  <a:lnTo>
                    <a:pt x="26" y="39"/>
                  </a:lnTo>
                  <a:lnTo>
                    <a:pt x="30" y="39"/>
                  </a:lnTo>
                  <a:lnTo>
                    <a:pt x="26" y="39"/>
                  </a:lnTo>
                  <a:lnTo>
                    <a:pt x="30" y="39"/>
                  </a:lnTo>
                  <a:lnTo>
                    <a:pt x="26" y="39"/>
                  </a:lnTo>
                  <a:lnTo>
                    <a:pt x="30" y="39"/>
                  </a:lnTo>
                  <a:lnTo>
                    <a:pt x="30" y="39"/>
                  </a:lnTo>
                  <a:lnTo>
                    <a:pt x="35" y="39"/>
                  </a:lnTo>
                  <a:lnTo>
                    <a:pt x="30" y="39"/>
                  </a:lnTo>
                  <a:lnTo>
                    <a:pt x="35" y="39"/>
                  </a:lnTo>
                  <a:lnTo>
                    <a:pt x="30" y="39"/>
                  </a:lnTo>
                  <a:lnTo>
                    <a:pt x="35" y="39"/>
                  </a:lnTo>
                  <a:lnTo>
                    <a:pt x="35" y="39"/>
                  </a:lnTo>
                  <a:lnTo>
                    <a:pt x="35" y="39"/>
                  </a:lnTo>
                  <a:lnTo>
                    <a:pt x="35" y="39"/>
                  </a:lnTo>
                  <a:lnTo>
                    <a:pt x="39" y="39"/>
                  </a:lnTo>
                  <a:lnTo>
                    <a:pt x="35" y="39"/>
                  </a:lnTo>
                  <a:lnTo>
                    <a:pt x="39" y="34"/>
                  </a:lnTo>
                  <a:lnTo>
                    <a:pt x="35" y="39"/>
                  </a:lnTo>
                  <a:lnTo>
                    <a:pt x="39" y="34"/>
                  </a:lnTo>
                  <a:lnTo>
                    <a:pt x="39" y="39"/>
                  </a:lnTo>
                  <a:lnTo>
                    <a:pt x="39" y="34"/>
                  </a:lnTo>
                  <a:lnTo>
                    <a:pt x="39" y="34"/>
                  </a:lnTo>
                  <a:lnTo>
                    <a:pt x="39" y="30"/>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3" name="Freeform 42"/>
            <p:cNvSpPr>
              <a:spLocks/>
            </p:cNvSpPr>
            <p:nvPr/>
          </p:nvSpPr>
          <p:spPr bwMode="auto">
            <a:xfrm>
              <a:off x="5522809" y="4972337"/>
              <a:ext cx="74198" cy="84528"/>
            </a:xfrm>
            <a:custGeom>
              <a:avLst/>
              <a:gdLst/>
              <a:ahLst/>
              <a:cxnLst>
                <a:cxn ang="0">
                  <a:pos x="39" y="21"/>
                </a:cxn>
                <a:cxn ang="0">
                  <a:pos x="39" y="26"/>
                </a:cxn>
                <a:cxn ang="0">
                  <a:pos x="34" y="34"/>
                </a:cxn>
                <a:cxn ang="0">
                  <a:pos x="26" y="39"/>
                </a:cxn>
                <a:cxn ang="0">
                  <a:pos x="21" y="39"/>
                </a:cxn>
                <a:cxn ang="0">
                  <a:pos x="13" y="39"/>
                </a:cxn>
                <a:cxn ang="0">
                  <a:pos x="4" y="34"/>
                </a:cxn>
                <a:cxn ang="0">
                  <a:pos x="0" y="26"/>
                </a:cxn>
                <a:cxn ang="0">
                  <a:pos x="0" y="21"/>
                </a:cxn>
                <a:cxn ang="0">
                  <a:pos x="0" y="13"/>
                </a:cxn>
                <a:cxn ang="0">
                  <a:pos x="4" y="8"/>
                </a:cxn>
                <a:cxn ang="0">
                  <a:pos x="13" y="4"/>
                </a:cxn>
                <a:cxn ang="0">
                  <a:pos x="21" y="0"/>
                </a:cxn>
                <a:cxn ang="0">
                  <a:pos x="26" y="4"/>
                </a:cxn>
                <a:cxn ang="0">
                  <a:pos x="34" y="8"/>
                </a:cxn>
                <a:cxn ang="0">
                  <a:pos x="39" y="13"/>
                </a:cxn>
                <a:cxn ang="0">
                  <a:pos x="39" y="21"/>
                </a:cxn>
              </a:cxnLst>
              <a:rect l="0" t="0" r="r" b="b"/>
              <a:pathLst>
                <a:path w="39" h="39">
                  <a:moveTo>
                    <a:pt x="39" y="21"/>
                  </a:moveTo>
                  <a:lnTo>
                    <a:pt x="39" y="26"/>
                  </a:lnTo>
                  <a:lnTo>
                    <a:pt x="34" y="34"/>
                  </a:lnTo>
                  <a:lnTo>
                    <a:pt x="26" y="39"/>
                  </a:lnTo>
                  <a:lnTo>
                    <a:pt x="21" y="39"/>
                  </a:lnTo>
                  <a:lnTo>
                    <a:pt x="13" y="39"/>
                  </a:lnTo>
                  <a:lnTo>
                    <a:pt x="4" y="34"/>
                  </a:lnTo>
                  <a:lnTo>
                    <a:pt x="0" y="26"/>
                  </a:lnTo>
                  <a:lnTo>
                    <a:pt x="0" y="21"/>
                  </a:lnTo>
                  <a:lnTo>
                    <a:pt x="0" y="13"/>
                  </a:lnTo>
                  <a:lnTo>
                    <a:pt x="4" y="8"/>
                  </a:lnTo>
                  <a:lnTo>
                    <a:pt x="13" y="4"/>
                  </a:lnTo>
                  <a:lnTo>
                    <a:pt x="21" y="0"/>
                  </a:lnTo>
                  <a:lnTo>
                    <a:pt x="26" y="4"/>
                  </a:lnTo>
                  <a:lnTo>
                    <a:pt x="34" y="8"/>
                  </a:lnTo>
                  <a:lnTo>
                    <a:pt x="39" y="13"/>
                  </a:lnTo>
                  <a:lnTo>
                    <a:pt x="39" y="21"/>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4" name="Freeform 43"/>
            <p:cNvSpPr>
              <a:spLocks noEditPoints="1"/>
            </p:cNvSpPr>
            <p:nvPr/>
          </p:nvSpPr>
          <p:spPr bwMode="auto">
            <a:xfrm>
              <a:off x="5499066" y="4945167"/>
              <a:ext cx="121685" cy="137358"/>
            </a:xfrm>
            <a:custGeom>
              <a:avLst/>
              <a:gdLst/>
              <a:ahLst/>
              <a:cxnLst>
                <a:cxn ang="0">
                  <a:pos x="65" y="39"/>
                </a:cxn>
                <a:cxn ang="0">
                  <a:pos x="60" y="47"/>
                </a:cxn>
                <a:cxn ang="0">
                  <a:pos x="56" y="56"/>
                </a:cxn>
                <a:cxn ang="0">
                  <a:pos x="47" y="60"/>
                </a:cxn>
                <a:cxn ang="0">
                  <a:pos x="39" y="65"/>
                </a:cxn>
                <a:cxn ang="0">
                  <a:pos x="30" y="65"/>
                </a:cxn>
                <a:cxn ang="0">
                  <a:pos x="21" y="65"/>
                </a:cxn>
                <a:cxn ang="0">
                  <a:pos x="13" y="60"/>
                </a:cxn>
                <a:cxn ang="0">
                  <a:pos x="8" y="52"/>
                </a:cxn>
                <a:cxn ang="0">
                  <a:pos x="4" y="43"/>
                </a:cxn>
                <a:cxn ang="0">
                  <a:pos x="0" y="34"/>
                </a:cxn>
                <a:cxn ang="0">
                  <a:pos x="0" y="26"/>
                </a:cxn>
                <a:cxn ang="0">
                  <a:pos x="4" y="17"/>
                </a:cxn>
                <a:cxn ang="0">
                  <a:pos x="8" y="8"/>
                </a:cxn>
                <a:cxn ang="0">
                  <a:pos x="17" y="4"/>
                </a:cxn>
                <a:cxn ang="0">
                  <a:pos x="26" y="0"/>
                </a:cxn>
                <a:cxn ang="0">
                  <a:pos x="39" y="0"/>
                </a:cxn>
                <a:cxn ang="0">
                  <a:pos x="47" y="4"/>
                </a:cxn>
                <a:cxn ang="0">
                  <a:pos x="56" y="8"/>
                </a:cxn>
                <a:cxn ang="0">
                  <a:pos x="60" y="17"/>
                </a:cxn>
                <a:cxn ang="0">
                  <a:pos x="65" y="26"/>
                </a:cxn>
                <a:cxn ang="0">
                  <a:pos x="39" y="30"/>
                </a:cxn>
                <a:cxn ang="0">
                  <a:pos x="39" y="30"/>
                </a:cxn>
                <a:cxn ang="0">
                  <a:pos x="34" y="26"/>
                </a:cxn>
                <a:cxn ang="0">
                  <a:pos x="39" y="30"/>
                </a:cxn>
                <a:cxn ang="0">
                  <a:pos x="34" y="26"/>
                </a:cxn>
                <a:cxn ang="0">
                  <a:pos x="34" y="26"/>
                </a:cxn>
                <a:cxn ang="0">
                  <a:pos x="30" y="26"/>
                </a:cxn>
                <a:cxn ang="0">
                  <a:pos x="30" y="26"/>
                </a:cxn>
                <a:cxn ang="0">
                  <a:pos x="26" y="30"/>
                </a:cxn>
                <a:cxn ang="0">
                  <a:pos x="26" y="30"/>
                </a:cxn>
                <a:cxn ang="0">
                  <a:pos x="26" y="34"/>
                </a:cxn>
                <a:cxn ang="0">
                  <a:pos x="26" y="34"/>
                </a:cxn>
                <a:cxn ang="0">
                  <a:pos x="26" y="39"/>
                </a:cxn>
                <a:cxn ang="0">
                  <a:pos x="26" y="39"/>
                </a:cxn>
                <a:cxn ang="0">
                  <a:pos x="30" y="39"/>
                </a:cxn>
                <a:cxn ang="0">
                  <a:pos x="30" y="39"/>
                </a:cxn>
                <a:cxn ang="0">
                  <a:pos x="34" y="39"/>
                </a:cxn>
                <a:cxn ang="0">
                  <a:pos x="34" y="39"/>
                </a:cxn>
                <a:cxn ang="0">
                  <a:pos x="39" y="39"/>
                </a:cxn>
                <a:cxn ang="0">
                  <a:pos x="39" y="39"/>
                </a:cxn>
                <a:cxn ang="0">
                  <a:pos x="39" y="34"/>
                </a:cxn>
                <a:cxn ang="0">
                  <a:pos x="39" y="34"/>
                </a:cxn>
              </a:cxnLst>
              <a:rect l="0" t="0" r="r" b="b"/>
              <a:pathLst>
                <a:path w="65" h="65">
                  <a:moveTo>
                    <a:pt x="65" y="30"/>
                  </a:moveTo>
                  <a:lnTo>
                    <a:pt x="65" y="34"/>
                  </a:lnTo>
                  <a:lnTo>
                    <a:pt x="65" y="39"/>
                  </a:lnTo>
                  <a:lnTo>
                    <a:pt x="65" y="43"/>
                  </a:lnTo>
                  <a:lnTo>
                    <a:pt x="65" y="43"/>
                  </a:lnTo>
                  <a:lnTo>
                    <a:pt x="60" y="47"/>
                  </a:lnTo>
                  <a:lnTo>
                    <a:pt x="60" y="52"/>
                  </a:lnTo>
                  <a:lnTo>
                    <a:pt x="60" y="52"/>
                  </a:lnTo>
                  <a:lnTo>
                    <a:pt x="56" y="56"/>
                  </a:lnTo>
                  <a:lnTo>
                    <a:pt x="56" y="56"/>
                  </a:lnTo>
                  <a:lnTo>
                    <a:pt x="52" y="60"/>
                  </a:lnTo>
                  <a:lnTo>
                    <a:pt x="47" y="60"/>
                  </a:lnTo>
                  <a:lnTo>
                    <a:pt x="47" y="65"/>
                  </a:lnTo>
                  <a:lnTo>
                    <a:pt x="43" y="65"/>
                  </a:lnTo>
                  <a:lnTo>
                    <a:pt x="39" y="65"/>
                  </a:lnTo>
                  <a:lnTo>
                    <a:pt x="39" y="65"/>
                  </a:lnTo>
                  <a:lnTo>
                    <a:pt x="34" y="65"/>
                  </a:lnTo>
                  <a:lnTo>
                    <a:pt x="30" y="65"/>
                  </a:lnTo>
                  <a:lnTo>
                    <a:pt x="26" y="65"/>
                  </a:lnTo>
                  <a:lnTo>
                    <a:pt x="26" y="65"/>
                  </a:lnTo>
                  <a:lnTo>
                    <a:pt x="21" y="65"/>
                  </a:lnTo>
                  <a:lnTo>
                    <a:pt x="17" y="65"/>
                  </a:lnTo>
                  <a:lnTo>
                    <a:pt x="17" y="60"/>
                  </a:lnTo>
                  <a:lnTo>
                    <a:pt x="13" y="60"/>
                  </a:lnTo>
                  <a:lnTo>
                    <a:pt x="8" y="56"/>
                  </a:lnTo>
                  <a:lnTo>
                    <a:pt x="8" y="56"/>
                  </a:lnTo>
                  <a:lnTo>
                    <a:pt x="8" y="52"/>
                  </a:lnTo>
                  <a:lnTo>
                    <a:pt x="4" y="52"/>
                  </a:lnTo>
                  <a:lnTo>
                    <a:pt x="4" y="47"/>
                  </a:lnTo>
                  <a:lnTo>
                    <a:pt x="4" y="43"/>
                  </a:lnTo>
                  <a:lnTo>
                    <a:pt x="0" y="43"/>
                  </a:lnTo>
                  <a:lnTo>
                    <a:pt x="0" y="39"/>
                  </a:lnTo>
                  <a:lnTo>
                    <a:pt x="0" y="34"/>
                  </a:lnTo>
                  <a:lnTo>
                    <a:pt x="0" y="30"/>
                  </a:lnTo>
                  <a:lnTo>
                    <a:pt x="0" y="26"/>
                  </a:lnTo>
                  <a:lnTo>
                    <a:pt x="0" y="26"/>
                  </a:lnTo>
                  <a:lnTo>
                    <a:pt x="4" y="21"/>
                  </a:lnTo>
                  <a:lnTo>
                    <a:pt x="4" y="21"/>
                  </a:lnTo>
                  <a:lnTo>
                    <a:pt x="4" y="17"/>
                  </a:lnTo>
                  <a:lnTo>
                    <a:pt x="4" y="13"/>
                  </a:lnTo>
                  <a:lnTo>
                    <a:pt x="8" y="13"/>
                  </a:lnTo>
                  <a:lnTo>
                    <a:pt x="8" y="8"/>
                  </a:lnTo>
                  <a:lnTo>
                    <a:pt x="13" y="8"/>
                  </a:lnTo>
                  <a:lnTo>
                    <a:pt x="17" y="4"/>
                  </a:lnTo>
                  <a:lnTo>
                    <a:pt x="17" y="4"/>
                  </a:lnTo>
                  <a:lnTo>
                    <a:pt x="21" y="4"/>
                  </a:lnTo>
                  <a:lnTo>
                    <a:pt x="26" y="0"/>
                  </a:lnTo>
                  <a:lnTo>
                    <a:pt x="26" y="0"/>
                  </a:lnTo>
                  <a:lnTo>
                    <a:pt x="30" y="0"/>
                  </a:lnTo>
                  <a:lnTo>
                    <a:pt x="34" y="0"/>
                  </a:lnTo>
                  <a:lnTo>
                    <a:pt x="39" y="0"/>
                  </a:lnTo>
                  <a:lnTo>
                    <a:pt x="39" y="0"/>
                  </a:lnTo>
                  <a:lnTo>
                    <a:pt x="43" y="4"/>
                  </a:lnTo>
                  <a:lnTo>
                    <a:pt x="47" y="4"/>
                  </a:lnTo>
                  <a:lnTo>
                    <a:pt x="47" y="4"/>
                  </a:lnTo>
                  <a:lnTo>
                    <a:pt x="52" y="8"/>
                  </a:lnTo>
                  <a:lnTo>
                    <a:pt x="56" y="8"/>
                  </a:lnTo>
                  <a:lnTo>
                    <a:pt x="56" y="13"/>
                  </a:lnTo>
                  <a:lnTo>
                    <a:pt x="60" y="13"/>
                  </a:lnTo>
                  <a:lnTo>
                    <a:pt x="60" y="17"/>
                  </a:lnTo>
                  <a:lnTo>
                    <a:pt x="60" y="21"/>
                  </a:lnTo>
                  <a:lnTo>
                    <a:pt x="65" y="21"/>
                  </a:lnTo>
                  <a:lnTo>
                    <a:pt x="65" y="26"/>
                  </a:lnTo>
                  <a:lnTo>
                    <a:pt x="65" y="26"/>
                  </a:lnTo>
                  <a:lnTo>
                    <a:pt x="65" y="30"/>
                  </a:lnTo>
                  <a:close/>
                  <a:moveTo>
                    <a:pt x="39" y="30"/>
                  </a:moveTo>
                  <a:lnTo>
                    <a:pt x="39" y="34"/>
                  </a:lnTo>
                  <a:lnTo>
                    <a:pt x="39" y="30"/>
                  </a:lnTo>
                  <a:lnTo>
                    <a:pt x="39" y="30"/>
                  </a:lnTo>
                  <a:lnTo>
                    <a:pt x="39" y="30"/>
                  </a:lnTo>
                  <a:lnTo>
                    <a:pt x="39" y="30"/>
                  </a:lnTo>
                  <a:lnTo>
                    <a:pt x="34" y="26"/>
                  </a:lnTo>
                  <a:lnTo>
                    <a:pt x="39" y="30"/>
                  </a:lnTo>
                  <a:lnTo>
                    <a:pt x="34" y="26"/>
                  </a:lnTo>
                  <a:lnTo>
                    <a:pt x="39" y="30"/>
                  </a:lnTo>
                  <a:lnTo>
                    <a:pt x="34" y="26"/>
                  </a:lnTo>
                  <a:lnTo>
                    <a:pt x="34" y="26"/>
                  </a:lnTo>
                  <a:lnTo>
                    <a:pt x="34" y="26"/>
                  </a:lnTo>
                  <a:lnTo>
                    <a:pt x="34" y="26"/>
                  </a:lnTo>
                  <a:lnTo>
                    <a:pt x="30" y="26"/>
                  </a:lnTo>
                  <a:lnTo>
                    <a:pt x="34" y="26"/>
                  </a:lnTo>
                  <a:lnTo>
                    <a:pt x="30" y="26"/>
                  </a:lnTo>
                  <a:lnTo>
                    <a:pt x="34" y="26"/>
                  </a:lnTo>
                  <a:lnTo>
                    <a:pt x="30" y="26"/>
                  </a:lnTo>
                  <a:lnTo>
                    <a:pt x="30" y="26"/>
                  </a:lnTo>
                  <a:lnTo>
                    <a:pt x="26" y="30"/>
                  </a:lnTo>
                  <a:lnTo>
                    <a:pt x="30" y="26"/>
                  </a:lnTo>
                  <a:lnTo>
                    <a:pt x="26" y="30"/>
                  </a:lnTo>
                  <a:lnTo>
                    <a:pt x="30" y="26"/>
                  </a:lnTo>
                  <a:lnTo>
                    <a:pt x="26" y="30"/>
                  </a:lnTo>
                  <a:lnTo>
                    <a:pt x="26" y="30"/>
                  </a:lnTo>
                  <a:lnTo>
                    <a:pt x="26" y="30"/>
                  </a:lnTo>
                  <a:lnTo>
                    <a:pt x="26" y="30"/>
                  </a:lnTo>
                  <a:lnTo>
                    <a:pt x="26" y="34"/>
                  </a:lnTo>
                  <a:lnTo>
                    <a:pt x="26" y="30"/>
                  </a:lnTo>
                  <a:lnTo>
                    <a:pt x="26" y="34"/>
                  </a:lnTo>
                  <a:lnTo>
                    <a:pt x="26" y="30"/>
                  </a:lnTo>
                  <a:lnTo>
                    <a:pt x="26" y="34"/>
                  </a:lnTo>
                  <a:lnTo>
                    <a:pt x="26" y="34"/>
                  </a:lnTo>
                  <a:lnTo>
                    <a:pt x="26" y="39"/>
                  </a:lnTo>
                  <a:lnTo>
                    <a:pt x="26" y="34"/>
                  </a:lnTo>
                  <a:lnTo>
                    <a:pt x="26" y="39"/>
                  </a:lnTo>
                  <a:lnTo>
                    <a:pt x="26" y="34"/>
                  </a:lnTo>
                  <a:lnTo>
                    <a:pt x="30" y="39"/>
                  </a:lnTo>
                  <a:lnTo>
                    <a:pt x="26" y="39"/>
                  </a:lnTo>
                  <a:lnTo>
                    <a:pt x="30" y="39"/>
                  </a:lnTo>
                  <a:lnTo>
                    <a:pt x="26" y="39"/>
                  </a:lnTo>
                  <a:lnTo>
                    <a:pt x="30" y="39"/>
                  </a:lnTo>
                  <a:lnTo>
                    <a:pt x="30" y="39"/>
                  </a:lnTo>
                  <a:lnTo>
                    <a:pt x="34" y="39"/>
                  </a:lnTo>
                  <a:lnTo>
                    <a:pt x="30" y="39"/>
                  </a:lnTo>
                  <a:lnTo>
                    <a:pt x="34" y="39"/>
                  </a:lnTo>
                  <a:lnTo>
                    <a:pt x="30" y="39"/>
                  </a:lnTo>
                  <a:lnTo>
                    <a:pt x="34" y="39"/>
                  </a:lnTo>
                  <a:lnTo>
                    <a:pt x="34" y="39"/>
                  </a:lnTo>
                  <a:lnTo>
                    <a:pt x="34" y="39"/>
                  </a:lnTo>
                  <a:lnTo>
                    <a:pt x="34" y="39"/>
                  </a:lnTo>
                  <a:lnTo>
                    <a:pt x="39" y="39"/>
                  </a:lnTo>
                  <a:lnTo>
                    <a:pt x="34" y="39"/>
                  </a:lnTo>
                  <a:lnTo>
                    <a:pt x="39" y="39"/>
                  </a:lnTo>
                  <a:lnTo>
                    <a:pt x="34" y="39"/>
                  </a:lnTo>
                  <a:lnTo>
                    <a:pt x="39" y="34"/>
                  </a:lnTo>
                  <a:lnTo>
                    <a:pt x="39" y="39"/>
                  </a:lnTo>
                  <a:lnTo>
                    <a:pt x="39" y="34"/>
                  </a:lnTo>
                  <a:lnTo>
                    <a:pt x="39" y="39"/>
                  </a:lnTo>
                  <a:lnTo>
                    <a:pt x="39" y="34"/>
                  </a:lnTo>
                  <a:lnTo>
                    <a:pt x="39" y="34"/>
                  </a:lnTo>
                  <a:lnTo>
                    <a:pt x="39" y="30"/>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5" name="Freeform 44"/>
            <p:cNvSpPr>
              <a:spLocks/>
            </p:cNvSpPr>
            <p:nvPr/>
          </p:nvSpPr>
          <p:spPr bwMode="auto">
            <a:xfrm>
              <a:off x="5859670" y="4945167"/>
              <a:ext cx="81618" cy="83019"/>
            </a:xfrm>
            <a:custGeom>
              <a:avLst/>
              <a:gdLst/>
              <a:ahLst/>
              <a:cxnLst>
                <a:cxn ang="0">
                  <a:pos x="44" y="17"/>
                </a:cxn>
                <a:cxn ang="0">
                  <a:pos x="39" y="26"/>
                </a:cxn>
                <a:cxn ang="0">
                  <a:pos x="35" y="34"/>
                </a:cxn>
                <a:cxn ang="0">
                  <a:pos x="31" y="39"/>
                </a:cxn>
                <a:cxn ang="0">
                  <a:pos x="22" y="39"/>
                </a:cxn>
                <a:cxn ang="0">
                  <a:pos x="13" y="39"/>
                </a:cxn>
                <a:cxn ang="0">
                  <a:pos x="9" y="34"/>
                </a:cxn>
                <a:cxn ang="0">
                  <a:pos x="5" y="26"/>
                </a:cxn>
                <a:cxn ang="0">
                  <a:pos x="0" y="17"/>
                </a:cxn>
                <a:cxn ang="0">
                  <a:pos x="5" y="13"/>
                </a:cxn>
                <a:cxn ang="0">
                  <a:pos x="9" y="4"/>
                </a:cxn>
                <a:cxn ang="0">
                  <a:pos x="13" y="0"/>
                </a:cxn>
                <a:cxn ang="0">
                  <a:pos x="22" y="0"/>
                </a:cxn>
                <a:cxn ang="0">
                  <a:pos x="31" y="0"/>
                </a:cxn>
                <a:cxn ang="0">
                  <a:pos x="35" y="4"/>
                </a:cxn>
                <a:cxn ang="0">
                  <a:pos x="39" y="13"/>
                </a:cxn>
                <a:cxn ang="0">
                  <a:pos x="44" y="17"/>
                </a:cxn>
              </a:cxnLst>
              <a:rect l="0" t="0" r="r" b="b"/>
              <a:pathLst>
                <a:path w="44" h="39">
                  <a:moveTo>
                    <a:pt x="44" y="17"/>
                  </a:moveTo>
                  <a:lnTo>
                    <a:pt x="39" y="26"/>
                  </a:lnTo>
                  <a:lnTo>
                    <a:pt x="35" y="34"/>
                  </a:lnTo>
                  <a:lnTo>
                    <a:pt x="31" y="39"/>
                  </a:lnTo>
                  <a:lnTo>
                    <a:pt x="22" y="39"/>
                  </a:lnTo>
                  <a:lnTo>
                    <a:pt x="13" y="39"/>
                  </a:lnTo>
                  <a:lnTo>
                    <a:pt x="9" y="34"/>
                  </a:lnTo>
                  <a:lnTo>
                    <a:pt x="5" y="26"/>
                  </a:lnTo>
                  <a:lnTo>
                    <a:pt x="0" y="17"/>
                  </a:lnTo>
                  <a:lnTo>
                    <a:pt x="5" y="13"/>
                  </a:lnTo>
                  <a:lnTo>
                    <a:pt x="9" y="4"/>
                  </a:lnTo>
                  <a:lnTo>
                    <a:pt x="13" y="0"/>
                  </a:lnTo>
                  <a:lnTo>
                    <a:pt x="22" y="0"/>
                  </a:lnTo>
                  <a:lnTo>
                    <a:pt x="31" y="0"/>
                  </a:lnTo>
                  <a:lnTo>
                    <a:pt x="35" y="4"/>
                  </a:lnTo>
                  <a:lnTo>
                    <a:pt x="39" y="13"/>
                  </a:lnTo>
                  <a:lnTo>
                    <a:pt x="44" y="17"/>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6" name="Freeform 45"/>
            <p:cNvSpPr>
              <a:spLocks noEditPoints="1"/>
            </p:cNvSpPr>
            <p:nvPr/>
          </p:nvSpPr>
          <p:spPr bwMode="auto">
            <a:xfrm>
              <a:off x="5834442" y="4916488"/>
              <a:ext cx="133557" cy="140376"/>
            </a:xfrm>
            <a:custGeom>
              <a:avLst/>
              <a:gdLst/>
              <a:ahLst/>
              <a:cxnLst>
                <a:cxn ang="0">
                  <a:pos x="65" y="39"/>
                </a:cxn>
                <a:cxn ang="0">
                  <a:pos x="65" y="47"/>
                </a:cxn>
                <a:cxn ang="0">
                  <a:pos x="57" y="56"/>
                </a:cxn>
                <a:cxn ang="0">
                  <a:pos x="52" y="60"/>
                </a:cxn>
                <a:cxn ang="0">
                  <a:pos x="44" y="65"/>
                </a:cxn>
                <a:cxn ang="0">
                  <a:pos x="35" y="65"/>
                </a:cxn>
                <a:cxn ang="0">
                  <a:pos x="22" y="65"/>
                </a:cxn>
                <a:cxn ang="0">
                  <a:pos x="13" y="60"/>
                </a:cxn>
                <a:cxn ang="0">
                  <a:pos x="9" y="52"/>
                </a:cxn>
                <a:cxn ang="0">
                  <a:pos x="5" y="43"/>
                </a:cxn>
                <a:cxn ang="0">
                  <a:pos x="0" y="34"/>
                </a:cxn>
                <a:cxn ang="0">
                  <a:pos x="0" y="26"/>
                </a:cxn>
                <a:cxn ang="0">
                  <a:pos x="5" y="13"/>
                </a:cxn>
                <a:cxn ang="0">
                  <a:pos x="13" y="8"/>
                </a:cxn>
                <a:cxn ang="0">
                  <a:pos x="22" y="4"/>
                </a:cxn>
                <a:cxn ang="0">
                  <a:pos x="31" y="0"/>
                </a:cxn>
                <a:cxn ang="0">
                  <a:pos x="39" y="0"/>
                </a:cxn>
                <a:cxn ang="0">
                  <a:pos x="48" y="4"/>
                </a:cxn>
                <a:cxn ang="0">
                  <a:pos x="57" y="8"/>
                </a:cxn>
                <a:cxn ang="0">
                  <a:pos x="61" y="13"/>
                </a:cxn>
                <a:cxn ang="0">
                  <a:pos x="65" y="26"/>
                </a:cxn>
                <a:cxn ang="0">
                  <a:pos x="39" y="30"/>
                </a:cxn>
                <a:cxn ang="0">
                  <a:pos x="44" y="30"/>
                </a:cxn>
                <a:cxn ang="0">
                  <a:pos x="39" y="26"/>
                </a:cxn>
                <a:cxn ang="0">
                  <a:pos x="39" y="26"/>
                </a:cxn>
                <a:cxn ang="0">
                  <a:pos x="35" y="26"/>
                </a:cxn>
                <a:cxn ang="0">
                  <a:pos x="35" y="26"/>
                </a:cxn>
                <a:cxn ang="0">
                  <a:pos x="31" y="26"/>
                </a:cxn>
                <a:cxn ang="0">
                  <a:pos x="31" y="26"/>
                </a:cxn>
                <a:cxn ang="0">
                  <a:pos x="26" y="30"/>
                </a:cxn>
                <a:cxn ang="0">
                  <a:pos x="26" y="30"/>
                </a:cxn>
                <a:cxn ang="0">
                  <a:pos x="26" y="34"/>
                </a:cxn>
                <a:cxn ang="0">
                  <a:pos x="26" y="34"/>
                </a:cxn>
                <a:cxn ang="0">
                  <a:pos x="31" y="39"/>
                </a:cxn>
                <a:cxn ang="0">
                  <a:pos x="31" y="39"/>
                </a:cxn>
                <a:cxn ang="0">
                  <a:pos x="35" y="39"/>
                </a:cxn>
                <a:cxn ang="0">
                  <a:pos x="31" y="39"/>
                </a:cxn>
                <a:cxn ang="0">
                  <a:pos x="35" y="39"/>
                </a:cxn>
                <a:cxn ang="0">
                  <a:pos x="35" y="39"/>
                </a:cxn>
                <a:cxn ang="0">
                  <a:pos x="39" y="34"/>
                </a:cxn>
                <a:cxn ang="0">
                  <a:pos x="39" y="39"/>
                </a:cxn>
                <a:cxn ang="0">
                  <a:pos x="44" y="34"/>
                </a:cxn>
                <a:cxn ang="0">
                  <a:pos x="44" y="34"/>
                </a:cxn>
              </a:cxnLst>
              <a:rect l="0" t="0" r="r" b="b"/>
              <a:pathLst>
                <a:path w="70" h="65">
                  <a:moveTo>
                    <a:pt x="70" y="30"/>
                  </a:moveTo>
                  <a:lnTo>
                    <a:pt x="70" y="34"/>
                  </a:lnTo>
                  <a:lnTo>
                    <a:pt x="65" y="39"/>
                  </a:lnTo>
                  <a:lnTo>
                    <a:pt x="65" y="39"/>
                  </a:lnTo>
                  <a:lnTo>
                    <a:pt x="65" y="43"/>
                  </a:lnTo>
                  <a:lnTo>
                    <a:pt x="65" y="47"/>
                  </a:lnTo>
                  <a:lnTo>
                    <a:pt x="61" y="52"/>
                  </a:lnTo>
                  <a:lnTo>
                    <a:pt x="61" y="52"/>
                  </a:lnTo>
                  <a:lnTo>
                    <a:pt x="57" y="56"/>
                  </a:lnTo>
                  <a:lnTo>
                    <a:pt x="57" y="56"/>
                  </a:lnTo>
                  <a:lnTo>
                    <a:pt x="52" y="60"/>
                  </a:lnTo>
                  <a:lnTo>
                    <a:pt x="52" y="60"/>
                  </a:lnTo>
                  <a:lnTo>
                    <a:pt x="48" y="60"/>
                  </a:lnTo>
                  <a:lnTo>
                    <a:pt x="48" y="65"/>
                  </a:lnTo>
                  <a:lnTo>
                    <a:pt x="44" y="65"/>
                  </a:lnTo>
                  <a:lnTo>
                    <a:pt x="39" y="65"/>
                  </a:lnTo>
                  <a:lnTo>
                    <a:pt x="35" y="65"/>
                  </a:lnTo>
                  <a:lnTo>
                    <a:pt x="35" y="65"/>
                  </a:lnTo>
                  <a:lnTo>
                    <a:pt x="31" y="65"/>
                  </a:lnTo>
                  <a:lnTo>
                    <a:pt x="26" y="65"/>
                  </a:lnTo>
                  <a:lnTo>
                    <a:pt x="22" y="65"/>
                  </a:lnTo>
                  <a:lnTo>
                    <a:pt x="22" y="60"/>
                  </a:lnTo>
                  <a:lnTo>
                    <a:pt x="18" y="60"/>
                  </a:lnTo>
                  <a:lnTo>
                    <a:pt x="13" y="60"/>
                  </a:lnTo>
                  <a:lnTo>
                    <a:pt x="13" y="56"/>
                  </a:lnTo>
                  <a:lnTo>
                    <a:pt x="9" y="56"/>
                  </a:lnTo>
                  <a:lnTo>
                    <a:pt x="9" y="52"/>
                  </a:lnTo>
                  <a:lnTo>
                    <a:pt x="5" y="52"/>
                  </a:lnTo>
                  <a:lnTo>
                    <a:pt x="5" y="47"/>
                  </a:lnTo>
                  <a:lnTo>
                    <a:pt x="5" y="43"/>
                  </a:lnTo>
                  <a:lnTo>
                    <a:pt x="0" y="39"/>
                  </a:lnTo>
                  <a:lnTo>
                    <a:pt x="0" y="39"/>
                  </a:lnTo>
                  <a:lnTo>
                    <a:pt x="0" y="34"/>
                  </a:lnTo>
                  <a:lnTo>
                    <a:pt x="0" y="30"/>
                  </a:lnTo>
                  <a:lnTo>
                    <a:pt x="0" y="26"/>
                  </a:lnTo>
                  <a:lnTo>
                    <a:pt x="0" y="26"/>
                  </a:lnTo>
                  <a:lnTo>
                    <a:pt x="5" y="21"/>
                  </a:lnTo>
                  <a:lnTo>
                    <a:pt x="5" y="17"/>
                  </a:lnTo>
                  <a:lnTo>
                    <a:pt x="5" y="13"/>
                  </a:lnTo>
                  <a:lnTo>
                    <a:pt x="9" y="13"/>
                  </a:lnTo>
                  <a:lnTo>
                    <a:pt x="9" y="8"/>
                  </a:lnTo>
                  <a:lnTo>
                    <a:pt x="13" y="8"/>
                  </a:lnTo>
                  <a:lnTo>
                    <a:pt x="13" y="4"/>
                  </a:lnTo>
                  <a:lnTo>
                    <a:pt x="18" y="4"/>
                  </a:lnTo>
                  <a:lnTo>
                    <a:pt x="22" y="4"/>
                  </a:lnTo>
                  <a:lnTo>
                    <a:pt x="22" y="0"/>
                  </a:lnTo>
                  <a:lnTo>
                    <a:pt x="26" y="0"/>
                  </a:lnTo>
                  <a:lnTo>
                    <a:pt x="31" y="0"/>
                  </a:lnTo>
                  <a:lnTo>
                    <a:pt x="35" y="0"/>
                  </a:lnTo>
                  <a:lnTo>
                    <a:pt x="35" y="0"/>
                  </a:lnTo>
                  <a:lnTo>
                    <a:pt x="39" y="0"/>
                  </a:lnTo>
                  <a:lnTo>
                    <a:pt x="44" y="0"/>
                  </a:lnTo>
                  <a:lnTo>
                    <a:pt x="48" y="0"/>
                  </a:lnTo>
                  <a:lnTo>
                    <a:pt x="48" y="4"/>
                  </a:lnTo>
                  <a:lnTo>
                    <a:pt x="52" y="4"/>
                  </a:lnTo>
                  <a:lnTo>
                    <a:pt x="52" y="4"/>
                  </a:lnTo>
                  <a:lnTo>
                    <a:pt x="57" y="8"/>
                  </a:lnTo>
                  <a:lnTo>
                    <a:pt x="57" y="8"/>
                  </a:lnTo>
                  <a:lnTo>
                    <a:pt x="61" y="13"/>
                  </a:lnTo>
                  <a:lnTo>
                    <a:pt x="61" y="13"/>
                  </a:lnTo>
                  <a:lnTo>
                    <a:pt x="65" y="17"/>
                  </a:lnTo>
                  <a:lnTo>
                    <a:pt x="65" y="21"/>
                  </a:lnTo>
                  <a:lnTo>
                    <a:pt x="65" y="26"/>
                  </a:lnTo>
                  <a:lnTo>
                    <a:pt x="65" y="26"/>
                  </a:lnTo>
                  <a:lnTo>
                    <a:pt x="70" y="30"/>
                  </a:lnTo>
                  <a:close/>
                  <a:moveTo>
                    <a:pt x="39" y="30"/>
                  </a:moveTo>
                  <a:lnTo>
                    <a:pt x="44" y="30"/>
                  </a:lnTo>
                  <a:lnTo>
                    <a:pt x="39" y="30"/>
                  </a:lnTo>
                  <a:lnTo>
                    <a:pt x="44" y="30"/>
                  </a:lnTo>
                  <a:lnTo>
                    <a:pt x="39" y="26"/>
                  </a:lnTo>
                  <a:lnTo>
                    <a:pt x="39" y="30"/>
                  </a:lnTo>
                  <a:lnTo>
                    <a:pt x="39" y="26"/>
                  </a:lnTo>
                  <a:lnTo>
                    <a:pt x="39" y="30"/>
                  </a:lnTo>
                  <a:lnTo>
                    <a:pt x="39" y="26"/>
                  </a:lnTo>
                  <a:lnTo>
                    <a:pt x="39" y="26"/>
                  </a:lnTo>
                  <a:lnTo>
                    <a:pt x="35" y="26"/>
                  </a:lnTo>
                  <a:lnTo>
                    <a:pt x="39" y="26"/>
                  </a:lnTo>
                  <a:lnTo>
                    <a:pt x="35" y="26"/>
                  </a:lnTo>
                  <a:lnTo>
                    <a:pt x="35" y="26"/>
                  </a:lnTo>
                  <a:lnTo>
                    <a:pt x="35" y="26"/>
                  </a:lnTo>
                  <a:lnTo>
                    <a:pt x="35" y="26"/>
                  </a:lnTo>
                  <a:lnTo>
                    <a:pt x="31" y="26"/>
                  </a:lnTo>
                  <a:lnTo>
                    <a:pt x="35" y="26"/>
                  </a:lnTo>
                  <a:lnTo>
                    <a:pt x="31" y="26"/>
                  </a:lnTo>
                  <a:lnTo>
                    <a:pt x="35" y="26"/>
                  </a:lnTo>
                  <a:lnTo>
                    <a:pt x="31" y="26"/>
                  </a:lnTo>
                  <a:lnTo>
                    <a:pt x="31" y="26"/>
                  </a:lnTo>
                  <a:lnTo>
                    <a:pt x="31" y="30"/>
                  </a:lnTo>
                  <a:lnTo>
                    <a:pt x="31" y="26"/>
                  </a:lnTo>
                  <a:lnTo>
                    <a:pt x="26" y="30"/>
                  </a:lnTo>
                  <a:lnTo>
                    <a:pt x="31" y="26"/>
                  </a:lnTo>
                  <a:lnTo>
                    <a:pt x="26" y="30"/>
                  </a:lnTo>
                  <a:lnTo>
                    <a:pt x="26" y="30"/>
                  </a:lnTo>
                  <a:lnTo>
                    <a:pt x="26" y="30"/>
                  </a:lnTo>
                  <a:lnTo>
                    <a:pt x="26" y="30"/>
                  </a:lnTo>
                  <a:lnTo>
                    <a:pt x="26" y="34"/>
                  </a:lnTo>
                  <a:lnTo>
                    <a:pt x="26" y="30"/>
                  </a:lnTo>
                  <a:lnTo>
                    <a:pt x="26" y="34"/>
                  </a:lnTo>
                  <a:lnTo>
                    <a:pt x="26" y="34"/>
                  </a:lnTo>
                  <a:lnTo>
                    <a:pt x="26" y="34"/>
                  </a:lnTo>
                  <a:lnTo>
                    <a:pt x="26" y="34"/>
                  </a:lnTo>
                  <a:lnTo>
                    <a:pt x="31" y="39"/>
                  </a:lnTo>
                  <a:lnTo>
                    <a:pt x="26" y="34"/>
                  </a:lnTo>
                  <a:lnTo>
                    <a:pt x="31" y="39"/>
                  </a:lnTo>
                  <a:lnTo>
                    <a:pt x="31" y="39"/>
                  </a:lnTo>
                  <a:lnTo>
                    <a:pt x="31" y="39"/>
                  </a:lnTo>
                  <a:lnTo>
                    <a:pt x="31" y="39"/>
                  </a:lnTo>
                  <a:lnTo>
                    <a:pt x="35" y="39"/>
                  </a:lnTo>
                  <a:lnTo>
                    <a:pt x="31" y="39"/>
                  </a:lnTo>
                  <a:lnTo>
                    <a:pt x="35" y="39"/>
                  </a:lnTo>
                  <a:lnTo>
                    <a:pt x="31" y="39"/>
                  </a:lnTo>
                  <a:lnTo>
                    <a:pt x="35" y="39"/>
                  </a:lnTo>
                  <a:lnTo>
                    <a:pt x="35" y="39"/>
                  </a:lnTo>
                  <a:lnTo>
                    <a:pt x="35" y="39"/>
                  </a:lnTo>
                  <a:lnTo>
                    <a:pt x="35" y="39"/>
                  </a:lnTo>
                  <a:lnTo>
                    <a:pt x="39" y="39"/>
                  </a:lnTo>
                  <a:lnTo>
                    <a:pt x="35" y="39"/>
                  </a:lnTo>
                  <a:lnTo>
                    <a:pt x="39" y="39"/>
                  </a:lnTo>
                  <a:lnTo>
                    <a:pt x="39" y="39"/>
                  </a:lnTo>
                  <a:lnTo>
                    <a:pt x="39" y="34"/>
                  </a:lnTo>
                  <a:lnTo>
                    <a:pt x="39" y="39"/>
                  </a:lnTo>
                  <a:lnTo>
                    <a:pt x="39" y="34"/>
                  </a:lnTo>
                  <a:lnTo>
                    <a:pt x="39" y="39"/>
                  </a:lnTo>
                  <a:lnTo>
                    <a:pt x="44" y="34"/>
                  </a:lnTo>
                  <a:lnTo>
                    <a:pt x="39" y="34"/>
                  </a:lnTo>
                  <a:lnTo>
                    <a:pt x="44" y="34"/>
                  </a:lnTo>
                  <a:lnTo>
                    <a:pt x="39" y="34"/>
                  </a:lnTo>
                  <a:lnTo>
                    <a:pt x="44" y="30"/>
                  </a:lnTo>
                  <a:lnTo>
                    <a:pt x="44"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7" name="Freeform 46"/>
            <p:cNvSpPr>
              <a:spLocks/>
            </p:cNvSpPr>
            <p:nvPr/>
          </p:nvSpPr>
          <p:spPr bwMode="auto">
            <a:xfrm>
              <a:off x="6203951" y="4945167"/>
              <a:ext cx="74198" cy="83019"/>
            </a:xfrm>
            <a:custGeom>
              <a:avLst/>
              <a:gdLst/>
              <a:ahLst/>
              <a:cxnLst>
                <a:cxn ang="0">
                  <a:pos x="39" y="17"/>
                </a:cxn>
                <a:cxn ang="0">
                  <a:pos x="35" y="26"/>
                </a:cxn>
                <a:cxn ang="0">
                  <a:pos x="31" y="34"/>
                </a:cxn>
                <a:cxn ang="0">
                  <a:pos x="26" y="39"/>
                </a:cxn>
                <a:cxn ang="0">
                  <a:pos x="18" y="39"/>
                </a:cxn>
                <a:cxn ang="0">
                  <a:pos x="9" y="39"/>
                </a:cxn>
                <a:cxn ang="0">
                  <a:pos x="5" y="34"/>
                </a:cxn>
                <a:cxn ang="0">
                  <a:pos x="0" y="26"/>
                </a:cxn>
                <a:cxn ang="0">
                  <a:pos x="0" y="17"/>
                </a:cxn>
                <a:cxn ang="0">
                  <a:pos x="0" y="13"/>
                </a:cxn>
                <a:cxn ang="0">
                  <a:pos x="5" y="4"/>
                </a:cxn>
                <a:cxn ang="0">
                  <a:pos x="9" y="0"/>
                </a:cxn>
                <a:cxn ang="0">
                  <a:pos x="18" y="0"/>
                </a:cxn>
                <a:cxn ang="0">
                  <a:pos x="26" y="0"/>
                </a:cxn>
                <a:cxn ang="0">
                  <a:pos x="31" y="4"/>
                </a:cxn>
                <a:cxn ang="0">
                  <a:pos x="35" y="13"/>
                </a:cxn>
                <a:cxn ang="0">
                  <a:pos x="39" y="17"/>
                </a:cxn>
              </a:cxnLst>
              <a:rect l="0" t="0" r="r" b="b"/>
              <a:pathLst>
                <a:path w="39" h="39">
                  <a:moveTo>
                    <a:pt x="39" y="17"/>
                  </a:moveTo>
                  <a:lnTo>
                    <a:pt x="35" y="26"/>
                  </a:lnTo>
                  <a:lnTo>
                    <a:pt x="31" y="34"/>
                  </a:lnTo>
                  <a:lnTo>
                    <a:pt x="26" y="39"/>
                  </a:lnTo>
                  <a:lnTo>
                    <a:pt x="18" y="39"/>
                  </a:lnTo>
                  <a:lnTo>
                    <a:pt x="9" y="39"/>
                  </a:lnTo>
                  <a:lnTo>
                    <a:pt x="5" y="34"/>
                  </a:lnTo>
                  <a:lnTo>
                    <a:pt x="0" y="26"/>
                  </a:lnTo>
                  <a:lnTo>
                    <a:pt x="0" y="17"/>
                  </a:lnTo>
                  <a:lnTo>
                    <a:pt x="0" y="13"/>
                  </a:lnTo>
                  <a:lnTo>
                    <a:pt x="5" y="4"/>
                  </a:lnTo>
                  <a:lnTo>
                    <a:pt x="9" y="0"/>
                  </a:lnTo>
                  <a:lnTo>
                    <a:pt x="18" y="0"/>
                  </a:lnTo>
                  <a:lnTo>
                    <a:pt x="26" y="0"/>
                  </a:lnTo>
                  <a:lnTo>
                    <a:pt x="31" y="4"/>
                  </a:lnTo>
                  <a:lnTo>
                    <a:pt x="35" y="13"/>
                  </a:lnTo>
                  <a:lnTo>
                    <a:pt x="39" y="17"/>
                  </a:lnTo>
                  <a:close/>
                </a:path>
              </a:pathLst>
            </a:custGeom>
            <a:solidFill>
              <a:srgbClr val="4F81BD"/>
            </a:solidFill>
            <a:ln w="9525">
              <a:no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8" name="Freeform 47"/>
            <p:cNvSpPr>
              <a:spLocks noEditPoints="1"/>
            </p:cNvSpPr>
            <p:nvPr/>
          </p:nvSpPr>
          <p:spPr bwMode="auto">
            <a:xfrm>
              <a:off x="6178723" y="4916488"/>
              <a:ext cx="123170" cy="140376"/>
            </a:xfrm>
            <a:custGeom>
              <a:avLst/>
              <a:gdLst/>
              <a:ahLst/>
              <a:cxnLst>
                <a:cxn ang="0">
                  <a:pos x="65" y="39"/>
                </a:cxn>
                <a:cxn ang="0">
                  <a:pos x="61" y="47"/>
                </a:cxn>
                <a:cxn ang="0">
                  <a:pos x="57" y="56"/>
                </a:cxn>
                <a:cxn ang="0">
                  <a:pos x="48" y="60"/>
                </a:cxn>
                <a:cxn ang="0">
                  <a:pos x="39" y="65"/>
                </a:cxn>
                <a:cxn ang="0">
                  <a:pos x="31" y="65"/>
                </a:cxn>
                <a:cxn ang="0">
                  <a:pos x="22" y="65"/>
                </a:cxn>
                <a:cxn ang="0">
                  <a:pos x="13" y="60"/>
                </a:cxn>
                <a:cxn ang="0">
                  <a:pos x="5" y="52"/>
                </a:cxn>
                <a:cxn ang="0">
                  <a:pos x="0" y="43"/>
                </a:cxn>
                <a:cxn ang="0">
                  <a:pos x="0" y="34"/>
                </a:cxn>
                <a:cxn ang="0">
                  <a:pos x="0" y="26"/>
                </a:cxn>
                <a:cxn ang="0">
                  <a:pos x="5" y="13"/>
                </a:cxn>
                <a:cxn ang="0">
                  <a:pos x="9" y="8"/>
                </a:cxn>
                <a:cxn ang="0">
                  <a:pos x="18" y="4"/>
                </a:cxn>
                <a:cxn ang="0">
                  <a:pos x="26" y="0"/>
                </a:cxn>
                <a:cxn ang="0">
                  <a:pos x="35" y="0"/>
                </a:cxn>
                <a:cxn ang="0">
                  <a:pos x="44" y="4"/>
                </a:cxn>
                <a:cxn ang="0">
                  <a:pos x="52" y="8"/>
                </a:cxn>
                <a:cxn ang="0">
                  <a:pos x="61" y="13"/>
                </a:cxn>
                <a:cxn ang="0">
                  <a:pos x="61" y="26"/>
                </a:cxn>
                <a:cxn ang="0">
                  <a:pos x="39" y="30"/>
                </a:cxn>
                <a:cxn ang="0">
                  <a:pos x="39" y="30"/>
                </a:cxn>
                <a:cxn ang="0">
                  <a:pos x="35" y="26"/>
                </a:cxn>
                <a:cxn ang="0">
                  <a:pos x="35" y="26"/>
                </a:cxn>
                <a:cxn ang="0">
                  <a:pos x="31" y="26"/>
                </a:cxn>
                <a:cxn ang="0">
                  <a:pos x="35" y="26"/>
                </a:cxn>
                <a:cxn ang="0">
                  <a:pos x="26" y="26"/>
                </a:cxn>
                <a:cxn ang="0">
                  <a:pos x="31" y="26"/>
                </a:cxn>
                <a:cxn ang="0">
                  <a:pos x="26" y="30"/>
                </a:cxn>
                <a:cxn ang="0">
                  <a:pos x="26" y="30"/>
                </a:cxn>
                <a:cxn ang="0">
                  <a:pos x="26" y="34"/>
                </a:cxn>
                <a:cxn ang="0">
                  <a:pos x="26" y="34"/>
                </a:cxn>
                <a:cxn ang="0">
                  <a:pos x="26" y="39"/>
                </a:cxn>
                <a:cxn ang="0">
                  <a:pos x="26" y="39"/>
                </a:cxn>
                <a:cxn ang="0">
                  <a:pos x="31" y="39"/>
                </a:cxn>
                <a:cxn ang="0">
                  <a:pos x="31" y="39"/>
                </a:cxn>
                <a:cxn ang="0">
                  <a:pos x="35" y="39"/>
                </a:cxn>
                <a:cxn ang="0">
                  <a:pos x="35" y="39"/>
                </a:cxn>
                <a:cxn ang="0">
                  <a:pos x="35" y="39"/>
                </a:cxn>
                <a:cxn ang="0">
                  <a:pos x="35" y="39"/>
                </a:cxn>
                <a:cxn ang="0">
                  <a:pos x="39" y="34"/>
                </a:cxn>
                <a:cxn ang="0">
                  <a:pos x="39" y="34"/>
                </a:cxn>
              </a:cxnLst>
              <a:rect l="0" t="0" r="r" b="b"/>
              <a:pathLst>
                <a:path w="65" h="65">
                  <a:moveTo>
                    <a:pt x="65" y="30"/>
                  </a:moveTo>
                  <a:lnTo>
                    <a:pt x="65" y="34"/>
                  </a:lnTo>
                  <a:lnTo>
                    <a:pt x="65" y="39"/>
                  </a:lnTo>
                  <a:lnTo>
                    <a:pt x="61" y="39"/>
                  </a:lnTo>
                  <a:lnTo>
                    <a:pt x="61" y="43"/>
                  </a:lnTo>
                  <a:lnTo>
                    <a:pt x="61" y="47"/>
                  </a:lnTo>
                  <a:lnTo>
                    <a:pt x="61" y="52"/>
                  </a:lnTo>
                  <a:lnTo>
                    <a:pt x="57" y="52"/>
                  </a:lnTo>
                  <a:lnTo>
                    <a:pt x="57" y="56"/>
                  </a:lnTo>
                  <a:lnTo>
                    <a:pt x="52" y="56"/>
                  </a:lnTo>
                  <a:lnTo>
                    <a:pt x="52" y="60"/>
                  </a:lnTo>
                  <a:lnTo>
                    <a:pt x="48" y="60"/>
                  </a:lnTo>
                  <a:lnTo>
                    <a:pt x="44" y="60"/>
                  </a:lnTo>
                  <a:lnTo>
                    <a:pt x="44" y="65"/>
                  </a:lnTo>
                  <a:lnTo>
                    <a:pt x="39" y="65"/>
                  </a:lnTo>
                  <a:lnTo>
                    <a:pt x="35" y="65"/>
                  </a:lnTo>
                  <a:lnTo>
                    <a:pt x="35" y="65"/>
                  </a:lnTo>
                  <a:lnTo>
                    <a:pt x="31" y="65"/>
                  </a:lnTo>
                  <a:lnTo>
                    <a:pt x="26" y="65"/>
                  </a:lnTo>
                  <a:lnTo>
                    <a:pt x="22" y="65"/>
                  </a:lnTo>
                  <a:lnTo>
                    <a:pt x="22" y="65"/>
                  </a:lnTo>
                  <a:lnTo>
                    <a:pt x="18" y="60"/>
                  </a:lnTo>
                  <a:lnTo>
                    <a:pt x="13" y="60"/>
                  </a:lnTo>
                  <a:lnTo>
                    <a:pt x="13" y="60"/>
                  </a:lnTo>
                  <a:lnTo>
                    <a:pt x="9" y="56"/>
                  </a:lnTo>
                  <a:lnTo>
                    <a:pt x="9" y="56"/>
                  </a:lnTo>
                  <a:lnTo>
                    <a:pt x="5" y="52"/>
                  </a:lnTo>
                  <a:lnTo>
                    <a:pt x="5" y="52"/>
                  </a:lnTo>
                  <a:lnTo>
                    <a:pt x="0" y="47"/>
                  </a:lnTo>
                  <a:lnTo>
                    <a:pt x="0" y="43"/>
                  </a:lnTo>
                  <a:lnTo>
                    <a:pt x="0" y="39"/>
                  </a:lnTo>
                  <a:lnTo>
                    <a:pt x="0" y="39"/>
                  </a:lnTo>
                  <a:lnTo>
                    <a:pt x="0" y="34"/>
                  </a:lnTo>
                  <a:lnTo>
                    <a:pt x="0" y="30"/>
                  </a:lnTo>
                  <a:lnTo>
                    <a:pt x="0" y="26"/>
                  </a:lnTo>
                  <a:lnTo>
                    <a:pt x="0" y="26"/>
                  </a:lnTo>
                  <a:lnTo>
                    <a:pt x="0" y="21"/>
                  </a:lnTo>
                  <a:lnTo>
                    <a:pt x="0" y="17"/>
                  </a:lnTo>
                  <a:lnTo>
                    <a:pt x="5" y="13"/>
                  </a:lnTo>
                  <a:lnTo>
                    <a:pt x="5" y="13"/>
                  </a:lnTo>
                  <a:lnTo>
                    <a:pt x="9" y="8"/>
                  </a:lnTo>
                  <a:lnTo>
                    <a:pt x="9" y="8"/>
                  </a:lnTo>
                  <a:lnTo>
                    <a:pt x="13" y="4"/>
                  </a:lnTo>
                  <a:lnTo>
                    <a:pt x="13" y="4"/>
                  </a:lnTo>
                  <a:lnTo>
                    <a:pt x="18" y="4"/>
                  </a:lnTo>
                  <a:lnTo>
                    <a:pt x="22" y="0"/>
                  </a:lnTo>
                  <a:lnTo>
                    <a:pt x="22" y="0"/>
                  </a:lnTo>
                  <a:lnTo>
                    <a:pt x="26" y="0"/>
                  </a:lnTo>
                  <a:lnTo>
                    <a:pt x="31" y="0"/>
                  </a:lnTo>
                  <a:lnTo>
                    <a:pt x="35" y="0"/>
                  </a:lnTo>
                  <a:lnTo>
                    <a:pt x="35" y="0"/>
                  </a:lnTo>
                  <a:lnTo>
                    <a:pt x="39" y="0"/>
                  </a:lnTo>
                  <a:lnTo>
                    <a:pt x="44" y="0"/>
                  </a:lnTo>
                  <a:lnTo>
                    <a:pt x="44" y="4"/>
                  </a:lnTo>
                  <a:lnTo>
                    <a:pt x="48" y="4"/>
                  </a:lnTo>
                  <a:lnTo>
                    <a:pt x="52" y="4"/>
                  </a:lnTo>
                  <a:lnTo>
                    <a:pt x="52" y="8"/>
                  </a:lnTo>
                  <a:lnTo>
                    <a:pt x="57" y="8"/>
                  </a:lnTo>
                  <a:lnTo>
                    <a:pt x="57" y="13"/>
                  </a:lnTo>
                  <a:lnTo>
                    <a:pt x="61" y="13"/>
                  </a:lnTo>
                  <a:lnTo>
                    <a:pt x="61" y="17"/>
                  </a:lnTo>
                  <a:lnTo>
                    <a:pt x="61" y="21"/>
                  </a:lnTo>
                  <a:lnTo>
                    <a:pt x="61" y="26"/>
                  </a:lnTo>
                  <a:lnTo>
                    <a:pt x="65" y="26"/>
                  </a:lnTo>
                  <a:lnTo>
                    <a:pt x="65" y="30"/>
                  </a:lnTo>
                  <a:close/>
                  <a:moveTo>
                    <a:pt x="39" y="30"/>
                  </a:moveTo>
                  <a:lnTo>
                    <a:pt x="39" y="30"/>
                  </a:lnTo>
                  <a:lnTo>
                    <a:pt x="39" y="30"/>
                  </a:lnTo>
                  <a:lnTo>
                    <a:pt x="39" y="30"/>
                  </a:lnTo>
                  <a:lnTo>
                    <a:pt x="35" y="26"/>
                  </a:lnTo>
                  <a:lnTo>
                    <a:pt x="39" y="30"/>
                  </a:lnTo>
                  <a:lnTo>
                    <a:pt x="35" y="26"/>
                  </a:lnTo>
                  <a:lnTo>
                    <a:pt x="35" y="26"/>
                  </a:lnTo>
                  <a:lnTo>
                    <a:pt x="35" y="26"/>
                  </a:lnTo>
                  <a:lnTo>
                    <a:pt x="35" y="26"/>
                  </a:lnTo>
                  <a:lnTo>
                    <a:pt x="31" y="26"/>
                  </a:lnTo>
                  <a:lnTo>
                    <a:pt x="35" y="26"/>
                  </a:lnTo>
                  <a:lnTo>
                    <a:pt x="31" y="26"/>
                  </a:lnTo>
                  <a:lnTo>
                    <a:pt x="35" y="26"/>
                  </a:lnTo>
                  <a:lnTo>
                    <a:pt x="31" y="26"/>
                  </a:lnTo>
                  <a:lnTo>
                    <a:pt x="35" y="26"/>
                  </a:lnTo>
                  <a:lnTo>
                    <a:pt x="31" y="26"/>
                  </a:lnTo>
                  <a:lnTo>
                    <a:pt x="31" y="26"/>
                  </a:lnTo>
                  <a:lnTo>
                    <a:pt x="26" y="26"/>
                  </a:lnTo>
                  <a:lnTo>
                    <a:pt x="31" y="26"/>
                  </a:lnTo>
                  <a:lnTo>
                    <a:pt x="26" y="26"/>
                  </a:lnTo>
                  <a:lnTo>
                    <a:pt x="31" y="26"/>
                  </a:lnTo>
                  <a:lnTo>
                    <a:pt x="26" y="30"/>
                  </a:lnTo>
                  <a:lnTo>
                    <a:pt x="26" y="26"/>
                  </a:lnTo>
                  <a:lnTo>
                    <a:pt x="26" y="30"/>
                  </a:lnTo>
                  <a:lnTo>
                    <a:pt x="26" y="26"/>
                  </a:lnTo>
                  <a:lnTo>
                    <a:pt x="26" y="30"/>
                  </a:lnTo>
                  <a:lnTo>
                    <a:pt x="26" y="30"/>
                  </a:lnTo>
                  <a:lnTo>
                    <a:pt x="26" y="30"/>
                  </a:lnTo>
                  <a:lnTo>
                    <a:pt x="26" y="30"/>
                  </a:lnTo>
                  <a:lnTo>
                    <a:pt x="26" y="34"/>
                  </a:lnTo>
                  <a:lnTo>
                    <a:pt x="26" y="30"/>
                  </a:lnTo>
                  <a:lnTo>
                    <a:pt x="26" y="34"/>
                  </a:lnTo>
                  <a:lnTo>
                    <a:pt x="26" y="34"/>
                  </a:lnTo>
                  <a:lnTo>
                    <a:pt x="26" y="34"/>
                  </a:lnTo>
                  <a:lnTo>
                    <a:pt x="26" y="34"/>
                  </a:lnTo>
                  <a:lnTo>
                    <a:pt x="26" y="39"/>
                  </a:lnTo>
                  <a:lnTo>
                    <a:pt x="26" y="34"/>
                  </a:lnTo>
                  <a:lnTo>
                    <a:pt x="26" y="39"/>
                  </a:lnTo>
                  <a:lnTo>
                    <a:pt x="26" y="39"/>
                  </a:lnTo>
                  <a:lnTo>
                    <a:pt x="31" y="39"/>
                  </a:lnTo>
                  <a:lnTo>
                    <a:pt x="26" y="39"/>
                  </a:lnTo>
                  <a:lnTo>
                    <a:pt x="31" y="39"/>
                  </a:lnTo>
                  <a:lnTo>
                    <a:pt x="26" y="39"/>
                  </a:lnTo>
                  <a:lnTo>
                    <a:pt x="31" y="39"/>
                  </a:lnTo>
                  <a:lnTo>
                    <a:pt x="31" y="39"/>
                  </a:lnTo>
                  <a:lnTo>
                    <a:pt x="35" y="39"/>
                  </a:lnTo>
                  <a:lnTo>
                    <a:pt x="31" y="39"/>
                  </a:lnTo>
                  <a:lnTo>
                    <a:pt x="35" y="39"/>
                  </a:lnTo>
                  <a:lnTo>
                    <a:pt x="31" y="39"/>
                  </a:lnTo>
                  <a:lnTo>
                    <a:pt x="35" y="39"/>
                  </a:lnTo>
                  <a:lnTo>
                    <a:pt x="35" y="39"/>
                  </a:lnTo>
                  <a:lnTo>
                    <a:pt x="35" y="39"/>
                  </a:lnTo>
                  <a:lnTo>
                    <a:pt x="35" y="39"/>
                  </a:lnTo>
                  <a:lnTo>
                    <a:pt x="35" y="39"/>
                  </a:lnTo>
                  <a:lnTo>
                    <a:pt x="35" y="39"/>
                  </a:lnTo>
                  <a:lnTo>
                    <a:pt x="39" y="34"/>
                  </a:lnTo>
                  <a:lnTo>
                    <a:pt x="35" y="39"/>
                  </a:lnTo>
                  <a:lnTo>
                    <a:pt x="39" y="34"/>
                  </a:lnTo>
                  <a:lnTo>
                    <a:pt x="39" y="34"/>
                  </a:lnTo>
                  <a:lnTo>
                    <a:pt x="39" y="34"/>
                  </a:lnTo>
                  <a:lnTo>
                    <a:pt x="39" y="34"/>
                  </a:lnTo>
                  <a:lnTo>
                    <a:pt x="39" y="30"/>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19" name="Freeform 48"/>
            <p:cNvSpPr>
              <a:spLocks/>
            </p:cNvSpPr>
            <p:nvPr/>
          </p:nvSpPr>
          <p:spPr bwMode="auto">
            <a:xfrm>
              <a:off x="6542295" y="4850074"/>
              <a:ext cx="72714" cy="95093"/>
            </a:xfrm>
            <a:custGeom>
              <a:avLst/>
              <a:gdLst/>
              <a:ahLst/>
              <a:cxnLst>
                <a:cxn ang="0">
                  <a:pos x="39" y="22"/>
                </a:cxn>
                <a:cxn ang="0">
                  <a:pos x="39" y="31"/>
                </a:cxn>
                <a:cxn ang="0">
                  <a:pos x="35" y="35"/>
                </a:cxn>
                <a:cxn ang="0">
                  <a:pos x="26" y="39"/>
                </a:cxn>
                <a:cxn ang="0">
                  <a:pos x="22" y="44"/>
                </a:cxn>
                <a:cxn ang="0">
                  <a:pos x="13" y="39"/>
                </a:cxn>
                <a:cxn ang="0">
                  <a:pos x="4" y="35"/>
                </a:cxn>
                <a:cxn ang="0">
                  <a:pos x="0" y="31"/>
                </a:cxn>
                <a:cxn ang="0">
                  <a:pos x="0" y="22"/>
                </a:cxn>
                <a:cxn ang="0">
                  <a:pos x="0" y="13"/>
                </a:cxn>
                <a:cxn ang="0">
                  <a:pos x="4" y="9"/>
                </a:cxn>
                <a:cxn ang="0">
                  <a:pos x="13" y="5"/>
                </a:cxn>
                <a:cxn ang="0">
                  <a:pos x="22" y="0"/>
                </a:cxn>
                <a:cxn ang="0">
                  <a:pos x="26" y="5"/>
                </a:cxn>
                <a:cxn ang="0">
                  <a:pos x="35" y="9"/>
                </a:cxn>
                <a:cxn ang="0">
                  <a:pos x="39" y="13"/>
                </a:cxn>
                <a:cxn ang="0">
                  <a:pos x="39" y="22"/>
                </a:cxn>
              </a:cxnLst>
              <a:rect l="0" t="0" r="r" b="b"/>
              <a:pathLst>
                <a:path w="39" h="44">
                  <a:moveTo>
                    <a:pt x="39" y="22"/>
                  </a:moveTo>
                  <a:lnTo>
                    <a:pt x="39" y="31"/>
                  </a:lnTo>
                  <a:lnTo>
                    <a:pt x="35" y="35"/>
                  </a:lnTo>
                  <a:lnTo>
                    <a:pt x="26" y="39"/>
                  </a:lnTo>
                  <a:lnTo>
                    <a:pt x="22" y="44"/>
                  </a:lnTo>
                  <a:lnTo>
                    <a:pt x="13" y="39"/>
                  </a:lnTo>
                  <a:lnTo>
                    <a:pt x="4" y="35"/>
                  </a:lnTo>
                  <a:lnTo>
                    <a:pt x="0" y="31"/>
                  </a:lnTo>
                  <a:lnTo>
                    <a:pt x="0" y="22"/>
                  </a:lnTo>
                  <a:lnTo>
                    <a:pt x="0" y="13"/>
                  </a:lnTo>
                  <a:lnTo>
                    <a:pt x="4" y="9"/>
                  </a:lnTo>
                  <a:lnTo>
                    <a:pt x="13" y="5"/>
                  </a:lnTo>
                  <a:lnTo>
                    <a:pt x="22" y="0"/>
                  </a:lnTo>
                  <a:lnTo>
                    <a:pt x="26" y="5"/>
                  </a:lnTo>
                  <a:lnTo>
                    <a:pt x="35" y="9"/>
                  </a:lnTo>
                  <a:lnTo>
                    <a:pt x="39" y="13"/>
                  </a:lnTo>
                  <a:lnTo>
                    <a:pt x="39" y="22"/>
                  </a:lnTo>
                  <a:close/>
                </a:path>
              </a:pathLst>
            </a:custGeom>
            <a:solidFill>
              <a:srgbClr val="0070C0"/>
            </a:solidFill>
            <a:ln w="9525">
              <a:solidFill>
                <a:srgbClr val="0070C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0" name="Freeform 49"/>
            <p:cNvSpPr>
              <a:spLocks noEditPoints="1"/>
            </p:cNvSpPr>
            <p:nvPr/>
          </p:nvSpPr>
          <p:spPr bwMode="auto">
            <a:xfrm>
              <a:off x="6517067" y="4824413"/>
              <a:ext cx="123170" cy="147924"/>
            </a:xfrm>
            <a:custGeom>
              <a:avLst/>
              <a:gdLst/>
              <a:ahLst/>
              <a:cxnLst>
                <a:cxn ang="0">
                  <a:pos x="65" y="38"/>
                </a:cxn>
                <a:cxn ang="0">
                  <a:pos x="61" y="47"/>
                </a:cxn>
                <a:cxn ang="0">
                  <a:pos x="56" y="56"/>
                </a:cxn>
                <a:cxn ang="0">
                  <a:pos x="52" y="60"/>
                </a:cxn>
                <a:cxn ang="0">
                  <a:pos x="39" y="64"/>
                </a:cxn>
                <a:cxn ang="0">
                  <a:pos x="30" y="69"/>
                </a:cxn>
                <a:cxn ang="0">
                  <a:pos x="22" y="64"/>
                </a:cxn>
                <a:cxn ang="0">
                  <a:pos x="13" y="60"/>
                </a:cxn>
                <a:cxn ang="0">
                  <a:pos x="4" y="51"/>
                </a:cxn>
                <a:cxn ang="0">
                  <a:pos x="0" y="47"/>
                </a:cxn>
                <a:cxn ang="0">
                  <a:pos x="0" y="34"/>
                </a:cxn>
                <a:cxn ang="0">
                  <a:pos x="0" y="25"/>
                </a:cxn>
                <a:cxn ang="0">
                  <a:pos x="4" y="17"/>
                </a:cxn>
                <a:cxn ang="0">
                  <a:pos x="9" y="8"/>
                </a:cxn>
                <a:cxn ang="0">
                  <a:pos x="17" y="4"/>
                </a:cxn>
                <a:cxn ang="0">
                  <a:pos x="26" y="0"/>
                </a:cxn>
                <a:cxn ang="0">
                  <a:pos x="39" y="0"/>
                </a:cxn>
                <a:cxn ang="0">
                  <a:pos x="48" y="4"/>
                </a:cxn>
                <a:cxn ang="0">
                  <a:pos x="56" y="8"/>
                </a:cxn>
                <a:cxn ang="0">
                  <a:pos x="61" y="17"/>
                </a:cxn>
                <a:cxn ang="0">
                  <a:pos x="65" y="25"/>
                </a:cxn>
                <a:cxn ang="0">
                  <a:pos x="39" y="30"/>
                </a:cxn>
                <a:cxn ang="0">
                  <a:pos x="39" y="34"/>
                </a:cxn>
                <a:cxn ang="0">
                  <a:pos x="39" y="30"/>
                </a:cxn>
                <a:cxn ang="0">
                  <a:pos x="39" y="30"/>
                </a:cxn>
                <a:cxn ang="0">
                  <a:pos x="35" y="25"/>
                </a:cxn>
                <a:cxn ang="0">
                  <a:pos x="35" y="25"/>
                </a:cxn>
                <a:cxn ang="0">
                  <a:pos x="30" y="30"/>
                </a:cxn>
                <a:cxn ang="0">
                  <a:pos x="30" y="25"/>
                </a:cxn>
                <a:cxn ang="0">
                  <a:pos x="26" y="30"/>
                </a:cxn>
                <a:cxn ang="0">
                  <a:pos x="26" y="30"/>
                </a:cxn>
                <a:cxn ang="0">
                  <a:pos x="26" y="34"/>
                </a:cxn>
                <a:cxn ang="0">
                  <a:pos x="26" y="34"/>
                </a:cxn>
                <a:cxn ang="0">
                  <a:pos x="26" y="38"/>
                </a:cxn>
                <a:cxn ang="0">
                  <a:pos x="26" y="38"/>
                </a:cxn>
                <a:cxn ang="0">
                  <a:pos x="30" y="43"/>
                </a:cxn>
                <a:cxn ang="0">
                  <a:pos x="30" y="43"/>
                </a:cxn>
                <a:cxn ang="0">
                  <a:pos x="35" y="43"/>
                </a:cxn>
                <a:cxn ang="0">
                  <a:pos x="35" y="43"/>
                </a:cxn>
                <a:cxn ang="0">
                  <a:pos x="39" y="38"/>
                </a:cxn>
                <a:cxn ang="0">
                  <a:pos x="39" y="38"/>
                </a:cxn>
                <a:cxn ang="0">
                  <a:pos x="39" y="34"/>
                </a:cxn>
                <a:cxn ang="0">
                  <a:pos x="39" y="34"/>
                </a:cxn>
              </a:cxnLst>
              <a:rect l="0" t="0" r="r" b="b"/>
              <a:pathLst>
                <a:path w="65" h="69">
                  <a:moveTo>
                    <a:pt x="65" y="34"/>
                  </a:moveTo>
                  <a:lnTo>
                    <a:pt x="65" y="34"/>
                  </a:lnTo>
                  <a:lnTo>
                    <a:pt x="65" y="38"/>
                  </a:lnTo>
                  <a:lnTo>
                    <a:pt x="65" y="43"/>
                  </a:lnTo>
                  <a:lnTo>
                    <a:pt x="65" y="47"/>
                  </a:lnTo>
                  <a:lnTo>
                    <a:pt x="61" y="47"/>
                  </a:lnTo>
                  <a:lnTo>
                    <a:pt x="61" y="51"/>
                  </a:lnTo>
                  <a:lnTo>
                    <a:pt x="61" y="51"/>
                  </a:lnTo>
                  <a:lnTo>
                    <a:pt x="56" y="56"/>
                  </a:lnTo>
                  <a:lnTo>
                    <a:pt x="56" y="60"/>
                  </a:lnTo>
                  <a:lnTo>
                    <a:pt x="52" y="60"/>
                  </a:lnTo>
                  <a:lnTo>
                    <a:pt x="52" y="60"/>
                  </a:lnTo>
                  <a:lnTo>
                    <a:pt x="48" y="64"/>
                  </a:lnTo>
                  <a:lnTo>
                    <a:pt x="43" y="64"/>
                  </a:lnTo>
                  <a:lnTo>
                    <a:pt x="39" y="64"/>
                  </a:lnTo>
                  <a:lnTo>
                    <a:pt x="39" y="64"/>
                  </a:lnTo>
                  <a:lnTo>
                    <a:pt x="35" y="69"/>
                  </a:lnTo>
                  <a:lnTo>
                    <a:pt x="30" y="69"/>
                  </a:lnTo>
                  <a:lnTo>
                    <a:pt x="26" y="64"/>
                  </a:lnTo>
                  <a:lnTo>
                    <a:pt x="26" y="64"/>
                  </a:lnTo>
                  <a:lnTo>
                    <a:pt x="22" y="64"/>
                  </a:lnTo>
                  <a:lnTo>
                    <a:pt x="17" y="64"/>
                  </a:lnTo>
                  <a:lnTo>
                    <a:pt x="13" y="60"/>
                  </a:lnTo>
                  <a:lnTo>
                    <a:pt x="13" y="60"/>
                  </a:lnTo>
                  <a:lnTo>
                    <a:pt x="9" y="60"/>
                  </a:lnTo>
                  <a:lnTo>
                    <a:pt x="9" y="56"/>
                  </a:lnTo>
                  <a:lnTo>
                    <a:pt x="4" y="51"/>
                  </a:lnTo>
                  <a:lnTo>
                    <a:pt x="4" y="51"/>
                  </a:lnTo>
                  <a:lnTo>
                    <a:pt x="4" y="47"/>
                  </a:lnTo>
                  <a:lnTo>
                    <a:pt x="0" y="47"/>
                  </a:lnTo>
                  <a:lnTo>
                    <a:pt x="0" y="43"/>
                  </a:lnTo>
                  <a:lnTo>
                    <a:pt x="0" y="38"/>
                  </a:lnTo>
                  <a:lnTo>
                    <a:pt x="0" y="34"/>
                  </a:lnTo>
                  <a:lnTo>
                    <a:pt x="0" y="34"/>
                  </a:lnTo>
                  <a:lnTo>
                    <a:pt x="0" y="30"/>
                  </a:lnTo>
                  <a:lnTo>
                    <a:pt x="0" y="25"/>
                  </a:lnTo>
                  <a:lnTo>
                    <a:pt x="0" y="21"/>
                  </a:lnTo>
                  <a:lnTo>
                    <a:pt x="4" y="21"/>
                  </a:lnTo>
                  <a:lnTo>
                    <a:pt x="4" y="17"/>
                  </a:lnTo>
                  <a:lnTo>
                    <a:pt x="4" y="12"/>
                  </a:lnTo>
                  <a:lnTo>
                    <a:pt x="9" y="12"/>
                  </a:lnTo>
                  <a:lnTo>
                    <a:pt x="9" y="8"/>
                  </a:lnTo>
                  <a:lnTo>
                    <a:pt x="13" y="8"/>
                  </a:lnTo>
                  <a:lnTo>
                    <a:pt x="13" y="4"/>
                  </a:lnTo>
                  <a:lnTo>
                    <a:pt x="17" y="4"/>
                  </a:lnTo>
                  <a:lnTo>
                    <a:pt x="22" y="4"/>
                  </a:lnTo>
                  <a:lnTo>
                    <a:pt x="26" y="4"/>
                  </a:lnTo>
                  <a:lnTo>
                    <a:pt x="26" y="0"/>
                  </a:lnTo>
                  <a:lnTo>
                    <a:pt x="30" y="0"/>
                  </a:lnTo>
                  <a:lnTo>
                    <a:pt x="35" y="0"/>
                  </a:lnTo>
                  <a:lnTo>
                    <a:pt x="39" y="0"/>
                  </a:lnTo>
                  <a:lnTo>
                    <a:pt x="39" y="4"/>
                  </a:lnTo>
                  <a:lnTo>
                    <a:pt x="43" y="4"/>
                  </a:lnTo>
                  <a:lnTo>
                    <a:pt x="48" y="4"/>
                  </a:lnTo>
                  <a:lnTo>
                    <a:pt x="52" y="4"/>
                  </a:lnTo>
                  <a:lnTo>
                    <a:pt x="52" y="8"/>
                  </a:lnTo>
                  <a:lnTo>
                    <a:pt x="56" y="8"/>
                  </a:lnTo>
                  <a:lnTo>
                    <a:pt x="56" y="12"/>
                  </a:lnTo>
                  <a:lnTo>
                    <a:pt x="61" y="12"/>
                  </a:lnTo>
                  <a:lnTo>
                    <a:pt x="61" y="17"/>
                  </a:lnTo>
                  <a:lnTo>
                    <a:pt x="61" y="21"/>
                  </a:lnTo>
                  <a:lnTo>
                    <a:pt x="65" y="21"/>
                  </a:lnTo>
                  <a:lnTo>
                    <a:pt x="65" y="25"/>
                  </a:lnTo>
                  <a:lnTo>
                    <a:pt x="65" y="30"/>
                  </a:lnTo>
                  <a:lnTo>
                    <a:pt x="65" y="34"/>
                  </a:lnTo>
                  <a:close/>
                  <a:moveTo>
                    <a:pt x="39" y="30"/>
                  </a:moveTo>
                  <a:lnTo>
                    <a:pt x="39" y="34"/>
                  </a:lnTo>
                  <a:lnTo>
                    <a:pt x="39" y="30"/>
                  </a:lnTo>
                  <a:lnTo>
                    <a:pt x="39" y="34"/>
                  </a:lnTo>
                  <a:lnTo>
                    <a:pt x="39" y="30"/>
                  </a:lnTo>
                  <a:lnTo>
                    <a:pt x="39" y="30"/>
                  </a:lnTo>
                  <a:lnTo>
                    <a:pt x="39" y="30"/>
                  </a:lnTo>
                  <a:lnTo>
                    <a:pt x="39" y="30"/>
                  </a:lnTo>
                  <a:lnTo>
                    <a:pt x="35" y="25"/>
                  </a:lnTo>
                  <a:lnTo>
                    <a:pt x="39" y="30"/>
                  </a:lnTo>
                  <a:lnTo>
                    <a:pt x="35" y="25"/>
                  </a:lnTo>
                  <a:lnTo>
                    <a:pt x="35" y="30"/>
                  </a:lnTo>
                  <a:lnTo>
                    <a:pt x="35" y="25"/>
                  </a:lnTo>
                  <a:lnTo>
                    <a:pt x="35" y="25"/>
                  </a:lnTo>
                  <a:lnTo>
                    <a:pt x="30" y="25"/>
                  </a:lnTo>
                  <a:lnTo>
                    <a:pt x="35" y="25"/>
                  </a:lnTo>
                  <a:lnTo>
                    <a:pt x="30" y="25"/>
                  </a:lnTo>
                  <a:lnTo>
                    <a:pt x="30" y="25"/>
                  </a:lnTo>
                  <a:lnTo>
                    <a:pt x="30" y="30"/>
                  </a:lnTo>
                  <a:lnTo>
                    <a:pt x="30" y="25"/>
                  </a:lnTo>
                  <a:lnTo>
                    <a:pt x="26" y="30"/>
                  </a:lnTo>
                  <a:lnTo>
                    <a:pt x="30" y="25"/>
                  </a:lnTo>
                  <a:lnTo>
                    <a:pt x="26" y="30"/>
                  </a:lnTo>
                  <a:lnTo>
                    <a:pt x="30" y="30"/>
                  </a:lnTo>
                  <a:lnTo>
                    <a:pt x="26" y="30"/>
                  </a:lnTo>
                  <a:lnTo>
                    <a:pt x="26" y="30"/>
                  </a:lnTo>
                  <a:lnTo>
                    <a:pt x="26" y="34"/>
                  </a:lnTo>
                  <a:lnTo>
                    <a:pt x="26" y="30"/>
                  </a:lnTo>
                  <a:lnTo>
                    <a:pt x="26" y="34"/>
                  </a:lnTo>
                  <a:lnTo>
                    <a:pt x="26" y="30"/>
                  </a:lnTo>
                  <a:lnTo>
                    <a:pt x="26" y="34"/>
                  </a:lnTo>
                  <a:lnTo>
                    <a:pt x="26" y="34"/>
                  </a:lnTo>
                  <a:lnTo>
                    <a:pt x="26" y="38"/>
                  </a:lnTo>
                  <a:lnTo>
                    <a:pt x="26" y="34"/>
                  </a:lnTo>
                  <a:lnTo>
                    <a:pt x="26" y="38"/>
                  </a:lnTo>
                  <a:lnTo>
                    <a:pt x="26" y="34"/>
                  </a:lnTo>
                  <a:lnTo>
                    <a:pt x="26" y="38"/>
                  </a:lnTo>
                  <a:lnTo>
                    <a:pt x="26" y="38"/>
                  </a:lnTo>
                  <a:lnTo>
                    <a:pt x="30" y="38"/>
                  </a:lnTo>
                  <a:lnTo>
                    <a:pt x="26" y="38"/>
                  </a:lnTo>
                  <a:lnTo>
                    <a:pt x="30" y="43"/>
                  </a:lnTo>
                  <a:lnTo>
                    <a:pt x="26" y="38"/>
                  </a:lnTo>
                  <a:lnTo>
                    <a:pt x="30" y="43"/>
                  </a:lnTo>
                  <a:lnTo>
                    <a:pt x="30" y="38"/>
                  </a:lnTo>
                  <a:lnTo>
                    <a:pt x="30" y="43"/>
                  </a:lnTo>
                  <a:lnTo>
                    <a:pt x="30" y="43"/>
                  </a:lnTo>
                  <a:lnTo>
                    <a:pt x="35" y="43"/>
                  </a:lnTo>
                  <a:lnTo>
                    <a:pt x="30" y="43"/>
                  </a:lnTo>
                  <a:lnTo>
                    <a:pt x="35" y="43"/>
                  </a:lnTo>
                  <a:lnTo>
                    <a:pt x="35" y="43"/>
                  </a:lnTo>
                  <a:lnTo>
                    <a:pt x="35" y="38"/>
                  </a:lnTo>
                  <a:lnTo>
                    <a:pt x="35" y="43"/>
                  </a:lnTo>
                  <a:lnTo>
                    <a:pt x="39" y="38"/>
                  </a:lnTo>
                  <a:lnTo>
                    <a:pt x="35" y="38"/>
                  </a:lnTo>
                  <a:lnTo>
                    <a:pt x="39" y="38"/>
                  </a:lnTo>
                  <a:lnTo>
                    <a:pt x="39" y="38"/>
                  </a:lnTo>
                  <a:lnTo>
                    <a:pt x="39" y="38"/>
                  </a:lnTo>
                  <a:lnTo>
                    <a:pt x="39" y="38"/>
                  </a:lnTo>
                  <a:lnTo>
                    <a:pt x="39" y="34"/>
                  </a:lnTo>
                  <a:lnTo>
                    <a:pt x="39" y="38"/>
                  </a:lnTo>
                  <a:lnTo>
                    <a:pt x="39" y="34"/>
                  </a:lnTo>
                  <a:lnTo>
                    <a:pt x="39" y="38"/>
                  </a:lnTo>
                  <a:lnTo>
                    <a:pt x="39" y="34"/>
                  </a:lnTo>
                  <a:lnTo>
                    <a:pt x="39" y="34"/>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1" name="Freeform 50"/>
            <p:cNvSpPr>
              <a:spLocks/>
            </p:cNvSpPr>
            <p:nvPr/>
          </p:nvSpPr>
          <p:spPr bwMode="auto">
            <a:xfrm>
              <a:off x="6879155" y="4768565"/>
              <a:ext cx="81619" cy="81509"/>
            </a:xfrm>
            <a:custGeom>
              <a:avLst/>
              <a:gdLst/>
              <a:ahLst/>
              <a:cxnLst>
                <a:cxn ang="0">
                  <a:pos x="43" y="17"/>
                </a:cxn>
                <a:cxn ang="0">
                  <a:pos x="39" y="26"/>
                </a:cxn>
                <a:cxn ang="0">
                  <a:pos x="34" y="34"/>
                </a:cxn>
                <a:cxn ang="0">
                  <a:pos x="30" y="38"/>
                </a:cxn>
                <a:cxn ang="0">
                  <a:pos x="21" y="38"/>
                </a:cxn>
                <a:cxn ang="0">
                  <a:pos x="13" y="38"/>
                </a:cxn>
                <a:cxn ang="0">
                  <a:pos x="8" y="34"/>
                </a:cxn>
                <a:cxn ang="0">
                  <a:pos x="4" y="26"/>
                </a:cxn>
                <a:cxn ang="0">
                  <a:pos x="0" y="17"/>
                </a:cxn>
                <a:cxn ang="0">
                  <a:pos x="4" y="13"/>
                </a:cxn>
                <a:cxn ang="0">
                  <a:pos x="8" y="4"/>
                </a:cxn>
                <a:cxn ang="0">
                  <a:pos x="13" y="0"/>
                </a:cxn>
                <a:cxn ang="0">
                  <a:pos x="21" y="0"/>
                </a:cxn>
                <a:cxn ang="0">
                  <a:pos x="30" y="0"/>
                </a:cxn>
                <a:cxn ang="0">
                  <a:pos x="34" y="4"/>
                </a:cxn>
                <a:cxn ang="0">
                  <a:pos x="39" y="13"/>
                </a:cxn>
                <a:cxn ang="0">
                  <a:pos x="43" y="17"/>
                </a:cxn>
              </a:cxnLst>
              <a:rect l="0" t="0" r="r" b="b"/>
              <a:pathLst>
                <a:path w="43" h="38">
                  <a:moveTo>
                    <a:pt x="43" y="17"/>
                  </a:moveTo>
                  <a:lnTo>
                    <a:pt x="39" y="26"/>
                  </a:lnTo>
                  <a:lnTo>
                    <a:pt x="34" y="34"/>
                  </a:lnTo>
                  <a:lnTo>
                    <a:pt x="30" y="38"/>
                  </a:lnTo>
                  <a:lnTo>
                    <a:pt x="21" y="38"/>
                  </a:lnTo>
                  <a:lnTo>
                    <a:pt x="13" y="38"/>
                  </a:lnTo>
                  <a:lnTo>
                    <a:pt x="8" y="34"/>
                  </a:lnTo>
                  <a:lnTo>
                    <a:pt x="4" y="26"/>
                  </a:lnTo>
                  <a:lnTo>
                    <a:pt x="0" y="17"/>
                  </a:lnTo>
                  <a:lnTo>
                    <a:pt x="4" y="13"/>
                  </a:lnTo>
                  <a:lnTo>
                    <a:pt x="8" y="4"/>
                  </a:lnTo>
                  <a:lnTo>
                    <a:pt x="13" y="0"/>
                  </a:lnTo>
                  <a:lnTo>
                    <a:pt x="21" y="0"/>
                  </a:lnTo>
                  <a:lnTo>
                    <a:pt x="30" y="0"/>
                  </a:lnTo>
                  <a:lnTo>
                    <a:pt x="34" y="4"/>
                  </a:lnTo>
                  <a:lnTo>
                    <a:pt x="39" y="13"/>
                  </a:lnTo>
                  <a:lnTo>
                    <a:pt x="43" y="17"/>
                  </a:lnTo>
                  <a:close/>
                </a:path>
              </a:pathLst>
            </a:custGeom>
            <a:solidFill>
              <a:srgbClr val="0070C0"/>
            </a:solidFill>
            <a:ln w="9525">
              <a:solidFill>
                <a:srgbClr val="0070C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2" name="Freeform 51"/>
            <p:cNvSpPr>
              <a:spLocks noEditPoints="1"/>
            </p:cNvSpPr>
            <p:nvPr/>
          </p:nvSpPr>
          <p:spPr bwMode="auto">
            <a:xfrm>
              <a:off x="6855412" y="4739885"/>
              <a:ext cx="129106" cy="138867"/>
            </a:xfrm>
            <a:custGeom>
              <a:avLst/>
              <a:gdLst/>
              <a:ahLst/>
              <a:cxnLst>
                <a:cxn ang="0">
                  <a:pos x="65" y="39"/>
                </a:cxn>
                <a:cxn ang="0">
                  <a:pos x="65" y="47"/>
                </a:cxn>
                <a:cxn ang="0">
                  <a:pos x="60" y="56"/>
                </a:cxn>
                <a:cxn ang="0">
                  <a:pos x="52" y="60"/>
                </a:cxn>
                <a:cxn ang="0">
                  <a:pos x="43" y="64"/>
                </a:cxn>
                <a:cxn ang="0">
                  <a:pos x="34" y="64"/>
                </a:cxn>
                <a:cxn ang="0">
                  <a:pos x="21" y="64"/>
                </a:cxn>
                <a:cxn ang="0">
                  <a:pos x="13" y="60"/>
                </a:cxn>
                <a:cxn ang="0">
                  <a:pos x="8" y="51"/>
                </a:cxn>
                <a:cxn ang="0">
                  <a:pos x="4" y="43"/>
                </a:cxn>
                <a:cxn ang="0">
                  <a:pos x="0" y="34"/>
                </a:cxn>
                <a:cxn ang="0">
                  <a:pos x="4" y="26"/>
                </a:cxn>
                <a:cxn ang="0">
                  <a:pos x="8" y="13"/>
                </a:cxn>
                <a:cxn ang="0">
                  <a:pos x="13" y="8"/>
                </a:cxn>
                <a:cxn ang="0">
                  <a:pos x="21" y="0"/>
                </a:cxn>
                <a:cxn ang="0">
                  <a:pos x="30" y="0"/>
                </a:cxn>
                <a:cxn ang="0">
                  <a:pos x="39" y="0"/>
                </a:cxn>
                <a:cxn ang="0">
                  <a:pos x="47" y="0"/>
                </a:cxn>
                <a:cxn ang="0">
                  <a:pos x="56" y="8"/>
                </a:cxn>
                <a:cxn ang="0">
                  <a:pos x="60" y="13"/>
                </a:cxn>
                <a:cxn ang="0">
                  <a:pos x="65" y="26"/>
                </a:cxn>
                <a:cxn ang="0">
                  <a:pos x="43" y="30"/>
                </a:cxn>
                <a:cxn ang="0">
                  <a:pos x="43" y="30"/>
                </a:cxn>
                <a:cxn ang="0">
                  <a:pos x="39" y="26"/>
                </a:cxn>
                <a:cxn ang="0">
                  <a:pos x="39" y="26"/>
                </a:cxn>
                <a:cxn ang="0">
                  <a:pos x="34" y="26"/>
                </a:cxn>
                <a:cxn ang="0">
                  <a:pos x="34" y="26"/>
                </a:cxn>
                <a:cxn ang="0">
                  <a:pos x="30" y="26"/>
                </a:cxn>
                <a:cxn ang="0">
                  <a:pos x="30" y="26"/>
                </a:cxn>
                <a:cxn ang="0">
                  <a:pos x="26" y="30"/>
                </a:cxn>
                <a:cxn ang="0">
                  <a:pos x="30" y="26"/>
                </a:cxn>
                <a:cxn ang="0">
                  <a:pos x="26" y="34"/>
                </a:cxn>
                <a:cxn ang="0">
                  <a:pos x="26" y="30"/>
                </a:cxn>
                <a:cxn ang="0">
                  <a:pos x="30" y="39"/>
                </a:cxn>
                <a:cxn ang="0">
                  <a:pos x="30" y="34"/>
                </a:cxn>
                <a:cxn ang="0">
                  <a:pos x="34" y="39"/>
                </a:cxn>
                <a:cxn ang="0">
                  <a:pos x="30" y="39"/>
                </a:cxn>
                <a:cxn ang="0">
                  <a:pos x="39" y="39"/>
                </a:cxn>
                <a:cxn ang="0">
                  <a:pos x="34" y="39"/>
                </a:cxn>
                <a:cxn ang="0">
                  <a:pos x="39" y="34"/>
                </a:cxn>
                <a:cxn ang="0">
                  <a:pos x="39" y="39"/>
                </a:cxn>
                <a:cxn ang="0">
                  <a:pos x="43" y="30"/>
                </a:cxn>
                <a:cxn ang="0">
                  <a:pos x="43" y="34"/>
                </a:cxn>
              </a:cxnLst>
              <a:rect l="0" t="0" r="r" b="b"/>
              <a:pathLst>
                <a:path w="69" h="64">
                  <a:moveTo>
                    <a:pt x="69" y="30"/>
                  </a:moveTo>
                  <a:lnTo>
                    <a:pt x="69" y="34"/>
                  </a:lnTo>
                  <a:lnTo>
                    <a:pt x="65" y="39"/>
                  </a:lnTo>
                  <a:lnTo>
                    <a:pt x="65" y="39"/>
                  </a:lnTo>
                  <a:lnTo>
                    <a:pt x="65" y="43"/>
                  </a:lnTo>
                  <a:lnTo>
                    <a:pt x="65" y="47"/>
                  </a:lnTo>
                  <a:lnTo>
                    <a:pt x="60" y="47"/>
                  </a:lnTo>
                  <a:lnTo>
                    <a:pt x="60" y="51"/>
                  </a:lnTo>
                  <a:lnTo>
                    <a:pt x="60" y="56"/>
                  </a:lnTo>
                  <a:lnTo>
                    <a:pt x="56" y="56"/>
                  </a:lnTo>
                  <a:lnTo>
                    <a:pt x="52" y="60"/>
                  </a:lnTo>
                  <a:lnTo>
                    <a:pt x="52" y="60"/>
                  </a:lnTo>
                  <a:lnTo>
                    <a:pt x="47" y="60"/>
                  </a:lnTo>
                  <a:lnTo>
                    <a:pt x="47" y="64"/>
                  </a:lnTo>
                  <a:lnTo>
                    <a:pt x="43" y="64"/>
                  </a:lnTo>
                  <a:lnTo>
                    <a:pt x="39" y="64"/>
                  </a:lnTo>
                  <a:lnTo>
                    <a:pt x="34" y="64"/>
                  </a:lnTo>
                  <a:lnTo>
                    <a:pt x="34" y="64"/>
                  </a:lnTo>
                  <a:lnTo>
                    <a:pt x="30" y="64"/>
                  </a:lnTo>
                  <a:lnTo>
                    <a:pt x="26" y="64"/>
                  </a:lnTo>
                  <a:lnTo>
                    <a:pt x="21" y="64"/>
                  </a:lnTo>
                  <a:lnTo>
                    <a:pt x="21" y="60"/>
                  </a:lnTo>
                  <a:lnTo>
                    <a:pt x="17" y="60"/>
                  </a:lnTo>
                  <a:lnTo>
                    <a:pt x="13" y="60"/>
                  </a:lnTo>
                  <a:lnTo>
                    <a:pt x="13" y="56"/>
                  </a:lnTo>
                  <a:lnTo>
                    <a:pt x="8" y="56"/>
                  </a:lnTo>
                  <a:lnTo>
                    <a:pt x="8" y="51"/>
                  </a:lnTo>
                  <a:lnTo>
                    <a:pt x="8" y="47"/>
                  </a:lnTo>
                  <a:lnTo>
                    <a:pt x="4" y="47"/>
                  </a:lnTo>
                  <a:lnTo>
                    <a:pt x="4" y="43"/>
                  </a:lnTo>
                  <a:lnTo>
                    <a:pt x="4" y="39"/>
                  </a:lnTo>
                  <a:lnTo>
                    <a:pt x="0" y="39"/>
                  </a:lnTo>
                  <a:lnTo>
                    <a:pt x="0" y="34"/>
                  </a:lnTo>
                  <a:lnTo>
                    <a:pt x="0" y="30"/>
                  </a:lnTo>
                  <a:lnTo>
                    <a:pt x="0" y="26"/>
                  </a:lnTo>
                  <a:lnTo>
                    <a:pt x="4" y="26"/>
                  </a:lnTo>
                  <a:lnTo>
                    <a:pt x="4" y="21"/>
                  </a:lnTo>
                  <a:lnTo>
                    <a:pt x="4" y="17"/>
                  </a:lnTo>
                  <a:lnTo>
                    <a:pt x="8" y="13"/>
                  </a:lnTo>
                  <a:lnTo>
                    <a:pt x="8" y="13"/>
                  </a:lnTo>
                  <a:lnTo>
                    <a:pt x="8" y="8"/>
                  </a:lnTo>
                  <a:lnTo>
                    <a:pt x="13" y="8"/>
                  </a:lnTo>
                  <a:lnTo>
                    <a:pt x="13" y="4"/>
                  </a:lnTo>
                  <a:lnTo>
                    <a:pt x="17" y="4"/>
                  </a:lnTo>
                  <a:lnTo>
                    <a:pt x="21" y="0"/>
                  </a:lnTo>
                  <a:lnTo>
                    <a:pt x="21" y="0"/>
                  </a:lnTo>
                  <a:lnTo>
                    <a:pt x="26" y="0"/>
                  </a:lnTo>
                  <a:lnTo>
                    <a:pt x="30" y="0"/>
                  </a:lnTo>
                  <a:lnTo>
                    <a:pt x="34" y="0"/>
                  </a:lnTo>
                  <a:lnTo>
                    <a:pt x="34" y="0"/>
                  </a:lnTo>
                  <a:lnTo>
                    <a:pt x="39" y="0"/>
                  </a:lnTo>
                  <a:lnTo>
                    <a:pt x="43" y="0"/>
                  </a:lnTo>
                  <a:lnTo>
                    <a:pt x="47" y="0"/>
                  </a:lnTo>
                  <a:lnTo>
                    <a:pt x="47" y="0"/>
                  </a:lnTo>
                  <a:lnTo>
                    <a:pt x="52" y="4"/>
                  </a:lnTo>
                  <a:lnTo>
                    <a:pt x="52" y="4"/>
                  </a:lnTo>
                  <a:lnTo>
                    <a:pt x="56" y="8"/>
                  </a:lnTo>
                  <a:lnTo>
                    <a:pt x="60" y="8"/>
                  </a:lnTo>
                  <a:lnTo>
                    <a:pt x="60" y="13"/>
                  </a:lnTo>
                  <a:lnTo>
                    <a:pt x="60" y="13"/>
                  </a:lnTo>
                  <a:lnTo>
                    <a:pt x="65" y="17"/>
                  </a:lnTo>
                  <a:lnTo>
                    <a:pt x="65" y="21"/>
                  </a:lnTo>
                  <a:lnTo>
                    <a:pt x="65" y="26"/>
                  </a:lnTo>
                  <a:lnTo>
                    <a:pt x="65" y="26"/>
                  </a:lnTo>
                  <a:lnTo>
                    <a:pt x="69" y="30"/>
                  </a:lnTo>
                  <a:close/>
                  <a:moveTo>
                    <a:pt x="43" y="30"/>
                  </a:moveTo>
                  <a:lnTo>
                    <a:pt x="43" y="30"/>
                  </a:lnTo>
                  <a:lnTo>
                    <a:pt x="39" y="26"/>
                  </a:lnTo>
                  <a:lnTo>
                    <a:pt x="43" y="30"/>
                  </a:lnTo>
                  <a:lnTo>
                    <a:pt x="39" y="26"/>
                  </a:lnTo>
                  <a:lnTo>
                    <a:pt x="43" y="30"/>
                  </a:lnTo>
                  <a:lnTo>
                    <a:pt x="39" y="26"/>
                  </a:lnTo>
                  <a:lnTo>
                    <a:pt x="39" y="26"/>
                  </a:lnTo>
                  <a:lnTo>
                    <a:pt x="39" y="26"/>
                  </a:lnTo>
                  <a:lnTo>
                    <a:pt x="39" y="26"/>
                  </a:lnTo>
                  <a:lnTo>
                    <a:pt x="34" y="26"/>
                  </a:lnTo>
                  <a:lnTo>
                    <a:pt x="39" y="26"/>
                  </a:lnTo>
                  <a:lnTo>
                    <a:pt x="34" y="26"/>
                  </a:lnTo>
                  <a:lnTo>
                    <a:pt x="39" y="26"/>
                  </a:lnTo>
                  <a:lnTo>
                    <a:pt x="34" y="26"/>
                  </a:lnTo>
                  <a:lnTo>
                    <a:pt x="34" y="26"/>
                  </a:lnTo>
                  <a:lnTo>
                    <a:pt x="30" y="26"/>
                  </a:lnTo>
                  <a:lnTo>
                    <a:pt x="34" y="26"/>
                  </a:lnTo>
                  <a:lnTo>
                    <a:pt x="30" y="26"/>
                  </a:lnTo>
                  <a:lnTo>
                    <a:pt x="34" y="26"/>
                  </a:lnTo>
                  <a:lnTo>
                    <a:pt x="30" y="26"/>
                  </a:lnTo>
                  <a:lnTo>
                    <a:pt x="30" y="26"/>
                  </a:lnTo>
                  <a:lnTo>
                    <a:pt x="30" y="26"/>
                  </a:lnTo>
                  <a:lnTo>
                    <a:pt x="30" y="26"/>
                  </a:lnTo>
                  <a:lnTo>
                    <a:pt x="26" y="30"/>
                  </a:lnTo>
                  <a:lnTo>
                    <a:pt x="30" y="26"/>
                  </a:lnTo>
                  <a:lnTo>
                    <a:pt x="26" y="30"/>
                  </a:lnTo>
                  <a:lnTo>
                    <a:pt x="30" y="26"/>
                  </a:lnTo>
                  <a:lnTo>
                    <a:pt x="26" y="30"/>
                  </a:lnTo>
                  <a:lnTo>
                    <a:pt x="26" y="30"/>
                  </a:lnTo>
                  <a:lnTo>
                    <a:pt x="26" y="34"/>
                  </a:lnTo>
                  <a:lnTo>
                    <a:pt x="26" y="30"/>
                  </a:lnTo>
                  <a:lnTo>
                    <a:pt x="26" y="34"/>
                  </a:lnTo>
                  <a:lnTo>
                    <a:pt x="26" y="30"/>
                  </a:lnTo>
                  <a:lnTo>
                    <a:pt x="30" y="34"/>
                  </a:lnTo>
                  <a:lnTo>
                    <a:pt x="26" y="34"/>
                  </a:lnTo>
                  <a:lnTo>
                    <a:pt x="30" y="39"/>
                  </a:lnTo>
                  <a:lnTo>
                    <a:pt x="26" y="34"/>
                  </a:lnTo>
                  <a:lnTo>
                    <a:pt x="30" y="39"/>
                  </a:lnTo>
                  <a:lnTo>
                    <a:pt x="30" y="34"/>
                  </a:lnTo>
                  <a:lnTo>
                    <a:pt x="30" y="39"/>
                  </a:lnTo>
                  <a:lnTo>
                    <a:pt x="30" y="39"/>
                  </a:lnTo>
                  <a:lnTo>
                    <a:pt x="34" y="39"/>
                  </a:lnTo>
                  <a:lnTo>
                    <a:pt x="30" y="39"/>
                  </a:lnTo>
                  <a:lnTo>
                    <a:pt x="34" y="39"/>
                  </a:lnTo>
                  <a:lnTo>
                    <a:pt x="30" y="39"/>
                  </a:lnTo>
                  <a:lnTo>
                    <a:pt x="34" y="39"/>
                  </a:lnTo>
                  <a:lnTo>
                    <a:pt x="34" y="39"/>
                  </a:lnTo>
                  <a:lnTo>
                    <a:pt x="39" y="39"/>
                  </a:lnTo>
                  <a:lnTo>
                    <a:pt x="34" y="39"/>
                  </a:lnTo>
                  <a:lnTo>
                    <a:pt x="39" y="39"/>
                  </a:lnTo>
                  <a:lnTo>
                    <a:pt x="34" y="39"/>
                  </a:lnTo>
                  <a:lnTo>
                    <a:pt x="39" y="39"/>
                  </a:lnTo>
                  <a:lnTo>
                    <a:pt x="39" y="39"/>
                  </a:lnTo>
                  <a:lnTo>
                    <a:pt x="39" y="34"/>
                  </a:lnTo>
                  <a:lnTo>
                    <a:pt x="39" y="39"/>
                  </a:lnTo>
                  <a:lnTo>
                    <a:pt x="39" y="34"/>
                  </a:lnTo>
                  <a:lnTo>
                    <a:pt x="39" y="39"/>
                  </a:lnTo>
                  <a:lnTo>
                    <a:pt x="43" y="34"/>
                  </a:lnTo>
                  <a:lnTo>
                    <a:pt x="39" y="34"/>
                  </a:lnTo>
                  <a:lnTo>
                    <a:pt x="43" y="30"/>
                  </a:lnTo>
                  <a:lnTo>
                    <a:pt x="43" y="34"/>
                  </a:lnTo>
                  <a:lnTo>
                    <a:pt x="43" y="30"/>
                  </a:lnTo>
                  <a:lnTo>
                    <a:pt x="43" y="34"/>
                  </a:lnTo>
                  <a:lnTo>
                    <a:pt x="43"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3" name="Freeform 52"/>
            <p:cNvSpPr>
              <a:spLocks/>
            </p:cNvSpPr>
            <p:nvPr/>
          </p:nvSpPr>
          <p:spPr bwMode="auto">
            <a:xfrm>
              <a:off x="7224920" y="4527056"/>
              <a:ext cx="72714" cy="92075"/>
            </a:xfrm>
            <a:custGeom>
              <a:avLst/>
              <a:gdLst/>
              <a:ahLst/>
              <a:cxnLst>
                <a:cxn ang="0">
                  <a:pos x="39" y="22"/>
                </a:cxn>
                <a:cxn ang="0">
                  <a:pos x="34" y="30"/>
                </a:cxn>
                <a:cxn ang="0">
                  <a:pos x="30" y="35"/>
                </a:cxn>
                <a:cxn ang="0">
                  <a:pos x="26" y="39"/>
                </a:cxn>
                <a:cxn ang="0">
                  <a:pos x="17" y="43"/>
                </a:cxn>
                <a:cxn ang="0">
                  <a:pos x="8" y="39"/>
                </a:cxn>
                <a:cxn ang="0">
                  <a:pos x="4" y="35"/>
                </a:cxn>
                <a:cxn ang="0">
                  <a:pos x="0" y="30"/>
                </a:cxn>
                <a:cxn ang="0">
                  <a:pos x="0" y="22"/>
                </a:cxn>
                <a:cxn ang="0">
                  <a:pos x="0" y="13"/>
                </a:cxn>
                <a:cxn ang="0">
                  <a:pos x="4" y="9"/>
                </a:cxn>
                <a:cxn ang="0">
                  <a:pos x="8" y="4"/>
                </a:cxn>
                <a:cxn ang="0">
                  <a:pos x="17" y="0"/>
                </a:cxn>
                <a:cxn ang="0">
                  <a:pos x="26" y="4"/>
                </a:cxn>
                <a:cxn ang="0">
                  <a:pos x="30" y="9"/>
                </a:cxn>
                <a:cxn ang="0">
                  <a:pos x="34" y="13"/>
                </a:cxn>
                <a:cxn ang="0">
                  <a:pos x="39" y="22"/>
                </a:cxn>
              </a:cxnLst>
              <a:rect l="0" t="0" r="r" b="b"/>
              <a:pathLst>
                <a:path w="39" h="43">
                  <a:moveTo>
                    <a:pt x="39" y="22"/>
                  </a:moveTo>
                  <a:lnTo>
                    <a:pt x="34" y="30"/>
                  </a:lnTo>
                  <a:lnTo>
                    <a:pt x="30" y="35"/>
                  </a:lnTo>
                  <a:lnTo>
                    <a:pt x="26" y="39"/>
                  </a:lnTo>
                  <a:lnTo>
                    <a:pt x="17" y="43"/>
                  </a:lnTo>
                  <a:lnTo>
                    <a:pt x="8" y="39"/>
                  </a:lnTo>
                  <a:lnTo>
                    <a:pt x="4" y="35"/>
                  </a:lnTo>
                  <a:lnTo>
                    <a:pt x="0" y="30"/>
                  </a:lnTo>
                  <a:lnTo>
                    <a:pt x="0" y="22"/>
                  </a:lnTo>
                  <a:lnTo>
                    <a:pt x="0" y="13"/>
                  </a:lnTo>
                  <a:lnTo>
                    <a:pt x="4" y="9"/>
                  </a:lnTo>
                  <a:lnTo>
                    <a:pt x="8" y="4"/>
                  </a:lnTo>
                  <a:lnTo>
                    <a:pt x="17" y="0"/>
                  </a:lnTo>
                  <a:lnTo>
                    <a:pt x="26" y="4"/>
                  </a:lnTo>
                  <a:lnTo>
                    <a:pt x="30" y="9"/>
                  </a:lnTo>
                  <a:lnTo>
                    <a:pt x="34" y="13"/>
                  </a:lnTo>
                  <a:lnTo>
                    <a:pt x="39" y="22"/>
                  </a:lnTo>
                  <a:close/>
                </a:path>
              </a:pathLst>
            </a:custGeom>
            <a:solidFill>
              <a:srgbClr val="0070C0"/>
            </a:solidFill>
            <a:ln w="9525">
              <a:solidFill>
                <a:srgbClr val="0070C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4" name="Freeform 53"/>
            <p:cNvSpPr>
              <a:spLocks noEditPoints="1"/>
            </p:cNvSpPr>
            <p:nvPr/>
          </p:nvSpPr>
          <p:spPr bwMode="auto">
            <a:xfrm>
              <a:off x="7199692" y="4498377"/>
              <a:ext cx="123170" cy="147924"/>
            </a:xfrm>
            <a:custGeom>
              <a:avLst/>
              <a:gdLst/>
              <a:ahLst/>
              <a:cxnLst>
                <a:cxn ang="0">
                  <a:pos x="65" y="39"/>
                </a:cxn>
                <a:cxn ang="0">
                  <a:pos x="60" y="48"/>
                </a:cxn>
                <a:cxn ang="0">
                  <a:pos x="56" y="56"/>
                </a:cxn>
                <a:cxn ang="0">
                  <a:pos x="47" y="61"/>
                </a:cxn>
                <a:cxn ang="0">
                  <a:pos x="39" y="65"/>
                </a:cxn>
                <a:cxn ang="0">
                  <a:pos x="30" y="69"/>
                </a:cxn>
                <a:cxn ang="0">
                  <a:pos x="21" y="65"/>
                </a:cxn>
                <a:cxn ang="0">
                  <a:pos x="13" y="61"/>
                </a:cxn>
                <a:cxn ang="0">
                  <a:pos x="4" y="52"/>
                </a:cxn>
                <a:cxn ang="0">
                  <a:pos x="0" y="48"/>
                </a:cxn>
                <a:cxn ang="0">
                  <a:pos x="0" y="35"/>
                </a:cxn>
                <a:cxn ang="0">
                  <a:pos x="0" y="26"/>
                </a:cxn>
                <a:cxn ang="0">
                  <a:pos x="4" y="17"/>
                </a:cxn>
                <a:cxn ang="0">
                  <a:pos x="8" y="9"/>
                </a:cxn>
                <a:cxn ang="0">
                  <a:pos x="17" y="4"/>
                </a:cxn>
                <a:cxn ang="0">
                  <a:pos x="26" y="0"/>
                </a:cxn>
                <a:cxn ang="0">
                  <a:pos x="39" y="0"/>
                </a:cxn>
                <a:cxn ang="0">
                  <a:pos x="47" y="4"/>
                </a:cxn>
                <a:cxn ang="0">
                  <a:pos x="52" y="9"/>
                </a:cxn>
                <a:cxn ang="0">
                  <a:pos x="60" y="17"/>
                </a:cxn>
                <a:cxn ang="0">
                  <a:pos x="65" y="26"/>
                </a:cxn>
                <a:cxn ang="0">
                  <a:pos x="39" y="30"/>
                </a:cxn>
                <a:cxn ang="0">
                  <a:pos x="39" y="30"/>
                </a:cxn>
                <a:cxn ang="0">
                  <a:pos x="34" y="26"/>
                </a:cxn>
                <a:cxn ang="0">
                  <a:pos x="34" y="30"/>
                </a:cxn>
                <a:cxn ang="0">
                  <a:pos x="30" y="26"/>
                </a:cxn>
                <a:cxn ang="0">
                  <a:pos x="34" y="26"/>
                </a:cxn>
                <a:cxn ang="0">
                  <a:pos x="26" y="26"/>
                </a:cxn>
                <a:cxn ang="0">
                  <a:pos x="30" y="26"/>
                </a:cxn>
                <a:cxn ang="0">
                  <a:pos x="26" y="30"/>
                </a:cxn>
                <a:cxn ang="0">
                  <a:pos x="26" y="30"/>
                </a:cxn>
                <a:cxn ang="0">
                  <a:pos x="26" y="35"/>
                </a:cxn>
                <a:cxn ang="0">
                  <a:pos x="26" y="35"/>
                </a:cxn>
                <a:cxn ang="0">
                  <a:pos x="26" y="39"/>
                </a:cxn>
                <a:cxn ang="0">
                  <a:pos x="26" y="39"/>
                </a:cxn>
                <a:cxn ang="0">
                  <a:pos x="30" y="43"/>
                </a:cxn>
                <a:cxn ang="0">
                  <a:pos x="30" y="39"/>
                </a:cxn>
                <a:cxn ang="0">
                  <a:pos x="34" y="39"/>
                </a:cxn>
                <a:cxn ang="0">
                  <a:pos x="34" y="43"/>
                </a:cxn>
                <a:cxn ang="0">
                  <a:pos x="39" y="39"/>
                </a:cxn>
                <a:cxn ang="0">
                  <a:pos x="34" y="39"/>
                </a:cxn>
                <a:cxn ang="0">
                  <a:pos x="39" y="35"/>
                </a:cxn>
                <a:cxn ang="0">
                  <a:pos x="39" y="35"/>
                </a:cxn>
              </a:cxnLst>
              <a:rect l="0" t="0" r="r" b="b"/>
              <a:pathLst>
                <a:path w="65" h="69">
                  <a:moveTo>
                    <a:pt x="65" y="35"/>
                  </a:moveTo>
                  <a:lnTo>
                    <a:pt x="65" y="35"/>
                  </a:lnTo>
                  <a:lnTo>
                    <a:pt x="65" y="39"/>
                  </a:lnTo>
                  <a:lnTo>
                    <a:pt x="65" y="43"/>
                  </a:lnTo>
                  <a:lnTo>
                    <a:pt x="60" y="48"/>
                  </a:lnTo>
                  <a:lnTo>
                    <a:pt x="60" y="48"/>
                  </a:lnTo>
                  <a:lnTo>
                    <a:pt x="60" y="52"/>
                  </a:lnTo>
                  <a:lnTo>
                    <a:pt x="56" y="52"/>
                  </a:lnTo>
                  <a:lnTo>
                    <a:pt x="56" y="56"/>
                  </a:lnTo>
                  <a:lnTo>
                    <a:pt x="52" y="56"/>
                  </a:lnTo>
                  <a:lnTo>
                    <a:pt x="52" y="61"/>
                  </a:lnTo>
                  <a:lnTo>
                    <a:pt x="47" y="61"/>
                  </a:lnTo>
                  <a:lnTo>
                    <a:pt x="47" y="65"/>
                  </a:lnTo>
                  <a:lnTo>
                    <a:pt x="43" y="65"/>
                  </a:lnTo>
                  <a:lnTo>
                    <a:pt x="39" y="65"/>
                  </a:lnTo>
                  <a:lnTo>
                    <a:pt x="39" y="65"/>
                  </a:lnTo>
                  <a:lnTo>
                    <a:pt x="34" y="69"/>
                  </a:lnTo>
                  <a:lnTo>
                    <a:pt x="30" y="69"/>
                  </a:lnTo>
                  <a:lnTo>
                    <a:pt x="26" y="65"/>
                  </a:lnTo>
                  <a:lnTo>
                    <a:pt x="21" y="65"/>
                  </a:lnTo>
                  <a:lnTo>
                    <a:pt x="21" y="65"/>
                  </a:lnTo>
                  <a:lnTo>
                    <a:pt x="17" y="65"/>
                  </a:lnTo>
                  <a:lnTo>
                    <a:pt x="13" y="61"/>
                  </a:lnTo>
                  <a:lnTo>
                    <a:pt x="13" y="61"/>
                  </a:lnTo>
                  <a:lnTo>
                    <a:pt x="8" y="56"/>
                  </a:lnTo>
                  <a:lnTo>
                    <a:pt x="8" y="56"/>
                  </a:lnTo>
                  <a:lnTo>
                    <a:pt x="4" y="52"/>
                  </a:lnTo>
                  <a:lnTo>
                    <a:pt x="4" y="52"/>
                  </a:lnTo>
                  <a:lnTo>
                    <a:pt x="0" y="48"/>
                  </a:lnTo>
                  <a:lnTo>
                    <a:pt x="0" y="48"/>
                  </a:lnTo>
                  <a:lnTo>
                    <a:pt x="0" y="43"/>
                  </a:lnTo>
                  <a:lnTo>
                    <a:pt x="0" y="39"/>
                  </a:lnTo>
                  <a:lnTo>
                    <a:pt x="0" y="35"/>
                  </a:lnTo>
                  <a:lnTo>
                    <a:pt x="0" y="35"/>
                  </a:lnTo>
                  <a:lnTo>
                    <a:pt x="0" y="30"/>
                  </a:lnTo>
                  <a:lnTo>
                    <a:pt x="0" y="26"/>
                  </a:lnTo>
                  <a:lnTo>
                    <a:pt x="0" y="22"/>
                  </a:lnTo>
                  <a:lnTo>
                    <a:pt x="0" y="22"/>
                  </a:lnTo>
                  <a:lnTo>
                    <a:pt x="4" y="17"/>
                  </a:lnTo>
                  <a:lnTo>
                    <a:pt x="4" y="13"/>
                  </a:lnTo>
                  <a:lnTo>
                    <a:pt x="8" y="13"/>
                  </a:lnTo>
                  <a:lnTo>
                    <a:pt x="8" y="9"/>
                  </a:lnTo>
                  <a:lnTo>
                    <a:pt x="13" y="9"/>
                  </a:lnTo>
                  <a:lnTo>
                    <a:pt x="13" y="4"/>
                  </a:lnTo>
                  <a:lnTo>
                    <a:pt x="17" y="4"/>
                  </a:lnTo>
                  <a:lnTo>
                    <a:pt x="21" y="4"/>
                  </a:lnTo>
                  <a:lnTo>
                    <a:pt x="21" y="0"/>
                  </a:lnTo>
                  <a:lnTo>
                    <a:pt x="26" y="0"/>
                  </a:lnTo>
                  <a:lnTo>
                    <a:pt x="30" y="0"/>
                  </a:lnTo>
                  <a:lnTo>
                    <a:pt x="34" y="0"/>
                  </a:lnTo>
                  <a:lnTo>
                    <a:pt x="39" y="0"/>
                  </a:lnTo>
                  <a:lnTo>
                    <a:pt x="39" y="0"/>
                  </a:lnTo>
                  <a:lnTo>
                    <a:pt x="43" y="4"/>
                  </a:lnTo>
                  <a:lnTo>
                    <a:pt x="47" y="4"/>
                  </a:lnTo>
                  <a:lnTo>
                    <a:pt x="47" y="4"/>
                  </a:lnTo>
                  <a:lnTo>
                    <a:pt x="52" y="9"/>
                  </a:lnTo>
                  <a:lnTo>
                    <a:pt x="52" y="9"/>
                  </a:lnTo>
                  <a:lnTo>
                    <a:pt x="56" y="13"/>
                  </a:lnTo>
                  <a:lnTo>
                    <a:pt x="56" y="13"/>
                  </a:lnTo>
                  <a:lnTo>
                    <a:pt x="60" y="17"/>
                  </a:lnTo>
                  <a:lnTo>
                    <a:pt x="60" y="22"/>
                  </a:lnTo>
                  <a:lnTo>
                    <a:pt x="60" y="22"/>
                  </a:lnTo>
                  <a:lnTo>
                    <a:pt x="65" y="26"/>
                  </a:lnTo>
                  <a:lnTo>
                    <a:pt x="65" y="30"/>
                  </a:lnTo>
                  <a:lnTo>
                    <a:pt x="65" y="35"/>
                  </a:lnTo>
                  <a:close/>
                  <a:moveTo>
                    <a:pt x="39" y="30"/>
                  </a:moveTo>
                  <a:lnTo>
                    <a:pt x="39" y="35"/>
                  </a:lnTo>
                  <a:lnTo>
                    <a:pt x="39" y="30"/>
                  </a:lnTo>
                  <a:lnTo>
                    <a:pt x="39" y="30"/>
                  </a:lnTo>
                  <a:lnTo>
                    <a:pt x="34" y="30"/>
                  </a:lnTo>
                  <a:lnTo>
                    <a:pt x="39" y="30"/>
                  </a:lnTo>
                  <a:lnTo>
                    <a:pt x="34" y="26"/>
                  </a:lnTo>
                  <a:lnTo>
                    <a:pt x="39" y="30"/>
                  </a:lnTo>
                  <a:lnTo>
                    <a:pt x="34" y="26"/>
                  </a:lnTo>
                  <a:lnTo>
                    <a:pt x="34" y="30"/>
                  </a:lnTo>
                  <a:lnTo>
                    <a:pt x="34" y="26"/>
                  </a:lnTo>
                  <a:lnTo>
                    <a:pt x="34" y="26"/>
                  </a:lnTo>
                  <a:lnTo>
                    <a:pt x="30" y="26"/>
                  </a:lnTo>
                  <a:lnTo>
                    <a:pt x="34" y="26"/>
                  </a:lnTo>
                  <a:lnTo>
                    <a:pt x="30" y="26"/>
                  </a:lnTo>
                  <a:lnTo>
                    <a:pt x="34" y="26"/>
                  </a:lnTo>
                  <a:lnTo>
                    <a:pt x="30" y="26"/>
                  </a:lnTo>
                  <a:lnTo>
                    <a:pt x="30" y="26"/>
                  </a:lnTo>
                  <a:lnTo>
                    <a:pt x="26" y="26"/>
                  </a:lnTo>
                  <a:lnTo>
                    <a:pt x="30" y="26"/>
                  </a:lnTo>
                  <a:lnTo>
                    <a:pt x="26" y="30"/>
                  </a:lnTo>
                  <a:lnTo>
                    <a:pt x="30" y="26"/>
                  </a:lnTo>
                  <a:lnTo>
                    <a:pt x="26" y="30"/>
                  </a:lnTo>
                  <a:lnTo>
                    <a:pt x="26" y="26"/>
                  </a:lnTo>
                  <a:lnTo>
                    <a:pt x="26" y="30"/>
                  </a:lnTo>
                  <a:lnTo>
                    <a:pt x="26" y="30"/>
                  </a:lnTo>
                  <a:lnTo>
                    <a:pt x="26" y="30"/>
                  </a:lnTo>
                  <a:lnTo>
                    <a:pt x="26" y="30"/>
                  </a:lnTo>
                  <a:lnTo>
                    <a:pt x="26" y="35"/>
                  </a:lnTo>
                  <a:lnTo>
                    <a:pt x="26" y="30"/>
                  </a:lnTo>
                  <a:lnTo>
                    <a:pt x="26" y="35"/>
                  </a:lnTo>
                  <a:lnTo>
                    <a:pt x="26" y="35"/>
                  </a:lnTo>
                  <a:lnTo>
                    <a:pt x="26" y="39"/>
                  </a:lnTo>
                  <a:lnTo>
                    <a:pt x="26" y="35"/>
                  </a:lnTo>
                  <a:lnTo>
                    <a:pt x="26" y="39"/>
                  </a:lnTo>
                  <a:lnTo>
                    <a:pt x="26" y="35"/>
                  </a:lnTo>
                  <a:lnTo>
                    <a:pt x="26" y="39"/>
                  </a:lnTo>
                  <a:lnTo>
                    <a:pt x="26" y="39"/>
                  </a:lnTo>
                  <a:lnTo>
                    <a:pt x="26" y="39"/>
                  </a:lnTo>
                  <a:lnTo>
                    <a:pt x="26" y="39"/>
                  </a:lnTo>
                  <a:lnTo>
                    <a:pt x="30" y="39"/>
                  </a:lnTo>
                  <a:lnTo>
                    <a:pt x="26" y="39"/>
                  </a:lnTo>
                  <a:lnTo>
                    <a:pt x="30" y="43"/>
                  </a:lnTo>
                  <a:lnTo>
                    <a:pt x="26" y="39"/>
                  </a:lnTo>
                  <a:lnTo>
                    <a:pt x="30" y="43"/>
                  </a:lnTo>
                  <a:lnTo>
                    <a:pt x="30" y="39"/>
                  </a:lnTo>
                  <a:lnTo>
                    <a:pt x="34" y="43"/>
                  </a:lnTo>
                  <a:lnTo>
                    <a:pt x="30" y="43"/>
                  </a:lnTo>
                  <a:lnTo>
                    <a:pt x="34" y="39"/>
                  </a:lnTo>
                  <a:lnTo>
                    <a:pt x="30" y="43"/>
                  </a:lnTo>
                  <a:lnTo>
                    <a:pt x="34" y="39"/>
                  </a:lnTo>
                  <a:lnTo>
                    <a:pt x="34" y="43"/>
                  </a:lnTo>
                  <a:lnTo>
                    <a:pt x="34" y="39"/>
                  </a:lnTo>
                  <a:lnTo>
                    <a:pt x="34" y="39"/>
                  </a:lnTo>
                  <a:lnTo>
                    <a:pt x="39" y="39"/>
                  </a:lnTo>
                  <a:lnTo>
                    <a:pt x="34" y="39"/>
                  </a:lnTo>
                  <a:lnTo>
                    <a:pt x="39" y="39"/>
                  </a:lnTo>
                  <a:lnTo>
                    <a:pt x="34" y="39"/>
                  </a:lnTo>
                  <a:lnTo>
                    <a:pt x="39" y="35"/>
                  </a:lnTo>
                  <a:lnTo>
                    <a:pt x="39" y="39"/>
                  </a:lnTo>
                  <a:lnTo>
                    <a:pt x="39" y="35"/>
                  </a:lnTo>
                  <a:lnTo>
                    <a:pt x="39" y="39"/>
                  </a:lnTo>
                  <a:lnTo>
                    <a:pt x="39" y="35"/>
                  </a:lnTo>
                  <a:lnTo>
                    <a:pt x="39" y="35"/>
                  </a:lnTo>
                  <a:lnTo>
                    <a:pt x="39" y="30"/>
                  </a:lnTo>
                  <a:close/>
                </a:path>
              </a:pathLst>
            </a:custGeom>
            <a:solidFill>
              <a:srgbClr val="4A7EBB"/>
            </a:solidFill>
            <a:ln w="0">
              <a:solidFill>
                <a:srgbClr val="4A7EBB"/>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5" name="Freeform 54"/>
            <p:cNvSpPr>
              <a:spLocks/>
            </p:cNvSpPr>
            <p:nvPr/>
          </p:nvSpPr>
          <p:spPr bwMode="auto">
            <a:xfrm>
              <a:off x="2474740" y="4824413"/>
              <a:ext cx="393252" cy="99622"/>
            </a:xfrm>
            <a:custGeom>
              <a:avLst/>
              <a:gdLst/>
              <a:ahLst/>
              <a:cxnLst>
                <a:cxn ang="0">
                  <a:pos x="17" y="0"/>
                </a:cxn>
                <a:cxn ang="0">
                  <a:pos x="39" y="4"/>
                </a:cxn>
                <a:cxn ang="0">
                  <a:pos x="60" y="8"/>
                </a:cxn>
                <a:cxn ang="0">
                  <a:pos x="108" y="12"/>
                </a:cxn>
                <a:cxn ang="0">
                  <a:pos x="130" y="17"/>
                </a:cxn>
                <a:cxn ang="0">
                  <a:pos x="151" y="17"/>
                </a:cxn>
                <a:cxn ang="0">
                  <a:pos x="173" y="21"/>
                </a:cxn>
                <a:cxn ang="0">
                  <a:pos x="195" y="21"/>
                </a:cxn>
                <a:cxn ang="0">
                  <a:pos x="199" y="21"/>
                </a:cxn>
                <a:cxn ang="0">
                  <a:pos x="203" y="25"/>
                </a:cxn>
                <a:cxn ang="0">
                  <a:pos x="208" y="30"/>
                </a:cxn>
                <a:cxn ang="0">
                  <a:pos x="208" y="34"/>
                </a:cxn>
                <a:cxn ang="0">
                  <a:pos x="208" y="38"/>
                </a:cxn>
                <a:cxn ang="0">
                  <a:pos x="203" y="43"/>
                </a:cxn>
                <a:cxn ang="0">
                  <a:pos x="199" y="47"/>
                </a:cxn>
                <a:cxn ang="0">
                  <a:pos x="195" y="47"/>
                </a:cxn>
                <a:cxn ang="0">
                  <a:pos x="169" y="47"/>
                </a:cxn>
                <a:cxn ang="0">
                  <a:pos x="147" y="43"/>
                </a:cxn>
                <a:cxn ang="0">
                  <a:pos x="125" y="43"/>
                </a:cxn>
                <a:cxn ang="0">
                  <a:pos x="104" y="38"/>
                </a:cxn>
                <a:cxn ang="0">
                  <a:pos x="56" y="34"/>
                </a:cxn>
                <a:cxn ang="0">
                  <a:pos x="34" y="30"/>
                </a:cxn>
                <a:cxn ang="0">
                  <a:pos x="13" y="25"/>
                </a:cxn>
                <a:cxn ang="0">
                  <a:pos x="8" y="25"/>
                </a:cxn>
                <a:cxn ang="0">
                  <a:pos x="4" y="21"/>
                </a:cxn>
                <a:cxn ang="0">
                  <a:pos x="4" y="17"/>
                </a:cxn>
                <a:cxn ang="0">
                  <a:pos x="0" y="12"/>
                </a:cxn>
                <a:cxn ang="0">
                  <a:pos x="4" y="8"/>
                </a:cxn>
                <a:cxn ang="0">
                  <a:pos x="8" y="4"/>
                </a:cxn>
                <a:cxn ang="0">
                  <a:pos x="13" y="0"/>
                </a:cxn>
                <a:cxn ang="0">
                  <a:pos x="17" y="0"/>
                </a:cxn>
                <a:cxn ang="0">
                  <a:pos x="17" y="0"/>
                </a:cxn>
              </a:cxnLst>
              <a:rect l="0" t="0" r="r" b="b"/>
              <a:pathLst>
                <a:path w="208" h="47">
                  <a:moveTo>
                    <a:pt x="17" y="0"/>
                  </a:moveTo>
                  <a:lnTo>
                    <a:pt x="39" y="4"/>
                  </a:lnTo>
                  <a:lnTo>
                    <a:pt x="60" y="8"/>
                  </a:lnTo>
                  <a:lnTo>
                    <a:pt x="108" y="12"/>
                  </a:lnTo>
                  <a:lnTo>
                    <a:pt x="130" y="17"/>
                  </a:lnTo>
                  <a:lnTo>
                    <a:pt x="151" y="17"/>
                  </a:lnTo>
                  <a:lnTo>
                    <a:pt x="173" y="21"/>
                  </a:lnTo>
                  <a:lnTo>
                    <a:pt x="195" y="21"/>
                  </a:lnTo>
                  <a:lnTo>
                    <a:pt x="199" y="21"/>
                  </a:lnTo>
                  <a:lnTo>
                    <a:pt x="203" y="25"/>
                  </a:lnTo>
                  <a:lnTo>
                    <a:pt x="208" y="30"/>
                  </a:lnTo>
                  <a:lnTo>
                    <a:pt x="208" y="34"/>
                  </a:lnTo>
                  <a:lnTo>
                    <a:pt x="208" y="38"/>
                  </a:lnTo>
                  <a:lnTo>
                    <a:pt x="203" y="43"/>
                  </a:lnTo>
                  <a:lnTo>
                    <a:pt x="199" y="47"/>
                  </a:lnTo>
                  <a:lnTo>
                    <a:pt x="195" y="47"/>
                  </a:lnTo>
                  <a:lnTo>
                    <a:pt x="169" y="47"/>
                  </a:lnTo>
                  <a:lnTo>
                    <a:pt x="147" y="43"/>
                  </a:lnTo>
                  <a:lnTo>
                    <a:pt x="125" y="43"/>
                  </a:lnTo>
                  <a:lnTo>
                    <a:pt x="104" y="38"/>
                  </a:lnTo>
                  <a:lnTo>
                    <a:pt x="56" y="34"/>
                  </a:lnTo>
                  <a:lnTo>
                    <a:pt x="34" y="30"/>
                  </a:lnTo>
                  <a:lnTo>
                    <a:pt x="13" y="25"/>
                  </a:lnTo>
                  <a:lnTo>
                    <a:pt x="8" y="25"/>
                  </a:lnTo>
                  <a:lnTo>
                    <a:pt x="4" y="21"/>
                  </a:lnTo>
                  <a:lnTo>
                    <a:pt x="4" y="17"/>
                  </a:lnTo>
                  <a:lnTo>
                    <a:pt x="0" y="12"/>
                  </a:lnTo>
                  <a:lnTo>
                    <a:pt x="4" y="8"/>
                  </a:lnTo>
                  <a:lnTo>
                    <a:pt x="8" y="4"/>
                  </a:lnTo>
                  <a:lnTo>
                    <a:pt x="13" y="0"/>
                  </a:lnTo>
                  <a:lnTo>
                    <a:pt x="17" y="0"/>
                  </a:lnTo>
                  <a:lnTo>
                    <a:pt x="17" y="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6" name="Freeform 55"/>
            <p:cNvSpPr>
              <a:spLocks/>
            </p:cNvSpPr>
            <p:nvPr/>
          </p:nvSpPr>
          <p:spPr bwMode="auto">
            <a:xfrm>
              <a:off x="2819020" y="4850074"/>
              <a:ext cx="384348" cy="73961"/>
            </a:xfrm>
            <a:custGeom>
              <a:avLst/>
              <a:gdLst/>
              <a:ahLst/>
              <a:cxnLst>
                <a:cxn ang="0">
                  <a:pos x="13" y="9"/>
                </a:cxn>
                <a:cxn ang="0">
                  <a:pos x="34" y="9"/>
                </a:cxn>
                <a:cxn ang="0">
                  <a:pos x="56" y="9"/>
                </a:cxn>
                <a:cxn ang="0">
                  <a:pos x="78" y="9"/>
                </a:cxn>
                <a:cxn ang="0">
                  <a:pos x="99" y="9"/>
                </a:cxn>
                <a:cxn ang="0">
                  <a:pos x="147" y="5"/>
                </a:cxn>
                <a:cxn ang="0">
                  <a:pos x="190" y="0"/>
                </a:cxn>
                <a:cxn ang="0">
                  <a:pos x="195" y="5"/>
                </a:cxn>
                <a:cxn ang="0">
                  <a:pos x="199" y="5"/>
                </a:cxn>
                <a:cxn ang="0">
                  <a:pos x="203" y="9"/>
                </a:cxn>
                <a:cxn ang="0">
                  <a:pos x="203" y="13"/>
                </a:cxn>
                <a:cxn ang="0">
                  <a:pos x="203" y="18"/>
                </a:cxn>
                <a:cxn ang="0">
                  <a:pos x="199" y="22"/>
                </a:cxn>
                <a:cxn ang="0">
                  <a:pos x="195" y="26"/>
                </a:cxn>
                <a:cxn ang="0">
                  <a:pos x="190" y="26"/>
                </a:cxn>
                <a:cxn ang="0">
                  <a:pos x="147" y="31"/>
                </a:cxn>
                <a:cxn ang="0">
                  <a:pos x="104" y="35"/>
                </a:cxn>
                <a:cxn ang="0">
                  <a:pos x="78" y="35"/>
                </a:cxn>
                <a:cxn ang="0">
                  <a:pos x="56" y="35"/>
                </a:cxn>
                <a:cxn ang="0">
                  <a:pos x="34" y="35"/>
                </a:cxn>
                <a:cxn ang="0">
                  <a:pos x="13" y="35"/>
                </a:cxn>
                <a:cxn ang="0">
                  <a:pos x="8" y="35"/>
                </a:cxn>
                <a:cxn ang="0">
                  <a:pos x="4" y="31"/>
                </a:cxn>
                <a:cxn ang="0">
                  <a:pos x="0" y="26"/>
                </a:cxn>
                <a:cxn ang="0">
                  <a:pos x="0" y="22"/>
                </a:cxn>
                <a:cxn ang="0">
                  <a:pos x="0" y="18"/>
                </a:cxn>
                <a:cxn ang="0">
                  <a:pos x="4" y="13"/>
                </a:cxn>
                <a:cxn ang="0">
                  <a:pos x="8" y="9"/>
                </a:cxn>
                <a:cxn ang="0">
                  <a:pos x="13" y="9"/>
                </a:cxn>
                <a:cxn ang="0">
                  <a:pos x="13" y="9"/>
                </a:cxn>
              </a:cxnLst>
              <a:rect l="0" t="0" r="r" b="b"/>
              <a:pathLst>
                <a:path w="203" h="35">
                  <a:moveTo>
                    <a:pt x="13" y="9"/>
                  </a:moveTo>
                  <a:lnTo>
                    <a:pt x="34" y="9"/>
                  </a:lnTo>
                  <a:lnTo>
                    <a:pt x="56" y="9"/>
                  </a:lnTo>
                  <a:lnTo>
                    <a:pt x="78" y="9"/>
                  </a:lnTo>
                  <a:lnTo>
                    <a:pt x="99" y="9"/>
                  </a:lnTo>
                  <a:lnTo>
                    <a:pt x="147" y="5"/>
                  </a:lnTo>
                  <a:lnTo>
                    <a:pt x="190" y="0"/>
                  </a:lnTo>
                  <a:lnTo>
                    <a:pt x="195" y="5"/>
                  </a:lnTo>
                  <a:lnTo>
                    <a:pt x="199" y="5"/>
                  </a:lnTo>
                  <a:lnTo>
                    <a:pt x="203" y="9"/>
                  </a:lnTo>
                  <a:lnTo>
                    <a:pt x="203" y="13"/>
                  </a:lnTo>
                  <a:lnTo>
                    <a:pt x="203" y="18"/>
                  </a:lnTo>
                  <a:lnTo>
                    <a:pt x="199" y="22"/>
                  </a:lnTo>
                  <a:lnTo>
                    <a:pt x="195" y="26"/>
                  </a:lnTo>
                  <a:lnTo>
                    <a:pt x="190" y="26"/>
                  </a:lnTo>
                  <a:lnTo>
                    <a:pt x="147" y="31"/>
                  </a:lnTo>
                  <a:lnTo>
                    <a:pt x="104" y="35"/>
                  </a:lnTo>
                  <a:lnTo>
                    <a:pt x="78" y="35"/>
                  </a:lnTo>
                  <a:lnTo>
                    <a:pt x="56" y="35"/>
                  </a:lnTo>
                  <a:lnTo>
                    <a:pt x="34" y="35"/>
                  </a:lnTo>
                  <a:lnTo>
                    <a:pt x="13" y="35"/>
                  </a:lnTo>
                  <a:lnTo>
                    <a:pt x="8" y="35"/>
                  </a:lnTo>
                  <a:lnTo>
                    <a:pt x="4" y="31"/>
                  </a:lnTo>
                  <a:lnTo>
                    <a:pt x="0" y="26"/>
                  </a:lnTo>
                  <a:lnTo>
                    <a:pt x="0" y="22"/>
                  </a:lnTo>
                  <a:lnTo>
                    <a:pt x="0" y="18"/>
                  </a:lnTo>
                  <a:lnTo>
                    <a:pt x="4" y="13"/>
                  </a:lnTo>
                  <a:lnTo>
                    <a:pt x="8" y="9"/>
                  </a:lnTo>
                  <a:lnTo>
                    <a:pt x="13" y="9"/>
                  </a:lnTo>
                  <a:lnTo>
                    <a:pt x="13" y="9"/>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7" name="Freeform 56"/>
            <p:cNvSpPr>
              <a:spLocks/>
            </p:cNvSpPr>
            <p:nvPr/>
          </p:nvSpPr>
          <p:spPr bwMode="auto">
            <a:xfrm>
              <a:off x="3154397" y="4804791"/>
              <a:ext cx="387316" cy="101131"/>
            </a:xfrm>
            <a:custGeom>
              <a:avLst/>
              <a:gdLst/>
              <a:ahLst/>
              <a:cxnLst>
                <a:cxn ang="0">
                  <a:pos x="13" y="21"/>
                </a:cxn>
                <a:cxn ang="0">
                  <a:pos x="35" y="21"/>
                </a:cxn>
                <a:cxn ang="0">
                  <a:pos x="57" y="17"/>
                </a:cxn>
                <a:cxn ang="0">
                  <a:pos x="100" y="13"/>
                </a:cxn>
                <a:cxn ang="0">
                  <a:pos x="148" y="9"/>
                </a:cxn>
                <a:cxn ang="0">
                  <a:pos x="169" y="4"/>
                </a:cxn>
                <a:cxn ang="0">
                  <a:pos x="191" y="0"/>
                </a:cxn>
                <a:cxn ang="0">
                  <a:pos x="195" y="0"/>
                </a:cxn>
                <a:cxn ang="0">
                  <a:pos x="200" y="4"/>
                </a:cxn>
                <a:cxn ang="0">
                  <a:pos x="204" y="9"/>
                </a:cxn>
                <a:cxn ang="0">
                  <a:pos x="204" y="13"/>
                </a:cxn>
                <a:cxn ang="0">
                  <a:pos x="204" y="17"/>
                </a:cxn>
                <a:cxn ang="0">
                  <a:pos x="204" y="21"/>
                </a:cxn>
                <a:cxn ang="0">
                  <a:pos x="200" y="26"/>
                </a:cxn>
                <a:cxn ang="0">
                  <a:pos x="195" y="26"/>
                </a:cxn>
                <a:cxn ang="0">
                  <a:pos x="174" y="30"/>
                </a:cxn>
                <a:cxn ang="0">
                  <a:pos x="152" y="30"/>
                </a:cxn>
                <a:cxn ang="0">
                  <a:pos x="104" y="39"/>
                </a:cxn>
                <a:cxn ang="0">
                  <a:pos x="61" y="43"/>
                </a:cxn>
                <a:cxn ang="0">
                  <a:pos x="39" y="47"/>
                </a:cxn>
                <a:cxn ang="0">
                  <a:pos x="13" y="47"/>
                </a:cxn>
                <a:cxn ang="0">
                  <a:pos x="9" y="47"/>
                </a:cxn>
                <a:cxn ang="0">
                  <a:pos x="5" y="47"/>
                </a:cxn>
                <a:cxn ang="0">
                  <a:pos x="0" y="43"/>
                </a:cxn>
                <a:cxn ang="0">
                  <a:pos x="0" y="39"/>
                </a:cxn>
                <a:cxn ang="0">
                  <a:pos x="0" y="30"/>
                </a:cxn>
                <a:cxn ang="0">
                  <a:pos x="5" y="26"/>
                </a:cxn>
                <a:cxn ang="0">
                  <a:pos x="9" y="26"/>
                </a:cxn>
                <a:cxn ang="0">
                  <a:pos x="13" y="21"/>
                </a:cxn>
                <a:cxn ang="0">
                  <a:pos x="13" y="21"/>
                </a:cxn>
              </a:cxnLst>
              <a:rect l="0" t="0" r="r" b="b"/>
              <a:pathLst>
                <a:path w="204" h="47">
                  <a:moveTo>
                    <a:pt x="13" y="21"/>
                  </a:moveTo>
                  <a:lnTo>
                    <a:pt x="35" y="21"/>
                  </a:lnTo>
                  <a:lnTo>
                    <a:pt x="57" y="17"/>
                  </a:lnTo>
                  <a:lnTo>
                    <a:pt x="100" y="13"/>
                  </a:lnTo>
                  <a:lnTo>
                    <a:pt x="148" y="9"/>
                  </a:lnTo>
                  <a:lnTo>
                    <a:pt x="169" y="4"/>
                  </a:lnTo>
                  <a:lnTo>
                    <a:pt x="191" y="0"/>
                  </a:lnTo>
                  <a:lnTo>
                    <a:pt x="195" y="0"/>
                  </a:lnTo>
                  <a:lnTo>
                    <a:pt x="200" y="4"/>
                  </a:lnTo>
                  <a:lnTo>
                    <a:pt x="204" y="9"/>
                  </a:lnTo>
                  <a:lnTo>
                    <a:pt x="204" y="13"/>
                  </a:lnTo>
                  <a:lnTo>
                    <a:pt x="204" y="17"/>
                  </a:lnTo>
                  <a:lnTo>
                    <a:pt x="204" y="21"/>
                  </a:lnTo>
                  <a:lnTo>
                    <a:pt x="200" y="26"/>
                  </a:lnTo>
                  <a:lnTo>
                    <a:pt x="195" y="26"/>
                  </a:lnTo>
                  <a:lnTo>
                    <a:pt x="174" y="30"/>
                  </a:lnTo>
                  <a:lnTo>
                    <a:pt x="152" y="30"/>
                  </a:lnTo>
                  <a:lnTo>
                    <a:pt x="104" y="39"/>
                  </a:lnTo>
                  <a:lnTo>
                    <a:pt x="61" y="43"/>
                  </a:lnTo>
                  <a:lnTo>
                    <a:pt x="39" y="47"/>
                  </a:lnTo>
                  <a:lnTo>
                    <a:pt x="13" y="47"/>
                  </a:lnTo>
                  <a:lnTo>
                    <a:pt x="9" y="47"/>
                  </a:lnTo>
                  <a:lnTo>
                    <a:pt x="5" y="47"/>
                  </a:lnTo>
                  <a:lnTo>
                    <a:pt x="0" y="43"/>
                  </a:lnTo>
                  <a:lnTo>
                    <a:pt x="0" y="39"/>
                  </a:lnTo>
                  <a:lnTo>
                    <a:pt x="0" y="30"/>
                  </a:lnTo>
                  <a:lnTo>
                    <a:pt x="5" y="26"/>
                  </a:lnTo>
                  <a:lnTo>
                    <a:pt x="9" y="26"/>
                  </a:lnTo>
                  <a:lnTo>
                    <a:pt x="13" y="21"/>
                  </a:lnTo>
                  <a:lnTo>
                    <a:pt x="13" y="21"/>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8" name="Freeform 57"/>
            <p:cNvSpPr>
              <a:spLocks/>
            </p:cNvSpPr>
            <p:nvPr/>
          </p:nvSpPr>
          <p:spPr bwMode="auto">
            <a:xfrm>
              <a:off x="3500162" y="4776111"/>
              <a:ext cx="385832" cy="84528"/>
            </a:xfrm>
            <a:custGeom>
              <a:avLst/>
              <a:gdLst/>
              <a:ahLst/>
              <a:cxnLst>
                <a:cxn ang="0">
                  <a:pos x="9" y="13"/>
                </a:cxn>
                <a:cxn ang="0">
                  <a:pos x="57" y="9"/>
                </a:cxn>
                <a:cxn ang="0">
                  <a:pos x="100" y="4"/>
                </a:cxn>
                <a:cxn ang="0">
                  <a:pos x="122" y="4"/>
                </a:cxn>
                <a:cxn ang="0">
                  <a:pos x="143" y="4"/>
                </a:cxn>
                <a:cxn ang="0">
                  <a:pos x="165" y="4"/>
                </a:cxn>
                <a:cxn ang="0">
                  <a:pos x="191" y="0"/>
                </a:cxn>
                <a:cxn ang="0">
                  <a:pos x="195" y="4"/>
                </a:cxn>
                <a:cxn ang="0">
                  <a:pos x="200" y="4"/>
                </a:cxn>
                <a:cxn ang="0">
                  <a:pos x="200" y="9"/>
                </a:cxn>
                <a:cxn ang="0">
                  <a:pos x="204" y="13"/>
                </a:cxn>
                <a:cxn ang="0">
                  <a:pos x="200" y="22"/>
                </a:cxn>
                <a:cxn ang="0">
                  <a:pos x="200" y="26"/>
                </a:cxn>
                <a:cxn ang="0">
                  <a:pos x="195" y="26"/>
                </a:cxn>
                <a:cxn ang="0">
                  <a:pos x="191" y="26"/>
                </a:cxn>
                <a:cxn ang="0">
                  <a:pos x="169" y="26"/>
                </a:cxn>
                <a:cxn ang="0">
                  <a:pos x="148" y="30"/>
                </a:cxn>
                <a:cxn ang="0">
                  <a:pos x="122" y="30"/>
                </a:cxn>
                <a:cxn ang="0">
                  <a:pos x="100" y="30"/>
                </a:cxn>
                <a:cxn ang="0">
                  <a:pos x="57" y="34"/>
                </a:cxn>
                <a:cxn ang="0">
                  <a:pos x="13" y="39"/>
                </a:cxn>
                <a:cxn ang="0">
                  <a:pos x="9" y="39"/>
                </a:cxn>
                <a:cxn ang="0">
                  <a:pos x="5" y="39"/>
                </a:cxn>
                <a:cxn ang="0">
                  <a:pos x="0" y="34"/>
                </a:cxn>
                <a:cxn ang="0">
                  <a:pos x="0" y="30"/>
                </a:cxn>
                <a:cxn ang="0">
                  <a:pos x="0" y="22"/>
                </a:cxn>
                <a:cxn ang="0">
                  <a:pos x="0" y="17"/>
                </a:cxn>
                <a:cxn ang="0">
                  <a:pos x="5" y="17"/>
                </a:cxn>
                <a:cxn ang="0">
                  <a:pos x="9" y="13"/>
                </a:cxn>
                <a:cxn ang="0">
                  <a:pos x="9" y="13"/>
                </a:cxn>
              </a:cxnLst>
              <a:rect l="0" t="0" r="r" b="b"/>
              <a:pathLst>
                <a:path w="204" h="39">
                  <a:moveTo>
                    <a:pt x="9" y="13"/>
                  </a:moveTo>
                  <a:lnTo>
                    <a:pt x="57" y="9"/>
                  </a:lnTo>
                  <a:lnTo>
                    <a:pt x="100" y="4"/>
                  </a:lnTo>
                  <a:lnTo>
                    <a:pt x="122" y="4"/>
                  </a:lnTo>
                  <a:lnTo>
                    <a:pt x="143" y="4"/>
                  </a:lnTo>
                  <a:lnTo>
                    <a:pt x="165" y="4"/>
                  </a:lnTo>
                  <a:lnTo>
                    <a:pt x="191" y="0"/>
                  </a:lnTo>
                  <a:lnTo>
                    <a:pt x="195" y="4"/>
                  </a:lnTo>
                  <a:lnTo>
                    <a:pt x="200" y="4"/>
                  </a:lnTo>
                  <a:lnTo>
                    <a:pt x="200" y="9"/>
                  </a:lnTo>
                  <a:lnTo>
                    <a:pt x="204" y="13"/>
                  </a:lnTo>
                  <a:lnTo>
                    <a:pt x="200" y="22"/>
                  </a:lnTo>
                  <a:lnTo>
                    <a:pt x="200" y="26"/>
                  </a:lnTo>
                  <a:lnTo>
                    <a:pt x="195" y="26"/>
                  </a:lnTo>
                  <a:lnTo>
                    <a:pt x="191" y="26"/>
                  </a:lnTo>
                  <a:lnTo>
                    <a:pt x="169" y="26"/>
                  </a:lnTo>
                  <a:lnTo>
                    <a:pt x="148" y="30"/>
                  </a:lnTo>
                  <a:lnTo>
                    <a:pt x="122" y="30"/>
                  </a:lnTo>
                  <a:lnTo>
                    <a:pt x="100" y="30"/>
                  </a:lnTo>
                  <a:lnTo>
                    <a:pt x="57" y="34"/>
                  </a:lnTo>
                  <a:lnTo>
                    <a:pt x="13" y="39"/>
                  </a:lnTo>
                  <a:lnTo>
                    <a:pt x="9" y="39"/>
                  </a:lnTo>
                  <a:lnTo>
                    <a:pt x="5" y="39"/>
                  </a:lnTo>
                  <a:lnTo>
                    <a:pt x="0" y="34"/>
                  </a:lnTo>
                  <a:lnTo>
                    <a:pt x="0" y="30"/>
                  </a:lnTo>
                  <a:lnTo>
                    <a:pt x="0" y="22"/>
                  </a:lnTo>
                  <a:lnTo>
                    <a:pt x="0" y="17"/>
                  </a:lnTo>
                  <a:lnTo>
                    <a:pt x="5" y="17"/>
                  </a:lnTo>
                  <a:lnTo>
                    <a:pt x="9" y="13"/>
                  </a:lnTo>
                  <a:lnTo>
                    <a:pt x="9" y="13"/>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29" name="Freeform 58"/>
            <p:cNvSpPr>
              <a:spLocks/>
            </p:cNvSpPr>
            <p:nvPr/>
          </p:nvSpPr>
          <p:spPr bwMode="auto">
            <a:xfrm>
              <a:off x="3837022" y="4776111"/>
              <a:ext cx="387316" cy="92075"/>
            </a:xfrm>
            <a:custGeom>
              <a:avLst/>
              <a:gdLst/>
              <a:ahLst/>
              <a:cxnLst>
                <a:cxn ang="0">
                  <a:pos x="13" y="0"/>
                </a:cxn>
                <a:cxn ang="0">
                  <a:pos x="22" y="0"/>
                </a:cxn>
                <a:cxn ang="0">
                  <a:pos x="35" y="4"/>
                </a:cxn>
                <a:cxn ang="0">
                  <a:pos x="48" y="4"/>
                </a:cxn>
                <a:cxn ang="0">
                  <a:pos x="56" y="4"/>
                </a:cxn>
                <a:cxn ang="0">
                  <a:pos x="82" y="9"/>
                </a:cxn>
                <a:cxn ang="0">
                  <a:pos x="104" y="13"/>
                </a:cxn>
                <a:cxn ang="0">
                  <a:pos x="126" y="17"/>
                </a:cxn>
                <a:cxn ang="0">
                  <a:pos x="139" y="17"/>
                </a:cxn>
                <a:cxn ang="0">
                  <a:pos x="147" y="17"/>
                </a:cxn>
                <a:cxn ang="0">
                  <a:pos x="156" y="17"/>
                </a:cxn>
                <a:cxn ang="0">
                  <a:pos x="169" y="17"/>
                </a:cxn>
                <a:cxn ang="0">
                  <a:pos x="178" y="17"/>
                </a:cxn>
                <a:cxn ang="0">
                  <a:pos x="191" y="17"/>
                </a:cxn>
                <a:cxn ang="0">
                  <a:pos x="195" y="17"/>
                </a:cxn>
                <a:cxn ang="0">
                  <a:pos x="199" y="17"/>
                </a:cxn>
                <a:cxn ang="0">
                  <a:pos x="204" y="22"/>
                </a:cxn>
                <a:cxn ang="0">
                  <a:pos x="204" y="26"/>
                </a:cxn>
                <a:cxn ang="0">
                  <a:pos x="204" y="30"/>
                </a:cxn>
                <a:cxn ang="0">
                  <a:pos x="204" y="34"/>
                </a:cxn>
                <a:cxn ang="0">
                  <a:pos x="199" y="39"/>
                </a:cxn>
                <a:cxn ang="0">
                  <a:pos x="195" y="43"/>
                </a:cxn>
                <a:cxn ang="0">
                  <a:pos x="182" y="43"/>
                </a:cxn>
                <a:cxn ang="0">
                  <a:pos x="169" y="43"/>
                </a:cxn>
                <a:cxn ang="0">
                  <a:pos x="156" y="43"/>
                </a:cxn>
                <a:cxn ang="0">
                  <a:pos x="147" y="43"/>
                </a:cxn>
                <a:cxn ang="0">
                  <a:pos x="134" y="43"/>
                </a:cxn>
                <a:cxn ang="0">
                  <a:pos x="121" y="39"/>
                </a:cxn>
                <a:cxn ang="0">
                  <a:pos x="100" y="39"/>
                </a:cxn>
                <a:cxn ang="0">
                  <a:pos x="78" y="34"/>
                </a:cxn>
                <a:cxn ang="0">
                  <a:pos x="56" y="30"/>
                </a:cxn>
                <a:cxn ang="0">
                  <a:pos x="43" y="30"/>
                </a:cxn>
                <a:cxn ang="0">
                  <a:pos x="35" y="30"/>
                </a:cxn>
                <a:cxn ang="0">
                  <a:pos x="22" y="26"/>
                </a:cxn>
                <a:cxn ang="0">
                  <a:pos x="13" y="26"/>
                </a:cxn>
                <a:cxn ang="0">
                  <a:pos x="4" y="26"/>
                </a:cxn>
                <a:cxn ang="0">
                  <a:pos x="4" y="22"/>
                </a:cxn>
                <a:cxn ang="0">
                  <a:pos x="0" y="17"/>
                </a:cxn>
                <a:cxn ang="0">
                  <a:pos x="0" y="13"/>
                </a:cxn>
                <a:cxn ang="0">
                  <a:pos x="0" y="9"/>
                </a:cxn>
                <a:cxn ang="0">
                  <a:pos x="4" y="4"/>
                </a:cxn>
                <a:cxn ang="0">
                  <a:pos x="9" y="4"/>
                </a:cxn>
                <a:cxn ang="0">
                  <a:pos x="13" y="0"/>
                </a:cxn>
                <a:cxn ang="0">
                  <a:pos x="13" y="0"/>
                </a:cxn>
              </a:cxnLst>
              <a:rect l="0" t="0" r="r" b="b"/>
              <a:pathLst>
                <a:path w="204" h="43">
                  <a:moveTo>
                    <a:pt x="13" y="0"/>
                  </a:moveTo>
                  <a:lnTo>
                    <a:pt x="22" y="0"/>
                  </a:lnTo>
                  <a:lnTo>
                    <a:pt x="35" y="4"/>
                  </a:lnTo>
                  <a:lnTo>
                    <a:pt x="48" y="4"/>
                  </a:lnTo>
                  <a:lnTo>
                    <a:pt x="56" y="4"/>
                  </a:lnTo>
                  <a:lnTo>
                    <a:pt x="82" y="9"/>
                  </a:lnTo>
                  <a:lnTo>
                    <a:pt x="104" y="13"/>
                  </a:lnTo>
                  <a:lnTo>
                    <a:pt x="126" y="17"/>
                  </a:lnTo>
                  <a:lnTo>
                    <a:pt x="139" y="17"/>
                  </a:lnTo>
                  <a:lnTo>
                    <a:pt x="147" y="17"/>
                  </a:lnTo>
                  <a:lnTo>
                    <a:pt x="156" y="17"/>
                  </a:lnTo>
                  <a:lnTo>
                    <a:pt x="169" y="17"/>
                  </a:lnTo>
                  <a:lnTo>
                    <a:pt x="178" y="17"/>
                  </a:lnTo>
                  <a:lnTo>
                    <a:pt x="191" y="17"/>
                  </a:lnTo>
                  <a:lnTo>
                    <a:pt x="195" y="17"/>
                  </a:lnTo>
                  <a:lnTo>
                    <a:pt x="199" y="17"/>
                  </a:lnTo>
                  <a:lnTo>
                    <a:pt x="204" y="22"/>
                  </a:lnTo>
                  <a:lnTo>
                    <a:pt x="204" y="26"/>
                  </a:lnTo>
                  <a:lnTo>
                    <a:pt x="204" y="30"/>
                  </a:lnTo>
                  <a:lnTo>
                    <a:pt x="204" y="34"/>
                  </a:lnTo>
                  <a:lnTo>
                    <a:pt x="199" y="39"/>
                  </a:lnTo>
                  <a:lnTo>
                    <a:pt x="195" y="43"/>
                  </a:lnTo>
                  <a:lnTo>
                    <a:pt x="182" y="43"/>
                  </a:lnTo>
                  <a:lnTo>
                    <a:pt x="169" y="43"/>
                  </a:lnTo>
                  <a:lnTo>
                    <a:pt x="156" y="43"/>
                  </a:lnTo>
                  <a:lnTo>
                    <a:pt x="147" y="43"/>
                  </a:lnTo>
                  <a:lnTo>
                    <a:pt x="134" y="43"/>
                  </a:lnTo>
                  <a:lnTo>
                    <a:pt x="121" y="39"/>
                  </a:lnTo>
                  <a:lnTo>
                    <a:pt x="100" y="39"/>
                  </a:lnTo>
                  <a:lnTo>
                    <a:pt x="78" y="34"/>
                  </a:lnTo>
                  <a:lnTo>
                    <a:pt x="56" y="30"/>
                  </a:lnTo>
                  <a:lnTo>
                    <a:pt x="43" y="30"/>
                  </a:lnTo>
                  <a:lnTo>
                    <a:pt x="35" y="30"/>
                  </a:lnTo>
                  <a:lnTo>
                    <a:pt x="22" y="26"/>
                  </a:lnTo>
                  <a:lnTo>
                    <a:pt x="13" y="26"/>
                  </a:lnTo>
                  <a:lnTo>
                    <a:pt x="4" y="26"/>
                  </a:lnTo>
                  <a:lnTo>
                    <a:pt x="4" y="22"/>
                  </a:lnTo>
                  <a:lnTo>
                    <a:pt x="0" y="17"/>
                  </a:lnTo>
                  <a:lnTo>
                    <a:pt x="0" y="13"/>
                  </a:lnTo>
                  <a:lnTo>
                    <a:pt x="0" y="9"/>
                  </a:lnTo>
                  <a:lnTo>
                    <a:pt x="4" y="4"/>
                  </a:lnTo>
                  <a:lnTo>
                    <a:pt x="9" y="4"/>
                  </a:lnTo>
                  <a:lnTo>
                    <a:pt x="13" y="0"/>
                  </a:lnTo>
                  <a:lnTo>
                    <a:pt x="13" y="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0" name="Freeform 59"/>
            <p:cNvSpPr>
              <a:spLocks/>
            </p:cNvSpPr>
            <p:nvPr/>
          </p:nvSpPr>
          <p:spPr bwMode="auto">
            <a:xfrm>
              <a:off x="4175367" y="4665924"/>
              <a:ext cx="393252" cy="202263"/>
            </a:xfrm>
            <a:custGeom>
              <a:avLst/>
              <a:gdLst/>
              <a:ahLst/>
              <a:cxnLst>
                <a:cxn ang="0">
                  <a:pos x="13" y="69"/>
                </a:cxn>
                <a:cxn ang="0">
                  <a:pos x="21" y="65"/>
                </a:cxn>
                <a:cxn ang="0">
                  <a:pos x="34" y="65"/>
                </a:cxn>
                <a:cxn ang="0">
                  <a:pos x="43" y="61"/>
                </a:cxn>
                <a:cxn ang="0">
                  <a:pos x="52" y="56"/>
                </a:cxn>
                <a:cxn ang="0">
                  <a:pos x="65" y="52"/>
                </a:cxn>
                <a:cxn ang="0">
                  <a:pos x="73" y="43"/>
                </a:cxn>
                <a:cxn ang="0">
                  <a:pos x="95" y="35"/>
                </a:cxn>
                <a:cxn ang="0">
                  <a:pos x="121" y="22"/>
                </a:cxn>
                <a:cxn ang="0">
                  <a:pos x="130" y="17"/>
                </a:cxn>
                <a:cxn ang="0">
                  <a:pos x="143" y="13"/>
                </a:cxn>
                <a:cxn ang="0">
                  <a:pos x="156" y="9"/>
                </a:cxn>
                <a:cxn ang="0">
                  <a:pos x="169" y="4"/>
                </a:cxn>
                <a:cxn ang="0">
                  <a:pos x="177" y="0"/>
                </a:cxn>
                <a:cxn ang="0">
                  <a:pos x="190" y="0"/>
                </a:cxn>
                <a:cxn ang="0">
                  <a:pos x="195" y="0"/>
                </a:cxn>
                <a:cxn ang="0">
                  <a:pos x="199" y="0"/>
                </a:cxn>
                <a:cxn ang="0">
                  <a:pos x="203" y="4"/>
                </a:cxn>
                <a:cxn ang="0">
                  <a:pos x="208" y="9"/>
                </a:cxn>
                <a:cxn ang="0">
                  <a:pos x="203" y="17"/>
                </a:cxn>
                <a:cxn ang="0">
                  <a:pos x="203" y="22"/>
                </a:cxn>
                <a:cxn ang="0">
                  <a:pos x="199" y="22"/>
                </a:cxn>
                <a:cxn ang="0">
                  <a:pos x="195" y="26"/>
                </a:cxn>
                <a:cxn ang="0">
                  <a:pos x="186" y="26"/>
                </a:cxn>
                <a:cxn ang="0">
                  <a:pos x="173" y="26"/>
                </a:cxn>
                <a:cxn ang="0">
                  <a:pos x="164" y="30"/>
                </a:cxn>
                <a:cxn ang="0">
                  <a:pos x="151" y="35"/>
                </a:cxn>
                <a:cxn ang="0">
                  <a:pos x="143" y="39"/>
                </a:cxn>
                <a:cxn ang="0">
                  <a:pos x="130" y="43"/>
                </a:cxn>
                <a:cxn ang="0">
                  <a:pos x="108" y="56"/>
                </a:cxn>
                <a:cxn ang="0">
                  <a:pos x="86" y="69"/>
                </a:cxn>
                <a:cxn ang="0">
                  <a:pos x="73" y="74"/>
                </a:cxn>
                <a:cxn ang="0">
                  <a:pos x="65" y="78"/>
                </a:cxn>
                <a:cxn ang="0">
                  <a:pos x="52" y="82"/>
                </a:cxn>
                <a:cxn ang="0">
                  <a:pos x="39" y="86"/>
                </a:cxn>
                <a:cxn ang="0">
                  <a:pos x="26" y="91"/>
                </a:cxn>
                <a:cxn ang="0">
                  <a:pos x="17" y="95"/>
                </a:cxn>
                <a:cxn ang="0">
                  <a:pos x="13" y="95"/>
                </a:cxn>
                <a:cxn ang="0">
                  <a:pos x="8" y="91"/>
                </a:cxn>
                <a:cxn ang="0">
                  <a:pos x="4" y="86"/>
                </a:cxn>
                <a:cxn ang="0">
                  <a:pos x="0" y="82"/>
                </a:cxn>
                <a:cxn ang="0">
                  <a:pos x="0" y="78"/>
                </a:cxn>
                <a:cxn ang="0">
                  <a:pos x="4" y="74"/>
                </a:cxn>
                <a:cxn ang="0">
                  <a:pos x="4" y="69"/>
                </a:cxn>
                <a:cxn ang="0">
                  <a:pos x="13" y="69"/>
                </a:cxn>
                <a:cxn ang="0">
                  <a:pos x="13" y="69"/>
                </a:cxn>
              </a:cxnLst>
              <a:rect l="0" t="0" r="r" b="b"/>
              <a:pathLst>
                <a:path w="208" h="95">
                  <a:moveTo>
                    <a:pt x="13" y="69"/>
                  </a:moveTo>
                  <a:lnTo>
                    <a:pt x="21" y="65"/>
                  </a:lnTo>
                  <a:lnTo>
                    <a:pt x="34" y="65"/>
                  </a:lnTo>
                  <a:lnTo>
                    <a:pt x="43" y="61"/>
                  </a:lnTo>
                  <a:lnTo>
                    <a:pt x="52" y="56"/>
                  </a:lnTo>
                  <a:lnTo>
                    <a:pt x="65" y="52"/>
                  </a:lnTo>
                  <a:lnTo>
                    <a:pt x="73" y="43"/>
                  </a:lnTo>
                  <a:lnTo>
                    <a:pt x="95" y="35"/>
                  </a:lnTo>
                  <a:lnTo>
                    <a:pt x="121" y="22"/>
                  </a:lnTo>
                  <a:lnTo>
                    <a:pt x="130" y="17"/>
                  </a:lnTo>
                  <a:lnTo>
                    <a:pt x="143" y="13"/>
                  </a:lnTo>
                  <a:lnTo>
                    <a:pt x="156" y="9"/>
                  </a:lnTo>
                  <a:lnTo>
                    <a:pt x="169" y="4"/>
                  </a:lnTo>
                  <a:lnTo>
                    <a:pt x="177" y="0"/>
                  </a:lnTo>
                  <a:lnTo>
                    <a:pt x="190" y="0"/>
                  </a:lnTo>
                  <a:lnTo>
                    <a:pt x="195" y="0"/>
                  </a:lnTo>
                  <a:lnTo>
                    <a:pt x="199" y="0"/>
                  </a:lnTo>
                  <a:lnTo>
                    <a:pt x="203" y="4"/>
                  </a:lnTo>
                  <a:lnTo>
                    <a:pt x="208" y="9"/>
                  </a:lnTo>
                  <a:lnTo>
                    <a:pt x="203" y="17"/>
                  </a:lnTo>
                  <a:lnTo>
                    <a:pt x="203" y="22"/>
                  </a:lnTo>
                  <a:lnTo>
                    <a:pt x="199" y="22"/>
                  </a:lnTo>
                  <a:lnTo>
                    <a:pt x="195" y="26"/>
                  </a:lnTo>
                  <a:lnTo>
                    <a:pt x="186" y="26"/>
                  </a:lnTo>
                  <a:lnTo>
                    <a:pt x="173" y="26"/>
                  </a:lnTo>
                  <a:lnTo>
                    <a:pt x="164" y="30"/>
                  </a:lnTo>
                  <a:lnTo>
                    <a:pt x="151" y="35"/>
                  </a:lnTo>
                  <a:lnTo>
                    <a:pt x="143" y="39"/>
                  </a:lnTo>
                  <a:lnTo>
                    <a:pt x="130" y="43"/>
                  </a:lnTo>
                  <a:lnTo>
                    <a:pt x="108" y="56"/>
                  </a:lnTo>
                  <a:lnTo>
                    <a:pt x="86" y="69"/>
                  </a:lnTo>
                  <a:lnTo>
                    <a:pt x="73" y="74"/>
                  </a:lnTo>
                  <a:lnTo>
                    <a:pt x="65" y="78"/>
                  </a:lnTo>
                  <a:lnTo>
                    <a:pt x="52" y="82"/>
                  </a:lnTo>
                  <a:lnTo>
                    <a:pt x="39" y="86"/>
                  </a:lnTo>
                  <a:lnTo>
                    <a:pt x="26" y="91"/>
                  </a:lnTo>
                  <a:lnTo>
                    <a:pt x="17" y="95"/>
                  </a:lnTo>
                  <a:lnTo>
                    <a:pt x="13" y="95"/>
                  </a:lnTo>
                  <a:lnTo>
                    <a:pt x="8" y="91"/>
                  </a:lnTo>
                  <a:lnTo>
                    <a:pt x="4" y="86"/>
                  </a:lnTo>
                  <a:lnTo>
                    <a:pt x="0" y="82"/>
                  </a:lnTo>
                  <a:lnTo>
                    <a:pt x="0" y="78"/>
                  </a:lnTo>
                  <a:lnTo>
                    <a:pt x="4" y="74"/>
                  </a:lnTo>
                  <a:lnTo>
                    <a:pt x="4" y="69"/>
                  </a:lnTo>
                  <a:lnTo>
                    <a:pt x="13" y="69"/>
                  </a:lnTo>
                  <a:lnTo>
                    <a:pt x="13" y="69"/>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1" name="Freeform 60"/>
            <p:cNvSpPr>
              <a:spLocks/>
            </p:cNvSpPr>
            <p:nvPr/>
          </p:nvSpPr>
          <p:spPr bwMode="auto">
            <a:xfrm>
              <a:off x="4519647" y="4665924"/>
              <a:ext cx="387316" cy="138867"/>
            </a:xfrm>
            <a:custGeom>
              <a:avLst/>
              <a:gdLst/>
              <a:ahLst/>
              <a:cxnLst>
                <a:cxn ang="0">
                  <a:pos x="8" y="0"/>
                </a:cxn>
                <a:cxn ang="0">
                  <a:pos x="21" y="0"/>
                </a:cxn>
                <a:cxn ang="0">
                  <a:pos x="34" y="0"/>
                </a:cxn>
                <a:cxn ang="0">
                  <a:pos x="47" y="0"/>
                </a:cxn>
                <a:cxn ang="0">
                  <a:pos x="56" y="4"/>
                </a:cxn>
                <a:cxn ang="0">
                  <a:pos x="69" y="4"/>
                </a:cxn>
                <a:cxn ang="0">
                  <a:pos x="82" y="9"/>
                </a:cxn>
                <a:cxn ang="0">
                  <a:pos x="104" y="17"/>
                </a:cxn>
                <a:cxn ang="0">
                  <a:pos x="125" y="26"/>
                </a:cxn>
                <a:cxn ang="0">
                  <a:pos x="139" y="30"/>
                </a:cxn>
                <a:cxn ang="0">
                  <a:pos x="147" y="30"/>
                </a:cxn>
                <a:cxn ang="0">
                  <a:pos x="160" y="35"/>
                </a:cxn>
                <a:cxn ang="0">
                  <a:pos x="169" y="39"/>
                </a:cxn>
                <a:cxn ang="0">
                  <a:pos x="182" y="39"/>
                </a:cxn>
                <a:cxn ang="0">
                  <a:pos x="191" y="39"/>
                </a:cxn>
                <a:cxn ang="0">
                  <a:pos x="195" y="43"/>
                </a:cxn>
                <a:cxn ang="0">
                  <a:pos x="199" y="43"/>
                </a:cxn>
                <a:cxn ang="0">
                  <a:pos x="204" y="48"/>
                </a:cxn>
                <a:cxn ang="0">
                  <a:pos x="204" y="56"/>
                </a:cxn>
                <a:cxn ang="0">
                  <a:pos x="199" y="61"/>
                </a:cxn>
                <a:cxn ang="0">
                  <a:pos x="199" y="65"/>
                </a:cxn>
                <a:cxn ang="0">
                  <a:pos x="195" y="65"/>
                </a:cxn>
                <a:cxn ang="0">
                  <a:pos x="186" y="65"/>
                </a:cxn>
                <a:cxn ang="0">
                  <a:pos x="178" y="65"/>
                </a:cxn>
                <a:cxn ang="0">
                  <a:pos x="165" y="61"/>
                </a:cxn>
                <a:cxn ang="0">
                  <a:pos x="152" y="61"/>
                </a:cxn>
                <a:cxn ang="0">
                  <a:pos x="143" y="56"/>
                </a:cxn>
                <a:cxn ang="0">
                  <a:pos x="130" y="52"/>
                </a:cxn>
                <a:cxn ang="0">
                  <a:pos x="117" y="48"/>
                </a:cxn>
                <a:cxn ang="0">
                  <a:pos x="95" y="43"/>
                </a:cxn>
                <a:cxn ang="0">
                  <a:pos x="73" y="35"/>
                </a:cxn>
                <a:cxn ang="0">
                  <a:pos x="65" y="30"/>
                </a:cxn>
                <a:cxn ang="0">
                  <a:pos x="52" y="30"/>
                </a:cxn>
                <a:cxn ang="0">
                  <a:pos x="43" y="26"/>
                </a:cxn>
                <a:cxn ang="0">
                  <a:pos x="34" y="26"/>
                </a:cxn>
                <a:cxn ang="0">
                  <a:pos x="21" y="26"/>
                </a:cxn>
                <a:cxn ang="0">
                  <a:pos x="13" y="26"/>
                </a:cxn>
                <a:cxn ang="0">
                  <a:pos x="8" y="22"/>
                </a:cxn>
                <a:cxn ang="0">
                  <a:pos x="4" y="22"/>
                </a:cxn>
                <a:cxn ang="0">
                  <a:pos x="0" y="17"/>
                </a:cxn>
                <a:cxn ang="0">
                  <a:pos x="0" y="13"/>
                </a:cxn>
                <a:cxn ang="0">
                  <a:pos x="0" y="9"/>
                </a:cxn>
                <a:cxn ang="0">
                  <a:pos x="0" y="4"/>
                </a:cxn>
                <a:cxn ang="0">
                  <a:pos x="4" y="0"/>
                </a:cxn>
                <a:cxn ang="0">
                  <a:pos x="8" y="0"/>
                </a:cxn>
                <a:cxn ang="0">
                  <a:pos x="8" y="0"/>
                </a:cxn>
              </a:cxnLst>
              <a:rect l="0" t="0" r="r" b="b"/>
              <a:pathLst>
                <a:path w="204" h="65">
                  <a:moveTo>
                    <a:pt x="8" y="0"/>
                  </a:moveTo>
                  <a:lnTo>
                    <a:pt x="21" y="0"/>
                  </a:lnTo>
                  <a:lnTo>
                    <a:pt x="34" y="0"/>
                  </a:lnTo>
                  <a:lnTo>
                    <a:pt x="47" y="0"/>
                  </a:lnTo>
                  <a:lnTo>
                    <a:pt x="56" y="4"/>
                  </a:lnTo>
                  <a:lnTo>
                    <a:pt x="69" y="4"/>
                  </a:lnTo>
                  <a:lnTo>
                    <a:pt x="82" y="9"/>
                  </a:lnTo>
                  <a:lnTo>
                    <a:pt x="104" y="17"/>
                  </a:lnTo>
                  <a:lnTo>
                    <a:pt x="125" y="26"/>
                  </a:lnTo>
                  <a:lnTo>
                    <a:pt x="139" y="30"/>
                  </a:lnTo>
                  <a:lnTo>
                    <a:pt x="147" y="30"/>
                  </a:lnTo>
                  <a:lnTo>
                    <a:pt x="160" y="35"/>
                  </a:lnTo>
                  <a:lnTo>
                    <a:pt x="169" y="39"/>
                  </a:lnTo>
                  <a:lnTo>
                    <a:pt x="182" y="39"/>
                  </a:lnTo>
                  <a:lnTo>
                    <a:pt x="191" y="39"/>
                  </a:lnTo>
                  <a:lnTo>
                    <a:pt x="195" y="43"/>
                  </a:lnTo>
                  <a:lnTo>
                    <a:pt x="199" y="43"/>
                  </a:lnTo>
                  <a:lnTo>
                    <a:pt x="204" y="48"/>
                  </a:lnTo>
                  <a:lnTo>
                    <a:pt x="204" y="56"/>
                  </a:lnTo>
                  <a:lnTo>
                    <a:pt x="199" y="61"/>
                  </a:lnTo>
                  <a:lnTo>
                    <a:pt x="199" y="65"/>
                  </a:lnTo>
                  <a:lnTo>
                    <a:pt x="195" y="65"/>
                  </a:lnTo>
                  <a:lnTo>
                    <a:pt x="186" y="65"/>
                  </a:lnTo>
                  <a:lnTo>
                    <a:pt x="178" y="65"/>
                  </a:lnTo>
                  <a:lnTo>
                    <a:pt x="165" y="61"/>
                  </a:lnTo>
                  <a:lnTo>
                    <a:pt x="152" y="61"/>
                  </a:lnTo>
                  <a:lnTo>
                    <a:pt x="143" y="56"/>
                  </a:lnTo>
                  <a:lnTo>
                    <a:pt x="130" y="52"/>
                  </a:lnTo>
                  <a:lnTo>
                    <a:pt x="117" y="48"/>
                  </a:lnTo>
                  <a:lnTo>
                    <a:pt x="95" y="43"/>
                  </a:lnTo>
                  <a:lnTo>
                    <a:pt x="73" y="35"/>
                  </a:lnTo>
                  <a:lnTo>
                    <a:pt x="65" y="30"/>
                  </a:lnTo>
                  <a:lnTo>
                    <a:pt x="52" y="30"/>
                  </a:lnTo>
                  <a:lnTo>
                    <a:pt x="43" y="26"/>
                  </a:lnTo>
                  <a:lnTo>
                    <a:pt x="34" y="26"/>
                  </a:lnTo>
                  <a:lnTo>
                    <a:pt x="21" y="26"/>
                  </a:lnTo>
                  <a:lnTo>
                    <a:pt x="13" y="26"/>
                  </a:lnTo>
                  <a:lnTo>
                    <a:pt x="8" y="22"/>
                  </a:lnTo>
                  <a:lnTo>
                    <a:pt x="4" y="22"/>
                  </a:lnTo>
                  <a:lnTo>
                    <a:pt x="0" y="17"/>
                  </a:lnTo>
                  <a:lnTo>
                    <a:pt x="0" y="13"/>
                  </a:lnTo>
                  <a:lnTo>
                    <a:pt x="0" y="9"/>
                  </a:lnTo>
                  <a:lnTo>
                    <a:pt x="0" y="4"/>
                  </a:lnTo>
                  <a:lnTo>
                    <a:pt x="4" y="0"/>
                  </a:lnTo>
                  <a:lnTo>
                    <a:pt x="8" y="0"/>
                  </a:lnTo>
                  <a:lnTo>
                    <a:pt x="8" y="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2" name="Freeform 61"/>
            <p:cNvSpPr>
              <a:spLocks/>
            </p:cNvSpPr>
            <p:nvPr/>
          </p:nvSpPr>
          <p:spPr bwMode="auto">
            <a:xfrm>
              <a:off x="4857992" y="4721772"/>
              <a:ext cx="384348" cy="92075"/>
            </a:xfrm>
            <a:custGeom>
              <a:avLst/>
              <a:gdLst/>
              <a:ahLst/>
              <a:cxnLst>
                <a:cxn ang="0">
                  <a:pos x="13" y="13"/>
                </a:cxn>
                <a:cxn ang="0">
                  <a:pos x="34" y="17"/>
                </a:cxn>
                <a:cxn ang="0">
                  <a:pos x="56" y="17"/>
                </a:cxn>
                <a:cxn ang="0">
                  <a:pos x="78" y="13"/>
                </a:cxn>
                <a:cxn ang="0">
                  <a:pos x="99" y="13"/>
                </a:cxn>
                <a:cxn ang="0">
                  <a:pos x="121" y="13"/>
                </a:cxn>
                <a:cxn ang="0">
                  <a:pos x="143" y="9"/>
                </a:cxn>
                <a:cxn ang="0">
                  <a:pos x="169" y="4"/>
                </a:cxn>
                <a:cxn ang="0">
                  <a:pos x="190" y="0"/>
                </a:cxn>
                <a:cxn ang="0">
                  <a:pos x="195" y="0"/>
                </a:cxn>
                <a:cxn ang="0">
                  <a:pos x="199" y="0"/>
                </a:cxn>
                <a:cxn ang="0">
                  <a:pos x="203" y="4"/>
                </a:cxn>
                <a:cxn ang="0">
                  <a:pos x="203" y="9"/>
                </a:cxn>
                <a:cxn ang="0">
                  <a:pos x="203" y="17"/>
                </a:cxn>
                <a:cxn ang="0">
                  <a:pos x="203" y="22"/>
                </a:cxn>
                <a:cxn ang="0">
                  <a:pos x="199" y="22"/>
                </a:cxn>
                <a:cxn ang="0">
                  <a:pos x="195" y="26"/>
                </a:cxn>
                <a:cxn ang="0">
                  <a:pos x="173" y="30"/>
                </a:cxn>
                <a:cxn ang="0">
                  <a:pos x="147" y="35"/>
                </a:cxn>
                <a:cxn ang="0">
                  <a:pos x="125" y="35"/>
                </a:cxn>
                <a:cxn ang="0">
                  <a:pos x="104" y="39"/>
                </a:cxn>
                <a:cxn ang="0">
                  <a:pos x="78" y="39"/>
                </a:cxn>
                <a:cxn ang="0">
                  <a:pos x="56" y="43"/>
                </a:cxn>
                <a:cxn ang="0">
                  <a:pos x="34" y="43"/>
                </a:cxn>
                <a:cxn ang="0">
                  <a:pos x="13" y="39"/>
                </a:cxn>
                <a:cxn ang="0">
                  <a:pos x="4" y="39"/>
                </a:cxn>
                <a:cxn ang="0">
                  <a:pos x="4" y="35"/>
                </a:cxn>
                <a:cxn ang="0">
                  <a:pos x="0" y="30"/>
                </a:cxn>
                <a:cxn ang="0">
                  <a:pos x="0" y="26"/>
                </a:cxn>
                <a:cxn ang="0">
                  <a:pos x="0" y="22"/>
                </a:cxn>
                <a:cxn ang="0">
                  <a:pos x="4" y="17"/>
                </a:cxn>
                <a:cxn ang="0">
                  <a:pos x="8" y="13"/>
                </a:cxn>
                <a:cxn ang="0">
                  <a:pos x="13" y="13"/>
                </a:cxn>
                <a:cxn ang="0">
                  <a:pos x="13" y="13"/>
                </a:cxn>
              </a:cxnLst>
              <a:rect l="0" t="0" r="r" b="b"/>
              <a:pathLst>
                <a:path w="203" h="43">
                  <a:moveTo>
                    <a:pt x="13" y="13"/>
                  </a:moveTo>
                  <a:lnTo>
                    <a:pt x="34" y="17"/>
                  </a:lnTo>
                  <a:lnTo>
                    <a:pt x="56" y="17"/>
                  </a:lnTo>
                  <a:lnTo>
                    <a:pt x="78" y="13"/>
                  </a:lnTo>
                  <a:lnTo>
                    <a:pt x="99" y="13"/>
                  </a:lnTo>
                  <a:lnTo>
                    <a:pt x="121" y="13"/>
                  </a:lnTo>
                  <a:lnTo>
                    <a:pt x="143" y="9"/>
                  </a:lnTo>
                  <a:lnTo>
                    <a:pt x="169" y="4"/>
                  </a:lnTo>
                  <a:lnTo>
                    <a:pt x="190" y="0"/>
                  </a:lnTo>
                  <a:lnTo>
                    <a:pt x="195" y="0"/>
                  </a:lnTo>
                  <a:lnTo>
                    <a:pt x="199" y="0"/>
                  </a:lnTo>
                  <a:lnTo>
                    <a:pt x="203" y="4"/>
                  </a:lnTo>
                  <a:lnTo>
                    <a:pt x="203" y="9"/>
                  </a:lnTo>
                  <a:lnTo>
                    <a:pt x="203" y="17"/>
                  </a:lnTo>
                  <a:lnTo>
                    <a:pt x="203" y="22"/>
                  </a:lnTo>
                  <a:lnTo>
                    <a:pt x="199" y="22"/>
                  </a:lnTo>
                  <a:lnTo>
                    <a:pt x="195" y="26"/>
                  </a:lnTo>
                  <a:lnTo>
                    <a:pt x="173" y="30"/>
                  </a:lnTo>
                  <a:lnTo>
                    <a:pt x="147" y="35"/>
                  </a:lnTo>
                  <a:lnTo>
                    <a:pt x="125" y="35"/>
                  </a:lnTo>
                  <a:lnTo>
                    <a:pt x="104" y="39"/>
                  </a:lnTo>
                  <a:lnTo>
                    <a:pt x="78" y="39"/>
                  </a:lnTo>
                  <a:lnTo>
                    <a:pt x="56" y="43"/>
                  </a:lnTo>
                  <a:lnTo>
                    <a:pt x="34" y="43"/>
                  </a:lnTo>
                  <a:lnTo>
                    <a:pt x="13" y="39"/>
                  </a:lnTo>
                  <a:lnTo>
                    <a:pt x="4" y="39"/>
                  </a:lnTo>
                  <a:lnTo>
                    <a:pt x="4" y="35"/>
                  </a:lnTo>
                  <a:lnTo>
                    <a:pt x="0" y="30"/>
                  </a:lnTo>
                  <a:lnTo>
                    <a:pt x="0" y="26"/>
                  </a:lnTo>
                  <a:lnTo>
                    <a:pt x="0" y="22"/>
                  </a:lnTo>
                  <a:lnTo>
                    <a:pt x="4" y="17"/>
                  </a:lnTo>
                  <a:lnTo>
                    <a:pt x="8" y="13"/>
                  </a:lnTo>
                  <a:lnTo>
                    <a:pt x="13" y="13"/>
                  </a:lnTo>
                  <a:lnTo>
                    <a:pt x="13" y="13"/>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3" name="Freeform 62"/>
            <p:cNvSpPr>
              <a:spLocks/>
            </p:cNvSpPr>
            <p:nvPr/>
          </p:nvSpPr>
          <p:spPr bwMode="auto">
            <a:xfrm>
              <a:off x="5193368" y="4602528"/>
              <a:ext cx="394735" cy="173584"/>
            </a:xfrm>
            <a:custGeom>
              <a:avLst/>
              <a:gdLst/>
              <a:ahLst/>
              <a:cxnLst>
                <a:cxn ang="0">
                  <a:pos x="13" y="56"/>
                </a:cxn>
                <a:cxn ang="0">
                  <a:pos x="35" y="52"/>
                </a:cxn>
                <a:cxn ang="0">
                  <a:pos x="57" y="47"/>
                </a:cxn>
                <a:cxn ang="0">
                  <a:pos x="78" y="43"/>
                </a:cxn>
                <a:cxn ang="0">
                  <a:pos x="100" y="39"/>
                </a:cxn>
                <a:cxn ang="0">
                  <a:pos x="122" y="30"/>
                </a:cxn>
                <a:cxn ang="0">
                  <a:pos x="135" y="26"/>
                </a:cxn>
                <a:cxn ang="0">
                  <a:pos x="143" y="21"/>
                </a:cxn>
                <a:cxn ang="0">
                  <a:pos x="156" y="17"/>
                </a:cxn>
                <a:cxn ang="0">
                  <a:pos x="165" y="13"/>
                </a:cxn>
                <a:cxn ang="0">
                  <a:pos x="178" y="8"/>
                </a:cxn>
                <a:cxn ang="0">
                  <a:pos x="187" y="4"/>
                </a:cxn>
                <a:cxn ang="0">
                  <a:pos x="191" y="0"/>
                </a:cxn>
                <a:cxn ang="0">
                  <a:pos x="200" y="0"/>
                </a:cxn>
                <a:cxn ang="0">
                  <a:pos x="204" y="4"/>
                </a:cxn>
                <a:cxn ang="0">
                  <a:pos x="204" y="8"/>
                </a:cxn>
                <a:cxn ang="0">
                  <a:pos x="208" y="13"/>
                </a:cxn>
                <a:cxn ang="0">
                  <a:pos x="208" y="17"/>
                </a:cxn>
                <a:cxn ang="0">
                  <a:pos x="204" y="21"/>
                </a:cxn>
                <a:cxn ang="0">
                  <a:pos x="200" y="26"/>
                </a:cxn>
                <a:cxn ang="0">
                  <a:pos x="187" y="30"/>
                </a:cxn>
                <a:cxn ang="0">
                  <a:pos x="178" y="39"/>
                </a:cxn>
                <a:cxn ang="0">
                  <a:pos x="165" y="43"/>
                </a:cxn>
                <a:cxn ang="0">
                  <a:pos x="152" y="47"/>
                </a:cxn>
                <a:cxn ang="0">
                  <a:pos x="143" y="52"/>
                </a:cxn>
                <a:cxn ang="0">
                  <a:pos x="130" y="56"/>
                </a:cxn>
                <a:cxn ang="0">
                  <a:pos x="109" y="65"/>
                </a:cxn>
                <a:cxn ang="0">
                  <a:pos x="83" y="69"/>
                </a:cxn>
                <a:cxn ang="0">
                  <a:pos x="61" y="73"/>
                </a:cxn>
                <a:cxn ang="0">
                  <a:pos x="39" y="78"/>
                </a:cxn>
                <a:cxn ang="0">
                  <a:pos x="18" y="82"/>
                </a:cxn>
                <a:cxn ang="0">
                  <a:pos x="13" y="82"/>
                </a:cxn>
                <a:cxn ang="0">
                  <a:pos x="9" y="78"/>
                </a:cxn>
                <a:cxn ang="0">
                  <a:pos x="5" y="78"/>
                </a:cxn>
                <a:cxn ang="0">
                  <a:pos x="0" y="69"/>
                </a:cxn>
                <a:cxn ang="0">
                  <a:pos x="0" y="65"/>
                </a:cxn>
                <a:cxn ang="0">
                  <a:pos x="5" y="60"/>
                </a:cxn>
                <a:cxn ang="0">
                  <a:pos x="9" y="56"/>
                </a:cxn>
                <a:cxn ang="0">
                  <a:pos x="13" y="56"/>
                </a:cxn>
                <a:cxn ang="0">
                  <a:pos x="13" y="56"/>
                </a:cxn>
              </a:cxnLst>
              <a:rect l="0" t="0" r="r" b="b"/>
              <a:pathLst>
                <a:path w="208" h="82">
                  <a:moveTo>
                    <a:pt x="13" y="56"/>
                  </a:moveTo>
                  <a:lnTo>
                    <a:pt x="35" y="52"/>
                  </a:lnTo>
                  <a:lnTo>
                    <a:pt x="57" y="47"/>
                  </a:lnTo>
                  <a:lnTo>
                    <a:pt x="78" y="43"/>
                  </a:lnTo>
                  <a:lnTo>
                    <a:pt x="100" y="39"/>
                  </a:lnTo>
                  <a:lnTo>
                    <a:pt x="122" y="30"/>
                  </a:lnTo>
                  <a:lnTo>
                    <a:pt x="135" y="26"/>
                  </a:lnTo>
                  <a:lnTo>
                    <a:pt x="143" y="21"/>
                  </a:lnTo>
                  <a:lnTo>
                    <a:pt x="156" y="17"/>
                  </a:lnTo>
                  <a:lnTo>
                    <a:pt x="165" y="13"/>
                  </a:lnTo>
                  <a:lnTo>
                    <a:pt x="178" y="8"/>
                  </a:lnTo>
                  <a:lnTo>
                    <a:pt x="187" y="4"/>
                  </a:lnTo>
                  <a:lnTo>
                    <a:pt x="191" y="0"/>
                  </a:lnTo>
                  <a:lnTo>
                    <a:pt x="200" y="0"/>
                  </a:lnTo>
                  <a:lnTo>
                    <a:pt x="204" y="4"/>
                  </a:lnTo>
                  <a:lnTo>
                    <a:pt x="204" y="8"/>
                  </a:lnTo>
                  <a:lnTo>
                    <a:pt x="208" y="13"/>
                  </a:lnTo>
                  <a:lnTo>
                    <a:pt x="208" y="17"/>
                  </a:lnTo>
                  <a:lnTo>
                    <a:pt x="204" y="21"/>
                  </a:lnTo>
                  <a:lnTo>
                    <a:pt x="200" y="26"/>
                  </a:lnTo>
                  <a:lnTo>
                    <a:pt x="187" y="30"/>
                  </a:lnTo>
                  <a:lnTo>
                    <a:pt x="178" y="39"/>
                  </a:lnTo>
                  <a:lnTo>
                    <a:pt x="165" y="43"/>
                  </a:lnTo>
                  <a:lnTo>
                    <a:pt x="152" y="47"/>
                  </a:lnTo>
                  <a:lnTo>
                    <a:pt x="143" y="52"/>
                  </a:lnTo>
                  <a:lnTo>
                    <a:pt x="130" y="56"/>
                  </a:lnTo>
                  <a:lnTo>
                    <a:pt x="109" y="65"/>
                  </a:lnTo>
                  <a:lnTo>
                    <a:pt x="83" y="69"/>
                  </a:lnTo>
                  <a:lnTo>
                    <a:pt x="61" y="73"/>
                  </a:lnTo>
                  <a:lnTo>
                    <a:pt x="39" y="78"/>
                  </a:lnTo>
                  <a:lnTo>
                    <a:pt x="18" y="82"/>
                  </a:lnTo>
                  <a:lnTo>
                    <a:pt x="13" y="82"/>
                  </a:lnTo>
                  <a:lnTo>
                    <a:pt x="9" y="78"/>
                  </a:lnTo>
                  <a:lnTo>
                    <a:pt x="5" y="78"/>
                  </a:lnTo>
                  <a:lnTo>
                    <a:pt x="0" y="69"/>
                  </a:lnTo>
                  <a:lnTo>
                    <a:pt x="0" y="65"/>
                  </a:lnTo>
                  <a:lnTo>
                    <a:pt x="5" y="60"/>
                  </a:lnTo>
                  <a:lnTo>
                    <a:pt x="9" y="56"/>
                  </a:lnTo>
                  <a:lnTo>
                    <a:pt x="13" y="56"/>
                  </a:lnTo>
                  <a:lnTo>
                    <a:pt x="13" y="56"/>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4" name="Freeform 63"/>
            <p:cNvSpPr>
              <a:spLocks/>
            </p:cNvSpPr>
            <p:nvPr/>
          </p:nvSpPr>
          <p:spPr bwMode="auto">
            <a:xfrm>
              <a:off x="5539133" y="4276492"/>
              <a:ext cx="385832" cy="381884"/>
            </a:xfrm>
            <a:custGeom>
              <a:avLst/>
              <a:gdLst/>
              <a:ahLst/>
              <a:cxnLst>
                <a:cxn ang="0">
                  <a:pos x="5" y="156"/>
                </a:cxn>
                <a:cxn ang="0">
                  <a:pos x="18" y="147"/>
                </a:cxn>
                <a:cxn ang="0">
                  <a:pos x="26" y="139"/>
                </a:cxn>
                <a:cxn ang="0">
                  <a:pos x="39" y="134"/>
                </a:cxn>
                <a:cxn ang="0">
                  <a:pos x="48" y="126"/>
                </a:cxn>
                <a:cxn ang="0">
                  <a:pos x="61" y="113"/>
                </a:cxn>
                <a:cxn ang="0">
                  <a:pos x="70" y="104"/>
                </a:cxn>
                <a:cxn ang="0">
                  <a:pos x="91" y="83"/>
                </a:cxn>
                <a:cxn ang="0">
                  <a:pos x="113" y="61"/>
                </a:cxn>
                <a:cxn ang="0">
                  <a:pos x="139" y="44"/>
                </a:cxn>
                <a:cxn ang="0">
                  <a:pos x="148" y="31"/>
                </a:cxn>
                <a:cxn ang="0">
                  <a:pos x="161" y="22"/>
                </a:cxn>
                <a:cxn ang="0">
                  <a:pos x="169" y="13"/>
                </a:cxn>
                <a:cxn ang="0">
                  <a:pos x="182" y="5"/>
                </a:cxn>
                <a:cxn ang="0">
                  <a:pos x="187" y="0"/>
                </a:cxn>
                <a:cxn ang="0">
                  <a:pos x="191" y="0"/>
                </a:cxn>
                <a:cxn ang="0">
                  <a:pos x="195" y="5"/>
                </a:cxn>
                <a:cxn ang="0">
                  <a:pos x="200" y="5"/>
                </a:cxn>
                <a:cxn ang="0">
                  <a:pos x="204" y="9"/>
                </a:cxn>
                <a:cxn ang="0">
                  <a:pos x="204" y="18"/>
                </a:cxn>
                <a:cxn ang="0">
                  <a:pos x="200" y="22"/>
                </a:cxn>
                <a:cxn ang="0">
                  <a:pos x="200" y="26"/>
                </a:cxn>
                <a:cxn ang="0">
                  <a:pos x="187" y="31"/>
                </a:cxn>
                <a:cxn ang="0">
                  <a:pos x="178" y="44"/>
                </a:cxn>
                <a:cxn ang="0">
                  <a:pos x="165" y="52"/>
                </a:cxn>
                <a:cxn ang="0">
                  <a:pos x="156" y="61"/>
                </a:cxn>
                <a:cxn ang="0">
                  <a:pos x="130" y="83"/>
                </a:cxn>
                <a:cxn ang="0">
                  <a:pos x="109" y="104"/>
                </a:cxn>
                <a:cxn ang="0">
                  <a:pos x="87" y="126"/>
                </a:cxn>
                <a:cxn ang="0">
                  <a:pos x="74" y="134"/>
                </a:cxn>
                <a:cxn ang="0">
                  <a:pos x="65" y="143"/>
                </a:cxn>
                <a:cxn ang="0">
                  <a:pos x="52" y="152"/>
                </a:cxn>
                <a:cxn ang="0">
                  <a:pos x="44" y="160"/>
                </a:cxn>
                <a:cxn ang="0">
                  <a:pos x="31" y="169"/>
                </a:cxn>
                <a:cxn ang="0">
                  <a:pos x="18" y="178"/>
                </a:cxn>
                <a:cxn ang="0">
                  <a:pos x="13" y="178"/>
                </a:cxn>
                <a:cxn ang="0">
                  <a:pos x="9" y="178"/>
                </a:cxn>
                <a:cxn ang="0">
                  <a:pos x="5" y="178"/>
                </a:cxn>
                <a:cxn ang="0">
                  <a:pos x="0" y="173"/>
                </a:cxn>
                <a:cxn ang="0">
                  <a:pos x="0" y="169"/>
                </a:cxn>
                <a:cxn ang="0">
                  <a:pos x="0" y="165"/>
                </a:cxn>
                <a:cxn ang="0">
                  <a:pos x="0" y="160"/>
                </a:cxn>
                <a:cxn ang="0">
                  <a:pos x="5" y="156"/>
                </a:cxn>
                <a:cxn ang="0">
                  <a:pos x="5" y="156"/>
                </a:cxn>
              </a:cxnLst>
              <a:rect l="0" t="0" r="r" b="b"/>
              <a:pathLst>
                <a:path w="204" h="178">
                  <a:moveTo>
                    <a:pt x="5" y="156"/>
                  </a:moveTo>
                  <a:lnTo>
                    <a:pt x="18" y="147"/>
                  </a:lnTo>
                  <a:lnTo>
                    <a:pt x="26" y="139"/>
                  </a:lnTo>
                  <a:lnTo>
                    <a:pt x="39" y="134"/>
                  </a:lnTo>
                  <a:lnTo>
                    <a:pt x="48" y="126"/>
                  </a:lnTo>
                  <a:lnTo>
                    <a:pt x="61" y="113"/>
                  </a:lnTo>
                  <a:lnTo>
                    <a:pt x="70" y="104"/>
                  </a:lnTo>
                  <a:lnTo>
                    <a:pt x="91" y="83"/>
                  </a:lnTo>
                  <a:lnTo>
                    <a:pt x="113" y="61"/>
                  </a:lnTo>
                  <a:lnTo>
                    <a:pt x="139" y="44"/>
                  </a:lnTo>
                  <a:lnTo>
                    <a:pt x="148" y="31"/>
                  </a:lnTo>
                  <a:lnTo>
                    <a:pt x="161" y="22"/>
                  </a:lnTo>
                  <a:lnTo>
                    <a:pt x="169" y="13"/>
                  </a:lnTo>
                  <a:lnTo>
                    <a:pt x="182" y="5"/>
                  </a:lnTo>
                  <a:lnTo>
                    <a:pt x="187" y="0"/>
                  </a:lnTo>
                  <a:lnTo>
                    <a:pt x="191" y="0"/>
                  </a:lnTo>
                  <a:lnTo>
                    <a:pt x="195" y="5"/>
                  </a:lnTo>
                  <a:lnTo>
                    <a:pt x="200" y="5"/>
                  </a:lnTo>
                  <a:lnTo>
                    <a:pt x="204" y="9"/>
                  </a:lnTo>
                  <a:lnTo>
                    <a:pt x="204" y="18"/>
                  </a:lnTo>
                  <a:lnTo>
                    <a:pt x="200" y="22"/>
                  </a:lnTo>
                  <a:lnTo>
                    <a:pt x="200" y="26"/>
                  </a:lnTo>
                  <a:lnTo>
                    <a:pt x="187" y="31"/>
                  </a:lnTo>
                  <a:lnTo>
                    <a:pt x="178" y="44"/>
                  </a:lnTo>
                  <a:lnTo>
                    <a:pt x="165" y="52"/>
                  </a:lnTo>
                  <a:lnTo>
                    <a:pt x="156" y="61"/>
                  </a:lnTo>
                  <a:lnTo>
                    <a:pt x="130" y="83"/>
                  </a:lnTo>
                  <a:lnTo>
                    <a:pt x="109" y="104"/>
                  </a:lnTo>
                  <a:lnTo>
                    <a:pt x="87" y="126"/>
                  </a:lnTo>
                  <a:lnTo>
                    <a:pt x="74" y="134"/>
                  </a:lnTo>
                  <a:lnTo>
                    <a:pt x="65" y="143"/>
                  </a:lnTo>
                  <a:lnTo>
                    <a:pt x="52" y="152"/>
                  </a:lnTo>
                  <a:lnTo>
                    <a:pt x="44" y="160"/>
                  </a:lnTo>
                  <a:lnTo>
                    <a:pt x="31" y="169"/>
                  </a:lnTo>
                  <a:lnTo>
                    <a:pt x="18" y="178"/>
                  </a:lnTo>
                  <a:lnTo>
                    <a:pt x="13" y="178"/>
                  </a:lnTo>
                  <a:lnTo>
                    <a:pt x="9" y="178"/>
                  </a:lnTo>
                  <a:lnTo>
                    <a:pt x="5" y="178"/>
                  </a:lnTo>
                  <a:lnTo>
                    <a:pt x="0" y="173"/>
                  </a:lnTo>
                  <a:lnTo>
                    <a:pt x="0" y="169"/>
                  </a:lnTo>
                  <a:lnTo>
                    <a:pt x="0" y="165"/>
                  </a:lnTo>
                  <a:lnTo>
                    <a:pt x="0" y="160"/>
                  </a:lnTo>
                  <a:lnTo>
                    <a:pt x="5" y="156"/>
                  </a:lnTo>
                  <a:lnTo>
                    <a:pt x="5" y="156"/>
                  </a:lnTo>
                  <a:close/>
                </a:path>
              </a:pathLst>
            </a:custGeom>
            <a:solidFill>
              <a:srgbClr val="FF0000"/>
            </a:solidFill>
            <a:ln w="0">
              <a:solidFill>
                <a:srgbClr val="BE4B48"/>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5" name="Freeform 64"/>
            <p:cNvSpPr>
              <a:spLocks/>
            </p:cNvSpPr>
            <p:nvPr/>
          </p:nvSpPr>
          <p:spPr bwMode="auto">
            <a:xfrm>
              <a:off x="5875993" y="4045549"/>
              <a:ext cx="387316" cy="286791"/>
            </a:xfrm>
            <a:custGeom>
              <a:avLst/>
              <a:gdLst/>
              <a:ahLst/>
              <a:cxnLst>
                <a:cxn ang="0">
                  <a:pos x="4" y="113"/>
                </a:cxn>
                <a:cxn ang="0">
                  <a:pos x="13" y="104"/>
                </a:cxn>
                <a:cxn ang="0">
                  <a:pos x="26" y="100"/>
                </a:cxn>
                <a:cxn ang="0">
                  <a:pos x="39" y="95"/>
                </a:cxn>
                <a:cxn ang="0">
                  <a:pos x="52" y="91"/>
                </a:cxn>
                <a:cxn ang="0">
                  <a:pos x="61" y="87"/>
                </a:cxn>
                <a:cxn ang="0">
                  <a:pos x="74" y="82"/>
                </a:cxn>
                <a:cxn ang="0">
                  <a:pos x="87" y="82"/>
                </a:cxn>
                <a:cxn ang="0">
                  <a:pos x="100" y="78"/>
                </a:cxn>
                <a:cxn ang="0">
                  <a:pos x="108" y="74"/>
                </a:cxn>
                <a:cxn ang="0">
                  <a:pos x="121" y="65"/>
                </a:cxn>
                <a:cxn ang="0">
                  <a:pos x="134" y="61"/>
                </a:cxn>
                <a:cxn ang="0">
                  <a:pos x="139" y="56"/>
                </a:cxn>
                <a:cxn ang="0">
                  <a:pos x="143" y="52"/>
                </a:cxn>
                <a:cxn ang="0">
                  <a:pos x="147" y="48"/>
                </a:cxn>
                <a:cxn ang="0">
                  <a:pos x="152" y="44"/>
                </a:cxn>
                <a:cxn ang="0">
                  <a:pos x="156" y="39"/>
                </a:cxn>
                <a:cxn ang="0">
                  <a:pos x="165" y="35"/>
                </a:cxn>
                <a:cxn ang="0">
                  <a:pos x="169" y="26"/>
                </a:cxn>
                <a:cxn ang="0">
                  <a:pos x="173" y="22"/>
                </a:cxn>
                <a:cxn ang="0">
                  <a:pos x="178" y="13"/>
                </a:cxn>
                <a:cxn ang="0">
                  <a:pos x="182" y="5"/>
                </a:cxn>
                <a:cxn ang="0">
                  <a:pos x="182" y="0"/>
                </a:cxn>
                <a:cxn ang="0">
                  <a:pos x="186" y="0"/>
                </a:cxn>
                <a:cxn ang="0">
                  <a:pos x="195" y="0"/>
                </a:cxn>
                <a:cxn ang="0">
                  <a:pos x="199" y="0"/>
                </a:cxn>
                <a:cxn ang="0">
                  <a:pos x="204" y="5"/>
                </a:cxn>
                <a:cxn ang="0">
                  <a:pos x="204" y="9"/>
                </a:cxn>
                <a:cxn ang="0">
                  <a:pos x="204" y="13"/>
                </a:cxn>
                <a:cxn ang="0">
                  <a:pos x="204" y="18"/>
                </a:cxn>
                <a:cxn ang="0">
                  <a:pos x="199" y="26"/>
                </a:cxn>
                <a:cxn ang="0">
                  <a:pos x="195" y="35"/>
                </a:cxn>
                <a:cxn ang="0">
                  <a:pos x="186" y="44"/>
                </a:cxn>
                <a:cxn ang="0">
                  <a:pos x="182" y="52"/>
                </a:cxn>
                <a:cxn ang="0">
                  <a:pos x="178" y="56"/>
                </a:cxn>
                <a:cxn ang="0">
                  <a:pos x="169" y="65"/>
                </a:cxn>
                <a:cxn ang="0">
                  <a:pos x="165" y="69"/>
                </a:cxn>
                <a:cxn ang="0">
                  <a:pos x="160" y="74"/>
                </a:cxn>
                <a:cxn ang="0">
                  <a:pos x="152" y="78"/>
                </a:cxn>
                <a:cxn ang="0">
                  <a:pos x="143" y="82"/>
                </a:cxn>
                <a:cxn ang="0">
                  <a:pos x="134" y="91"/>
                </a:cxn>
                <a:cxn ang="0">
                  <a:pos x="121" y="95"/>
                </a:cxn>
                <a:cxn ang="0">
                  <a:pos x="108" y="100"/>
                </a:cxn>
                <a:cxn ang="0">
                  <a:pos x="95" y="104"/>
                </a:cxn>
                <a:cxn ang="0">
                  <a:pos x="82" y="108"/>
                </a:cxn>
                <a:cxn ang="0">
                  <a:pos x="69" y="113"/>
                </a:cxn>
                <a:cxn ang="0">
                  <a:pos x="56" y="117"/>
                </a:cxn>
                <a:cxn ang="0">
                  <a:pos x="48" y="121"/>
                </a:cxn>
                <a:cxn ang="0">
                  <a:pos x="39" y="121"/>
                </a:cxn>
                <a:cxn ang="0">
                  <a:pos x="30" y="126"/>
                </a:cxn>
                <a:cxn ang="0">
                  <a:pos x="17" y="134"/>
                </a:cxn>
                <a:cxn ang="0">
                  <a:pos x="13" y="134"/>
                </a:cxn>
                <a:cxn ang="0">
                  <a:pos x="9" y="134"/>
                </a:cxn>
                <a:cxn ang="0">
                  <a:pos x="4" y="134"/>
                </a:cxn>
                <a:cxn ang="0">
                  <a:pos x="0" y="130"/>
                </a:cxn>
                <a:cxn ang="0">
                  <a:pos x="0" y="126"/>
                </a:cxn>
                <a:cxn ang="0">
                  <a:pos x="0" y="121"/>
                </a:cxn>
                <a:cxn ang="0">
                  <a:pos x="0" y="117"/>
                </a:cxn>
                <a:cxn ang="0">
                  <a:pos x="4" y="113"/>
                </a:cxn>
                <a:cxn ang="0">
                  <a:pos x="4" y="113"/>
                </a:cxn>
              </a:cxnLst>
              <a:rect l="0" t="0" r="r" b="b"/>
              <a:pathLst>
                <a:path w="204" h="134">
                  <a:moveTo>
                    <a:pt x="4" y="113"/>
                  </a:moveTo>
                  <a:lnTo>
                    <a:pt x="13" y="104"/>
                  </a:lnTo>
                  <a:lnTo>
                    <a:pt x="26" y="100"/>
                  </a:lnTo>
                  <a:lnTo>
                    <a:pt x="39" y="95"/>
                  </a:lnTo>
                  <a:lnTo>
                    <a:pt x="52" y="91"/>
                  </a:lnTo>
                  <a:lnTo>
                    <a:pt x="61" y="87"/>
                  </a:lnTo>
                  <a:lnTo>
                    <a:pt x="74" y="82"/>
                  </a:lnTo>
                  <a:lnTo>
                    <a:pt x="87" y="82"/>
                  </a:lnTo>
                  <a:lnTo>
                    <a:pt x="100" y="78"/>
                  </a:lnTo>
                  <a:lnTo>
                    <a:pt x="108" y="74"/>
                  </a:lnTo>
                  <a:lnTo>
                    <a:pt x="121" y="65"/>
                  </a:lnTo>
                  <a:lnTo>
                    <a:pt x="134" y="61"/>
                  </a:lnTo>
                  <a:lnTo>
                    <a:pt x="139" y="56"/>
                  </a:lnTo>
                  <a:lnTo>
                    <a:pt x="143" y="52"/>
                  </a:lnTo>
                  <a:lnTo>
                    <a:pt x="147" y="48"/>
                  </a:lnTo>
                  <a:lnTo>
                    <a:pt x="152" y="44"/>
                  </a:lnTo>
                  <a:lnTo>
                    <a:pt x="156" y="39"/>
                  </a:lnTo>
                  <a:lnTo>
                    <a:pt x="165" y="35"/>
                  </a:lnTo>
                  <a:lnTo>
                    <a:pt x="169" y="26"/>
                  </a:lnTo>
                  <a:lnTo>
                    <a:pt x="173" y="22"/>
                  </a:lnTo>
                  <a:lnTo>
                    <a:pt x="178" y="13"/>
                  </a:lnTo>
                  <a:lnTo>
                    <a:pt x="182" y="5"/>
                  </a:lnTo>
                  <a:lnTo>
                    <a:pt x="182" y="0"/>
                  </a:lnTo>
                  <a:lnTo>
                    <a:pt x="186" y="0"/>
                  </a:lnTo>
                  <a:lnTo>
                    <a:pt x="195" y="0"/>
                  </a:lnTo>
                  <a:lnTo>
                    <a:pt x="199" y="0"/>
                  </a:lnTo>
                  <a:lnTo>
                    <a:pt x="204" y="5"/>
                  </a:lnTo>
                  <a:lnTo>
                    <a:pt x="204" y="9"/>
                  </a:lnTo>
                  <a:lnTo>
                    <a:pt x="204" y="13"/>
                  </a:lnTo>
                  <a:lnTo>
                    <a:pt x="204" y="18"/>
                  </a:lnTo>
                  <a:lnTo>
                    <a:pt x="199" y="26"/>
                  </a:lnTo>
                  <a:lnTo>
                    <a:pt x="195" y="35"/>
                  </a:lnTo>
                  <a:lnTo>
                    <a:pt x="186" y="44"/>
                  </a:lnTo>
                  <a:lnTo>
                    <a:pt x="182" y="52"/>
                  </a:lnTo>
                  <a:lnTo>
                    <a:pt x="178" y="56"/>
                  </a:lnTo>
                  <a:lnTo>
                    <a:pt x="169" y="65"/>
                  </a:lnTo>
                  <a:lnTo>
                    <a:pt x="165" y="69"/>
                  </a:lnTo>
                  <a:lnTo>
                    <a:pt x="160" y="74"/>
                  </a:lnTo>
                  <a:lnTo>
                    <a:pt x="152" y="78"/>
                  </a:lnTo>
                  <a:lnTo>
                    <a:pt x="143" y="82"/>
                  </a:lnTo>
                  <a:lnTo>
                    <a:pt x="134" y="91"/>
                  </a:lnTo>
                  <a:lnTo>
                    <a:pt x="121" y="95"/>
                  </a:lnTo>
                  <a:lnTo>
                    <a:pt x="108" y="100"/>
                  </a:lnTo>
                  <a:lnTo>
                    <a:pt x="95" y="104"/>
                  </a:lnTo>
                  <a:lnTo>
                    <a:pt x="82" y="108"/>
                  </a:lnTo>
                  <a:lnTo>
                    <a:pt x="69" y="113"/>
                  </a:lnTo>
                  <a:lnTo>
                    <a:pt x="56" y="117"/>
                  </a:lnTo>
                  <a:lnTo>
                    <a:pt x="48" y="121"/>
                  </a:lnTo>
                  <a:lnTo>
                    <a:pt x="39" y="121"/>
                  </a:lnTo>
                  <a:lnTo>
                    <a:pt x="30" y="126"/>
                  </a:lnTo>
                  <a:lnTo>
                    <a:pt x="17" y="134"/>
                  </a:lnTo>
                  <a:lnTo>
                    <a:pt x="13" y="134"/>
                  </a:lnTo>
                  <a:lnTo>
                    <a:pt x="9" y="134"/>
                  </a:lnTo>
                  <a:lnTo>
                    <a:pt x="4" y="134"/>
                  </a:lnTo>
                  <a:lnTo>
                    <a:pt x="0" y="130"/>
                  </a:lnTo>
                  <a:lnTo>
                    <a:pt x="0" y="126"/>
                  </a:lnTo>
                  <a:lnTo>
                    <a:pt x="0" y="121"/>
                  </a:lnTo>
                  <a:lnTo>
                    <a:pt x="0" y="117"/>
                  </a:lnTo>
                  <a:lnTo>
                    <a:pt x="4" y="113"/>
                  </a:lnTo>
                  <a:lnTo>
                    <a:pt x="4" y="113"/>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6" name="Freeform 65"/>
            <p:cNvSpPr>
              <a:spLocks/>
            </p:cNvSpPr>
            <p:nvPr/>
          </p:nvSpPr>
          <p:spPr bwMode="auto">
            <a:xfrm>
              <a:off x="6212854" y="2768574"/>
              <a:ext cx="384347" cy="1331314"/>
            </a:xfrm>
            <a:custGeom>
              <a:avLst/>
              <a:gdLst/>
              <a:ahLst/>
              <a:cxnLst>
                <a:cxn ang="0">
                  <a:pos x="4" y="596"/>
                </a:cxn>
                <a:cxn ang="0">
                  <a:pos x="8" y="583"/>
                </a:cxn>
                <a:cxn ang="0">
                  <a:pos x="17" y="570"/>
                </a:cxn>
                <a:cxn ang="0">
                  <a:pos x="26" y="549"/>
                </a:cxn>
                <a:cxn ang="0">
                  <a:pos x="34" y="510"/>
                </a:cxn>
                <a:cxn ang="0">
                  <a:pos x="47" y="471"/>
                </a:cxn>
                <a:cxn ang="0">
                  <a:pos x="56" y="428"/>
                </a:cxn>
                <a:cxn ang="0">
                  <a:pos x="69" y="384"/>
                </a:cxn>
                <a:cxn ang="0">
                  <a:pos x="91" y="289"/>
                </a:cxn>
                <a:cxn ang="0">
                  <a:pos x="104" y="242"/>
                </a:cxn>
                <a:cxn ang="0">
                  <a:pos x="112" y="198"/>
                </a:cxn>
                <a:cxn ang="0">
                  <a:pos x="125" y="155"/>
                </a:cxn>
                <a:cxn ang="0">
                  <a:pos x="134" y="116"/>
                </a:cxn>
                <a:cxn ang="0">
                  <a:pos x="147" y="82"/>
                </a:cxn>
                <a:cxn ang="0">
                  <a:pos x="156" y="56"/>
                </a:cxn>
                <a:cxn ang="0">
                  <a:pos x="160" y="43"/>
                </a:cxn>
                <a:cxn ang="0">
                  <a:pos x="169" y="30"/>
                </a:cxn>
                <a:cxn ang="0">
                  <a:pos x="173" y="21"/>
                </a:cxn>
                <a:cxn ang="0">
                  <a:pos x="177" y="8"/>
                </a:cxn>
                <a:cxn ang="0">
                  <a:pos x="186" y="4"/>
                </a:cxn>
                <a:cxn ang="0">
                  <a:pos x="195" y="4"/>
                </a:cxn>
                <a:cxn ang="0">
                  <a:pos x="203" y="8"/>
                </a:cxn>
                <a:cxn ang="0">
                  <a:pos x="203" y="17"/>
                </a:cxn>
                <a:cxn ang="0">
                  <a:pos x="199" y="25"/>
                </a:cxn>
                <a:cxn ang="0">
                  <a:pos x="195" y="34"/>
                </a:cxn>
                <a:cxn ang="0">
                  <a:pos x="190" y="43"/>
                </a:cxn>
                <a:cxn ang="0">
                  <a:pos x="186" y="51"/>
                </a:cxn>
                <a:cxn ang="0">
                  <a:pos x="182" y="64"/>
                </a:cxn>
                <a:cxn ang="0">
                  <a:pos x="173" y="86"/>
                </a:cxn>
                <a:cxn ang="0">
                  <a:pos x="160" y="121"/>
                </a:cxn>
                <a:cxn ang="0">
                  <a:pos x="151" y="160"/>
                </a:cxn>
                <a:cxn ang="0">
                  <a:pos x="138" y="203"/>
                </a:cxn>
                <a:cxn ang="0">
                  <a:pos x="125" y="250"/>
                </a:cxn>
                <a:cxn ang="0">
                  <a:pos x="117" y="294"/>
                </a:cxn>
                <a:cxn ang="0">
                  <a:pos x="95" y="389"/>
                </a:cxn>
                <a:cxn ang="0">
                  <a:pos x="82" y="436"/>
                </a:cxn>
                <a:cxn ang="0">
                  <a:pos x="73" y="480"/>
                </a:cxn>
                <a:cxn ang="0">
                  <a:pos x="60" y="518"/>
                </a:cxn>
                <a:cxn ang="0">
                  <a:pos x="47" y="557"/>
                </a:cxn>
                <a:cxn ang="0">
                  <a:pos x="39" y="579"/>
                </a:cxn>
                <a:cxn ang="0">
                  <a:pos x="34" y="596"/>
                </a:cxn>
                <a:cxn ang="0">
                  <a:pos x="30" y="609"/>
                </a:cxn>
                <a:cxn ang="0">
                  <a:pos x="21" y="618"/>
                </a:cxn>
                <a:cxn ang="0">
                  <a:pos x="13" y="622"/>
                </a:cxn>
                <a:cxn ang="0">
                  <a:pos x="4" y="618"/>
                </a:cxn>
                <a:cxn ang="0">
                  <a:pos x="0" y="605"/>
                </a:cxn>
                <a:cxn ang="0">
                  <a:pos x="4" y="601"/>
                </a:cxn>
              </a:cxnLst>
              <a:rect l="0" t="0" r="r" b="b"/>
              <a:pathLst>
                <a:path w="203" h="622">
                  <a:moveTo>
                    <a:pt x="4" y="601"/>
                  </a:moveTo>
                  <a:lnTo>
                    <a:pt x="4" y="596"/>
                  </a:lnTo>
                  <a:lnTo>
                    <a:pt x="8" y="592"/>
                  </a:lnTo>
                  <a:lnTo>
                    <a:pt x="8" y="583"/>
                  </a:lnTo>
                  <a:lnTo>
                    <a:pt x="13" y="579"/>
                  </a:lnTo>
                  <a:lnTo>
                    <a:pt x="17" y="570"/>
                  </a:lnTo>
                  <a:lnTo>
                    <a:pt x="17" y="562"/>
                  </a:lnTo>
                  <a:lnTo>
                    <a:pt x="26" y="549"/>
                  </a:lnTo>
                  <a:lnTo>
                    <a:pt x="30" y="531"/>
                  </a:lnTo>
                  <a:lnTo>
                    <a:pt x="34" y="510"/>
                  </a:lnTo>
                  <a:lnTo>
                    <a:pt x="39" y="492"/>
                  </a:lnTo>
                  <a:lnTo>
                    <a:pt x="47" y="471"/>
                  </a:lnTo>
                  <a:lnTo>
                    <a:pt x="52" y="449"/>
                  </a:lnTo>
                  <a:lnTo>
                    <a:pt x="56" y="428"/>
                  </a:lnTo>
                  <a:lnTo>
                    <a:pt x="65" y="406"/>
                  </a:lnTo>
                  <a:lnTo>
                    <a:pt x="69" y="384"/>
                  </a:lnTo>
                  <a:lnTo>
                    <a:pt x="78" y="337"/>
                  </a:lnTo>
                  <a:lnTo>
                    <a:pt x="91" y="289"/>
                  </a:lnTo>
                  <a:lnTo>
                    <a:pt x="95" y="268"/>
                  </a:lnTo>
                  <a:lnTo>
                    <a:pt x="104" y="242"/>
                  </a:lnTo>
                  <a:lnTo>
                    <a:pt x="108" y="220"/>
                  </a:lnTo>
                  <a:lnTo>
                    <a:pt x="112" y="198"/>
                  </a:lnTo>
                  <a:lnTo>
                    <a:pt x="117" y="177"/>
                  </a:lnTo>
                  <a:lnTo>
                    <a:pt x="125" y="155"/>
                  </a:lnTo>
                  <a:lnTo>
                    <a:pt x="130" y="134"/>
                  </a:lnTo>
                  <a:lnTo>
                    <a:pt x="134" y="116"/>
                  </a:lnTo>
                  <a:lnTo>
                    <a:pt x="143" y="95"/>
                  </a:lnTo>
                  <a:lnTo>
                    <a:pt x="147" y="82"/>
                  </a:lnTo>
                  <a:lnTo>
                    <a:pt x="151" y="64"/>
                  </a:lnTo>
                  <a:lnTo>
                    <a:pt x="156" y="56"/>
                  </a:lnTo>
                  <a:lnTo>
                    <a:pt x="160" y="51"/>
                  </a:lnTo>
                  <a:lnTo>
                    <a:pt x="160" y="43"/>
                  </a:lnTo>
                  <a:lnTo>
                    <a:pt x="164" y="34"/>
                  </a:lnTo>
                  <a:lnTo>
                    <a:pt x="169" y="30"/>
                  </a:lnTo>
                  <a:lnTo>
                    <a:pt x="169" y="25"/>
                  </a:lnTo>
                  <a:lnTo>
                    <a:pt x="173" y="21"/>
                  </a:lnTo>
                  <a:lnTo>
                    <a:pt x="177" y="12"/>
                  </a:lnTo>
                  <a:lnTo>
                    <a:pt x="177" y="8"/>
                  </a:lnTo>
                  <a:lnTo>
                    <a:pt x="182" y="4"/>
                  </a:lnTo>
                  <a:lnTo>
                    <a:pt x="186" y="4"/>
                  </a:lnTo>
                  <a:lnTo>
                    <a:pt x="190" y="0"/>
                  </a:lnTo>
                  <a:lnTo>
                    <a:pt x="195" y="4"/>
                  </a:lnTo>
                  <a:lnTo>
                    <a:pt x="199" y="4"/>
                  </a:lnTo>
                  <a:lnTo>
                    <a:pt x="203" y="8"/>
                  </a:lnTo>
                  <a:lnTo>
                    <a:pt x="203" y="12"/>
                  </a:lnTo>
                  <a:lnTo>
                    <a:pt x="203" y="17"/>
                  </a:lnTo>
                  <a:lnTo>
                    <a:pt x="203" y="21"/>
                  </a:lnTo>
                  <a:lnTo>
                    <a:pt x="199" y="25"/>
                  </a:lnTo>
                  <a:lnTo>
                    <a:pt x="199" y="30"/>
                  </a:lnTo>
                  <a:lnTo>
                    <a:pt x="195" y="34"/>
                  </a:lnTo>
                  <a:lnTo>
                    <a:pt x="195" y="38"/>
                  </a:lnTo>
                  <a:lnTo>
                    <a:pt x="190" y="43"/>
                  </a:lnTo>
                  <a:lnTo>
                    <a:pt x="186" y="47"/>
                  </a:lnTo>
                  <a:lnTo>
                    <a:pt x="186" y="51"/>
                  </a:lnTo>
                  <a:lnTo>
                    <a:pt x="182" y="60"/>
                  </a:lnTo>
                  <a:lnTo>
                    <a:pt x="182" y="64"/>
                  </a:lnTo>
                  <a:lnTo>
                    <a:pt x="177" y="73"/>
                  </a:lnTo>
                  <a:lnTo>
                    <a:pt x="173" y="86"/>
                  </a:lnTo>
                  <a:lnTo>
                    <a:pt x="164" y="103"/>
                  </a:lnTo>
                  <a:lnTo>
                    <a:pt x="160" y="121"/>
                  </a:lnTo>
                  <a:lnTo>
                    <a:pt x="156" y="142"/>
                  </a:lnTo>
                  <a:lnTo>
                    <a:pt x="151" y="160"/>
                  </a:lnTo>
                  <a:lnTo>
                    <a:pt x="143" y="181"/>
                  </a:lnTo>
                  <a:lnTo>
                    <a:pt x="138" y="203"/>
                  </a:lnTo>
                  <a:lnTo>
                    <a:pt x="134" y="224"/>
                  </a:lnTo>
                  <a:lnTo>
                    <a:pt x="125" y="250"/>
                  </a:lnTo>
                  <a:lnTo>
                    <a:pt x="121" y="272"/>
                  </a:lnTo>
                  <a:lnTo>
                    <a:pt x="117" y="294"/>
                  </a:lnTo>
                  <a:lnTo>
                    <a:pt x="104" y="341"/>
                  </a:lnTo>
                  <a:lnTo>
                    <a:pt x="95" y="389"/>
                  </a:lnTo>
                  <a:lnTo>
                    <a:pt x="86" y="410"/>
                  </a:lnTo>
                  <a:lnTo>
                    <a:pt x="82" y="436"/>
                  </a:lnTo>
                  <a:lnTo>
                    <a:pt x="78" y="458"/>
                  </a:lnTo>
                  <a:lnTo>
                    <a:pt x="73" y="480"/>
                  </a:lnTo>
                  <a:lnTo>
                    <a:pt x="65" y="501"/>
                  </a:lnTo>
                  <a:lnTo>
                    <a:pt x="60" y="518"/>
                  </a:lnTo>
                  <a:lnTo>
                    <a:pt x="56" y="536"/>
                  </a:lnTo>
                  <a:lnTo>
                    <a:pt x="47" y="557"/>
                  </a:lnTo>
                  <a:lnTo>
                    <a:pt x="43" y="570"/>
                  </a:lnTo>
                  <a:lnTo>
                    <a:pt x="39" y="579"/>
                  </a:lnTo>
                  <a:lnTo>
                    <a:pt x="39" y="588"/>
                  </a:lnTo>
                  <a:lnTo>
                    <a:pt x="34" y="596"/>
                  </a:lnTo>
                  <a:lnTo>
                    <a:pt x="30" y="601"/>
                  </a:lnTo>
                  <a:lnTo>
                    <a:pt x="30" y="609"/>
                  </a:lnTo>
                  <a:lnTo>
                    <a:pt x="26" y="614"/>
                  </a:lnTo>
                  <a:lnTo>
                    <a:pt x="21" y="618"/>
                  </a:lnTo>
                  <a:lnTo>
                    <a:pt x="17" y="622"/>
                  </a:lnTo>
                  <a:lnTo>
                    <a:pt x="13" y="622"/>
                  </a:lnTo>
                  <a:lnTo>
                    <a:pt x="8" y="618"/>
                  </a:lnTo>
                  <a:lnTo>
                    <a:pt x="4" y="618"/>
                  </a:lnTo>
                  <a:lnTo>
                    <a:pt x="0" y="614"/>
                  </a:lnTo>
                  <a:lnTo>
                    <a:pt x="0" y="605"/>
                  </a:lnTo>
                  <a:lnTo>
                    <a:pt x="4" y="601"/>
                  </a:lnTo>
                  <a:lnTo>
                    <a:pt x="4" y="601"/>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7" name="Freeform 66"/>
            <p:cNvSpPr>
              <a:spLocks/>
            </p:cNvSpPr>
            <p:nvPr/>
          </p:nvSpPr>
          <p:spPr bwMode="auto">
            <a:xfrm>
              <a:off x="6558618" y="2748952"/>
              <a:ext cx="385832" cy="490563"/>
            </a:xfrm>
            <a:custGeom>
              <a:avLst/>
              <a:gdLst/>
              <a:ahLst/>
              <a:cxnLst>
                <a:cxn ang="0">
                  <a:pos x="4" y="13"/>
                </a:cxn>
                <a:cxn ang="0">
                  <a:pos x="13" y="4"/>
                </a:cxn>
                <a:cxn ang="0">
                  <a:pos x="21" y="0"/>
                </a:cxn>
                <a:cxn ang="0">
                  <a:pos x="30" y="0"/>
                </a:cxn>
                <a:cxn ang="0">
                  <a:pos x="34" y="0"/>
                </a:cxn>
                <a:cxn ang="0">
                  <a:pos x="43" y="0"/>
                </a:cxn>
                <a:cxn ang="0">
                  <a:pos x="52" y="4"/>
                </a:cxn>
                <a:cxn ang="0">
                  <a:pos x="65" y="9"/>
                </a:cxn>
                <a:cxn ang="0">
                  <a:pos x="82" y="21"/>
                </a:cxn>
                <a:cxn ang="0">
                  <a:pos x="95" y="39"/>
                </a:cxn>
                <a:cxn ang="0">
                  <a:pos x="108" y="56"/>
                </a:cxn>
                <a:cxn ang="0">
                  <a:pos x="121" y="78"/>
                </a:cxn>
                <a:cxn ang="0">
                  <a:pos x="147" y="117"/>
                </a:cxn>
                <a:cxn ang="0">
                  <a:pos x="164" y="147"/>
                </a:cxn>
                <a:cxn ang="0">
                  <a:pos x="173" y="169"/>
                </a:cxn>
                <a:cxn ang="0">
                  <a:pos x="182" y="181"/>
                </a:cxn>
                <a:cxn ang="0">
                  <a:pos x="190" y="194"/>
                </a:cxn>
                <a:cxn ang="0">
                  <a:pos x="199" y="203"/>
                </a:cxn>
                <a:cxn ang="0">
                  <a:pos x="203" y="212"/>
                </a:cxn>
                <a:cxn ang="0">
                  <a:pos x="203" y="220"/>
                </a:cxn>
                <a:cxn ang="0">
                  <a:pos x="195" y="229"/>
                </a:cxn>
                <a:cxn ang="0">
                  <a:pos x="186" y="229"/>
                </a:cxn>
                <a:cxn ang="0">
                  <a:pos x="177" y="220"/>
                </a:cxn>
                <a:cxn ang="0">
                  <a:pos x="169" y="207"/>
                </a:cxn>
                <a:cxn ang="0">
                  <a:pos x="160" y="194"/>
                </a:cxn>
                <a:cxn ang="0">
                  <a:pos x="151" y="177"/>
                </a:cxn>
                <a:cxn ang="0">
                  <a:pos x="143" y="160"/>
                </a:cxn>
                <a:cxn ang="0">
                  <a:pos x="125" y="130"/>
                </a:cxn>
                <a:cxn ang="0">
                  <a:pos x="99" y="91"/>
                </a:cxn>
                <a:cxn ang="0">
                  <a:pos x="86" y="73"/>
                </a:cxn>
                <a:cxn ang="0">
                  <a:pos x="78" y="56"/>
                </a:cxn>
                <a:cxn ang="0">
                  <a:pos x="65" y="43"/>
                </a:cxn>
                <a:cxn ang="0">
                  <a:pos x="52" y="30"/>
                </a:cxn>
                <a:cxn ang="0">
                  <a:pos x="43" y="26"/>
                </a:cxn>
                <a:cxn ang="0">
                  <a:pos x="39" y="26"/>
                </a:cxn>
                <a:cxn ang="0">
                  <a:pos x="34" y="26"/>
                </a:cxn>
                <a:cxn ang="0">
                  <a:pos x="34" y="26"/>
                </a:cxn>
                <a:cxn ang="0">
                  <a:pos x="30" y="26"/>
                </a:cxn>
                <a:cxn ang="0">
                  <a:pos x="26" y="26"/>
                </a:cxn>
                <a:cxn ang="0">
                  <a:pos x="21" y="30"/>
                </a:cxn>
                <a:cxn ang="0">
                  <a:pos x="17" y="34"/>
                </a:cxn>
                <a:cxn ang="0">
                  <a:pos x="4" y="34"/>
                </a:cxn>
                <a:cxn ang="0">
                  <a:pos x="0" y="30"/>
                </a:cxn>
                <a:cxn ang="0">
                  <a:pos x="0" y="17"/>
                </a:cxn>
                <a:cxn ang="0">
                  <a:pos x="0" y="13"/>
                </a:cxn>
              </a:cxnLst>
              <a:rect l="0" t="0" r="r" b="b"/>
              <a:pathLst>
                <a:path w="203" h="229">
                  <a:moveTo>
                    <a:pt x="0" y="13"/>
                  </a:moveTo>
                  <a:lnTo>
                    <a:pt x="4" y="13"/>
                  </a:lnTo>
                  <a:lnTo>
                    <a:pt x="8" y="9"/>
                  </a:lnTo>
                  <a:lnTo>
                    <a:pt x="13" y="4"/>
                  </a:lnTo>
                  <a:lnTo>
                    <a:pt x="17" y="4"/>
                  </a:lnTo>
                  <a:lnTo>
                    <a:pt x="21" y="0"/>
                  </a:lnTo>
                  <a:lnTo>
                    <a:pt x="26" y="0"/>
                  </a:lnTo>
                  <a:lnTo>
                    <a:pt x="30" y="0"/>
                  </a:lnTo>
                  <a:lnTo>
                    <a:pt x="34" y="0"/>
                  </a:lnTo>
                  <a:lnTo>
                    <a:pt x="34" y="0"/>
                  </a:lnTo>
                  <a:lnTo>
                    <a:pt x="43" y="0"/>
                  </a:lnTo>
                  <a:lnTo>
                    <a:pt x="43" y="0"/>
                  </a:lnTo>
                  <a:lnTo>
                    <a:pt x="52" y="0"/>
                  </a:lnTo>
                  <a:lnTo>
                    <a:pt x="52" y="4"/>
                  </a:lnTo>
                  <a:lnTo>
                    <a:pt x="60" y="4"/>
                  </a:lnTo>
                  <a:lnTo>
                    <a:pt x="65" y="9"/>
                  </a:lnTo>
                  <a:lnTo>
                    <a:pt x="73" y="17"/>
                  </a:lnTo>
                  <a:lnTo>
                    <a:pt x="82" y="21"/>
                  </a:lnTo>
                  <a:lnTo>
                    <a:pt x="91" y="30"/>
                  </a:lnTo>
                  <a:lnTo>
                    <a:pt x="95" y="39"/>
                  </a:lnTo>
                  <a:lnTo>
                    <a:pt x="104" y="47"/>
                  </a:lnTo>
                  <a:lnTo>
                    <a:pt x="108" y="56"/>
                  </a:lnTo>
                  <a:lnTo>
                    <a:pt x="117" y="65"/>
                  </a:lnTo>
                  <a:lnTo>
                    <a:pt x="121" y="78"/>
                  </a:lnTo>
                  <a:lnTo>
                    <a:pt x="134" y="95"/>
                  </a:lnTo>
                  <a:lnTo>
                    <a:pt x="147" y="117"/>
                  </a:lnTo>
                  <a:lnTo>
                    <a:pt x="160" y="138"/>
                  </a:lnTo>
                  <a:lnTo>
                    <a:pt x="164" y="147"/>
                  </a:lnTo>
                  <a:lnTo>
                    <a:pt x="169" y="156"/>
                  </a:lnTo>
                  <a:lnTo>
                    <a:pt x="173" y="169"/>
                  </a:lnTo>
                  <a:lnTo>
                    <a:pt x="177" y="173"/>
                  </a:lnTo>
                  <a:lnTo>
                    <a:pt x="182" y="181"/>
                  </a:lnTo>
                  <a:lnTo>
                    <a:pt x="186" y="190"/>
                  </a:lnTo>
                  <a:lnTo>
                    <a:pt x="190" y="194"/>
                  </a:lnTo>
                  <a:lnTo>
                    <a:pt x="195" y="203"/>
                  </a:lnTo>
                  <a:lnTo>
                    <a:pt x="199" y="203"/>
                  </a:lnTo>
                  <a:lnTo>
                    <a:pt x="199" y="207"/>
                  </a:lnTo>
                  <a:lnTo>
                    <a:pt x="203" y="212"/>
                  </a:lnTo>
                  <a:lnTo>
                    <a:pt x="203" y="216"/>
                  </a:lnTo>
                  <a:lnTo>
                    <a:pt x="203" y="220"/>
                  </a:lnTo>
                  <a:lnTo>
                    <a:pt x="199" y="225"/>
                  </a:lnTo>
                  <a:lnTo>
                    <a:pt x="195" y="229"/>
                  </a:lnTo>
                  <a:lnTo>
                    <a:pt x="190" y="229"/>
                  </a:lnTo>
                  <a:lnTo>
                    <a:pt x="186" y="229"/>
                  </a:lnTo>
                  <a:lnTo>
                    <a:pt x="182" y="225"/>
                  </a:lnTo>
                  <a:lnTo>
                    <a:pt x="177" y="220"/>
                  </a:lnTo>
                  <a:lnTo>
                    <a:pt x="173" y="216"/>
                  </a:lnTo>
                  <a:lnTo>
                    <a:pt x="169" y="207"/>
                  </a:lnTo>
                  <a:lnTo>
                    <a:pt x="164" y="203"/>
                  </a:lnTo>
                  <a:lnTo>
                    <a:pt x="160" y="194"/>
                  </a:lnTo>
                  <a:lnTo>
                    <a:pt x="156" y="186"/>
                  </a:lnTo>
                  <a:lnTo>
                    <a:pt x="151" y="177"/>
                  </a:lnTo>
                  <a:lnTo>
                    <a:pt x="147" y="169"/>
                  </a:lnTo>
                  <a:lnTo>
                    <a:pt x="143" y="160"/>
                  </a:lnTo>
                  <a:lnTo>
                    <a:pt x="134" y="151"/>
                  </a:lnTo>
                  <a:lnTo>
                    <a:pt x="125" y="130"/>
                  </a:lnTo>
                  <a:lnTo>
                    <a:pt x="112" y="108"/>
                  </a:lnTo>
                  <a:lnTo>
                    <a:pt x="99" y="91"/>
                  </a:lnTo>
                  <a:lnTo>
                    <a:pt x="95" y="82"/>
                  </a:lnTo>
                  <a:lnTo>
                    <a:pt x="86" y="73"/>
                  </a:lnTo>
                  <a:lnTo>
                    <a:pt x="82" y="65"/>
                  </a:lnTo>
                  <a:lnTo>
                    <a:pt x="78" y="56"/>
                  </a:lnTo>
                  <a:lnTo>
                    <a:pt x="69" y="47"/>
                  </a:lnTo>
                  <a:lnTo>
                    <a:pt x="65" y="43"/>
                  </a:lnTo>
                  <a:lnTo>
                    <a:pt x="60" y="34"/>
                  </a:lnTo>
                  <a:lnTo>
                    <a:pt x="52" y="30"/>
                  </a:lnTo>
                  <a:lnTo>
                    <a:pt x="47" y="30"/>
                  </a:lnTo>
                  <a:lnTo>
                    <a:pt x="43" y="26"/>
                  </a:lnTo>
                  <a:lnTo>
                    <a:pt x="43" y="26"/>
                  </a:lnTo>
                  <a:lnTo>
                    <a:pt x="39" y="26"/>
                  </a:lnTo>
                  <a:lnTo>
                    <a:pt x="39" y="26"/>
                  </a:lnTo>
                  <a:lnTo>
                    <a:pt x="34" y="26"/>
                  </a:lnTo>
                  <a:lnTo>
                    <a:pt x="34" y="26"/>
                  </a:lnTo>
                  <a:lnTo>
                    <a:pt x="34" y="26"/>
                  </a:lnTo>
                  <a:lnTo>
                    <a:pt x="30" y="26"/>
                  </a:lnTo>
                  <a:lnTo>
                    <a:pt x="30" y="26"/>
                  </a:lnTo>
                  <a:lnTo>
                    <a:pt x="30" y="26"/>
                  </a:lnTo>
                  <a:lnTo>
                    <a:pt x="26" y="26"/>
                  </a:lnTo>
                  <a:lnTo>
                    <a:pt x="26" y="30"/>
                  </a:lnTo>
                  <a:lnTo>
                    <a:pt x="21" y="30"/>
                  </a:lnTo>
                  <a:lnTo>
                    <a:pt x="21" y="34"/>
                  </a:lnTo>
                  <a:lnTo>
                    <a:pt x="17" y="34"/>
                  </a:lnTo>
                  <a:lnTo>
                    <a:pt x="13" y="39"/>
                  </a:lnTo>
                  <a:lnTo>
                    <a:pt x="4" y="34"/>
                  </a:lnTo>
                  <a:lnTo>
                    <a:pt x="0" y="34"/>
                  </a:lnTo>
                  <a:lnTo>
                    <a:pt x="0" y="30"/>
                  </a:lnTo>
                  <a:lnTo>
                    <a:pt x="0" y="26"/>
                  </a:lnTo>
                  <a:lnTo>
                    <a:pt x="0" y="17"/>
                  </a:lnTo>
                  <a:lnTo>
                    <a:pt x="0" y="13"/>
                  </a:lnTo>
                  <a:lnTo>
                    <a:pt x="0" y="13"/>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8" name="Freeform 67"/>
            <p:cNvSpPr>
              <a:spLocks/>
            </p:cNvSpPr>
            <p:nvPr/>
          </p:nvSpPr>
          <p:spPr bwMode="auto">
            <a:xfrm>
              <a:off x="2465836" y="4813847"/>
              <a:ext cx="72715" cy="83018"/>
            </a:xfrm>
            <a:custGeom>
              <a:avLst/>
              <a:gdLst/>
              <a:ahLst/>
              <a:cxnLst>
                <a:cxn ang="0">
                  <a:pos x="39" y="17"/>
                </a:cxn>
                <a:cxn ang="0">
                  <a:pos x="39" y="26"/>
                </a:cxn>
                <a:cxn ang="0">
                  <a:pos x="35" y="30"/>
                </a:cxn>
                <a:cxn ang="0">
                  <a:pos x="26" y="35"/>
                </a:cxn>
                <a:cxn ang="0">
                  <a:pos x="18" y="39"/>
                </a:cxn>
                <a:cxn ang="0">
                  <a:pos x="13" y="35"/>
                </a:cxn>
                <a:cxn ang="0">
                  <a:pos x="5" y="30"/>
                </a:cxn>
                <a:cxn ang="0">
                  <a:pos x="0" y="26"/>
                </a:cxn>
                <a:cxn ang="0">
                  <a:pos x="0" y="17"/>
                </a:cxn>
                <a:cxn ang="0">
                  <a:pos x="0" y="9"/>
                </a:cxn>
                <a:cxn ang="0">
                  <a:pos x="5" y="5"/>
                </a:cxn>
                <a:cxn ang="0">
                  <a:pos x="13" y="0"/>
                </a:cxn>
                <a:cxn ang="0">
                  <a:pos x="18" y="0"/>
                </a:cxn>
                <a:cxn ang="0">
                  <a:pos x="26" y="0"/>
                </a:cxn>
                <a:cxn ang="0">
                  <a:pos x="35" y="5"/>
                </a:cxn>
                <a:cxn ang="0">
                  <a:pos x="39" y="9"/>
                </a:cxn>
                <a:cxn ang="0">
                  <a:pos x="39" y="17"/>
                </a:cxn>
              </a:cxnLst>
              <a:rect l="0" t="0" r="r" b="b"/>
              <a:pathLst>
                <a:path w="39" h="39">
                  <a:moveTo>
                    <a:pt x="39" y="17"/>
                  </a:moveTo>
                  <a:lnTo>
                    <a:pt x="39" y="26"/>
                  </a:lnTo>
                  <a:lnTo>
                    <a:pt x="35" y="30"/>
                  </a:lnTo>
                  <a:lnTo>
                    <a:pt x="26" y="35"/>
                  </a:lnTo>
                  <a:lnTo>
                    <a:pt x="18" y="39"/>
                  </a:lnTo>
                  <a:lnTo>
                    <a:pt x="13" y="35"/>
                  </a:lnTo>
                  <a:lnTo>
                    <a:pt x="5" y="30"/>
                  </a:lnTo>
                  <a:lnTo>
                    <a:pt x="0" y="26"/>
                  </a:lnTo>
                  <a:lnTo>
                    <a:pt x="0" y="17"/>
                  </a:lnTo>
                  <a:lnTo>
                    <a:pt x="0" y="9"/>
                  </a:lnTo>
                  <a:lnTo>
                    <a:pt x="5" y="5"/>
                  </a:lnTo>
                  <a:lnTo>
                    <a:pt x="13" y="0"/>
                  </a:lnTo>
                  <a:lnTo>
                    <a:pt x="18" y="0"/>
                  </a:lnTo>
                  <a:lnTo>
                    <a:pt x="26" y="0"/>
                  </a:lnTo>
                  <a:lnTo>
                    <a:pt x="35" y="5"/>
                  </a:lnTo>
                  <a:lnTo>
                    <a:pt x="39" y="9"/>
                  </a:lnTo>
                  <a:lnTo>
                    <a:pt x="39"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39" name="Freeform 68"/>
            <p:cNvSpPr>
              <a:spLocks noEditPoints="1"/>
            </p:cNvSpPr>
            <p:nvPr/>
          </p:nvSpPr>
          <p:spPr bwMode="auto">
            <a:xfrm>
              <a:off x="2440609" y="4786678"/>
              <a:ext cx="123169" cy="129811"/>
            </a:xfrm>
            <a:custGeom>
              <a:avLst/>
              <a:gdLst/>
              <a:ahLst/>
              <a:cxnLst>
                <a:cxn ang="0">
                  <a:pos x="65" y="35"/>
                </a:cxn>
                <a:cxn ang="0">
                  <a:pos x="61" y="43"/>
                </a:cxn>
                <a:cxn ang="0">
                  <a:pos x="57" y="52"/>
                </a:cxn>
                <a:cxn ang="0">
                  <a:pos x="48" y="56"/>
                </a:cxn>
                <a:cxn ang="0">
                  <a:pos x="39" y="61"/>
                </a:cxn>
                <a:cxn ang="0">
                  <a:pos x="31" y="61"/>
                </a:cxn>
                <a:cxn ang="0">
                  <a:pos x="22" y="61"/>
                </a:cxn>
                <a:cxn ang="0">
                  <a:pos x="13" y="56"/>
                </a:cxn>
                <a:cxn ang="0">
                  <a:pos x="5" y="52"/>
                </a:cxn>
                <a:cxn ang="0">
                  <a:pos x="0" y="43"/>
                </a:cxn>
                <a:cxn ang="0">
                  <a:pos x="0" y="30"/>
                </a:cxn>
                <a:cxn ang="0">
                  <a:pos x="0" y="22"/>
                </a:cxn>
                <a:cxn ang="0">
                  <a:pos x="5" y="13"/>
                </a:cxn>
                <a:cxn ang="0">
                  <a:pos x="9" y="9"/>
                </a:cxn>
                <a:cxn ang="0">
                  <a:pos x="18" y="5"/>
                </a:cxn>
                <a:cxn ang="0">
                  <a:pos x="26" y="0"/>
                </a:cxn>
                <a:cxn ang="0">
                  <a:pos x="39" y="0"/>
                </a:cxn>
                <a:cxn ang="0">
                  <a:pos x="48" y="5"/>
                </a:cxn>
                <a:cxn ang="0">
                  <a:pos x="52" y="9"/>
                </a:cxn>
                <a:cxn ang="0">
                  <a:pos x="61" y="13"/>
                </a:cxn>
                <a:cxn ang="0">
                  <a:pos x="65" y="22"/>
                </a:cxn>
                <a:cxn ang="0">
                  <a:pos x="39" y="30"/>
                </a:cxn>
                <a:cxn ang="0">
                  <a:pos x="39" y="30"/>
                </a:cxn>
                <a:cxn ang="0">
                  <a:pos x="39" y="26"/>
                </a:cxn>
                <a:cxn ang="0">
                  <a:pos x="39" y="26"/>
                </a:cxn>
                <a:cxn ang="0">
                  <a:pos x="35" y="22"/>
                </a:cxn>
                <a:cxn ang="0">
                  <a:pos x="35" y="22"/>
                </a:cxn>
                <a:cxn ang="0">
                  <a:pos x="26" y="26"/>
                </a:cxn>
                <a:cxn ang="0">
                  <a:pos x="31" y="26"/>
                </a:cxn>
                <a:cxn ang="0">
                  <a:pos x="26" y="26"/>
                </a:cxn>
                <a:cxn ang="0">
                  <a:pos x="26" y="26"/>
                </a:cxn>
                <a:cxn ang="0">
                  <a:pos x="26" y="30"/>
                </a:cxn>
                <a:cxn ang="0">
                  <a:pos x="26" y="30"/>
                </a:cxn>
                <a:cxn ang="0">
                  <a:pos x="26" y="35"/>
                </a:cxn>
                <a:cxn ang="0">
                  <a:pos x="26" y="35"/>
                </a:cxn>
                <a:cxn ang="0">
                  <a:pos x="31" y="39"/>
                </a:cxn>
                <a:cxn ang="0">
                  <a:pos x="31" y="39"/>
                </a:cxn>
                <a:cxn ang="0">
                  <a:pos x="35" y="39"/>
                </a:cxn>
                <a:cxn ang="0">
                  <a:pos x="35" y="39"/>
                </a:cxn>
                <a:cxn ang="0">
                  <a:pos x="39" y="35"/>
                </a:cxn>
                <a:cxn ang="0">
                  <a:pos x="39" y="35"/>
                </a:cxn>
                <a:cxn ang="0">
                  <a:pos x="39" y="30"/>
                </a:cxn>
                <a:cxn ang="0">
                  <a:pos x="39" y="30"/>
                </a:cxn>
              </a:cxnLst>
              <a:rect l="0" t="0" r="r" b="b"/>
              <a:pathLst>
                <a:path w="65" h="61">
                  <a:moveTo>
                    <a:pt x="65" y="30"/>
                  </a:moveTo>
                  <a:lnTo>
                    <a:pt x="65" y="30"/>
                  </a:lnTo>
                  <a:lnTo>
                    <a:pt x="65" y="35"/>
                  </a:lnTo>
                  <a:lnTo>
                    <a:pt x="65" y="39"/>
                  </a:lnTo>
                  <a:lnTo>
                    <a:pt x="61" y="43"/>
                  </a:lnTo>
                  <a:lnTo>
                    <a:pt x="61" y="43"/>
                  </a:lnTo>
                  <a:lnTo>
                    <a:pt x="61" y="48"/>
                  </a:lnTo>
                  <a:lnTo>
                    <a:pt x="57" y="52"/>
                  </a:lnTo>
                  <a:lnTo>
                    <a:pt x="57" y="52"/>
                  </a:lnTo>
                  <a:lnTo>
                    <a:pt x="52" y="56"/>
                  </a:lnTo>
                  <a:lnTo>
                    <a:pt x="52" y="56"/>
                  </a:lnTo>
                  <a:lnTo>
                    <a:pt x="48" y="56"/>
                  </a:lnTo>
                  <a:lnTo>
                    <a:pt x="48" y="61"/>
                  </a:lnTo>
                  <a:lnTo>
                    <a:pt x="44" y="61"/>
                  </a:lnTo>
                  <a:lnTo>
                    <a:pt x="39" y="61"/>
                  </a:lnTo>
                  <a:lnTo>
                    <a:pt x="39" y="61"/>
                  </a:lnTo>
                  <a:lnTo>
                    <a:pt x="35" y="61"/>
                  </a:lnTo>
                  <a:lnTo>
                    <a:pt x="31" y="61"/>
                  </a:lnTo>
                  <a:lnTo>
                    <a:pt x="26" y="61"/>
                  </a:lnTo>
                  <a:lnTo>
                    <a:pt x="26" y="61"/>
                  </a:lnTo>
                  <a:lnTo>
                    <a:pt x="22" y="61"/>
                  </a:lnTo>
                  <a:lnTo>
                    <a:pt x="18" y="61"/>
                  </a:lnTo>
                  <a:lnTo>
                    <a:pt x="18" y="56"/>
                  </a:lnTo>
                  <a:lnTo>
                    <a:pt x="13" y="56"/>
                  </a:lnTo>
                  <a:lnTo>
                    <a:pt x="9" y="56"/>
                  </a:lnTo>
                  <a:lnTo>
                    <a:pt x="9" y="52"/>
                  </a:lnTo>
                  <a:lnTo>
                    <a:pt x="5" y="52"/>
                  </a:lnTo>
                  <a:lnTo>
                    <a:pt x="5" y="48"/>
                  </a:lnTo>
                  <a:lnTo>
                    <a:pt x="5" y="43"/>
                  </a:lnTo>
                  <a:lnTo>
                    <a:pt x="0" y="43"/>
                  </a:lnTo>
                  <a:lnTo>
                    <a:pt x="0" y="39"/>
                  </a:lnTo>
                  <a:lnTo>
                    <a:pt x="0" y="35"/>
                  </a:lnTo>
                  <a:lnTo>
                    <a:pt x="0" y="30"/>
                  </a:lnTo>
                  <a:lnTo>
                    <a:pt x="0" y="30"/>
                  </a:lnTo>
                  <a:lnTo>
                    <a:pt x="0" y="26"/>
                  </a:lnTo>
                  <a:lnTo>
                    <a:pt x="0" y="22"/>
                  </a:lnTo>
                  <a:lnTo>
                    <a:pt x="0" y="22"/>
                  </a:lnTo>
                  <a:lnTo>
                    <a:pt x="5" y="18"/>
                  </a:lnTo>
                  <a:lnTo>
                    <a:pt x="5" y="13"/>
                  </a:lnTo>
                  <a:lnTo>
                    <a:pt x="5" y="13"/>
                  </a:lnTo>
                  <a:lnTo>
                    <a:pt x="9" y="9"/>
                  </a:lnTo>
                  <a:lnTo>
                    <a:pt x="9" y="9"/>
                  </a:lnTo>
                  <a:lnTo>
                    <a:pt x="13" y="5"/>
                  </a:lnTo>
                  <a:lnTo>
                    <a:pt x="18" y="5"/>
                  </a:lnTo>
                  <a:lnTo>
                    <a:pt x="18" y="5"/>
                  </a:lnTo>
                  <a:lnTo>
                    <a:pt x="22" y="0"/>
                  </a:lnTo>
                  <a:lnTo>
                    <a:pt x="26" y="0"/>
                  </a:lnTo>
                  <a:lnTo>
                    <a:pt x="26" y="0"/>
                  </a:lnTo>
                  <a:lnTo>
                    <a:pt x="31" y="0"/>
                  </a:lnTo>
                  <a:lnTo>
                    <a:pt x="35" y="0"/>
                  </a:lnTo>
                  <a:lnTo>
                    <a:pt x="39" y="0"/>
                  </a:lnTo>
                  <a:lnTo>
                    <a:pt x="39" y="0"/>
                  </a:lnTo>
                  <a:lnTo>
                    <a:pt x="44" y="0"/>
                  </a:lnTo>
                  <a:lnTo>
                    <a:pt x="48" y="5"/>
                  </a:lnTo>
                  <a:lnTo>
                    <a:pt x="48" y="5"/>
                  </a:lnTo>
                  <a:lnTo>
                    <a:pt x="52" y="5"/>
                  </a:lnTo>
                  <a:lnTo>
                    <a:pt x="52" y="9"/>
                  </a:lnTo>
                  <a:lnTo>
                    <a:pt x="57" y="9"/>
                  </a:lnTo>
                  <a:lnTo>
                    <a:pt x="57" y="13"/>
                  </a:lnTo>
                  <a:lnTo>
                    <a:pt x="61" y="13"/>
                  </a:lnTo>
                  <a:lnTo>
                    <a:pt x="61" y="18"/>
                  </a:lnTo>
                  <a:lnTo>
                    <a:pt x="61" y="22"/>
                  </a:lnTo>
                  <a:lnTo>
                    <a:pt x="65" y="22"/>
                  </a:lnTo>
                  <a:lnTo>
                    <a:pt x="65" y="26"/>
                  </a:lnTo>
                  <a:lnTo>
                    <a:pt x="65" y="30"/>
                  </a:lnTo>
                  <a:close/>
                  <a:moveTo>
                    <a:pt x="39" y="30"/>
                  </a:moveTo>
                  <a:lnTo>
                    <a:pt x="39" y="30"/>
                  </a:lnTo>
                  <a:lnTo>
                    <a:pt x="39" y="26"/>
                  </a:lnTo>
                  <a:lnTo>
                    <a:pt x="39" y="30"/>
                  </a:lnTo>
                  <a:lnTo>
                    <a:pt x="39" y="26"/>
                  </a:lnTo>
                  <a:lnTo>
                    <a:pt x="39" y="26"/>
                  </a:lnTo>
                  <a:lnTo>
                    <a:pt x="39" y="26"/>
                  </a:lnTo>
                  <a:lnTo>
                    <a:pt x="39" y="26"/>
                  </a:lnTo>
                  <a:lnTo>
                    <a:pt x="35" y="26"/>
                  </a:lnTo>
                  <a:lnTo>
                    <a:pt x="39" y="26"/>
                  </a:lnTo>
                  <a:lnTo>
                    <a:pt x="35" y="22"/>
                  </a:lnTo>
                  <a:lnTo>
                    <a:pt x="35" y="26"/>
                  </a:lnTo>
                  <a:lnTo>
                    <a:pt x="35" y="22"/>
                  </a:lnTo>
                  <a:lnTo>
                    <a:pt x="35" y="22"/>
                  </a:lnTo>
                  <a:lnTo>
                    <a:pt x="31" y="22"/>
                  </a:lnTo>
                  <a:lnTo>
                    <a:pt x="35" y="22"/>
                  </a:lnTo>
                  <a:lnTo>
                    <a:pt x="31" y="22"/>
                  </a:lnTo>
                  <a:lnTo>
                    <a:pt x="31" y="22"/>
                  </a:lnTo>
                  <a:lnTo>
                    <a:pt x="26" y="26"/>
                  </a:lnTo>
                  <a:lnTo>
                    <a:pt x="31" y="22"/>
                  </a:lnTo>
                  <a:lnTo>
                    <a:pt x="26" y="26"/>
                  </a:lnTo>
                  <a:lnTo>
                    <a:pt x="31" y="26"/>
                  </a:lnTo>
                  <a:lnTo>
                    <a:pt x="26" y="26"/>
                  </a:lnTo>
                  <a:lnTo>
                    <a:pt x="26" y="26"/>
                  </a:lnTo>
                  <a:lnTo>
                    <a:pt x="26" y="26"/>
                  </a:lnTo>
                  <a:lnTo>
                    <a:pt x="26" y="26"/>
                  </a:lnTo>
                  <a:lnTo>
                    <a:pt x="26" y="30"/>
                  </a:lnTo>
                  <a:lnTo>
                    <a:pt x="26" y="26"/>
                  </a:lnTo>
                  <a:lnTo>
                    <a:pt x="26" y="30"/>
                  </a:lnTo>
                  <a:lnTo>
                    <a:pt x="26" y="30"/>
                  </a:lnTo>
                  <a:lnTo>
                    <a:pt x="26" y="30"/>
                  </a:lnTo>
                  <a:lnTo>
                    <a:pt x="26" y="30"/>
                  </a:lnTo>
                  <a:lnTo>
                    <a:pt x="26" y="35"/>
                  </a:lnTo>
                  <a:lnTo>
                    <a:pt x="26" y="30"/>
                  </a:lnTo>
                  <a:lnTo>
                    <a:pt x="26" y="35"/>
                  </a:lnTo>
                  <a:lnTo>
                    <a:pt x="26" y="35"/>
                  </a:lnTo>
                  <a:lnTo>
                    <a:pt x="26" y="35"/>
                  </a:lnTo>
                  <a:lnTo>
                    <a:pt x="26" y="35"/>
                  </a:lnTo>
                  <a:lnTo>
                    <a:pt x="26" y="39"/>
                  </a:lnTo>
                  <a:lnTo>
                    <a:pt x="26" y="35"/>
                  </a:lnTo>
                  <a:lnTo>
                    <a:pt x="31" y="39"/>
                  </a:lnTo>
                  <a:lnTo>
                    <a:pt x="26" y="35"/>
                  </a:lnTo>
                  <a:lnTo>
                    <a:pt x="31" y="39"/>
                  </a:lnTo>
                  <a:lnTo>
                    <a:pt x="26" y="39"/>
                  </a:lnTo>
                  <a:lnTo>
                    <a:pt x="31" y="39"/>
                  </a:lnTo>
                  <a:lnTo>
                    <a:pt x="31" y="39"/>
                  </a:lnTo>
                  <a:lnTo>
                    <a:pt x="35" y="39"/>
                  </a:lnTo>
                  <a:lnTo>
                    <a:pt x="31" y="39"/>
                  </a:lnTo>
                  <a:lnTo>
                    <a:pt x="35" y="39"/>
                  </a:lnTo>
                  <a:lnTo>
                    <a:pt x="35" y="39"/>
                  </a:lnTo>
                  <a:lnTo>
                    <a:pt x="35" y="39"/>
                  </a:lnTo>
                  <a:lnTo>
                    <a:pt x="35" y="39"/>
                  </a:lnTo>
                  <a:lnTo>
                    <a:pt x="39" y="35"/>
                  </a:lnTo>
                  <a:lnTo>
                    <a:pt x="35" y="39"/>
                  </a:lnTo>
                  <a:lnTo>
                    <a:pt x="39" y="35"/>
                  </a:lnTo>
                  <a:lnTo>
                    <a:pt x="39" y="39"/>
                  </a:lnTo>
                  <a:lnTo>
                    <a:pt x="39" y="35"/>
                  </a:lnTo>
                  <a:lnTo>
                    <a:pt x="39" y="35"/>
                  </a:lnTo>
                  <a:lnTo>
                    <a:pt x="39" y="35"/>
                  </a:lnTo>
                  <a:lnTo>
                    <a:pt x="39" y="35"/>
                  </a:lnTo>
                  <a:lnTo>
                    <a:pt x="39" y="30"/>
                  </a:lnTo>
                  <a:lnTo>
                    <a:pt x="39" y="35"/>
                  </a:lnTo>
                  <a:lnTo>
                    <a:pt x="39" y="30"/>
                  </a:lnTo>
                  <a:lnTo>
                    <a:pt x="39" y="30"/>
                  </a:lnTo>
                  <a:lnTo>
                    <a:pt x="39" y="30"/>
                  </a:lnTo>
                  <a:close/>
                </a:path>
              </a:pathLst>
            </a:custGeom>
            <a:solidFill>
              <a:srgbClr val="FF0000"/>
            </a:solidFill>
            <a:ln w="0">
              <a:solidFill>
                <a:srgbClr val="BE4B48"/>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0" name="Freeform 69"/>
            <p:cNvSpPr>
              <a:spLocks/>
            </p:cNvSpPr>
            <p:nvPr/>
          </p:nvSpPr>
          <p:spPr bwMode="auto">
            <a:xfrm>
              <a:off x="2801213" y="4850074"/>
              <a:ext cx="75683" cy="95093"/>
            </a:xfrm>
            <a:custGeom>
              <a:avLst/>
              <a:gdLst/>
              <a:ahLst/>
              <a:cxnLst>
                <a:cxn ang="0">
                  <a:pos x="39" y="22"/>
                </a:cxn>
                <a:cxn ang="0">
                  <a:pos x="39" y="31"/>
                </a:cxn>
                <a:cxn ang="0">
                  <a:pos x="35" y="35"/>
                </a:cxn>
                <a:cxn ang="0">
                  <a:pos x="30" y="39"/>
                </a:cxn>
                <a:cxn ang="0">
                  <a:pos x="22" y="44"/>
                </a:cxn>
                <a:cxn ang="0">
                  <a:pos x="13" y="39"/>
                </a:cxn>
                <a:cxn ang="0">
                  <a:pos x="9" y="35"/>
                </a:cxn>
                <a:cxn ang="0">
                  <a:pos x="4" y="31"/>
                </a:cxn>
                <a:cxn ang="0">
                  <a:pos x="0" y="22"/>
                </a:cxn>
                <a:cxn ang="0">
                  <a:pos x="4" y="13"/>
                </a:cxn>
                <a:cxn ang="0">
                  <a:pos x="9" y="9"/>
                </a:cxn>
                <a:cxn ang="0">
                  <a:pos x="13" y="5"/>
                </a:cxn>
                <a:cxn ang="0">
                  <a:pos x="22" y="0"/>
                </a:cxn>
                <a:cxn ang="0">
                  <a:pos x="30" y="5"/>
                </a:cxn>
                <a:cxn ang="0">
                  <a:pos x="35" y="9"/>
                </a:cxn>
                <a:cxn ang="0">
                  <a:pos x="39" y="13"/>
                </a:cxn>
                <a:cxn ang="0">
                  <a:pos x="39" y="22"/>
                </a:cxn>
              </a:cxnLst>
              <a:rect l="0" t="0" r="r" b="b"/>
              <a:pathLst>
                <a:path w="39" h="44">
                  <a:moveTo>
                    <a:pt x="39" y="22"/>
                  </a:moveTo>
                  <a:lnTo>
                    <a:pt x="39" y="31"/>
                  </a:lnTo>
                  <a:lnTo>
                    <a:pt x="35" y="35"/>
                  </a:lnTo>
                  <a:lnTo>
                    <a:pt x="30" y="39"/>
                  </a:lnTo>
                  <a:lnTo>
                    <a:pt x="22" y="44"/>
                  </a:lnTo>
                  <a:lnTo>
                    <a:pt x="13" y="39"/>
                  </a:lnTo>
                  <a:lnTo>
                    <a:pt x="9" y="35"/>
                  </a:lnTo>
                  <a:lnTo>
                    <a:pt x="4" y="31"/>
                  </a:lnTo>
                  <a:lnTo>
                    <a:pt x="0" y="22"/>
                  </a:lnTo>
                  <a:lnTo>
                    <a:pt x="4" y="13"/>
                  </a:lnTo>
                  <a:lnTo>
                    <a:pt x="9" y="9"/>
                  </a:lnTo>
                  <a:lnTo>
                    <a:pt x="13" y="5"/>
                  </a:lnTo>
                  <a:lnTo>
                    <a:pt x="22" y="0"/>
                  </a:lnTo>
                  <a:lnTo>
                    <a:pt x="30" y="5"/>
                  </a:lnTo>
                  <a:lnTo>
                    <a:pt x="35" y="9"/>
                  </a:lnTo>
                  <a:lnTo>
                    <a:pt x="39" y="13"/>
                  </a:lnTo>
                  <a:lnTo>
                    <a:pt x="39" y="22"/>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1" name="Freeform 70"/>
            <p:cNvSpPr>
              <a:spLocks noEditPoints="1"/>
            </p:cNvSpPr>
            <p:nvPr/>
          </p:nvSpPr>
          <p:spPr bwMode="auto">
            <a:xfrm>
              <a:off x="2777469" y="4831960"/>
              <a:ext cx="123170" cy="128301"/>
            </a:xfrm>
            <a:custGeom>
              <a:avLst/>
              <a:gdLst/>
              <a:ahLst/>
              <a:cxnLst>
                <a:cxn ang="0">
                  <a:pos x="65" y="34"/>
                </a:cxn>
                <a:cxn ang="0">
                  <a:pos x="61" y="43"/>
                </a:cxn>
                <a:cxn ang="0">
                  <a:pos x="56" y="52"/>
                </a:cxn>
                <a:cxn ang="0">
                  <a:pos x="52" y="56"/>
                </a:cxn>
                <a:cxn ang="0">
                  <a:pos x="39" y="60"/>
                </a:cxn>
                <a:cxn ang="0">
                  <a:pos x="30" y="60"/>
                </a:cxn>
                <a:cxn ang="0">
                  <a:pos x="22" y="60"/>
                </a:cxn>
                <a:cxn ang="0">
                  <a:pos x="13" y="56"/>
                </a:cxn>
                <a:cxn ang="0">
                  <a:pos x="9" y="47"/>
                </a:cxn>
                <a:cxn ang="0">
                  <a:pos x="4" y="43"/>
                </a:cxn>
                <a:cxn ang="0">
                  <a:pos x="0" y="30"/>
                </a:cxn>
                <a:cxn ang="0">
                  <a:pos x="4" y="21"/>
                </a:cxn>
                <a:cxn ang="0">
                  <a:pos x="9" y="13"/>
                </a:cxn>
                <a:cxn ang="0">
                  <a:pos x="13" y="8"/>
                </a:cxn>
                <a:cxn ang="0">
                  <a:pos x="22" y="0"/>
                </a:cxn>
                <a:cxn ang="0">
                  <a:pos x="30" y="0"/>
                </a:cxn>
                <a:cxn ang="0">
                  <a:pos x="39" y="0"/>
                </a:cxn>
                <a:cxn ang="0">
                  <a:pos x="48" y="0"/>
                </a:cxn>
                <a:cxn ang="0">
                  <a:pos x="56" y="8"/>
                </a:cxn>
                <a:cxn ang="0">
                  <a:pos x="61" y="13"/>
                </a:cxn>
                <a:cxn ang="0">
                  <a:pos x="65" y="21"/>
                </a:cxn>
                <a:cxn ang="0">
                  <a:pos x="39" y="26"/>
                </a:cxn>
                <a:cxn ang="0">
                  <a:pos x="39" y="26"/>
                </a:cxn>
                <a:cxn ang="0">
                  <a:pos x="39" y="21"/>
                </a:cxn>
                <a:cxn ang="0">
                  <a:pos x="39" y="21"/>
                </a:cxn>
                <a:cxn ang="0">
                  <a:pos x="35" y="21"/>
                </a:cxn>
                <a:cxn ang="0">
                  <a:pos x="35" y="21"/>
                </a:cxn>
                <a:cxn ang="0">
                  <a:pos x="30" y="21"/>
                </a:cxn>
                <a:cxn ang="0">
                  <a:pos x="30" y="21"/>
                </a:cxn>
                <a:cxn ang="0">
                  <a:pos x="26" y="26"/>
                </a:cxn>
                <a:cxn ang="0">
                  <a:pos x="26" y="26"/>
                </a:cxn>
                <a:cxn ang="0">
                  <a:pos x="26" y="30"/>
                </a:cxn>
                <a:cxn ang="0">
                  <a:pos x="26" y="30"/>
                </a:cxn>
                <a:cxn ang="0">
                  <a:pos x="26" y="34"/>
                </a:cxn>
                <a:cxn ang="0">
                  <a:pos x="26" y="34"/>
                </a:cxn>
                <a:cxn ang="0">
                  <a:pos x="30" y="39"/>
                </a:cxn>
                <a:cxn ang="0">
                  <a:pos x="30" y="39"/>
                </a:cxn>
                <a:cxn ang="0">
                  <a:pos x="35" y="39"/>
                </a:cxn>
                <a:cxn ang="0">
                  <a:pos x="35" y="39"/>
                </a:cxn>
                <a:cxn ang="0">
                  <a:pos x="39" y="34"/>
                </a:cxn>
                <a:cxn ang="0">
                  <a:pos x="39" y="34"/>
                </a:cxn>
                <a:cxn ang="0">
                  <a:pos x="43" y="30"/>
                </a:cxn>
                <a:cxn ang="0">
                  <a:pos x="43" y="30"/>
                </a:cxn>
              </a:cxnLst>
              <a:rect l="0" t="0" r="r" b="b"/>
              <a:pathLst>
                <a:path w="65" h="60">
                  <a:moveTo>
                    <a:pt x="65" y="30"/>
                  </a:moveTo>
                  <a:lnTo>
                    <a:pt x="65" y="30"/>
                  </a:lnTo>
                  <a:lnTo>
                    <a:pt x="65" y="34"/>
                  </a:lnTo>
                  <a:lnTo>
                    <a:pt x="65" y="39"/>
                  </a:lnTo>
                  <a:lnTo>
                    <a:pt x="65" y="43"/>
                  </a:lnTo>
                  <a:lnTo>
                    <a:pt x="61" y="43"/>
                  </a:lnTo>
                  <a:lnTo>
                    <a:pt x="61" y="47"/>
                  </a:lnTo>
                  <a:lnTo>
                    <a:pt x="61" y="47"/>
                  </a:lnTo>
                  <a:lnTo>
                    <a:pt x="56" y="52"/>
                  </a:lnTo>
                  <a:lnTo>
                    <a:pt x="56" y="52"/>
                  </a:lnTo>
                  <a:lnTo>
                    <a:pt x="52" y="56"/>
                  </a:lnTo>
                  <a:lnTo>
                    <a:pt x="52" y="56"/>
                  </a:lnTo>
                  <a:lnTo>
                    <a:pt x="48" y="60"/>
                  </a:lnTo>
                  <a:lnTo>
                    <a:pt x="43" y="60"/>
                  </a:lnTo>
                  <a:lnTo>
                    <a:pt x="39" y="60"/>
                  </a:lnTo>
                  <a:lnTo>
                    <a:pt x="39" y="60"/>
                  </a:lnTo>
                  <a:lnTo>
                    <a:pt x="35" y="60"/>
                  </a:lnTo>
                  <a:lnTo>
                    <a:pt x="30" y="60"/>
                  </a:lnTo>
                  <a:lnTo>
                    <a:pt x="30" y="60"/>
                  </a:lnTo>
                  <a:lnTo>
                    <a:pt x="26" y="60"/>
                  </a:lnTo>
                  <a:lnTo>
                    <a:pt x="22" y="60"/>
                  </a:lnTo>
                  <a:lnTo>
                    <a:pt x="22" y="60"/>
                  </a:lnTo>
                  <a:lnTo>
                    <a:pt x="17" y="56"/>
                  </a:lnTo>
                  <a:lnTo>
                    <a:pt x="13" y="56"/>
                  </a:lnTo>
                  <a:lnTo>
                    <a:pt x="13" y="52"/>
                  </a:lnTo>
                  <a:lnTo>
                    <a:pt x="9" y="52"/>
                  </a:lnTo>
                  <a:lnTo>
                    <a:pt x="9" y="47"/>
                  </a:lnTo>
                  <a:lnTo>
                    <a:pt x="9" y="47"/>
                  </a:lnTo>
                  <a:lnTo>
                    <a:pt x="4" y="43"/>
                  </a:lnTo>
                  <a:lnTo>
                    <a:pt x="4" y="43"/>
                  </a:lnTo>
                  <a:lnTo>
                    <a:pt x="4" y="39"/>
                  </a:lnTo>
                  <a:lnTo>
                    <a:pt x="4" y="34"/>
                  </a:lnTo>
                  <a:lnTo>
                    <a:pt x="0" y="30"/>
                  </a:lnTo>
                  <a:lnTo>
                    <a:pt x="0" y="30"/>
                  </a:lnTo>
                  <a:lnTo>
                    <a:pt x="4" y="26"/>
                  </a:lnTo>
                  <a:lnTo>
                    <a:pt x="4" y="21"/>
                  </a:lnTo>
                  <a:lnTo>
                    <a:pt x="4" y="17"/>
                  </a:lnTo>
                  <a:lnTo>
                    <a:pt x="4" y="17"/>
                  </a:lnTo>
                  <a:lnTo>
                    <a:pt x="9" y="13"/>
                  </a:lnTo>
                  <a:lnTo>
                    <a:pt x="9" y="13"/>
                  </a:lnTo>
                  <a:lnTo>
                    <a:pt x="9" y="8"/>
                  </a:lnTo>
                  <a:lnTo>
                    <a:pt x="13" y="8"/>
                  </a:lnTo>
                  <a:lnTo>
                    <a:pt x="13" y="4"/>
                  </a:lnTo>
                  <a:lnTo>
                    <a:pt x="17" y="4"/>
                  </a:lnTo>
                  <a:lnTo>
                    <a:pt x="22" y="0"/>
                  </a:lnTo>
                  <a:lnTo>
                    <a:pt x="22" y="0"/>
                  </a:lnTo>
                  <a:lnTo>
                    <a:pt x="26" y="0"/>
                  </a:lnTo>
                  <a:lnTo>
                    <a:pt x="30" y="0"/>
                  </a:lnTo>
                  <a:lnTo>
                    <a:pt x="30" y="0"/>
                  </a:lnTo>
                  <a:lnTo>
                    <a:pt x="35" y="0"/>
                  </a:lnTo>
                  <a:lnTo>
                    <a:pt x="39" y="0"/>
                  </a:lnTo>
                  <a:lnTo>
                    <a:pt x="39" y="0"/>
                  </a:lnTo>
                  <a:lnTo>
                    <a:pt x="43" y="0"/>
                  </a:lnTo>
                  <a:lnTo>
                    <a:pt x="48" y="0"/>
                  </a:lnTo>
                  <a:lnTo>
                    <a:pt x="52" y="4"/>
                  </a:lnTo>
                  <a:lnTo>
                    <a:pt x="52" y="4"/>
                  </a:lnTo>
                  <a:lnTo>
                    <a:pt x="56" y="8"/>
                  </a:lnTo>
                  <a:lnTo>
                    <a:pt x="56" y="8"/>
                  </a:lnTo>
                  <a:lnTo>
                    <a:pt x="61" y="13"/>
                  </a:lnTo>
                  <a:lnTo>
                    <a:pt x="61" y="13"/>
                  </a:lnTo>
                  <a:lnTo>
                    <a:pt x="61" y="17"/>
                  </a:lnTo>
                  <a:lnTo>
                    <a:pt x="65" y="17"/>
                  </a:lnTo>
                  <a:lnTo>
                    <a:pt x="65" y="21"/>
                  </a:lnTo>
                  <a:lnTo>
                    <a:pt x="65" y="26"/>
                  </a:lnTo>
                  <a:lnTo>
                    <a:pt x="65" y="30"/>
                  </a:lnTo>
                  <a:close/>
                  <a:moveTo>
                    <a:pt x="39" y="26"/>
                  </a:moveTo>
                  <a:lnTo>
                    <a:pt x="43" y="30"/>
                  </a:lnTo>
                  <a:lnTo>
                    <a:pt x="39" y="26"/>
                  </a:lnTo>
                  <a:lnTo>
                    <a:pt x="39" y="26"/>
                  </a:lnTo>
                  <a:lnTo>
                    <a:pt x="39" y="26"/>
                  </a:lnTo>
                  <a:lnTo>
                    <a:pt x="39" y="26"/>
                  </a:lnTo>
                  <a:lnTo>
                    <a:pt x="39" y="21"/>
                  </a:lnTo>
                  <a:lnTo>
                    <a:pt x="39" y="26"/>
                  </a:lnTo>
                  <a:lnTo>
                    <a:pt x="39" y="21"/>
                  </a:lnTo>
                  <a:lnTo>
                    <a:pt x="39" y="21"/>
                  </a:lnTo>
                  <a:lnTo>
                    <a:pt x="35" y="21"/>
                  </a:lnTo>
                  <a:lnTo>
                    <a:pt x="39" y="21"/>
                  </a:lnTo>
                  <a:lnTo>
                    <a:pt x="35" y="21"/>
                  </a:lnTo>
                  <a:lnTo>
                    <a:pt x="35" y="21"/>
                  </a:lnTo>
                  <a:lnTo>
                    <a:pt x="30" y="21"/>
                  </a:lnTo>
                  <a:lnTo>
                    <a:pt x="35" y="21"/>
                  </a:lnTo>
                  <a:lnTo>
                    <a:pt x="30" y="21"/>
                  </a:lnTo>
                  <a:lnTo>
                    <a:pt x="35" y="21"/>
                  </a:lnTo>
                  <a:lnTo>
                    <a:pt x="30" y="21"/>
                  </a:lnTo>
                  <a:lnTo>
                    <a:pt x="30" y="21"/>
                  </a:lnTo>
                  <a:lnTo>
                    <a:pt x="30" y="21"/>
                  </a:lnTo>
                  <a:lnTo>
                    <a:pt x="30" y="21"/>
                  </a:lnTo>
                  <a:lnTo>
                    <a:pt x="26" y="26"/>
                  </a:lnTo>
                  <a:lnTo>
                    <a:pt x="30" y="21"/>
                  </a:lnTo>
                  <a:lnTo>
                    <a:pt x="26" y="26"/>
                  </a:lnTo>
                  <a:lnTo>
                    <a:pt x="26" y="26"/>
                  </a:lnTo>
                  <a:lnTo>
                    <a:pt x="26" y="26"/>
                  </a:lnTo>
                  <a:lnTo>
                    <a:pt x="26" y="26"/>
                  </a:lnTo>
                  <a:lnTo>
                    <a:pt x="26" y="30"/>
                  </a:lnTo>
                  <a:lnTo>
                    <a:pt x="26" y="26"/>
                  </a:lnTo>
                  <a:lnTo>
                    <a:pt x="26" y="30"/>
                  </a:lnTo>
                  <a:lnTo>
                    <a:pt x="26" y="30"/>
                  </a:lnTo>
                  <a:lnTo>
                    <a:pt x="26" y="34"/>
                  </a:lnTo>
                  <a:lnTo>
                    <a:pt x="26" y="30"/>
                  </a:lnTo>
                  <a:lnTo>
                    <a:pt x="26" y="34"/>
                  </a:lnTo>
                  <a:lnTo>
                    <a:pt x="26" y="30"/>
                  </a:lnTo>
                  <a:lnTo>
                    <a:pt x="26" y="34"/>
                  </a:lnTo>
                  <a:lnTo>
                    <a:pt x="26" y="34"/>
                  </a:lnTo>
                  <a:lnTo>
                    <a:pt x="30" y="39"/>
                  </a:lnTo>
                  <a:lnTo>
                    <a:pt x="26" y="34"/>
                  </a:lnTo>
                  <a:lnTo>
                    <a:pt x="30" y="39"/>
                  </a:lnTo>
                  <a:lnTo>
                    <a:pt x="30" y="34"/>
                  </a:lnTo>
                  <a:lnTo>
                    <a:pt x="30" y="39"/>
                  </a:lnTo>
                  <a:lnTo>
                    <a:pt x="30" y="39"/>
                  </a:lnTo>
                  <a:lnTo>
                    <a:pt x="35" y="39"/>
                  </a:lnTo>
                  <a:lnTo>
                    <a:pt x="30" y="39"/>
                  </a:lnTo>
                  <a:lnTo>
                    <a:pt x="35" y="39"/>
                  </a:lnTo>
                  <a:lnTo>
                    <a:pt x="30" y="39"/>
                  </a:lnTo>
                  <a:lnTo>
                    <a:pt x="35" y="39"/>
                  </a:lnTo>
                  <a:lnTo>
                    <a:pt x="35" y="39"/>
                  </a:lnTo>
                  <a:lnTo>
                    <a:pt x="39" y="39"/>
                  </a:lnTo>
                  <a:lnTo>
                    <a:pt x="35" y="39"/>
                  </a:lnTo>
                  <a:lnTo>
                    <a:pt x="39" y="34"/>
                  </a:lnTo>
                  <a:lnTo>
                    <a:pt x="39" y="39"/>
                  </a:lnTo>
                  <a:lnTo>
                    <a:pt x="39" y="34"/>
                  </a:lnTo>
                  <a:lnTo>
                    <a:pt x="39" y="39"/>
                  </a:lnTo>
                  <a:lnTo>
                    <a:pt x="39" y="34"/>
                  </a:lnTo>
                  <a:lnTo>
                    <a:pt x="39" y="34"/>
                  </a:lnTo>
                  <a:lnTo>
                    <a:pt x="39" y="30"/>
                  </a:lnTo>
                  <a:lnTo>
                    <a:pt x="39" y="34"/>
                  </a:lnTo>
                  <a:lnTo>
                    <a:pt x="43" y="30"/>
                  </a:lnTo>
                  <a:lnTo>
                    <a:pt x="39" y="34"/>
                  </a:lnTo>
                  <a:lnTo>
                    <a:pt x="43" y="30"/>
                  </a:lnTo>
                  <a:lnTo>
                    <a:pt x="43" y="30"/>
                  </a:lnTo>
                  <a:lnTo>
                    <a:pt x="39" y="26"/>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2" name="Freeform 71"/>
            <p:cNvSpPr>
              <a:spLocks/>
            </p:cNvSpPr>
            <p:nvPr/>
          </p:nvSpPr>
          <p:spPr bwMode="auto">
            <a:xfrm>
              <a:off x="3139557" y="4842526"/>
              <a:ext cx="81619" cy="81509"/>
            </a:xfrm>
            <a:custGeom>
              <a:avLst/>
              <a:gdLst/>
              <a:ahLst/>
              <a:cxnLst>
                <a:cxn ang="0">
                  <a:pos x="43" y="17"/>
                </a:cxn>
                <a:cxn ang="0">
                  <a:pos x="39" y="26"/>
                </a:cxn>
                <a:cxn ang="0">
                  <a:pos x="34" y="35"/>
                </a:cxn>
                <a:cxn ang="0">
                  <a:pos x="30" y="39"/>
                </a:cxn>
                <a:cxn ang="0">
                  <a:pos x="21" y="39"/>
                </a:cxn>
                <a:cxn ang="0">
                  <a:pos x="13" y="39"/>
                </a:cxn>
                <a:cxn ang="0">
                  <a:pos x="8" y="35"/>
                </a:cxn>
                <a:cxn ang="0">
                  <a:pos x="4" y="26"/>
                </a:cxn>
                <a:cxn ang="0">
                  <a:pos x="0" y="17"/>
                </a:cxn>
                <a:cxn ang="0">
                  <a:pos x="4" y="13"/>
                </a:cxn>
                <a:cxn ang="0">
                  <a:pos x="8" y="4"/>
                </a:cxn>
                <a:cxn ang="0">
                  <a:pos x="13" y="0"/>
                </a:cxn>
                <a:cxn ang="0">
                  <a:pos x="21" y="0"/>
                </a:cxn>
                <a:cxn ang="0">
                  <a:pos x="30" y="0"/>
                </a:cxn>
                <a:cxn ang="0">
                  <a:pos x="34" y="4"/>
                </a:cxn>
                <a:cxn ang="0">
                  <a:pos x="39" y="13"/>
                </a:cxn>
                <a:cxn ang="0">
                  <a:pos x="43" y="17"/>
                </a:cxn>
              </a:cxnLst>
              <a:rect l="0" t="0" r="r" b="b"/>
              <a:pathLst>
                <a:path w="43" h="39">
                  <a:moveTo>
                    <a:pt x="43" y="17"/>
                  </a:moveTo>
                  <a:lnTo>
                    <a:pt x="39" y="26"/>
                  </a:lnTo>
                  <a:lnTo>
                    <a:pt x="34" y="35"/>
                  </a:lnTo>
                  <a:lnTo>
                    <a:pt x="30" y="39"/>
                  </a:lnTo>
                  <a:lnTo>
                    <a:pt x="21" y="39"/>
                  </a:lnTo>
                  <a:lnTo>
                    <a:pt x="13" y="39"/>
                  </a:lnTo>
                  <a:lnTo>
                    <a:pt x="8" y="35"/>
                  </a:lnTo>
                  <a:lnTo>
                    <a:pt x="4" y="26"/>
                  </a:lnTo>
                  <a:lnTo>
                    <a:pt x="0" y="17"/>
                  </a:lnTo>
                  <a:lnTo>
                    <a:pt x="4" y="13"/>
                  </a:lnTo>
                  <a:lnTo>
                    <a:pt x="8" y="4"/>
                  </a:lnTo>
                  <a:lnTo>
                    <a:pt x="13" y="0"/>
                  </a:lnTo>
                  <a:lnTo>
                    <a:pt x="21" y="0"/>
                  </a:lnTo>
                  <a:lnTo>
                    <a:pt x="30" y="0"/>
                  </a:lnTo>
                  <a:lnTo>
                    <a:pt x="34" y="4"/>
                  </a:lnTo>
                  <a:lnTo>
                    <a:pt x="39" y="13"/>
                  </a:lnTo>
                  <a:lnTo>
                    <a:pt x="43"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3" name="Freeform 72"/>
            <p:cNvSpPr>
              <a:spLocks noEditPoints="1"/>
            </p:cNvSpPr>
            <p:nvPr/>
          </p:nvSpPr>
          <p:spPr bwMode="auto">
            <a:xfrm>
              <a:off x="3123234" y="4813847"/>
              <a:ext cx="115749" cy="138867"/>
            </a:xfrm>
            <a:custGeom>
              <a:avLst/>
              <a:gdLst/>
              <a:ahLst/>
              <a:cxnLst>
                <a:cxn ang="0">
                  <a:pos x="61" y="39"/>
                </a:cxn>
                <a:cxn ang="0">
                  <a:pos x="61" y="48"/>
                </a:cxn>
                <a:cxn ang="0">
                  <a:pos x="56" y="52"/>
                </a:cxn>
                <a:cxn ang="0">
                  <a:pos x="48" y="61"/>
                </a:cxn>
                <a:cxn ang="0">
                  <a:pos x="39" y="65"/>
                </a:cxn>
                <a:cxn ang="0">
                  <a:pos x="30" y="65"/>
                </a:cxn>
                <a:cxn ang="0">
                  <a:pos x="17" y="61"/>
                </a:cxn>
                <a:cxn ang="0">
                  <a:pos x="13" y="56"/>
                </a:cxn>
                <a:cxn ang="0">
                  <a:pos x="4" y="52"/>
                </a:cxn>
                <a:cxn ang="0">
                  <a:pos x="0" y="43"/>
                </a:cxn>
                <a:cxn ang="0">
                  <a:pos x="0" y="35"/>
                </a:cxn>
                <a:cxn ang="0">
                  <a:pos x="0" y="26"/>
                </a:cxn>
                <a:cxn ang="0">
                  <a:pos x="4" y="13"/>
                </a:cxn>
                <a:cxn ang="0">
                  <a:pos x="9" y="9"/>
                </a:cxn>
                <a:cxn ang="0">
                  <a:pos x="17" y="5"/>
                </a:cxn>
                <a:cxn ang="0">
                  <a:pos x="26" y="0"/>
                </a:cxn>
                <a:cxn ang="0">
                  <a:pos x="35" y="0"/>
                </a:cxn>
                <a:cxn ang="0">
                  <a:pos x="43" y="5"/>
                </a:cxn>
                <a:cxn ang="0">
                  <a:pos x="52" y="9"/>
                </a:cxn>
                <a:cxn ang="0">
                  <a:pos x="56" y="13"/>
                </a:cxn>
                <a:cxn ang="0">
                  <a:pos x="61" y="26"/>
                </a:cxn>
                <a:cxn ang="0">
                  <a:pos x="39" y="30"/>
                </a:cxn>
                <a:cxn ang="0">
                  <a:pos x="39" y="30"/>
                </a:cxn>
                <a:cxn ang="0">
                  <a:pos x="35" y="26"/>
                </a:cxn>
                <a:cxn ang="0">
                  <a:pos x="35" y="26"/>
                </a:cxn>
                <a:cxn ang="0">
                  <a:pos x="30" y="22"/>
                </a:cxn>
                <a:cxn ang="0">
                  <a:pos x="30" y="22"/>
                </a:cxn>
                <a:cxn ang="0">
                  <a:pos x="26" y="26"/>
                </a:cxn>
                <a:cxn ang="0">
                  <a:pos x="26" y="26"/>
                </a:cxn>
                <a:cxn ang="0">
                  <a:pos x="22" y="30"/>
                </a:cxn>
                <a:cxn ang="0">
                  <a:pos x="22" y="26"/>
                </a:cxn>
                <a:cxn ang="0">
                  <a:pos x="22" y="35"/>
                </a:cxn>
                <a:cxn ang="0">
                  <a:pos x="22" y="35"/>
                </a:cxn>
                <a:cxn ang="0">
                  <a:pos x="26" y="39"/>
                </a:cxn>
                <a:cxn ang="0">
                  <a:pos x="26" y="39"/>
                </a:cxn>
                <a:cxn ang="0">
                  <a:pos x="30" y="39"/>
                </a:cxn>
                <a:cxn ang="0">
                  <a:pos x="26" y="39"/>
                </a:cxn>
                <a:cxn ang="0">
                  <a:pos x="35" y="39"/>
                </a:cxn>
                <a:cxn ang="0">
                  <a:pos x="35" y="39"/>
                </a:cxn>
                <a:cxn ang="0">
                  <a:pos x="39" y="39"/>
                </a:cxn>
                <a:cxn ang="0">
                  <a:pos x="35" y="39"/>
                </a:cxn>
                <a:cxn ang="0">
                  <a:pos x="39" y="35"/>
                </a:cxn>
                <a:cxn ang="0">
                  <a:pos x="39" y="35"/>
                </a:cxn>
              </a:cxnLst>
              <a:rect l="0" t="0" r="r" b="b"/>
              <a:pathLst>
                <a:path w="61" h="65">
                  <a:moveTo>
                    <a:pt x="61" y="30"/>
                  </a:moveTo>
                  <a:lnTo>
                    <a:pt x="61" y="35"/>
                  </a:lnTo>
                  <a:lnTo>
                    <a:pt x="61" y="39"/>
                  </a:lnTo>
                  <a:lnTo>
                    <a:pt x="61" y="39"/>
                  </a:lnTo>
                  <a:lnTo>
                    <a:pt x="61" y="43"/>
                  </a:lnTo>
                  <a:lnTo>
                    <a:pt x="61" y="48"/>
                  </a:lnTo>
                  <a:lnTo>
                    <a:pt x="56" y="48"/>
                  </a:lnTo>
                  <a:lnTo>
                    <a:pt x="56" y="52"/>
                  </a:lnTo>
                  <a:lnTo>
                    <a:pt x="56" y="52"/>
                  </a:lnTo>
                  <a:lnTo>
                    <a:pt x="52" y="56"/>
                  </a:lnTo>
                  <a:lnTo>
                    <a:pt x="48" y="56"/>
                  </a:lnTo>
                  <a:lnTo>
                    <a:pt x="48" y="61"/>
                  </a:lnTo>
                  <a:lnTo>
                    <a:pt x="43" y="61"/>
                  </a:lnTo>
                  <a:lnTo>
                    <a:pt x="43" y="61"/>
                  </a:lnTo>
                  <a:lnTo>
                    <a:pt x="39" y="65"/>
                  </a:lnTo>
                  <a:lnTo>
                    <a:pt x="35" y="65"/>
                  </a:lnTo>
                  <a:lnTo>
                    <a:pt x="30" y="65"/>
                  </a:lnTo>
                  <a:lnTo>
                    <a:pt x="30" y="65"/>
                  </a:lnTo>
                  <a:lnTo>
                    <a:pt x="26" y="65"/>
                  </a:lnTo>
                  <a:lnTo>
                    <a:pt x="22" y="65"/>
                  </a:lnTo>
                  <a:lnTo>
                    <a:pt x="17" y="61"/>
                  </a:lnTo>
                  <a:lnTo>
                    <a:pt x="17" y="61"/>
                  </a:lnTo>
                  <a:lnTo>
                    <a:pt x="13" y="61"/>
                  </a:lnTo>
                  <a:lnTo>
                    <a:pt x="13" y="56"/>
                  </a:lnTo>
                  <a:lnTo>
                    <a:pt x="9" y="56"/>
                  </a:lnTo>
                  <a:lnTo>
                    <a:pt x="9" y="52"/>
                  </a:lnTo>
                  <a:lnTo>
                    <a:pt x="4" y="52"/>
                  </a:lnTo>
                  <a:lnTo>
                    <a:pt x="4" y="48"/>
                  </a:lnTo>
                  <a:lnTo>
                    <a:pt x="0" y="48"/>
                  </a:lnTo>
                  <a:lnTo>
                    <a:pt x="0" y="43"/>
                  </a:lnTo>
                  <a:lnTo>
                    <a:pt x="0" y="39"/>
                  </a:lnTo>
                  <a:lnTo>
                    <a:pt x="0" y="39"/>
                  </a:lnTo>
                  <a:lnTo>
                    <a:pt x="0" y="35"/>
                  </a:lnTo>
                  <a:lnTo>
                    <a:pt x="0" y="30"/>
                  </a:lnTo>
                  <a:lnTo>
                    <a:pt x="0" y="26"/>
                  </a:lnTo>
                  <a:lnTo>
                    <a:pt x="0" y="26"/>
                  </a:lnTo>
                  <a:lnTo>
                    <a:pt x="0" y="22"/>
                  </a:lnTo>
                  <a:lnTo>
                    <a:pt x="0" y="17"/>
                  </a:lnTo>
                  <a:lnTo>
                    <a:pt x="4" y="13"/>
                  </a:lnTo>
                  <a:lnTo>
                    <a:pt x="4" y="13"/>
                  </a:lnTo>
                  <a:lnTo>
                    <a:pt x="9" y="9"/>
                  </a:lnTo>
                  <a:lnTo>
                    <a:pt x="9" y="9"/>
                  </a:lnTo>
                  <a:lnTo>
                    <a:pt x="13" y="5"/>
                  </a:lnTo>
                  <a:lnTo>
                    <a:pt x="13" y="5"/>
                  </a:lnTo>
                  <a:lnTo>
                    <a:pt x="17" y="5"/>
                  </a:lnTo>
                  <a:lnTo>
                    <a:pt x="17" y="0"/>
                  </a:lnTo>
                  <a:lnTo>
                    <a:pt x="22" y="0"/>
                  </a:lnTo>
                  <a:lnTo>
                    <a:pt x="26" y="0"/>
                  </a:lnTo>
                  <a:lnTo>
                    <a:pt x="30" y="0"/>
                  </a:lnTo>
                  <a:lnTo>
                    <a:pt x="30" y="0"/>
                  </a:lnTo>
                  <a:lnTo>
                    <a:pt x="35" y="0"/>
                  </a:lnTo>
                  <a:lnTo>
                    <a:pt x="39" y="0"/>
                  </a:lnTo>
                  <a:lnTo>
                    <a:pt x="43" y="0"/>
                  </a:lnTo>
                  <a:lnTo>
                    <a:pt x="43" y="5"/>
                  </a:lnTo>
                  <a:lnTo>
                    <a:pt x="48" y="5"/>
                  </a:lnTo>
                  <a:lnTo>
                    <a:pt x="48" y="5"/>
                  </a:lnTo>
                  <a:lnTo>
                    <a:pt x="52" y="9"/>
                  </a:lnTo>
                  <a:lnTo>
                    <a:pt x="52" y="9"/>
                  </a:lnTo>
                  <a:lnTo>
                    <a:pt x="56" y="13"/>
                  </a:lnTo>
                  <a:lnTo>
                    <a:pt x="56" y="13"/>
                  </a:lnTo>
                  <a:lnTo>
                    <a:pt x="61" y="17"/>
                  </a:lnTo>
                  <a:lnTo>
                    <a:pt x="61" y="22"/>
                  </a:lnTo>
                  <a:lnTo>
                    <a:pt x="61" y="26"/>
                  </a:lnTo>
                  <a:lnTo>
                    <a:pt x="61" y="26"/>
                  </a:lnTo>
                  <a:lnTo>
                    <a:pt x="61" y="30"/>
                  </a:lnTo>
                  <a:close/>
                  <a:moveTo>
                    <a:pt x="39" y="30"/>
                  </a:moveTo>
                  <a:lnTo>
                    <a:pt x="39" y="30"/>
                  </a:lnTo>
                  <a:lnTo>
                    <a:pt x="39" y="26"/>
                  </a:lnTo>
                  <a:lnTo>
                    <a:pt x="39" y="30"/>
                  </a:lnTo>
                  <a:lnTo>
                    <a:pt x="35" y="26"/>
                  </a:lnTo>
                  <a:lnTo>
                    <a:pt x="39" y="30"/>
                  </a:lnTo>
                  <a:lnTo>
                    <a:pt x="35" y="26"/>
                  </a:lnTo>
                  <a:lnTo>
                    <a:pt x="39" y="26"/>
                  </a:lnTo>
                  <a:lnTo>
                    <a:pt x="35" y="26"/>
                  </a:lnTo>
                  <a:lnTo>
                    <a:pt x="35" y="26"/>
                  </a:lnTo>
                  <a:lnTo>
                    <a:pt x="35" y="26"/>
                  </a:lnTo>
                  <a:lnTo>
                    <a:pt x="35" y="26"/>
                  </a:lnTo>
                  <a:lnTo>
                    <a:pt x="30" y="22"/>
                  </a:lnTo>
                  <a:lnTo>
                    <a:pt x="35" y="26"/>
                  </a:lnTo>
                  <a:lnTo>
                    <a:pt x="30" y="22"/>
                  </a:lnTo>
                  <a:lnTo>
                    <a:pt x="30" y="22"/>
                  </a:lnTo>
                  <a:lnTo>
                    <a:pt x="26" y="26"/>
                  </a:lnTo>
                  <a:lnTo>
                    <a:pt x="30" y="22"/>
                  </a:lnTo>
                  <a:lnTo>
                    <a:pt x="26" y="26"/>
                  </a:lnTo>
                  <a:lnTo>
                    <a:pt x="30" y="26"/>
                  </a:lnTo>
                  <a:lnTo>
                    <a:pt x="26" y="26"/>
                  </a:lnTo>
                  <a:lnTo>
                    <a:pt x="26" y="26"/>
                  </a:lnTo>
                  <a:lnTo>
                    <a:pt x="26" y="26"/>
                  </a:lnTo>
                  <a:lnTo>
                    <a:pt x="26" y="26"/>
                  </a:lnTo>
                  <a:lnTo>
                    <a:pt x="22" y="30"/>
                  </a:lnTo>
                  <a:lnTo>
                    <a:pt x="26" y="26"/>
                  </a:lnTo>
                  <a:lnTo>
                    <a:pt x="22" y="30"/>
                  </a:lnTo>
                  <a:lnTo>
                    <a:pt x="22" y="26"/>
                  </a:lnTo>
                  <a:lnTo>
                    <a:pt x="22" y="30"/>
                  </a:lnTo>
                  <a:lnTo>
                    <a:pt x="22" y="30"/>
                  </a:lnTo>
                  <a:lnTo>
                    <a:pt x="22" y="35"/>
                  </a:lnTo>
                  <a:lnTo>
                    <a:pt x="22" y="30"/>
                  </a:lnTo>
                  <a:lnTo>
                    <a:pt x="22" y="35"/>
                  </a:lnTo>
                  <a:lnTo>
                    <a:pt x="22" y="35"/>
                  </a:lnTo>
                  <a:lnTo>
                    <a:pt x="22" y="35"/>
                  </a:lnTo>
                  <a:lnTo>
                    <a:pt x="22" y="35"/>
                  </a:lnTo>
                  <a:lnTo>
                    <a:pt x="26" y="39"/>
                  </a:lnTo>
                  <a:lnTo>
                    <a:pt x="22" y="35"/>
                  </a:lnTo>
                  <a:lnTo>
                    <a:pt x="26" y="39"/>
                  </a:lnTo>
                  <a:lnTo>
                    <a:pt x="26" y="39"/>
                  </a:lnTo>
                  <a:lnTo>
                    <a:pt x="26" y="39"/>
                  </a:lnTo>
                  <a:lnTo>
                    <a:pt x="26" y="39"/>
                  </a:lnTo>
                  <a:lnTo>
                    <a:pt x="30" y="39"/>
                  </a:lnTo>
                  <a:lnTo>
                    <a:pt x="26" y="39"/>
                  </a:lnTo>
                  <a:lnTo>
                    <a:pt x="30" y="39"/>
                  </a:lnTo>
                  <a:lnTo>
                    <a:pt x="26" y="39"/>
                  </a:lnTo>
                  <a:lnTo>
                    <a:pt x="30" y="39"/>
                  </a:lnTo>
                  <a:lnTo>
                    <a:pt x="30" y="39"/>
                  </a:lnTo>
                  <a:lnTo>
                    <a:pt x="35" y="39"/>
                  </a:lnTo>
                  <a:lnTo>
                    <a:pt x="30" y="39"/>
                  </a:lnTo>
                  <a:lnTo>
                    <a:pt x="35" y="39"/>
                  </a:lnTo>
                  <a:lnTo>
                    <a:pt x="35" y="39"/>
                  </a:lnTo>
                  <a:lnTo>
                    <a:pt x="35" y="39"/>
                  </a:lnTo>
                  <a:lnTo>
                    <a:pt x="35" y="39"/>
                  </a:lnTo>
                  <a:lnTo>
                    <a:pt x="39" y="39"/>
                  </a:lnTo>
                  <a:lnTo>
                    <a:pt x="35" y="39"/>
                  </a:lnTo>
                  <a:lnTo>
                    <a:pt x="39" y="35"/>
                  </a:lnTo>
                  <a:lnTo>
                    <a:pt x="35" y="39"/>
                  </a:lnTo>
                  <a:lnTo>
                    <a:pt x="39" y="35"/>
                  </a:lnTo>
                  <a:lnTo>
                    <a:pt x="39" y="35"/>
                  </a:lnTo>
                  <a:lnTo>
                    <a:pt x="39" y="35"/>
                  </a:lnTo>
                  <a:lnTo>
                    <a:pt x="39" y="35"/>
                  </a:lnTo>
                  <a:lnTo>
                    <a:pt x="39" y="30"/>
                  </a:lnTo>
                  <a:lnTo>
                    <a:pt x="39" y="35"/>
                  </a:lnTo>
                  <a:lnTo>
                    <a:pt x="39"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4" name="Freeform 73"/>
            <p:cNvSpPr>
              <a:spLocks/>
            </p:cNvSpPr>
            <p:nvPr/>
          </p:nvSpPr>
          <p:spPr bwMode="auto">
            <a:xfrm>
              <a:off x="3483838" y="4795734"/>
              <a:ext cx="75683" cy="83018"/>
            </a:xfrm>
            <a:custGeom>
              <a:avLst/>
              <a:gdLst/>
              <a:ahLst/>
              <a:cxnLst>
                <a:cxn ang="0">
                  <a:pos x="39" y="17"/>
                </a:cxn>
                <a:cxn ang="0">
                  <a:pos x="39" y="25"/>
                </a:cxn>
                <a:cxn ang="0">
                  <a:pos x="34" y="34"/>
                </a:cxn>
                <a:cxn ang="0">
                  <a:pos x="26" y="38"/>
                </a:cxn>
                <a:cxn ang="0">
                  <a:pos x="17" y="38"/>
                </a:cxn>
                <a:cxn ang="0">
                  <a:pos x="13" y="38"/>
                </a:cxn>
                <a:cxn ang="0">
                  <a:pos x="4" y="34"/>
                </a:cxn>
                <a:cxn ang="0">
                  <a:pos x="0" y="25"/>
                </a:cxn>
                <a:cxn ang="0">
                  <a:pos x="0" y="17"/>
                </a:cxn>
                <a:cxn ang="0">
                  <a:pos x="0" y="8"/>
                </a:cxn>
                <a:cxn ang="0">
                  <a:pos x="4" y="4"/>
                </a:cxn>
                <a:cxn ang="0">
                  <a:pos x="13" y="0"/>
                </a:cxn>
                <a:cxn ang="0">
                  <a:pos x="17" y="0"/>
                </a:cxn>
                <a:cxn ang="0">
                  <a:pos x="26" y="0"/>
                </a:cxn>
                <a:cxn ang="0">
                  <a:pos x="34" y="4"/>
                </a:cxn>
                <a:cxn ang="0">
                  <a:pos x="39" y="8"/>
                </a:cxn>
                <a:cxn ang="0">
                  <a:pos x="39" y="17"/>
                </a:cxn>
              </a:cxnLst>
              <a:rect l="0" t="0" r="r" b="b"/>
              <a:pathLst>
                <a:path w="39" h="38">
                  <a:moveTo>
                    <a:pt x="39" y="17"/>
                  </a:moveTo>
                  <a:lnTo>
                    <a:pt x="39" y="25"/>
                  </a:lnTo>
                  <a:lnTo>
                    <a:pt x="34" y="34"/>
                  </a:lnTo>
                  <a:lnTo>
                    <a:pt x="26" y="38"/>
                  </a:lnTo>
                  <a:lnTo>
                    <a:pt x="17" y="38"/>
                  </a:lnTo>
                  <a:lnTo>
                    <a:pt x="13" y="38"/>
                  </a:lnTo>
                  <a:lnTo>
                    <a:pt x="4" y="34"/>
                  </a:lnTo>
                  <a:lnTo>
                    <a:pt x="0" y="25"/>
                  </a:lnTo>
                  <a:lnTo>
                    <a:pt x="0" y="17"/>
                  </a:lnTo>
                  <a:lnTo>
                    <a:pt x="0" y="8"/>
                  </a:lnTo>
                  <a:lnTo>
                    <a:pt x="4" y="4"/>
                  </a:lnTo>
                  <a:lnTo>
                    <a:pt x="13" y="0"/>
                  </a:lnTo>
                  <a:lnTo>
                    <a:pt x="17" y="0"/>
                  </a:lnTo>
                  <a:lnTo>
                    <a:pt x="26" y="0"/>
                  </a:lnTo>
                  <a:lnTo>
                    <a:pt x="34" y="4"/>
                  </a:lnTo>
                  <a:lnTo>
                    <a:pt x="39" y="8"/>
                  </a:lnTo>
                  <a:lnTo>
                    <a:pt x="39"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5" name="Freeform 74"/>
            <p:cNvSpPr>
              <a:spLocks noEditPoints="1"/>
            </p:cNvSpPr>
            <p:nvPr/>
          </p:nvSpPr>
          <p:spPr bwMode="auto">
            <a:xfrm>
              <a:off x="3460094" y="4768565"/>
              <a:ext cx="123170" cy="137357"/>
            </a:xfrm>
            <a:custGeom>
              <a:avLst/>
              <a:gdLst/>
              <a:ahLst/>
              <a:cxnLst>
                <a:cxn ang="0">
                  <a:pos x="65" y="38"/>
                </a:cxn>
                <a:cxn ang="0">
                  <a:pos x="60" y="43"/>
                </a:cxn>
                <a:cxn ang="0">
                  <a:pos x="56" y="51"/>
                </a:cxn>
                <a:cxn ang="0">
                  <a:pos x="47" y="60"/>
                </a:cxn>
                <a:cxn ang="0">
                  <a:pos x="39" y="64"/>
                </a:cxn>
                <a:cxn ang="0">
                  <a:pos x="30" y="64"/>
                </a:cxn>
                <a:cxn ang="0">
                  <a:pos x="21" y="60"/>
                </a:cxn>
                <a:cxn ang="0">
                  <a:pos x="13" y="56"/>
                </a:cxn>
                <a:cxn ang="0">
                  <a:pos x="4" y="51"/>
                </a:cxn>
                <a:cxn ang="0">
                  <a:pos x="4" y="43"/>
                </a:cxn>
                <a:cxn ang="0">
                  <a:pos x="0" y="34"/>
                </a:cxn>
                <a:cxn ang="0">
                  <a:pos x="0" y="26"/>
                </a:cxn>
                <a:cxn ang="0">
                  <a:pos x="4" y="13"/>
                </a:cxn>
                <a:cxn ang="0">
                  <a:pos x="8" y="8"/>
                </a:cxn>
                <a:cxn ang="0">
                  <a:pos x="17" y="4"/>
                </a:cxn>
                <a:cxn ang="0">
                  <a:pos x="26" y="0"/>
                </a:cxn>
                <a:cxn ang="0">
                  <a:pos x="39" y="0"/>
                </a:cxn>
                <a:cxn ang="0">
                  <a:pos x="47" y="4"/>
                </a:cxn>
                <a:cxn ang="0">
                  <a:pos x="52" y="8"/>
                </a:cxn>
                <a:cxn ang="0">
                  <a:pos x="60" y="13"/>
                </a:cxn>
                <a:cxn ang="0">
                  <a:pos x="60" y="26"/>
                </a:cxn>
                <a:cxn ang="0">
                  <a:pos x="39" y="30"/>
                </a:cxn>
                <a:cxn ang="0">
                  <a:pos x="39" y="30"/>
                </a:cxn>
                <a:cxn ang="0">
                  <a:pos x="34" y="26"/>
                </a:cxn>
                <a:cxn ang="0">
                  <a:pos x="39" y="26"/>
                </a:cxn>
                <a:cxn ang="0">
                  <a:pos x="30" y="21"/>
                </a:cxn>
                <a:cxn ang="0">
                  <a:pos x="34" y="21"/>
                </a:cxn>
                <a:cxn ang="0">
                  <a:pos x="26" y="26"/>
                </a:cxn>
                <a:cxn ang="0">
                  <a:pos x="30" y="26"/>
                </a:cxn>
                <a:cxn ang="0">
                  <a:pos x="26" y="26"/>
                </a:cxn>
                <a:cxn ang="0">
                  <a:pos x="26" y="26"/>
                </a:cxn>
                <a:cxn ang="0">
                  <a:pos x="26" y="34"/>
                </a:cxn>
                <a:cxn ang="0">
                  <a:pos x="26" y="30"/>
                </a:cxn>
                <a:cxn ang="0">
                  <a:pos x="26" y="38"/>
                </a:cxn>
                <a:cxn ang="0">
                  <a:pos x="26" y="34"/>
                </a:cxn>
                <a:cxn ang="0">
                  <a:pos x="30" y="38"/>
                </a:cxn>
                <a:cxn ang="0">
                  <a:pos x="30" y="38"/>
                </a:cxn>
                <a:cxn ang="0">
                  <a:pos x="34" y="38"/>
                </a:cxn>
                <a:cxn ang="0">
                  <a:pos x="34" y="38"/>
                </a:cxn>
                <a:cxn ang="0">
                  <a:pos x="39" y="34"/>
                </a:cxn>
                <a:cxn ang="0">
                  <a:pos x="39" y="38"/>
                </a:cxn>
                <a:cxn ang="0">
                  <a:pos x="39" y="30"/>
                </a:cxn>
                <a:cxn ang="0">
                  <a:pos x="39" y="34"/>
                </a:cxn>
              </a:cxnLst>
              <a:rect l="0" t="0" r="r" b="b"/>
              <a:pathLst>
                <a:path w="65" h="64">
                  <a:moveTo>
                    <a:pt x="65" y="30"/>
                  </a:moveTo>
                  <a:lnTo>
                    <a:pt x="65" y="34"/>
                  </a:lnTo>
                  <a:lnTo>
                    <a:pt x="65" y="38"/>
                  </a:lnTo>
                  <a:lnTo>
                    <a:pt x="60" y="38"/>
                  </a:lnTo>
                  <a:lnTo>
                    <a:pt x="60" y="43"/>
                  </a:lnTo>
                  <a:lnTo>
                    <a:pt x="60" y="43"/>
                  </a:lnTo>
                  <a:lnTo>
                    <a:pt x="60" y="47"/>
                  </a:lnTo>
                  <a:lnTo>
                    <a:pt x="56" y="51"/>
                  </a:lnTo>
                  <a:lnTo>
                    <a:pt x="56" y="51"/>
                  </a:lnTo>
                  <a:lnTo>
                    <a:pt x="52" y="56"/>
                  </a:lnTo>
                  <a:lnTo>
                    <a:pt x="52" y="56"/>
                  </a:lnTo>
                  <a:lnTo>
                    <a:pt x="47" y="60"/>
                  </a:lnTo>
                  <a:lnTo>
                    <a:pt x="47" y="60"/>
                  </a:lnTo>
                  <a:lnTo>
                    <a:pt x="43" y="60"/>
                  </a:lnTo>
                  <a:lnTo>
                    <a:pt x="39" y="64"/>
                  </a:lnTo>
                  <a:lnTo>
                    <a:pt x="39" y="64"/>
                  </a:lnTo>
                  <a:lnTo>
                    <a:pt x="34" y="64"/>
                  </a:lnTo>
                  <a:lnTo>
                    <a:pt x="30" y="64"/>
                  </a:lnTo>
                  <a:lnTo>
                    <a:pt x="26" y="64"/>
                  </a:lnTo>
                  <a:lnTo>
                    <a:pt x="26" y="64"/>
                  </a:lnTo>
                  <a:lnTo>
                    <a:pt x="21" y="60"/>
                  </a:lnTo>
                  <a:lnTo>
                    <a:pt x="17" y="60"/>
                  </a:lnTo>
                  <a:lnTo>
                    <a:pt x="17" y="60"/>
                  </a:lnTo>
                  <a:lnTo>
                    <a:pt x="13" y="56"/>
                  </a:lnTo>
                  <a:lnTo>
                    <a:pt x="8" y="56"/>
                  </a:lnTo>
                  <a:lnTo>
                    <a:pt x="8" y="51"/>
                  </a:lnTo>
                  <a:lnTo>
                    <a:pt x="4" y="51"/>
                  </a:lnTo>
                  <a:lnTo>
                    <a:pt x="4" y="47"/>
                  </a:lnTo>
                  <a:lnTo>
                    <a:pt x="4" y="43"/>
                  </a:lnTo>
                  <a:lnTo>
                    <a:pt x="4" y="43"/>
                  </a:lnTo>
                  <a:lnTo>
                    <a:pt x="0" y="38"/>
                  </a:lnTo>
                  <a:lnTo>
                    <a:pt x="0" y="38"/>
                  </a:lnTo>
                  <a:lnTo>
                    <a:pt x="0" y="34"/>
                  </a:lnTo>
                  <a:lnTo>
                    <a:pt x="0" y="30"/>
                  </a:lnTo>
                  <a:lnTo>
                    <a:pt x="0" y="26"/>
                  </a:lnTo>
                  <a:lnTo>
                    <a:pt x="0" y="26"/>
                  </a:lnTo>
                  <a:lnTo>
                    <a:pt x="4" y="21"/>
                  </a:lnTo>
                  <a:lnTo>
                    <a:pt x="4" y="17"/>
                  </a:lnTo>
                  <a:lnTo>
                    <a:pt x="4" y="13"/>
                  </a:lnTo>
                  <a:lnTo>
                    <a:pt x="4" y="13"/>
                  </a:lnTo>
                  <a:lnTo>
                    <a:pt x="8" y="8"/>
                  </a:lnTo>
                  <a:lnTo>
                    <a:pt x="8" y="8"/>
                  </a:lnTo>
                  <a:lnTo>
                    <a:pt x="13" y="4"/>
                  </a:lnTo>
                  <a:lnTo>
                    <a:pt x="13" y="4"/>
                  </a:lnTo>
                  <a:lnTo>
                    <a:pt x="17" y="4"/>
                  </a:lnTo>
                  <a:lnTo>
                    <a:pt x="21" y="0"/>
                  </a:lnTo>
                  <a:lnTo>
                    <a:pt x="26" y="0"/>
                  </a:lnTo>
                  <a:lnTo>
                    <a:pt x="26" y="0"/>
                  </a:lnTo>
                  <a:lnTo>
                    <a:pt x="30" y="0"/>
                  </a:lnTo>
                  <a:lnTo>
                    <a:pt x="34" y="0"/>
                  </a:lnTo>
                  <a:lnTo>
                    <a:pt x="39" y="0"/>
                  </a:lnTo>
                  <a:lnTo>
                    <a:pt x="39" y="0"/>
                  </a:lnTo>
                  <a:lnTo>
                    <a:pt x="43" y="0"/>
                  </a:lnTo>
                  <a:lnTo>
                    <a:pt x="47" y="4"/>
                  </a:lnTo>
                  <a:lnTo>
                    <a:pt x="47" y="4"/>
                  </a:lnTo>
                  <a:lnTo>
                    <a:pt x="52" y="4"/>
                  </a:lnTo>
                  <a:lnTo>
                    <a:pt x="52" y="8"/>
                  </a:lnTo>
                  <a:lnTo>
                    <a:pt x="56" y="8"/>
                  </a:lnTo>
                  <a:lnTo>
                    <a:pt x="56" y="13"/>
                  </a:lnTo>
                  <a:lnTo>
                    <a:pt x="60" y="13"/>
                  </a:lnTo>
                  <a:lnTo>
                    <a:pt x="60" y="17"/>
                  </a:lnTo>
                  <a:lnTo>
                    <a:pt x="60" y="21"/>
                  </a:lnTo>
                  <a:lnTo>
                    <a:pt x="60" y="26"/>
                  </a:lnTo>
                  <a:lnTo>
                    <a:pt x="65" y="26"/>
                  </a:lnTo>
                  <a:lnTo>
                    <a:pt x="65" y="30"/>
                  </a:lnTo>
                  <a:close/>
                  <a:moveTo>
                    <a:pt x="39" y="30"/>
                  </a:moveTo>
                  <a:lnTo>
                    <a:pt x="39" y="30"/>
                  </a:lnTo>
                  <a:lnTo>
                    <a:pt x="39" y="26"/>
                  </a:lnTo>
                  <a:lnTo>
                    <a:pt x="39" y="30"/>
                  </a:lnTo>
                  <a:lnTo>
                    <a:pt x="39" y="26"/>
                  </a:lnTo>
                  <a:lnTo>
                    <a:pt x="39" y="26"/>
                  </a:lnTo>
                  <a:lnTo>
                    <a:pt x="34" y="26"/>
                  </a:lnTo>
                  <a:lnTo>
                    <a:pt x="39" y="26"/>
                  </a:lnTo>
                  <a:lnTo>
                    <a:pt x="34" y="26"/>
                  </a:lnTo>
                  <a:lnTo>
                    <a:pt x="39" y="26"/>
                  </a:lnTo>
                  <a:lnTo>
                    <a:pt x="34" y="21"/>
                  </a:lnTo>
                  <a:lnTo>
                    <a:pt x="34" y="26"/>
                  </a:lnTo>
                  <a:lnTo>
                    <a:pt x="30" y="21"/>
                  </a:lnTo>
                  <a:lnTo>
                    <a:pt x="34" y="21"/>
                  </a:lnTo>
                  <a:lnTo>
                    <a:pt x="30" y="21"/>
                  </a:lnTo>
                  <a:lnTo>
                    <a:pt x="34" y="21"/>
                  </a:lnTo>
                  <a:lnTo>
                    <a:pt x="30" y="21"/>
                  </a:lnTo>
                  <a:lnTo>
                    <a:pt x="30" y="21"/>
                  </a:lnTo>
                  <a:lnTo>
                    <a:pt x="26" y="26"/>
                  </a:lnTo>
                  <a:lnTo>
                    <a:pt x="30" y="21"/>
                  </a:lnTo>
                  <a:lnTo>
                    <a:pt x="26" y="26"/>
                  </a:lnTo>
                  <a:lnTo>
                    <a:pt x="30" y="26"/>
                  </a:lnTo>
                  <a:lnTo>
                    <a:pt x="26" y="26"/>
                  </a:lnTo>
                  <a:lnTo>
                    <a:pt x="26" y="26"/>
                  </a:lnTo>
                  <a:lnTo>
                    <a:pt x="26" y="26"/>
                  </a:lnTo>
                  <a:lnTo>
                    <a:pt x="26" y="26"/>
                  </a:lnTo>
                  <a:lnTo>
                    <a:pt x="26" y="30"/>
                  </a:lnTo>
                  <a:lnTo>
                    <a:pt x="26" y="26"/>
                  </a:lnTo>
                  <a:lnTo>
                    <a:pt x="26" y="30"/>
                  </a:lnTo>
                  <a:lnTo>
                    <a:pt x="26" y="30"/>
                  </a:lnTo>
                  <a:lnTo>
                    <a:pt x="26" y="34"/>
                  </a:lnTo>
                  <a:lnTo>
                    <a:pt x="26" y="30"/>
                  </a:lnTo>
                  <a:lnTo>
                    <a:pt x="26" y="34"/>
                  </a:lnTo>
                  <a:lnTo>
                    <a:pt x="26" y="30"/>
                  </a:lnTo>
                  <a:lnTo>
                    <a:pt x="26" y="34"/>
                  </a:lnTo>
                  <a:lnTo>
                    <a:pt x="26" y="34"/>
                  </a:lnTo>
                  <a:lnTo>
                    <a:pt x="26" y="38"/>
                  </a:lnTo>
                  <a:lnTo>
                    <a:pt x="26" y="34"/>
                  </a:lnTo>
                  <a:lnTo>
                    <a:pt x="26" y="38"/>
                  </a:lnTo>
                  <a:lnTo>
                    <a:pt x="26" y="34"/>
                  </a:lnTo>
                  <a:lnTo>
                    <a:pt x="30" y="38"/>
                  </a:lnTo>
                  <a:lnTo>
                    <a:pt x="26" y="38"/>
                  </a:lnTo>
                  <a:lnTo>
                    <a:pt x="30" y="38"/>
                  </a:lnTo>
                  <a:lnTo>
                    <a:pt x="26" y="38"/>
                  </a:lnTo>
                  <a:lnTo>
                    <a:pt x="30" y="38"/>
                  </a:lnTo>
                  <a:lnTo>
                    <a:pt x="30" y="38"/>
                  </a:lnTo>
                  <a:lnTo>
                    <a:pt x="34" y="38"/>
                  </a:lnTo>
                  <a:lnTo>
                    <a:pt x="30" y="38"/>
                  </a:lnTo>
                  <a:lnTo>
                    <a:pt x="34" y="38"/>
                  </a:lnTo>
                  <a:lnTo>
                    <a:pt x="30" y="38"/>
                  </a:lnTo>
                  <a:lnTo>
                    <a:pt x="34" y="38"/>
                  </a:lnTo>
                  <a:lnTo>
                    <a:pt x="34" y="38"/>
                  </a:lnTo>
                  <a:lnTo>
                    <a:pt x="39" y="38"/>
                  </a:lnTo>
                  <a:lnTo>
                    <a:pt x="34" y="38"/>
                  </a:lnTo>
                  <a:lnTo>
                    <a:pt x="39" y="34"/>
                  </a:lnTo>
                  <a:lnTo>
                    <a:pt x="34" y="38"/>
                  </a:lnTo>
                  <a:lnTo>
                    <a:pt x="39" y="34"/>
                  </a:lnTo>
                  <a:lnTo>
                    <a:pt x="39" y="38"/>
                  </a:lnTo>
                  <a:lnTo>
                    <a:pt x="39" y="34"/>
                  </a:lnTo>
                  <a:lnTo>
                    <a:pt x="39" y="34"/>
                  </a:lnTo>
                  <a:lnTo>
                    <a:pt x="39" y="30"/>
                  </a:lnTo>
                  <a:lnTo>
                    <a:pt x="39" y="34"/>
                  </a:lnTo>
                  <a:lnTo>
                    <a:pt x="39" y="30"/>
                  </a:lnTo>
                  <a:lnTo>
                    <a:pt x="39" y="34"/>
                  </a:lnTo>
                  <a:lnTo>
                    <a:pt x="39"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6" name="Freeform 75"/>
            <p:cNvSpPr>
              <a:spLocks/>
            </p:cNvSpPr>
            <p:nvPr/>
          </p:nvSpPr>
          <p:spPr bwMode="auto">
            <a:xfrm>
              <a:off x="3820699" y="4768565"/>
              <a:ext cx="72714" cy="81509"/>
            </a:xfrm>
            <a:custGeom>
              <a:avLst/>
              <a:gdLst/>
              <a:ahLst/>
              <a:cxnLst>
                <a:cxn ang="0">
                  <a:pos x="39" y="17"/>
                </a:cxn>
                <a:cxn ang="0">
                  <a:pos x="39" y="26"/>
                </a:cxn>
                <a:cxn ang="0">
                  <a:pos x="35" y="34"/>
                </a:cxn>
                <a:cxn ang="0">
                  <a:pos x="31" y="38"/>
                </a:cxn>
                <a:cxn ang="0">
                  <a:pos x="22" y="38"/>
                </a:cxn>
                <a:cxn ang="0">
                  <a:pos x="13" y="38"/>
                </a:cxn>
                <a:cxn ang="0">
                  <a:pos x="5" y="34"/>
                </a:cxn>
                <a:cxn ang="0">
                  <a:pos x="0" y="26"/>
                </a:cxn>
                <a:cxn ang="0">
                  <a:pos x="0" y="17"/>
                </a:cxn>
                <a:cxn ang="0">
                  <a:pos x="0" y="13"/>
                </a:cxn>
                <a:cxn ang="0">
                  <a:pos x="5" y="4"/>
                </a:cxn>
                <a:cxn ang="0">
                  <a:pos x="13" y="0"/>
                </a:cxn>
                <a:cxn ang="0">
                  <a:pos x="22" y="0"/>
                </a:cxn>
                <a:cxn ang="0">
                  <a:pos x="31" y="0"/>
                </a:cxn>
                <a:cxn ang="0">
                  <a:pos x="35" y="4"/>
                </a:cxn>
                <a:cxn ang="0">
                  <a:pos x="39" y="13"/>
                </a:cxn>
                <a:cxn ang="0">
                  <a:pos x="39" y="17"/>
                </a:cxn>
              </a:cxnLst>
              <a:rect l="0" t="0" r="r" b="b"/>
              <a:pathLst>
                <a:path w="39" h="38">
                  <a:moveTo>
                    <a:pt x="39" y="17"/>
                  </a:moveTo>
                  <a:lnTo>
                    <a:pt x="39" y="26"/>
                  </a:lnTo>
                  <a:lnTo>
                    <a:pt x="35" y="34"/>
                  </a:lnTo>
                  <a:lnTo>
                    <a:pt x="31" y="38"/>
                  </a:lnTo>
                  <a:lnTo>
                    <a:pt x="22" y="38"/>
                  </a:lnTo>
                  <a:lnTo>
                    <a:pt x="13" y="38"/>
                  </a:lnTo>
                  <a:lnTo>
                    <a:pt x="5" y="34"/>
                  </a:lnTo>
                  <a:lnTo>
                    <a:pt x="0" y="26"/>
                  </a:lnTo>
                  <a:lnTo>
                    <a:pt x="0" y="17"/>
                  </a:lnTo>
                  <a:lnTo>
                    <a:pt x="0" y="13"/>
                  </a:lnTo>
                  <a:lnTo>
                    <a:pt x="5" y="4"/>
                  </a:lnTo>
                  <a:lnTo>
                    <a:pt x="13" y="0"/>
                  </a:lnTo>
                  <a:lnTo>
                    <a:pt x="22" y="0"/>
                  </a:lnTo>
                  <a:lnTo>
                    <a:pt x="31" y="0"/>
                  </a:lnTo>
                  <a:lnTo>
                    <a:pt x="35" y="4"/>
                  </a:lnTo>
                  <a:lnTo>
                    <a:pt x="39" y="13"/>
                  </a:lnTo>
                  <a:lnTo>
                    <a:pt x="39"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7" name="Freeform 76"/>
            <p:cNvSpPr>
              <a:spLocks noEditPoints="1"/>
            </p:cNvSpPr>
            <p:nvPr/>
          </p:nvSpPr>
          <p:spPr bwMode="auto">
            <a:xfrm>
              <a:off x="3795471" y="4739885"/>
              <a:ext cx="124653" cy="138867"/>
            </a:xfrm>
            <a:custGeom>
              <a:avLst/>
              <a:gdLst/>
              <a:ahLst/>
              <a:cxnLst>
                <a:cxn ang="0">
                  <a:pos x="65" y="39"/>
                </a:cxn>
                <a:cxn ang="0">
                  <a:pos x="61" y="47"/>
                </a:cxn>
                <a:cxn ang="0">
                  <a:pos x="57" y="51"/>
                </a:cxn>
                <a:cxn ang="0">
                  <a:pos x="52" y="60"/>
                </a:cxn>
                <a:cxn ang="0">
                  <a:pos x="39" y="64"/>
                </a:cxn>
                <a:cxn ang="0">
                  <a:pos x="31" y="64"/>
                </a:cxn>
                <a:cxn ang="0">
                  <a:pos x="22" y="60"/>
                </a:cxn>
                <a:cxn ang="0">
                  <a:pos x="13" y="56"/>
                </a:cxn>
                <a:cxn ang="0">
                  <a:pos x="9" y="51"/>
                </a:cxn>
                <a:cxn ang="0">
                  <a:pos x="5" y="43"/>
                </a:cxn>
                <a:cxn ang="0">
                  <a:pos x="0" y="34"/>
                </a:cxn>
                <a:cxn ang="0">
                  <a:pos x="5" y="26"/>
                </a:cxn>
                <a:cxn ang="0">
                  <a:pos x="5" y="13"/>
                </a:cxn>
                <a:cxn ang="0">
                  <a:pos x="13" y="8"/>
                </a:cxn>
                <a:cxn ang="0">
                  <a:pos x="22" y="4"/>
                </a:cxn>
                <a:cxn ang="0">
                  <a:pos x="26" y="0"/>
                </a:cxn>
                <a:cxn ang="0">
                  <a:pos x="39" y="0"/>
                </a:cxn>
                <a:cxn ang="0">
                  <a:pos x="48" y="4"/>
                </a:cxn>
                <a:cxn ang="0">
                  <a:pos x="57" y="8"/>
                </a:cxn>
                <a:cxn ang="0">
                  <a:pos x="61" y="13"/>
                </a:cxn>
                <a:cxn ang="0">
                  <a:pos x="65" y="26"/>
                </a:cxn>
                <a:cxn ang="0">
                  <a:pos x="44" y="30"/>
                </a:cxn>
                <a:cxn ang="0">
                  <a:pos x="44" y="30"/>
                </a:cxn>
                <a:cxn ang="0">
                  <a:pos x="39" y="26"/>
                </a:cxn>
                <a:cxn ang="0">
                  <a:pos x="39" y="26"/>
                </a:cxn>
                <a:cxn ang="0">
                  <a:pos x="35" y="21"/>
                </a:cxn>
                <a:cxn ang="0">
                  <a:pos x="35" y="21"/>
                </a:cxn>
                <a:cxn ang="0">
                  <a:pos x="31" y="26"/>
                </a:cxn>
                <a:cxn ang="0">
                  <a:pos x="31" y="26"/>
                </a:cxn>
                <a:cxn ang="0">
                  <a:pos x="26" y="30"/>
                </a:cxn>
                <a:cxn ang="0">
                  <a:pos x="26" y="26"/>
                </a:cxn>
                <a:cxn ang="0">
                  <a:pos x="26" y="34"/>
                </a:cxn>
                <a:cxn ang="0">
                  <a:pos x="26" y="34"/>
                </a:cxn>
                <a:cxn ang="0">
                  <a:pos x="26" y="39"/>
                </a:cxn>
                <a:cxn ang="0">
                  <a:pos x="26" y="39"/>
                </a:cxn>
                <a:cxn ang="0">
                  <a:pos x="31" y="39"/>
                </a:cxn>
                <a:cxn ang="0">
                  <a:pos x="31" y="39"/>
                </a:cxn>
                <a:cxn ang="0">
                  <a:pos x="35" y="39"/>
                </a:cxn>
                <a:cxn ang="0">
                  <a:pos x="35" y="39"/>
                </a:cxn>
                <a:cxn ang="0">
                  <a:pos x="39" y="39"/>
                </a:cxn>
                <a:cxn ang="0">
                  <a:pos x="39" y="39"/>
                </a:cxn>
                <a:cxn ang="0">
                  <a:pos x="44" y="34"/>
                </a:cxn>
                <a:cxn ang="0">
                  <a:pos x="44" y="34"/>
                </a:cxn>
              </a:cxnLst>
              <a:rect l="0" t="0" r="r" b="b"/>
              <a:pathLst>
                <a:path w="65" h="64">
                  <a:moveTo>
                    <a:pt x="65" y="30"/>
                  </a:moveTo>
                  <a:lnTo>
                    <a:pt x="65" y="34"/>
                  </a:lnTo>
                  <a:lnTo>
                    <a:pt x="65" y="39"/>
                  </a:lnTo>
                  <a:lnTo>
                    <a:pt x="65" y="39"/>
                  </a:lnTo>
                  <a:lnTo>
                    <a:pt x="65" y="43"/>
                  </a:lnTo>
                  <a:lnTo>
                    <a:pt x="61" y="47"/>
                  </a:lnTo>
                  <a:lnTo>
                    <a:pt x="61" y="47"/>
                  </a:lnTo>
                  <a:lnTo>
                    <a:pt x="61" y="51"/>
                  </a:lnTo>
                  <a:lnTo>
                    <a:pt x="57" y="51"/>
                  </a:lnTo>
                  <a:lnTo>
                    <a:pt x="57" y="56"/>
                  </a:lnTo>
                  <a:lnTo>
                    <a:pt x="52" y="56"/>
                  </a:lnTo>
                  <a:lnTo>
                    <a:pt x="52" y="60"/>
                  </a:lnTo>
                  <a:lnTo>
                    <a:pt x="48" y="60"/>
                  </a:lnTo>
                  <a:lnTo>
                    <a:pt x="44" y="60"/>
                  </a:lnTo>
                  <a:lnTo>
                    <a:pt x="39" y="64"/>
                  </a:lnTo>
                  <a:lnTo>
                    <a:pt x="39" y="64"/>
                  </a:lnTo>
                  <a:lnTo>
                    <a:pt x="35" y="64"/>
                  </a:lnTo>
                  <a:lnTo>
                    <a:pt x="31" y="64"/>
                  </a:lnTo>
                  <a:lnTo>
                    <a:pt x="26" y="64"/>
                  </a:lnTo>
                  <a:lnTo>
                    <a:pt x="26" y="64"/>
                  </a:lnTo>
                  <a:lnTo>
                    <a:pt x="22" y="60"/>
                  </a:lnTo>
                  <a:lnTo>
                    <a:pt x="22" y="60"/>
                  </a:lnTo>
                  <a:lnTo>
                    <a:pt x="18" y="60"/>
                  </a:lnTo>
                  <a:lnTo>
                    <a:pt x="13" y="56"/>
                  </a:lnTo>
                  <a:lnTo>
                    <a:pt x="13" y="56"/>
                  </a:lnTo>
                  <a:lnTo>
                    <a:pt x="9" y="51"/>
                  </a:lnTo>
                  <a:lnTo>
                    <a:pt x="9" y="51"/>
                  </a:lnTo>
                  <a:lnTo>
                    <a:pt x="5" y="47"/>
                  </a:lnTo>
                  <a:lnTo>
                    <a:pt x="5" y="47"/>
                  </a:lnTo>
                  <a:lnTo>
                    <a:pt x="5" y="43"/>
                  </a:lnTo>
                  <a:lnTo>
                    <a:pt x="5" y="39"/>
                  </a:lnTo>
                  <a:lnTo>
                    <a:pt x="0" y="39"/>
                  </a:lnTo>
                  <a:lnTo>
                    <a:pt x="0" y="34"/>
                  </a:lnTo>
                  <a:lnTo>
                    <a:pt x="0" y="30"/>
                  </a:lnTo>
                  <a:lnTo>
                    <a:pt x="0" y="26"/>
                  </a:lnTo>
                  <a:lnTo>
                    <a:pt x="5" y="26"/>
                  </a:lnTo>
                  <a:lnTo>
                    <a:pt x="5" y="21"/>
                  </a:lnTo>
                  <a:lnTo>
                    <a:pt x="5" y="17"/>
                  </a:lnTo>
                  <a:lnTo>
                    <a:pt x="5" y="13"/>
                  </a:lnTo>
                  <a:lnTo>
                    <a:pt x="9" y="13"/>
                  </a:lnTo>
                  <a:lnTo>
                    <a:pt x="9" y="8"/>
                  </a:lnTo>
                  <a:lnTo>
                    <a:pt x="13" y="8"/>
                  </a:lnTo>
                  <a:lnTo>
                    <a:pt x="13" y="4"/>
                  </a:lnTo>
                  <a:lnTo>
                    <a:pt x="18" y="4"/>
                  </a:lnTo>
                  <a:lnTo>
                    <a:pt x="22" y="4"/>
                  </a:lnTo>
                  <a:lnTo>
                    <a:pt x="22" y="0"/>
                  </a:lnTo>
                  <a:lnTo>
                    <a:pt x="26" y="0"/>
                  </a:lnTo>
                  <a:lnTo>
                    <a:pt x="26" y="0"/>
                  </a:lnTo>
                  <a:lnTo>
                    <a:pt x="31" y="0"/>
                  </a:lnTo>
                  <a:lnTo>
                    <a:pt x="35" y="0"/>
                  </a:lnTo>
                  <a:lnTo>
                    <a:pt x="39" y="0"/>
                  </a:lnTo>
                  <a:lnTo>
                    <a:pt x="39" y="0"/>
                  </a:lnTo>
                  <a:lnTo>
                    <a:pt x="44" y="0"/>
                  </a:lnTo>
                  <a:lnTo>
                    <a:pt x="48" y="4"/>
                  </a:lnTo>
                  <a:lnTo>
                    <a:pt x="52" y="4"/>
                  </a:lnTo>
                  <a:lnTo>
                    <a:pt x="52" y="4"/>
                  </a:lnTo>
                  <a:lnTo>
                    <a:pt x="57" y="8"/>
                  </a:lnTo>
                  <a:lnTo>
                    <a:pt x="57" y="8"/>
                  </a:lnTo>
                  <a:lnTo>
                    <a:pt x="61" y="13"/>
                  </a:lnTo>
                  <a:lnTo>
                    <a:pt x="61" y="13"/>
                  </a:lnTo>
                  <a:lnTo>
                    <a:pt x="61" y="17"/>
                  </a:lnTo>
                  <a:lnTo>
                    <a:pt x="65" y="21"/>
                  </a:lnTo>
                  <a:lnTo>
                    <a:pt x="65" y="26"/>
                  </a:lnTo>
                  <a:lnTo>
                    <a:pt x="65" y="26"/>
                  </a:lnTo>
                  <a:lnTo>
                    <a:pt x="65" y="30"/>
                  </a:lnTo>
                  <a:close/>
                  <a:moveTo>
                    <a:pt x="44" y="30"/>
                  </a:moveTo>
                  <a:lnTo>
                    <a:pt x="44" y="30"/>
                  </a:lnTo>
                  <a:lnTo>
                    <a:pt x="39" y="26"/>
                  </a:lnTo>
                  <a:lnTo>
                    <a:pt x="44" y="30"/>
                  </a:lnTo>
                  <a:lnTo>
                    <a:pt x="39" y="26"/>
                  </a:lnTo>
                  <a:lnTo>
                    <a:pt x="39" y="30"/>
                  </a:lnTo>
                  <a:lnTo>
                    <a:pt x="39" y="26"/>
                  </a:lnTo>
                  <a:lnTo>
                    <a:pt x="39" y="26"/>
                  </a:lnTo>
                  <a:lnTo>
                    <a:pt x="39" y="26"/>
                  </a:lnTo>
                  <a:lnTo>
                    <a:pt x="39" y="26"/>
                  </a:lnTo>
                  <a:lnTo>
                    <a:pt x="35" y="26"/>
                  </a:lnTo>
                  <a:lnTo>
                    <a:pt x="39" y="26"/>
                  </a:lnTo>
                  <a:lnTo>
                    <a:pt x="35" y="21"/>
                  </a:lnTo>
                  <a:lnTo>
                    <a:pt x="35" y="26"/>
                  </a:lnTo>
                  <a:lnTo>
                    <a:pt x="31" y="21"/>
                  </a:lnTo>
                  <a:lnTo>
                    <a:pt x="35" y="21"/>
                  </a:lnTo>
                  <a:lnTo>
                    <a:pt x="31" y="26"/>
                  </a:lnTo>
                  <a:lnTo>
                    <a:pt x="35" y="21"/>
                  </a:lnTo>
                  <a:lnTo>
                    <a:pt x="31" y="26"/>
                  </a:lnTo>
                  <a:lnTo>
                    <a:pt x="31" y="26"/>
                  </a:lnTo>
                  <a:lnTo>
                    <a:pt x="26" y="26"/>
                  </a:lnTo>
                  <a:lnTo>
                    <a:pt x="31" y="26"/>
                  </a:lnTo>
                  <a:lnTo>
                    <a:pt x="26" y="26"/>
                  </a:lnTo>
                  <a:lnTo>
                    <a:pt x="31" y="26"/>
                  </a:lnTo>
                  <a:lnTo>
                    <a:pt x="26" y="30"/>
                  </a:lnTo>
                  <a:lnTo>
                    <a:pt x="26" y="26"/>
                  </a:lnTo>
                  <a:lnTo>
                    <a:pt x="26" y="30"/>
                  </a:lnTo>
                  <a:lnTo>
                    <a:pt x="26" y="26"/>
                  </a:lnTo>
                  <a:lnTo>
                    <a:pt x="26" y="30"/>
                  </a:lnTo>
                  <a:lnTo>
                    <a:pt x="26" y="30"/>
                  </a:lnTo>
                  <a:lnTo>
                    <a:pt x="26" y="34"/>
                  </a:lnTo>
                  <a:lnTo>
                    <a:pt x="26" y="30"/>
                  </a:lnTo>
                  <a:lnTo>
                    <a:pt x="26" y="34"/>
                  </a:lnTo>
                  <a:lnTo>
                    <a:pt x="26" y="34"/>
                  </a:lnTo>
                  <a:lnTo>
                    <a:pt x="26" y="34"/>
                  </a:lnTo>
                  <a:lnTo>
                    <a:pt x="26" y="34"/>
                  </a:lnTo>
                  <a:lnTo>
                    <a:pt x="26" y="39"/>
                  </a:lnTo>
                  <a:lnTo>
                    <a:pt x="26" y="34"/>
                  </a:lnTo>
                  <a:lnTo>
                    <a:pt x="31" y="39"/>
                  </a:lnTo>
                  <a:lnTo>
                    <a:pt x="26" y="39"/>
                  </a:lnTo>
                  <a:lnTo>
                    <a:pt x="31" y="39"/>
                  </a:lnTo>
                  <a:lnTo>
                    <a:pt x="26" y="39"/>
                  </a:lnTo>
                  <a:lnTo>
                    <a:pt x="31" y="39"/>
                  </a:lnTo>
                  <a:lnTo>
                    <a:pt x="31" y="39"/>
                  </a:lnTo>
                  <a:lnTo>
                    <a:pt x="35" y="39"/>
                  </a:lnTo>
                  <a:lnTo>
                    <a:pt x="31" y="39"/>
                  </a:lnTo>
                  <a:lnTo>
                    <a:pt x="35" y="39"/>
                  </a:lnTo>
                  <a:lnTo>
                    <a:pt x="31" y="39"/>
                  </a:lnTo>
                  <a:lnTo>
                    <a:pt x="35" y="39"/>
                  </a:lnTo>
                  <a:lnTo>
                    <a:pt x="35" y="39"/>
                  </a:lnTo>
                  <a:lnTo>
                    <a:pt x="39" y="39"/>
                  </a:lnTo>
                  <a:lnTo>
                    <a:pt x="35" y="39"/>
                  </a:lnTo>
                  <a:lnTo>
                    <a:pt x="39" y="39"/>
                  </a:lnTo>
                  <a:lnTo>
                    <a:pt x="39" y="39"/>
                  </a:lnTo>
                  <a:lnTo>
                    <a:pt x="39" y="39"/>
                  </a:lnTo>
                  <a:lnTo>
                    <a:pt x="39" y="39"/>
                  </a:lnTo>
                  <a:lnTo>
                    <a:pt x="39" y="34"/>
                  </a:lnTo>
                  <a:lnTo>
                    <a:pt x="39" y="39"/>
                  </a:lnTo>
                  <a:lnTo>
                    <a:pt x="44" y="34"/>
                  </a:lnTo>
                  <a:lnTo>
                    <a:pt x="39" y="34"/>
                  </a:lnTo>
                  <a:lnTo>
                    <a:pt x="44" y="34"/>
                  </a:lnTo>
                  <a:lnTo>
                    <a:pt x="44" y="34"/>
                  </a:lnTo>
                  <a:lnTo>
                    <a:pt x="44" y="30"/>
                  </a:lnTo>
                  <a:lnTo>
                    <a:pt x="44" y="34"/>
                  </a:lnTo>
                  <a:lnTo>
                    <a:pt x="44"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8" name="Freeform 77"/>
            <p:cNvSpPr>
              <a:spLocks/>
            </p:cNvSpPr>
            <p:nvPr/>
          </p:nvSpPr>
          <p:spPr bwMode="auto">
            <a:xfrm>
              <a:off x="4157559" y="4795734"/>
              <a:ext cx="83102" cy="83018"/>
            </a:xfrm>
            <a:custGeom>
              <a:avLst/>
              <a:gdLst/>
              <a:ahLst/>
              <a:cxnLst>
                <a:cxn ang="0">
                  <a:pos x="43" y="21"/>
                </a:cxn>
                <a:cxn ang="0">
                  <a:pos x="39" y="25"/>
                </a:cxn>
                <a:cxn ang="0">
                  <a:pos x="35" y="34"/>
                </a:cxn>
                <a:cxn ang="0">
                  <a:pos x="30" y="38"/>
                </a:cxn>
                <a:cxn ang="0">
                  <a:pos x="22" y="38"/>
                </a:cxn>
                <a:cxn ang="0">
                  <a:pos x="13" y="38"/>
                </a:cxn>
                <a:cxn ang="0">
                  <a:pos x="9" y="34"/>
                </a:cxn>
                <a:cxn ang="0">
                  <a:pos x="4" y="25"/>
                </a:cxn>
                <a:cxn ang="0">
                  <a:pos x="0" y="21"/>
                </a:cxn>
                <a:cxn ang="0">
                  <a:pos x="4" y="13"/>
                </a:cxn>
                <a:cxn ang="0">
                  <a:pos x="9" y="4"/>
                </a:cxn>
                <a:cxn ang="0">
                  <a:pos x="13" y="0"/>
                </a:cxn>
                <a:cxn ang="0">
                  <a:pos x="22" y="0"/>
                </a:cxn>
                <a:cxn ang="0">
                  <a:pos x="30" y="0"/>
                </a:cxn>
                <a:cxn ang="0">
                  <a:pos x="35" y="4"/>
                </a:cxn>
                <a:cxn ang="0">
                  <a:pos x="39" y="13"/>
                </a:cxn>
                <a:cxn ang="0">
                  <a:pos x="43" y="21"/>
                </a:cxn>
              </a:cxnLst>
              <a:rect l="0" t="0" r="r" b="b"/>
              <a:pathLst>
                <a:path w="43" h="38">
                  <a:moveTo>
                    <a:pt x="43" y="21"/>
                  </a:moveTo>
                  <a:lnTo>
                    <a:pt x="39" y="25"/>
                  </a:lnTo>
                  <a:lnTo>
                    <a:pt x="35" y="34"/>
                  </a:lnTo>
                  <a:lnTo>
                    <a:pt x="30" y="38"/>
                  </a:lnTo>
                  <a:lnTo>
                    <a:pt x="22" y="38"/>
                  </a:lnTo>
                  <a:lnTo>
                    <a:pt x="13" y="38"/>
                  </a:lnTo>
                  <a:lnTo>
                    <a:pt x="9" y="34"/>
                  </a:lnTo>
                  <a:lnTo>
                    <a:pt x="4" y="25"/>
                  </a:lnTo>
                  <a:lnTo>
                    <a:pt x="0" y="21"/>
                  </a:lnTo>
                  <a:lnTo>
                    <a:pt x="4" y="13"/>
                  </a:lnTo>
                  <a:lnTo>
                    <a:pt x="9" y="4"/>
                  </a:lnTo>
                  <a:lnTo>
                    <a:pt x="13" y="0"/>
                  </a:lnTo>
                  <a:lnTo>
                    <a:pt x="22" y="0"/>
                  </a:lnTo>
                  <a:lnTo>
                    <a:pt x="30" y="0"/>
                  </a:lnTo>
                  <a:lnTo>
                    <a:pt x="35" y="4"/>
                  </a:lnTo>
                  <a:lnTo>
                    <a:pt x="39" y="13"/>
                  </a:lnTo>
                  <a:lnTo>
                    <a:pt x="43" y="21"/>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49" name="Freeform 78"/>
            <p:cNvSpPr>
              <a:spLocks noEditPoints="1"/>
            </p:cNvSpPr>
            <p:nvPr/>
          </p:nvSpPr>
          <p:spPr bwMode="auto">
            <a:xfrm>
              <a:off x="4139751" y="4768565"/>
              <a:ext cx="124653" cy="137357"/>
            </a:xfrm>
            <a:custGeom>
              <a:avLst/>
              <a:gdLst/>
              <a:ahLst/>
              <a:cxnLst>
                <a:cxn ang="0">
                  <a:pos x="61" y="38"/>
                </a:cxn>
                <a:cxn ang="0">
                  <a:pos x="61" y="47"/>
                </a:cxn>
                <a:cxn ang="0">
                  <a:pos x="57" y="56"/>
                </a:cxn>
                <a:cxn ang="0">
                  <a:pos x="48" y="60"/>
                </a:cxn>
                <a:cxn ang="0">
                  <a:pos x="39" y="64"/>
                </a:cxn>
                <a:cxn ang="0">
                  <a:pos x="31" y="64"/>
                </a:cxn>
                <a:cxn ang="0">
                  <a:pos x="22" y="60"/>
                </a:cxn>
                <a:cxn ang="0">
                  <a:pos x="13" y="60"/>
                </a:cxn>
                <a:cxn ang="0">
                  <a:pos x="5" y="51"/>
                </a:cxn>
                <a:cxn ang="0">
                  <a:pos x="0" y="43"/>
                </a:cxn>
                <a:cxn ang="0">
                  <a:pos x="0" y="34"/>
                </a:cxn>
                <a:cxn ang="0">
                  <a:pos x="0" y="26"/>
                </a:cxn>
                <a:cxn ang="0">
                  <a:pos x="5" y="17"/>
                </a:cxn>
                <a:cxn ang="0">
                  <a:pos x="9" y="8"/>
                </a:cxn>
                <a:cxn ang="0">
                  <a:pos x="18" y="4"/>
                </a:cxn>
                <a:cxn ang="0">
                  <a:pos x="26" y="0"/>
                </a:cxn>
                <a:cxn ang="0">
                  <a:pos x="35" y="0"/>
                </a:cxn>
                <a:cxn ang="0">
                  <a:pos x="44" y="4"/>
                </a:cxn>
                <a:cxn ang="0">
                  <a:pos x="52" y="8"/>
                </a:cxn>
                <a:cxn ang="0">
                  <a:pos x="57" y="17"/>
                </a:cxn>
                <a:cxn ang="0">
                  <a:pos x="61" y="26"/>
                </a:cxn>
                <a:cxn ang="0">
                  <a:pos x="39" y="30"/>
                </a:cxn>
                <a:cxn ang="0">
                  <a:pos x="39" y="30"/>
                </a:cxn>
                <a:cxn ang="0">
                  <a:pos x="35" y="26"/>
                </a:cxn>
                <a:cxn ang="0">
                  <a:pos x="35" y="26"/>
                </a:cxn>
                <a:cxn ang="0">
                  <a:pos x="31" y="26"/>
                </a:cxn>
                <a:cxn ang="0">
                  <a:pos x="31" y="26"/>
                </a:cxn>
                <a:cxn ang="0">
                  <a:pos x="26" y="26"/>
                </a:cxn>
                <a:cxn ang="0">
                  <a:pos x="26" y="26"/>
                </a:cxn>
                <a:cxn ang="0">
                  <a:pos x="22" y="30"/>
                </a:cxn>
                <a:cxn ang="0">
                  <a:pos x="26" y="30"/>
                </a:cxn>
                <a:cxn ang="0">
                  <a:pos x="22" y="34"/>
                </a:cxn>
                <a:cxn ang="0">
                  <a:pos x="22" y="34"/>
                </a:cxn>
                <a:cxn ang="0">
                  <a:pos x="26" y="38"/>
                </a:cxn>
                <a:cxn ang="0">
                  <a:pos x="26" y="38"/>
                </a:cxn>
                <a:cxn ang="0">
                  <a:pos x="31" y="38"/>
                </a:cxn>
                <a:cxn ang="0">
                  <a:pos x="26" y="38"/>
                </a:cxn>
                <a:cxn ang="0">
                  <a:pos x="35" y="38"/>
                </a:cxn>
                <a:cxn ang="0">
                  <a:pos x="35" y="38"/>
                </a:cxn>
                <a:cxn ang="0">
                  <a:pos x="39" y="38"/>
                </a:cxn>
                <a:cxn ang="0">
                  <a:pos x="39" y="38"/>
                </a:cxn>
                <a:cxn ang="0">
                  <a:pos x="39" y="34"/>
                </a:cxn>
                <a:cxn ang="0">
                  <a:pos x="39" y="34"/>
                </a:cxn>
              </a:cxnLst>
              <a:rect l="0" t="0" r="r" b="b"/>
              <a:pathLst>
                <a:path w="65" h="64">
                  <a:moveTo>
                    <a:pt x="65" y="30"/>
                  </a:moveTo>
                  <a:lnTo>
                    <a:pt x="65" y="34"/>
                  </a:lnTo>
                  <a:lnTo>
                    <a:pt x="61" y="38"/>
                  </a:lnTo>
                  <a:lnTo>
                    <a:pt x="61" y="38"/>
                  </a:lnTo>
                  <a:lnTo>
                    <a:pt x="61" y="43"/>
                  </a:lnTo>
                  <a:lnTo>
                    <a:pt x="61" y="47"/>
                  </a:lnTo>
                  <a:lnTo>
                    <a:pt x="57" y="51"/>
                  </a:lnTo>
                  <a:lnTo>
                    <a:pt x="57" y="51"/>
                  </a:lnTo>
                  <a:lnTo>
                    <a:pt x="57" y="56"/>
                  </a:lnTo>
                  <a:lnTo>
                    <a:pt x="52" y="56"/>
                  </a:lnTo>
                  <a:lnTo>
                    <a:pt x="48" y="60"/>
                  </a:lnTo>
                  <a:lnTo>
                    <a:pt x="48" y="60"/>
                  </a:lnTo>
                  <a:lnTo>
                    <a:pt x="44" y="60"/>
                  </a:lnTo>
                  <a:lnTo>
                    <a:pt x="44" y="60"/>
                  </a:lnTo>
                  <a:lnTo>
                    <a:pt x="39" y="64"/>
                  </a:lnTo>
                  <a:lnTo>
                    <a:pt x="35" y="64"/>
                  </a:lnTo>
                  <a:lnTo>
                    <a:pt x="31" y="64"/>
                  </a:lnTo>
                  <a:lnTo>
                    <a:pt x="31" y="64"/>
                  </a:lnTo>
                  <a:lnTo>
                    <a:pt x="26" y="64"/>
                  </a:lnTo>
                  <a:lnTo>
                    <a:pt x="22" y="64"/>
                  </a:lnTo>
                  <a:lnTo>
                    <a:pt x="22" y="60"/>
                  </a:lnTo>
                  <a:lnTo>
                    <a:pt x="18" y="60"/>
                  </a:lnTo>
                  <a:lnTo>
                    <a:pt x="13" y="60"/>
                  </a:lnTo>
                  <a:lnTo>
                    <a:pt x="13" y="60"/>
                  </a:lnTo>
                  <a:lnTo>
                    <a:pt x="9" y="56"/>
                  </a:lnTo>
                  <a:lnTo>
                    <a:pt x="9" y="56"/>
                  </a:lnTo>
                  <a:lnTo>
                    <a:pt x="5" y="51"/>
                  </a:lnTo>
                  <a:lnTo>
                    <a:pt x="5" y="51"/>
                  </a:lnTo>
                  <a:lnTo>
                    <a:pt x="0" y="47"/>
                  </a:lnTo>
                  <a:lnTo>
                    <a:pt x="0" y="43"/>
                  </a:lnTo>
                  <a:lnTo>
                    <a:pt x="0" y="38"/>
                  </a:lnTo>
                  <a:lnTo>
                    <a:pt x="0" y="38"/>
                  </a:lnTo>
                  <a:lnTo>
                    <a:pt x="0" y="34"/>
                  </a:lnTo>
                  <a:lnTo>
                    <a:pt x="0" y="30"/>
                  </a:lnTo>
                  <a:lnTo>
                    <a:pt x="0" y="26"/>
                  </a:lnTo>
                  <a:lnTo>
                    <a:pt x="0" y="26"/>
                  </a:lnTo>
                  <a:lnTo>
                    <a:pt x="0" y="21"/>
                  </a:lnTo>
                  <a:lnTo>
                    <a:pt x="0" y="17"/>
                  </a:lnTo>
                  <a:lnTo>
                    <a:pt x="5" y="17"/>
                  </a:lnTo>
                  <a:lnTo>
                    <a:pt x="5" y="13"/>
                  </a:lnTo>
                  <a:lnTo>
                    <a:pt x="9" y="13"/>
                  </a:lnTo>
                  <a:lnTo>
                    <a:pt x="9" y="8"/>
                  </a:lnTo>
                  <a:lnTo>
                    <a:pt x="13" y="8"/>
                  </a:lnTo>
                  <a:lnTo>
                    <a:pt x="13" y="4"/>
                  </a:lnTo>
                  <a:lnTo>
                    <a:pt x="18" y="4"/>
                  </a:lnTo>
                  <a:lnTo>
                    <a:pt x="22" y="4"/>
                  </a:lnTo>
                  <a:lnTo>
                    <a:pt x="22" y="0"/>
                  </a:lnTo>
                  <a:lnTo>
                    <a:pt x="26" y="0"/>
                  </a:lnTo>
                  <a:lnTo>
                    <a:pt x="31" y="0"/>
                  </a:lnTo>
                  <a:lnTo>
                    <a:pt x="31" y="0"/>
                  </a:lnTo>
                  <a:lnTo>
                    <a:pt x="35" y="0"/>
                  </a:lnTo>
                  <a:lnTo>
                    <a:pt x="39" y="0"/>
                  </a:lnTo>
                  <a:lnTo>
                    <a:pt x="44" y="4"/>
                  </a:lnTo>
                  <a:lnTo>
                    <a:pt x="44" y="4"/>
                  </a:lnTo>
                  <a:lnTo>
                    <a:pt x="48" y="4"/>
                  </a:lnTo>
                  <a:lnTo>
                    <a:pt x="48" y="8"/>
                  </a:lnTo>
                  <a:lnTo>
                    <a:pt x="52" y="8"/>
                  </a:lnTo>
                  <a:lnTo>
                    <a:pt x="57" y="13"/>
                  </a:lnTo>
                  <a:lnTo>
                    <a:pt x="57" y="13"/>
                  </a:lnTo>
                  <a:lnTo>
                    <a:pt x="57" y="17"/>
                  </a:lnTo>
                  <a:lnTo>
                    <a:pt x="61" y="17"/>
                  </a:lnTo>
                  <a:lnTo>
                    <a:pt x="61" y="21"/>
                  </a:lnTo>
                  <a:lnTo>
                    <a:pt x="61" y="26"/>
                  </a:lnTo>
                  <a:lnTo>
                    <a:pt x="61" y="26"/>
                  </a:lnTo>
                  <a:lnTo>
                    <a:pt x="65" y="30"/>
                  </a:lnTo>
                  <a:close/>
                  <a:moveTo>
                    <a:pt x="39" y="30"/>
                  </a:moveTo>
                  <a:lnTo>
                    <a:pt x="39" y="34"/>
                  </a:lnTo>
                  <a:lnTo>
                    <a:pt x="39" y="30"/>
                  </a:lnTo>
                  <a:lnTo>
                    <a:pt x="39" y="30"/>
                  </a:lnTo>
                  <a:lnTo>
                    <a:pt x="39" y="26"/>
                  </a:lnTo>
                  <a:lnTo>
                    <a:pt x="39" y="30"/>
                  </a:lnTo>
                  <a:lnTo>
                    <a:pt x="35" y="26"/>
                  </a:lnTo>
                  <a:lnTo>
                    <a:pt x="39" y="30"/>
                  </a:lnTo>
                  <a:lnTo>
                    <a:pt x="35" y="26"/>
                  </a:lnTo>
                  <a:lnTo>
                    <a:pt x="35" y="26"/>
                  </a:lnTo>
                  <a:lnTo>
                    <a:pt x="35" y="26"/>
                  </a:lnTo>
                  <a:lnTo>
                    <a:pt x="35" y="26"/>
                  </a:lnTo>
                  <a:lnTo>
                    <a:pt x="31" y="26"/>
                  </a:lnTo>
                  <a:lnTo>
                    <a:pt x="35" y="26"/>
                  </a:lnTo>
                  <a:lnTo>
                    <a:pt x="31" y="26"/>
                  </a:lnTo>
                  <a:lnTo>
                    <a:pt x="31" y="26"/>
                  </a:lnTo>
                  <a:lnTo>
                    <a:pt x="26" y="26"/>
                  </a:lnTo>
                  <a:lnTo>
                    <a:pt x="31" y="26"/>
                  </a:lnTo>
                  <a:lnTo>
                    <a:pt x="26" y="26"/>
                  </a:lnTo>
                  <a:lnTo>
                    <a:pt x="31" y="26"/>
                  </a:lnTo>
                  <a:lnTo>
                    <a:pt x="26" y="26"/>
                  </a:lnTo>
                  <a:lnTo>
                    <a:pt x="26" y="26"/>
                  </a:lnTo>
                  <a:lnTo>
                    <a:pt x="26" y="30"/>
                  </a:lnTo>
                  <a:lnTo>
                    <a:pt x="26" y="26"/>
                  </a:lnTo>
                  <a:lnTo>
                    <a:pt x="22" y="30"/>
                  </a:lnTo>
                  <a:lnTo>
                    <a:pt x="26" y="26"/>
                  </a:lnTo>
                  <a:lnTo>
                    <a:pt x="22" y="30"/>
                  </a:lnTo>
                  <a:lnTo>
                    <a:pt x="26" y="30"/>
                  </a:lnTo>
                  <a:lnTo>
                    <a:pt x="22" y="34"/>
                  </a:lnTo>
                  <a:lnTo>
                    <a:pt x="22" y="30"/>
                  </a:lnTo>
                  <a:lnTo>
                    <a:pt x="22" y="34"/>
                  </a:lnTo>
                  <a:lnTo>
                    <a:pt x="22" y="30"/>
                  </a:lnTo>
                  <a:lnTo>
                    <a:pt x="22" y="34"/>
                  </a:lnTo>
                  <a:lnTo>
                    <a:pt x="22" y="34"/>
                  </a:lnTo>
                  <a:lnTo>
                    <a:pt x="26" y="38"/>
                  </a:lnTo>
                  <a:lnTo>
                    <a:pt x="22" y="34"/>
                  </a:lnTo>
                  <a:lnTo>
                    <a:pt x="26" y="38"/>
                  </a:lnTo>
                  <a:lnTo>
                    <a:pt x="22" y="34"/>
                  </a:lnTo>
                  <a:lnTo>
                    <a:pt x="26" y="38"/>
                  </a:lnTo>
                  <a:lnTo>
                    <a:pt x="26" y="38"/>
                  </a:lnTo>
                  <a:lnTo>
                    <a:pt x="26" y="38"/>
                  </a:lnTo>
                  <a:lnTo>
                    <a:pt x="26" y="38"/>
                  </a:lnTo>
                  <a:lnTo>
                    <a:pt x="31" y="38"/>
                  </a:lnTo>
                  <a:lnTo>
                    <a:pt x="26" y="38"/>
                  </a:lnTo>
                  <a:lnTo>
                    <a:pt x="31" y="38"/>
                  </a:lnTo>
                  <a:lnTo>
                    <a:pt x="26" y="38"/>
                  </a:lnTo>
                  <a:lnTo>
                    <a:pt x="31" y="38"/>
                  </a:lnTo>
                  <a:lnTo>
                    <a:pt x="31" y="38"/>
                  </a:lnTo>
                  <a:lnTo>
                    <a:pt x="35" y="38"/>
                  </a:lnTo>
                  <a:lnTo>
                    <a:pt x="31" y="38"/>
                  </a:lnTo>
                  <a:lnTo>
                    <a:pt x="35" y="38"/>
                  </a:lnTo>
                  <a:lnTo>
                    <a:pt x="35" y="38"/>
                  </a:lnTo>
                  <a:lnTo>
                    <a:pt x="35" y="38"/>
                  </a:lnTo>
                  <a:lnTo>
                    <a:pt x="35" y="38"/>
                  </a:lnTo>
                  <a:lnTo>
                    <a:pt x="39" y="38"/>
                  </a:lnTo>
                  <a:lnTo>
                    <a:pt x="35" y="38"/>
                  </a:lnTo>
                  <a:lnTo>
                    <a:pt x="39" y="34"/>
                  </a:lnTo>
                  <a:lnTo>
                    <a:pt x="39" y="38"/>
                  </a:lnTo>
                  <a:lnTo>
                    <a:pt x="39" y="34"/>
                  </a:lnTo>
                  <a:lnTo>
                    <a:pt x="39" y="38"/>
                  </a:lnTo>
                  <a:lnTo>
                    <a:pt x="39" y="34"/>
                  </a:lnTo>
                  <a:lnTo>
                    <a:pt x="39" y="34"/>
                  </a:lnTo>
                  <a:lnTo>
                    <a:pt x="39" y="30"/>
                  </a:lnTo>
                  <a:lnTo>
                    <a:pt x="39" y="34"/>
                  </a:lnTo>
                  <a:lnTo>
                    <a:pt x="39"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0" name="Freeform 79"/>
            <p:cNvSpPr>
              <a:spLocks/>
            </p:cNvSpPr>
            <p:nvPr/>
          </p:nvSpPr>
          <p:spPr bwMode="auto">
            <a:xfrm>
              <a:off x="4503324" y="4646301"/>
              <a:ext cx="72714" cy="84528"/>
            </a:xfrm>
            <a:custGeom>
              <a:avLst/>
              <a:gdLst/>
              <a:ahLst/>
              <a:cxnLst>
                <a:cxn ang="0">
                  <a:pos x="39" y="22"/>
                </a:cxn>
                <a:cxn ang="0">
                  <a:pos x="39" y="26"/>
                </a:cxn>
                <a:cxn ang="0">
                  <a:pos x="35" y="35"/>
                </a:cxn>
                <a:cxn ang="0">
                  <a:pos x="26" y="39"/>
                </a:cxn>
                <a:cxn ang="0">
                  <a:pos x="17" y="39"/>
                </a:cxn>
                <a:cxn ang="0">
                  <a:pos x="13" y="39"/>
                </a:cxn>
                <a:cxn ang="0">
                  <a:pos x="4" y="35"/>
                </a:cxn>
                <a:cxn ang="0">
                  <a:pos x="0" y="26"/>
                </a:cxn>
                <a:cxn ang="0">
                  <a:pos x="0" y="22"/>
                </a:cxn>
                <a:cxn ang="0">
                  <a:pos x="0" y="13"/>
                </a:cxn>
                <a:cxn ang="0">
                  <a:pos x="4" y="5"/>
                </a:cxn>
                <a:cxn ang="0">
                  <a:pos x="13" y="0"/>
                </a:cxn>
                <a:cxn ang="0">
                  <a:pos x="17" y="0"/>
                </a:cxn>
                <a:cxn ang="0">
                  <a:pos x="26" y="0"/>
                </a:cxn>
                <a:cxn ang="0">
                  <a:pos x="35" y="5"/>
                </a:cxn>
                <a:cxn ang="0">
                  <a:pos x="39" y="13"/>
                </a:cxn>
                <a:cxn ang="0">
                  <a:pos x="39" y="22"/>
                </a:cxn>
              </a:cxnLst>
              <a:rect l="0" t="0" r="r" b="b"/>
              <a:pathLst>
                <a:path w="39" h="39">
                  <a:moveTo>
                    <a:pt x="39" y="22"/>
                  </a:moveTo>
                  <a:lnTo>
                    <a:pt x="39" y="26"/>
                  </a:lnTo>
                  <a:lnTo>
                    <a:pt x="35" y="35"/>
                  </a:lnTo>
                  <a:lnTo>
                    <a:pt x="26" y="39"/>
                  </a:lnTo>
                  <a:lnTo>
                    <a:pt x="17" y="39"/>
                  </a:lnTo>
                  <a:lnTo>
                    <a:pt x="13" y="39"/>
                  </a:lnTo>
                  <a:lnTo>
                    <a:pt x="4" y="35"/>
                  </a:lnTo>
                  <a:lnTo>
                    <a:pt x="0" y="26"/>
                  </a:lnTo>
                  <a:lnTo>
                    <a:pt x="0" y="22"/>
                  </a:lnTo>
                  <a:lnTo>
                    <a:pt x="0" y="13"/>
                  </a:lnTo>
                  <a:lnTo>
                    <a:pt x="4" y="5"/>
                  </a:lnTo>
                  <a:lnTo>
                    <a:pt x="13" y="0"/>
                  </a:lnTo>
                  <a:lnTo>
                    <a:pt x="17" y="0"/>
                  </a:lnTo>
                  <a:lnTo>
                    <a:pt x="26" y="0"/>
                  </a:lnTo>
                  <a:lnTo>
                    <a:pt x="35" y="5"/>
                  </a:lnTo>
                  <a:lnTo>
                    <a:pt x="39" y="13"/>
                  </a:lnTo>
                  <a:lnTo>
                    <a:pt x="39" y="22"/>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1" name="Freeform 80"/>
            <p:cNvSpPr>
              <a:spLocks noEditPoints="1"/>
            </p:cNvSpPr>
            <p:nvPr/>
          </p:nvSpPr>
          <p:spPr bwMode="auto">
            <a:xfrm>
              <a:off x="4478096" y="4619131"/>
              <a:ext cx="124653" cy="138867"/>
            </a:xfrm>
            <a:custGeom>
              <a:avLst/>
              <a:gdLst/>
              <a:ahLst/>
              <a:cxnLst>
                <a:cxn ang="0">
                  <a:pos x="65" y="39"/>
                </a:cxn>
                <a:cxn ang="0">
                  <a:pos x="61" y="48"/>
                </a:cxn>
                <a:cxn ang="0">
                  <a:pos x="56" y="57"/>
                </a:cxn>
                <a:cxn ang="0">
                  <a:pos x="48" y="61"/>
                </a:cxn>
                <a:cxn ang="0">
                  <a:pos x="39" y="65"/>
                </a:cxn>
                <a:cxn ang="0">
                  <a:pos x="30" y="65"/>
                </a:cxn>
                <a:cxn ang="0">
                  <a:pos x="22" y="61"/>
                </a:cxn>
                <a:cxn ang="0">
                  <a:pos x="13" y="61"/>
                </a:cxn>
                <a:cxn ang="0">
                  <a:pos x="9" y="52"/>
                </a:cxn>
                <a:cxn ang="0">
                  <a:pos x="4" y="44"/>
                </a:cxn>
                <a:cxn ang="0">
                  <a:pos x="0" y="35"/>
                </a:cxn>
                <a:cxn ang="0">
                  <a:pos x="0" y="26"/>
                </a:cxn>
                <a:cxn ang="0">
                  <a:pos x="4" y="18"/>
                </a:cxn>
                <a:cxn ang="0">
                  <a:pos x="13" y="9"/>
                </a:cxn>
                <a:cxn ang="0">
                  <a:pos x="17" y="5"/>
                </a:cxn>
                <a:cxn ang="0">
                  <a:pos x="26" y="0"/>
                </a:cxn>
                <a:cxn ang="0">
                  <a:pos x="39" y="0"/>
                </a:cxn>
                <a:cxn ang="0">
                  <a:pos x="48" y="5"/>
                </a:cxn>
                <a:cxn ang="0">
                  <a:pos x="52" y="9"/>
                </a:cxn>
                <a:cxn ang="0">
                  <a:pos x="61" y="18"/>
                </a:cxn>
                <a:cxn ang="0">
                  <a:pos x="65" y="26"/>
                </a:cxn>
                <a:cxn ang="0">
                  <a:pos x="39" y="31"/>
                </a:cxn>
                <a:cxn ang="0">
                  <a:pos x="39" y="31"/>
                </a:cxn>
                <a:cxn ang="0">
                  <a:pos x="39" y="26"/>
                </a:cxn>
                <a:cxn ang="0">
                  <a:pos x="39" y="26"/>
                </a:cxn>
                <a:cxn ang="0">
                  <a:pos x="35" y="26"/>
                </a:cxn>
                <a:cxn ang="0">
                  <a:pos x="35" y="26"/>
                </a:cxn>
                <a:cxn ang="0">
                  <a:pos x="30" y="26"/>
                </a:cxn>
                <a:cxn ang="0">
                  <a:pos x="30" y="26"/>
                </a:cxn>
                <a:cxn ang="0">
                  <a:pos x="26" y="31"/>
                </a:cxn>
                <a:cxn ang="0">
                  <a:pos x="26" y="31"/>
                </a:cxn>
                <a:cxn ang="0">
                  <a:pos x="26" y="35"/>
                </a:cxn>
                <a:cxn ang="0">
                  <a:pos x="26" y="35"/>
                </a:cxn>
                <a:cxn ang="0">
                  <a:pos x="26" y="39"/>
                </a:cxn>
                <a:cxn ang="0">
                  <a:pos x="26" y="39"/>
                </a:cxn>
                <a:cxn ang="0">
                  <a:pos x="30" y="39"/>
                </a:cxn>
                <a:cxn ang="0">
                  <a:pos x="30" y="39"/>
                </a:cxn>
                <a:cxn ang="0">
                  <a:pos x="35" y="39"/>
                </a:cxn>
                <a:cxn ang="0">
                  <a:pos x="35" y="39"/>
                </a:cxn>
                <a:cxn ang="0">
                  <a:pos x="39" y="39"/>
                </a:cxn>
                <a:cxn ang="0">
                  <a:pos x="39" y="39"/>
                </a:cxn>
                <a:cxn ang="0">
                  <a:pos x="39" y="35"/>
                </a:cxn>
                <a:cxn ang="0">
                  <a:pos x="39" y="35"/>
                </a:cxn>
              </a:cxnLst>
              <a:rect l="0" t="0" r="r" b="b"/>
              <a:pathLst>
                <a:path w="65" h="65">
                  <a:moveTo>
                    <a:pt x="65" y="31"/>
                  </a:moveTo>
                  <a:lnTo>
                    <a:pt x="65" y="35"/>
                  </a:lnTo>
                  <a:lnTo>
                    <a:pt x="65" y="39"/>
                  </a:lnTo>
                  <a:lnTo>
                    <a:pt x="65" y="39"/>
                  </a:lnTo>
                  <a:lnTo>
                    <a:pt x="61" y="44"/>
                  </a:lnTo>
                  <a:lnTo>
                    <a:pt x="61" y="48"/>
                  </a:lnTo>
                  <a:lnTo>
                    <a:pt x="61" y="48"/>
                  </a:lnTo>
                  <a:lnTo>
                    <a:pt x="56" y="52"/>
                  </a:lnTo>
                  <a:lnTo>
                    <a:pt x="56" y="57"/>
                  </a:lnTo>
                  <a:lnTo>
                    <a:pt x="52" y="57"/>
                  </a:lnTo>
                  <a:lnTo>
                    <a:pt x="52" y="61"/>
                  </a:lnTo>
                  <a:lnTo>
                    <a:pt x="48" y="61"/>
                  </a:lnTo>
                  <a:lnTo>
                    <a:pt x="48" y="61"/>
                  </a:lnTo>
                  <a:lnTo>
                    <a:pt x="43" y="61"/>
                  </a:lnTo>
                  <a:lnTo>
                    <a:pt x="39" y="65"/>
                  </a:lnTo>
                  <a:lnTo>
                    <a:pt x="39" y="65"/>
                  </a:lnTo>
                  <a:lnTo>
                    <a:pt x="35" y="65"/>
                  </a:lnTo>
                  <a:lnTo>
                    <a:pt x="30" y="65"/>
                  </a:lnTo>
                  <a:lnTo>
                    <a:pt x="26" y="65"/>
                  </a:lnTo>
                  <a:lnTo>
                    <a:pt x="26" y="65"/>
                  </a:lnTo>
                  <a:lnTo>
                    <a:pt x="22" y="61"/>
                  </a:lnTo>
                  <a:lnTo>
                    <a:pt x="17" y="61"/>
                  </a:lnTo>
                  <a:lnTo>
                    <a:pt x="17" y="61"/>
                  </a:lnTo>
                  <a:lnTo>
                    <a:pt x="13" y="61"/>
                  </a:lnTo>
                  <a:lnTo>
                    <a:pt x="13" y="57"/>
                  </a:lnTo>
                  <a:lnTo>
                    <a:pt x="9" y="57"/>
                  </a:lnTo>
                  <a:lnTo>
                    <a:pt x="9" y="52"/>
                  </a:lnTo>
                  <a:lnTo>
                    <a:pt x="4" y="48"/>
                  </a:lnTo>
                  <a:lnTo>
                    <a:pt x="4" y="48"/>
                  </a:lnTo>
                  <a:lnTo>
                    <a:pt x="4" y="44"/>
                  </a:lnTo>
                  <a:lnTo>
                    <a:pt x="0" y="39"/>
                  </a:lnTo>
                  <a:lnTo>
                    <a:pt x="0" y="39"/>
                  </a:lnTo>
                  <a:lnTo>
                    <a:pt x="0" y="35"/>
                  </a:lnTo>
                  <a:lnTo>
                    <a:pt x="0" y="31"/>
                  </a:lnTo>
                  <a:lnTo>
                    <a:pt x="0" y="26"/>
                  </a:lnTo>
                  <a:lnTo>
                    <a:pt x="0" y="26"/>
                  </a:lnTo>
                  <a:lnTo>
                    <a:pt x="4" y="22"/>
                  </a:lnTo>
                  <a:lnTo>
                    <a:pt x="4" y="22"/>
                  </a:lnTo>
                  <a:lnTo>
                    <a:pt x="4" y="18"/>
                  </a:lnTo>
                  <a:lnTo>
                    <a:pt x="9" y="13"/>
                  </a:lnTo>
                  <a:lnTo>
                    <a:pt x="9" y="13"/>
                  </a:lnTo>
                  <a:lnTo>
                    <a:pt x="13" y="9"/>
                  </a:lnTo>
                  <a:lnTo>
                    <a:pt x="13" y="9"/>
                  </a:lnTo>
                  <a:lnTo>
                    <a:pt x="17" y="5"/>
                  </a:lnTo>
                  <a:lnTo>
                    <a:pt x="17" y="5"/>
                  </a:lnTo>
                  <a:lnTo>
                    <a:pt x="22" y="5"/>
                  </a:lnTo>
                  <a:lnTo>
                    <a:pt x="26" y="5"/>
                  </a:lnTo>
                  <a:lnTo>
                    <a:pt x="26" y="0"/>
                  </a:lnTo>
                  <a:lnTo>
                    <a:pt x="30" y="0"/>
                  </a:lnTo>
                  <a:lnTo>
                    <a:pt x="35" y="0"/>
                  </a:lnTo>
                  <a:lnTo>
                    <a:pt x="39" y="0"/>
                  </a:lnTo>
                  <a:lnTo>
                    <a:pt x="39" y="5"/>
                  </a:lnTo>
                  <a:lnTo>
                    <a:pt x="43" y="5"/>
                  </a:lnTo>
                  <a:lnTo>
                    <a:pt x="48" y="5"/>
                  </a:lnTo>
                  <a:lnTo>
                    <a:pt x="48" y="5"/>
                  </a:lnTo>
                  <a:lnTo>
                    <a:pt x="52" y="9"/>
                  </a:lnTo>
                  <a:lnTo>
                    <a:pt x="52" y="9"/>
                  </a:lnTo>
                  <a:lnTo>
                    <a:pt x="56" y="13"/>
                  </a:lnTo>
                  <a:lnTo>
                    <a:pt x="56" y="13"/>
                  </a:lnTo>
                  <a:lnTo>
                    <a:pt x="61" y="18"/>
                  </a:lnTo>
                  <a:lnTo>
                    <a:pt x="61" y="22"/>
                  </a:lnTo>
                  <a:lnTo>
                    <a:pt x="61" y="22"/>
                  </a:lnTo>
                  <a:lnTo>
                    <a:pt x="65" y="26"/>
                  </a:lnTo>
                  <a:lnTo>
                    <a:pt x="65" y="26"/>
                  </a:lnTo>
                  <a:lnTo>
                    <a:pt x="65" y="31"/>
                  </a:lnTo>
                  <a:close/>
                  <a:moveTo>
                    <a:pt x="39" y="31"/>
                  </a:moveTo>
                  <a:lnTo>
                    <a:pt x="39" y="35"/>
                  </a:lnTo>
                  <a:lnTo>
                    <a:pt x="39" y="31"/>
                  </a:lnTo>
                  <a:lnTo>
                    <a:pt x="39" y="31"/>
                  </a:lnTo>
                  <a:lnTo>
                    <a:pt x="39" y="26"/>
                  </a:lnTo>
                  <a:lnTo>
                    <a:pt x="39" y="31"/>
                  </a:lnTo>
                  <a:lnTo>
                    <a:pt x="39" y="26"/>
                  </a:lnTo>
                  <a:lnTo>
                    <a:pt x="39" y="31"/>
                  </a:lnTo>
                  <a:lnTo>
                    <a:pt x="35" y="26"/>
                  </a:lnTo>
                  <a:lnTo>
                    <a:pt x="39" y="26"/>
                  </a:lnTo>
                  <a:lnTo>
                    <a:pt x="35" y="26"/>
                  </a:lnTo>
                  <a:lnTo>
                    <a:pt x="35" y="26"/>
                  </a:lnTo>
                  <a:lnTo>
                    <a:pt x="35" y="26"/>
                  </a:lnTo>
                  <a:lnTo>
                    <a:pt x="35" y="26"/>
                  </a:lnTo>
                  <a:lnTo>
                    <a:pt x="30" y="26"/>
                  </a:lnTo>
                  <a:lnTo>
                    <a:pt x="35" y="26"/>
                  </a:lnTo>
                  <a:lnTo>
                    <a:pt x="30" y="26"/>
                  </a:lnTo>
                  <a:lnTo>
                    <a:pt x="30" y="26"/>
                  </a:lnTo>
                  <a:lnTo>
                    <a:pt x="30" y="26"/>
                  </a:lnTo>
                  <a:lnTo>
                    <a:pt x="30" y="26"/>
                  </a:lnTo>
                  <a:lnTo>
                    <a:pt x="26" y="26"/>
                  </a:lnTo>
                  <a:lnTo>
                    <a:pt x="30" y="26"/>
                  </a:lnTo>
                  <a:lnTo>
                    <a:pt x="26" y="31"/>
                  </a:lnTo>
                  <a:lnTo>
                    <a:pt x="26" y="26"/>
                  </a:lnTo>
                  <a:lnTo>
                    <a:pt x="26" y="31"/>
                  </a:lnTo>
                  <a:lnTo>
                    <a:pt x="26" y="26"/>
                  </a:lnTo>
                  <a:lnTo>
                    <a:pt x="26" y="31"/>
                  </a:lnTo>
                  <a:lnTo>
                    <a:pt x="26" y="31"/>
                  </a:lnTo>
                  <a:lnTo>
                    <a:pt x="26" y="35"/>
                  </a:lnTo>
                  <a:lnTo>
                    <a:pt x="26" y="31"/>
                  </a:lnTo>
                  <a:lnTo>
                    <a:pt x="26" y="35"/>
                  </a:lnTo>
                  <a:lnTo>
                    <a:pt x="26" y="31"/>
                  </a:lnTo>
                  <a:lnTo>
                    <a:pt x="26" y="35"/>
                  </a:lnTo>
                  <a:lnTo>
                    <a:pt x="26" y="35"/>
                  </a:lnTo>
                  <a:lnTo>
                    <a:pt x="26" y="39"/>
                  </a:lnTo>
                  <a:lnTo>
                    <a:pt x="26" y="35"/>
                  </a:lnTo>
                  <a:lnTo>
                    <a:pt x="26" y="39"/>
                  </a:lnTo>
                  <a:lnTo>
                    <a:pt x="26" y="35"/>
                  </a:lnTo>
                  <a:lnTo>
                    <a:pt x="26" y="39"/>
                  </a:lnTo>
                  <a:lnTo>
                    <a:pt x="26" y="39"/>
                  </a:lnTo>
                  <a:lnTo>
                    <a:pt x="30" y="39"/>
                  </a:lnTo>
                  <a:lnTo>
                    <a:pt x="26" y="39"/>
                  </a:lnTo>
                  <a:lnTo>
                    <a:pt x="30" y="39"/>
                  </a:lnTo>
                  <a:lnTo>
                    <a:pt x="30" y="39"/>
                  </a:lnTo>
                  <a:lnTo>
                    <a:pt x="30" y="39"/>
                  </a:lnTo>
                  <a:lnTo>
                    <a:pt x="30" y="39"/>
                  </a:lnTo>
                  <a:lnTo>
                    <a:pt x="35" y="39"/>
                  </a:lnTo>
                  <a:lnTo>
                    <a:pt x="30" y="39"/>
                  </a:lnTo>
                  <a:lnTo>
                    <a:pt x="35" y="39"/>
                  </a:lnTo>
                  <a:lnTo>
                    <a:pt x="35" y="39"/>
                  </a:lnTo>
                  <a:lnTo>
                    <a:pt x="35" y="39"/>
                  </a:lnTo>
                  <a:lnTo>
                    <a:pt x="35" y="39"/>
                  </a:lnTo>
                  <a:lnTo>
                    <a:pt x="39" y="39"/>
                  </a:lnTo>
                  <a:lnTo>
                    <a:pt x="35" y="39"/>
                  </a:lnTo>
                  <a:lnTo>
                    <a:pt x="39" y="39"/>
                  </a:lnTo>
                  <a:lnTo>
                    <a:pt x="39" y="39"/>
                  </a:lnTo>
                  <a:lnTo>
                    <a:pt x="39" y="35"/>
                  </a:lnTo>
                  <a:lnTo>
                    <a:pt x="39" y="39"/>
                  </a:lnTo>
                  <a:lnTo>
                    <a:pt x="39" y="35"/>
                  </a:lnTo>
                  <a:lnTo>
                    <a:pt x="39" y="39"/>
                  </a:lnTo>
                  <a:lnTo>
                    <a:pt x="39" y="35"/>
                  </a:lnTo>
                  <a:lnTo>
                    <a:pt x="39" y="35"/>
                  </a:lnTo>
                  <a:lnTo>
                    <a:pt x="39" y="31"/>
                  </a:lnTo>
                  <a:lnTo>
                    <a:pt x="39" y="35"/>
                  </a:lnTo>
                  <a:lnTo>
                    <a:pt x="39" y="31"/>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2" name="Freeform 81"/>
            <p:cNvSpPr>
              <a:spLocks/>
            </p:cNvSpPr>
            <p:nvPr/>
          </p:nvSpPr>
          <p:spPr bwMode="auto">
            <a:xfrm>
              <a:off x="4840184" y="4739885"/>
              <a:ext cx="74198" cy="84528"/>
            </a:xfrm>
            <a:custGeom>
              <a:avLst/>
              <a:gdLst/>
              <a:ahLst/>
              <a:cxnLst>
                <a:cxn ang="0">
                  <a:pos x="39" y="17"/>
                </a:cxn>
                <a:cxn ang="0">
                  <a:pos x="39" y="26"/>
                </a:cxn>
                <a:cxn ang="0">
                  <a:pos x="35" y="30"/>
                </a:cxn>
                <a:cxn ang="0">
                  <a:pos x="30" y="34"/>
                </a:cxn>
                <a:cxn ang="0">
                  <a:pos x="22" y="39"/>
                </a:cxn>
                <a:cxn ang="0">
                  <a:pos x="13" y="34"/>
                </a:cxn>
                <a:cxn ang="0">
                  <a:pos x="9" y="30"/>
                </a:cxn>
                <a:cxn ang="0">
                  <a:pos x="4" y="26"/>
                </a:cxn>
                <a:cxn ang="0">
                  <a:pos x="0" y="17"/>
                </a:cxn>
                <a:cxn ang="0">
                  <a:pos x="4" y="8"/>
                </a:cxn>
                <a:cxn ang="0">
                  <a:pos x="9" y="4"/>
                </a:cxn>
                <a:cxn ang="0">
                  <a:pos x="13" y="0"/>
                </a:cxn>
                <a:cxn ang="0">
                  <a:pos x="22" y="0"/>
                </a:cxn>
                <a:cxn ang="0">
                  <a:pos x="30" y="0"/>
                </a:cxn>
                <a:cxn ang="0">
                  <a:pos x="35" y="4"/>
                </a:cxn>
                <a:cxn ang="0">
                  <a:pos x="39" y="8"/>
                </a:cxn>
                <a:cxn ang="0">
                  <a:pos x="39" y="17"/>
                </a:cxn>
              </a:cxnLst>
              <a:rect l="0" t="0" r="r" b="b"/>
              <a:pathLst>
                <a:path w="39" h="39">
                  <a:moveTo>
                    <a:pt x="39" y="17"/>
                  </a:moveTo>
                  <a:lnTo>
                    <a:pt x="39" y="26"/>
                  </a:lnTo>
                  <a:lnTo>
                    <a:pt x="35" y="30"/>
                  </a:lnTo>
                  <a:lnTo>
                    <a:pt x="30" y="34"/>
                  </a:lnTo>
                  <a:lnTo>
                    <a:pt x="22" y="39"/>
                  </a:lnTo>
                  <a:lnTo>
                    <a:pt x="13" y="34"/>
                  </a:lnTo>
                  <a:lnTo>
                    <a:pt x="9" y="30"/>
                  </a:lnTo>
                  <a:lnTo>
                    <a:pt x="4" y="26"/>
                  </a:lnTo>
                  <a:lnTo>
                    <a:pt x="0" y="17"/>
                  </a:lnTo>
                  <a:lnTo>
                    <a:pt x="4" y="8"/>
                  </a:lnTo>
                  <a:lnTo>
                    <a:pt x="9" y="4"/>
                  </a:lnTo>
                  <a:lnTo>
                    <a:pt x="13" y="0"/>
                  </a:lnTo>
                  <a:lnTo>
                    <a:pt x="22" y="0"/>
                  </a:lnTo>
                  <a:lnTo>
                    <a:pt x="30" y="0"/>
                  </a:lnTo>
                  <a:lnTo>
                    <a:pt x="35" y="4"/>
                  </a:lnTo>
                  <a:lnTo>
                    <a:pt x="39" y="8"/>
                  </a:lnTo>
                  <a:lnTo>
                    <a:pt x="39"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3" name="Freeform 82"/>
            <p:cNvSpPr>
              <a:spLocks noEditPoints="1"/>
            </p:cNvSpPr>
            <p:nvPr/>
          </p:nvSpPr>
          <p:spPr bwMode="auto">
            <a:xfrm>
              <a:off x="4816441" y="4712715"/>
              <a:ext cx="121685" cy="129811"/>
            </a:xfrm>
            <a:custGeom>
              <a:avLst/>
              <a:gdLst/>
              <a:ahLst/>
              <a:cxnLst>
                <a:cxn ang="0">
                  <a:pos x="65" y="34"/>
                </a:cxn>
                <a:cxn ang="0">
                  <a:pos x="65" y="43"/>
                </a:cxn>
                <a:cxn ang="0">
                  <a:pos x="56" y="52"/>
                </a:cxn>
                <a:cxn ang="0">
                  <a:pos x="52" y="56"/>
                </a:cxn>
                <a:cxn ang="0">
                  <a:pos x="43" y="60"/>
                </a:cxn>
                <a:cxn ang="0">
                  <a:pos x="35" y="60"/>
                </a:cxn>
                <a:cxn ang="0">
                  <a:pos x="22" y="60"/>
                </a:cxn>
                <a:cxn ang="0">
                  <a:pos x="13" y="56"/>
                </a:cxn>
                <a:cxn ang="0">
                  <a:pos x="9" y="52"/>
                </a:cxn>
                <a:cxn ang="0">
                  <a:pos x="4" y="43"/>
                </a:cxn>
                <a:cxn ang="0">
                  <a:pos x="0" y="30"/>
                </a:cxn>
                <a:cxn ang="0">
                  <a:pos x="4" y="21"/>
                </a:cxn>
                <a:cxn ang="0">
                  <a:pos x="9" y="13"/>
                </a:cxn>
                <a:cxn ang="0">
                  <a:pos x="13" y="8"/>
                </a:cxn>
                <a:cxn ang="0">
                  <a:pos x="22" y="4"/>
                </a:cxn>
                <a:cxn ang="0">
                  <a:pos x="30" y="0"/>
                </a:cxn>
                <a:cxn ang="0">
                  <a:pos x="39" y="0"/>
                </a:cxn>
                <a:cxn ang="0">
                  <a:pos x="48" y="4"/>
                </a:cxn>
                <a:cxn ang="0">
                  <a:pos x="56" y="8"/>
                </a:cxn>
                <a:cxn ang="0">
                  <a:pos x="61" y="13"/>
                </a:cxn>
                <a:cxn ang="0">
                  <a:pos x="65" y="21"/>
                </a:cxn>
                <a:cxn ang="0">
                  <a:pos x="43" y="30"/>
                </a:cxn>
                <a:cxn ang="0">
                  <a:pos x="43" y="30"/>
                </a:cxn>
                <a:cxn ang="0">
                  <a:pos x="39" y="26"/>
                </a:cxn>
                <a:cxn ang="0">
                  <a:pos x="39" y="26"/>
                </a:cxn>
                <a:cxn ang="0">
                  <a:pos x="35" y="21"/>
                </a:cxn>
                <a:cxn ang="0">
                  <a:pos x="35" y="21"/>
                </a:cxn>
                <a:cxn ang="0">
                  <a:pos x="30" y="26"/>
                </a:cxn>
                <a:cxn ang="0">
                  <a:pos x="30" y="26"/>
                </a:cxn>
                <a:cxn ang="0">
                  <a:pos x="26" y="26"/>
                </a:cxn>
                <a:cxn ang="0">
                  <a:pos x="26" y="26"/>
                </a:cxn>
                <a:cxn ang="0">
                  <a:pos x="26" y="30"/>
                </a:cxn>
                <a:cxn ang="0">
                  <a:pos x="26" y="30"/>
                </a:cxn>
                <a:cxn ang="0">
                  <a:pos x="26" y="34"/>
                </a:cxn>
                <a:cxn ang="0">
                  <a:pos x="26" y="34"/>
                </a:cxn>
                <a:cxn ang="0">
                  <a:pos x="30" y="39"/>
                </a:cxn>
                <a:cxn ang="0">
                  <a:pos x="30" y="39"/>
                </a:cxn>
                <a:cxn ang="0">
                  <a:pos x="35" y="39"/>
                </a:cxn>
                <a:cxn ang="0">
                  <a:pos x="35" y="39"/>
                </a:cxn>
                <a:cxn ang="0">
                  <a:pos x="39" y="34"/>
                </a:cxn>
                <a:cxn ang="0">
                  <a:pos x="39" y="34"/>
                </a:cxn>
                <a:cxn ang="0">
                  <a:pos x="43" y="30"/>
                </a:cxn>
                <a:cxn ang="0">
                  <a:pos x="43" y="30"/>
                </a:cxn>
              </a:cxnLst>
              <a:rect l="0" t="0" r="r" b="b"/>
              <a:pathLst>
                <a:path w="65" h="60">
                  <a:moveTo>
                    <a:pt x="65" y="30"/>
                  </a:moveTo>
                  <a:lnTo>
                    <a:pt x="65" y="30"/>
                  </a:lnTo>
                  <a:lnTo>
                    <a:pt x="65" y="34"/>
                  </a:lnTo>
                  <a:lnTo>
                    <a:pt x="65" y="39"/>
                  </a:lnTo>
                  <a:lnTo>
                    <a:pt x="65" y="43"/>
                  </a:lnTo>
                  <a:lnTo>
                    <a:pt x="65" y="43"/>
                  </a:lnTo>
                  <a:lnTo>
                    <a:pt x="61" y="47"/>
                  </a:lnTo>
                  <a:lnTo>
                    <a:pt x="61" y="52"/>
                  </a:lnTo>
                  <a:lnTo>
                    <a:pt x="56" y="52"/>
                  </a:lnTo>
                  <a:lnTo>
                    <a:pt x="56" y="56"/>
                  </a:lnTo>
                  <a:lnTo>
                    <a:pt x="52" y="56"/>
                  </a:lnTo>
                  <a:lnTo>
                    <a:pt x="52" y="56"/>
                  </a:lnTo>
                  <a:lnTo>
                    <a:pt x="48" y="60"/>
                  </a:lnTo>
                  <a:lnTo>
                    <a:pt x="43" y="60"/>
                  </a:lnTo>
                  <a:lnTo>
                    <a:pt x="43" y="60"/>
                  </a:lnTo>
                  <a:lnTo>
                    <a:pt x="39" y="60"/>
                  </a:lnTo>
                  <a:lnTo>
                    <a:pt x="35" y="60"/>
                  </a:lnTo>
                  <a:lnTo>
                    <a:pt x="35" y="60"/>
                  </a:lnTo>
                  <a:lnTo>
                    <a:pt x="30" y="60"/>
                  </a:lnTo>
                  <a:lnTo>
                    <a:pt x="26" y="60"/>
                  </a:lnTo>
                  <a:lnTo>
                    <a:pt x="22" y="60"/>
                  </a:lnTo>
                  <a:lnTo>
                    <a:pt x="22" y="60"/>
                  </a:lnTo>
                  <a:lnTo>
                    <a:pt x="17" y="56"/>
                  </a:lnTo>
                  <a:lnTo>
                    <a:pt x="13" y="56"/>
                  </a:lnTo>
                  <a:lnTo>
                    <a:pt x="13" y="56"/>
                  </a:lnTo>
                  <a:lnTo>
                    <a:pt x="9" y="52"/>
                  </a:lnTo>
                  <a:lnTo>
                    <a:pt x="9" y="52"/>
                  </a:lnTo>
                  <a:lnTo>
                    <a:pt x="9" y="47"/>
                  </a:lnTo>
                  <a:lnTo>
                    <a:pt x="4" y="43"/>
                  </a:lnTo>
                  <a:lnTo>
                    <a:pt x="4" y="43"/>
                  </a:lnTo>
                  <a:lnTo>
                    <a:pt x="4" y="39"/>
                  </a:lnTo>
                  <a:lnTo>
                    <a:pt x="0" y="34"/>
                  </a:lnTo>
                  <a:lnTo>
                    <a:pt x="0" y="30"/>
                  </a:lnTo>
                  <a:lnTo>
                    <a:pt x="0" y="30"/>
                  </a:lnTo>
                  <a:lnTo>
                    <a:pt x="0" y="26"/>
                  </a:lnTo>
                  <a:lnTo>
                    <a:pt x="4" y="21"/>
                  </a:lnTo>
                  <a:lnTo>
                    <a:pt x="4" y="21"/>
                  </a:lnTo>
                  <a:lnTo>
                    <a:pt x="4" y="17"/>
                  </a:lnTo>
                  <a:lnTo>
                    <a:pt x="9" y="13"/>
                  </a:lnTo>
                  <a:lnTo>
                    <a:pt x="9" y="13"/>
                  </a:lnTo>
                  <a:lnTo>
                    <a:pt x="9" y="8"/>
                  </a:lnTo>
                  <a:lnTo>
                    <a:pt x="13" y="8"/>
                  </a:lnTo>
                  <a:lnTo>
                    <a:pt x="13" y="4"/>
                  </a:lnTo>
                  <a:lnTo>
                    <a:pt x="17" y="4"/>
                  </a:lnTo>
                  <a:lnTo>
                    <a:pt x="22" y="4"/>
                  </a:lnTo>
                  <a:lnTo>
                    <a:pt x="22" y="0"/>
                  </a:lnTo>
                  <a:lnTo>
                    <a:pt x="26" y="0"/>
                  </a:lnTo>
                  <a:lnTo>
                    <a:pt x="30" y="0"/>
                  </a:lnTo>
                  <a:lnTo>
                    <a:pt x="35" y="0"/>
                  </a:lnTo>
                  <a:lnTo>
                    <a:pt x="35" y="0"/>
                  </a:lnTo>
                  <a:lnTo>
                    <a:pt x="39" y="0"/>
                  </a:lnTo>
                  <a:lnTo>
                    <a:pt x="43" y="0"/>
                  </a:lnTo>
                  <a:lnTo>
                    <a:pt x="43" y="0"/>
                  </a:lnTo>
                  <a:lnTo>
                    <a:pt x="48" y="4"/>
                  </a:lnTo>
                  <a:lnTo>
                    <a:pt x="52" y="4"/>
                  </a:lnTo>
                  <a:lnTo>
                    <a:pt x="52" y="4"/>
                  </a:lnTo>
                  <a:lnTo>
                    <a:pt x="56" y="8"/>
                  </a:lnTo>
                  <a:lnTo>
                    <a:pt x="56" y="8"/>
                  </a:lnTo>
                  <a:lnTo>
                    <a:pt x="61" y="13"/>
                  </a:lnTo>
                  <a:lnTo>
                    <a:pt x="61" y="13"/>
                  </a:lnTo>
                  <a:lnTo>
                    <a:pt x="65" y="17"/>
                  </a:lnTo>
                  <a:lnTo>
                    <a:pt x="65" y="21"/>
                  </a:lnTo>
                  <a:lnTo>
                    <a:pt x="65" y="21"/>
                  </a:lnTo>
                  <a:lnTo>
                    <a:pt x="65" y="26"/>
                  </a:lnTo>
                  <a:lnTo>
                    <a:pt x="65" y="30"/>
                  </a:lnTo>
                  <a:close/>
                  <a:moveTo>
                    <a:pt x="43" y="30"/>
                  </a:moveTo>
                  <a:lnTo>
                    <a:pt x="43" y="30"/>
                  </a:lnTo>
                  <a:lnTo>
                    <a:pt x="39" y="26"/>
                  </a:lnTo>
                  <a:lnTo>
                    <a:pt x="43" y="30"/>
                  </a:lnTo>
                  <a:lnTo>
                    <a:pt x="39" y="26"/>
                  </a:lnTo>
                  <a:lnTo>
                    <a:pt x="43" y="26"/>
                  </a:lnTo>
                  <a:lnTo>
                    <a:pt x="39" y="26"/>
                  </a:lnTo>
                  <a:lnTo>
                    <a:pt x="39" y="26"/>
                  </a:lnTo>
                  <a:lnTo>
                    <a:pt x="39" y="26"/>
                  </a:lnTo>
                  <a:lnTo>
                    <a:pt x="39" y="26"/>
                  </a:lnTo>
                  <a:lnTo>
                    <a:pt x="35" y="21"/>
                  </a:lnTo>
                  <a:lnTo>
                    <a:pt x="39" y="26"/>
                  </a:lnTo>
                  <a:lnTo>
                    <a:pt x="35" y="21"/>
                  </a:lnTo>
                  <a:lnTo>
                    <a:pt x="35" y="21"/>
                  </a:lnTo>
                  <a:lnTo>
                    <a:pt x="35" y="21"/>
                  </a:lnTo>
                  <a:lnTo>
                    <a:pt x="35" y="21"/>
                  </a:lnTo>
                  <a:lnTo>
                    <a:pt x="30" y="21"/>
                  </a:lnTo>
                  <a:lnTo>
                    <a:pt x="35" y="21"/>
                  </a:lnTo>
                  <a:lnTo>
                    <a:pt x="30" y="26"/>
                  </a:lnTo>
                  <a:lnTo>
                    <a:pt x="30" y="21"/>
                  </a:lnTo>
                  <a:lnTo>
                    <a:pt x="26" y="26"/>
                  </a:lnTo>
                  <a:lnTo>
                    <a:pt x="30" y="26"/>
                  </a:lnTo>
                  <a:lnTo>
                    <a:pt x="26" y="26"/>
                  </a:lnTo>
                  <a:lnTo>
                    <a:pt x="30" y="26"/>
                  </a:lnTo>
                  <a:lnTo>
                    <a:pt x="26" y="26"/>
                  </a:lnTo>
                  <a:lnTo>
                    <a:pt x="26" y="26"/>
                  </a:lnTo>
                  <a:lnTo>
                    <a:pt x="26" y="30"/>
                  </a:lnTo>
                  <a:lnTo>
                    <a:pt x="26" y="26"/>
                  </a:lnTo>
                  <a:lnTo>
                    <a:pt x="26" y="30"/>
                  </a:lnTo>
                  <a:lnTo>
                    <a:pt x="26" y="30"/>
                  </a:lnTo>
                  <a:lnTo>
                    <a:pt x="26" y="30"/>
                  </a:lnTo>
                  <a:lnTo>
                    <a:pt x="26" y="30"/>
                  </a:lnTo>
                  <a:lnTo>
                    <a:pt x="26" y="34"/>
                  </a:lnTo>
                  <a:lnTo>
                    <a:pt x="26" y="30"/>
                  </a:lnTo>
                  <a:lnTo>
                    <a:pt x="26" y="34"/>
                  </a:lnTo>
                  <a:lnTo>
                    <a:pt x="26" y="34"/>
                  </a:lnTo>
                  <a:lnTo>
                    <a:pt x="26" y="34"/>
                  </a:lnTo>
                  <a:lnTo>
                    <a:pt x="26" y="34"/>
                  </a:lnTo>
                  <a:lnTo>
                    <a:pt x="30" y="39"/>
                  </a:lnTo>
                  <a:lnTo>
                    <a:pt x="26" y="34"/>
                  </a:lnTo>
                  <a:lnTo>
                    <a:pt x="30" y="39"/>
                  </a:lnTo>
                  <a:lnTo>
                    <a:pt x="26" y="34"/>
                  </a:lnTo>
                  <a:lnTo>
                    <a:pt x="30" y="39"/>
                  </a:lnTo>
                  <a:lnTo>
                    <a:pt x="30" y="39"/>
                  </a:lnTo>
                  <a:lnTo>
                    <a:pt x="35" y="39"/>
                  </a:lnTo>
                  <a:lnTo>
                    <a:pt x="30" y="39"/>
                  </a:lnTo>
                  <a:lnTo>
                    <a:pt x="35" y="39"/>
                  </a:lnTo>
                  <a:lnTo>
                    <a:pt x="35" y="39"/>
                  </a:lnTo>
                  <a:lnTo>
                    <a:pt x="35" y="39"/>
                  </a:lnTo>
                  <a:lnTo>
                    <a:pt x="35" y="39"/>
                  </a:lnTo>
                  <a:lnTo>
                    <a:pt x="39" y="39"/>
                  </a:lnTo>
                  <a:lnTo>
                    <a:pt x="35" y="39"/>
                  </a:lnTo>
                  <a:lnTo>
                    <a:pt x="39" y="34"/>
                  </a:lnTo>
                  <a:lnTo>
                    <a:pt x="39" y="39"/>
                  </a:lnTo>
                  <a:lnTo>
                    <a:pt x="39" y="34"/>
                  </a:lnTo>
                  <a:lnTo>
                    <a:pt x="39" y="39"/>
                  </a:lnTo>
                  <a:lnTo>
                    <a:pt x="43" y="34"/>
                  </a:lnTo>
                  <a:lnTo>
                    <a:pt x="39" y="34"/>
                  </a:lnTo>
                  <a:lnTo>
                    <a:pt x="43" y="34"/>
                  </a:lnTo>
                  <a:lnTo>
                    <a:pt x="39" y="34"/>
                  </a:lnTo>
                  <a:lnTo>
                    <a:pt x="43" y="30"/>
                  </a:lnTo>
                  <a:lnTo>
                    <a:pt x="43" y="34"/>
                  </a:lnTo>
                  <a:lnTo>
                    <a:pt x="43" y="30"/>
                  </a:lnTo>
                  <a:lnTo>
                    <a:pt x="43" y="30"/>
                  </a:lnTo>
                  <a:lnTo>
                    <a:pt x="43"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4" name="Freeform 83"/>
            <p:cNvSpPr>
              <a:spLocks/>
            </p:cNvSpPr>
            <p:nvPr/>
          </p:nvSpPr>
          <p:spPr bwMode="auto">
            <a:xfrm>
              <a:off x="5185949" y="4702150"/>
              <a:ext cx="72714" cy="93584"/>
            </a:xfrm>
            <a:custGeom>
              <a:avLst/>
              <a:gdLst/>
              <a:ahLst/>
              <a:cxnLst>
                <a:cxn ang="0">
                  <a:pos x="39" y="22"/>
                </a:cxn>
                <a:cxn ang="0">
                  <a:pos x="39" y="31"/>
                </a:cxn>
                <a:cxn ang="0">
                  <a:pos x="35" y="35"/>
                </a:cxn>
                <a:cxn ang="0">
                  <a:pos x="26" y="39"/>
                </a:cxn>
                <a:cxn ang="0">
                  <a:pos x="17" y="44"/>
                </a:cxn>
                <a:cxn ang="0">
                  <a:pos x="9" y="39"/>
                </a:cxn>
                <a:cxn ang="0">
                  <a:pos x="4" y="35"/>
                </a:cxn>
                <a:cxn ang="0">
                  <a:pos x="0" y="31"/>
                </a:cxn>
                <a:cxn ang="0">
                  <a:pos x="0" y="22"/>
                </a:cxn>
                <a:cxn ang="0">
                  <a:pos x="0" y="13"/>
                </a:cxn>
                <a:cxn ang="0">
                  <a:pos x="4" y="9"/>
                </a:cxn>
                <a:cxn ang="0">
                  <a:pos x="9" y="5"/>
                </a:cxn>
                <a:cxn ang="0">
                  <a:pos x="17" y="0"/>
                </a:cxn>
                <a:cxn ang="0">
                  <a:pos x="26" y="5"/>
                </a:cxn>
                <a:cxn ang="0">
                  <a:pos x="35" y="9"/>
                </a:cxn>
                <a:cxn ang="0">
                  <a:pos x="39" y="13"/>
                </a:cxn>
                <a:cxn ang="0">
                  <a:pos x="39" y="22"/>
                </a:cxn>
              </a:cxnLst>
              <a:rect l="0" t="0" r="r" b="b"/>
              <a:pathLst>
                <a:path w="39" h="44">
                  <a:moveTo>
                    <a:pt x="39" y="22"/>
                  </a:moveTo>
                  <a:lnTo>
                    <a:pt x="39" y="31"/>
                  </a:lnTo>
                  <a:lnTo>
                    <a:pt x="35" y="35"/>
                  </a:lnTo>
                  <a:lnTo>
                    <a:pt x="26" y="39"/>
                  </a:lnTo>
                  <a:lnTo>
                    <a:pt x="17" y="44"/>
                  </a:lnTo>
                  <a:lnTo>
                    <a:pt x="9" y="39"/>
                  </a:lnTo>
                  <a:lnTo>
                    <a:pt x="4" y="35"/>
                  </a:lnTo>
                  <a:lnTo>
                    <a:pt x="0" y="31"/>
                  </a:lnTo>
                  <a:lnTo>
                    <a:pt x="0" y="22"/>
                  </a:lnTo>
                  <a:lnTo>
                    <a:pt x="0" y="13"/>
                  </a:lnTo>
                  <a:lnTo>
                    <a:pt x="4" y="9"/>
                  </a:lnTo>
                  <a:lnTo>
                    <a:pt x="9" y="5"/>
                  </a:lnTo>
                  <a:lnTo>
                    <a:pt x="17" y="0"/>
                  </a:lnTo>
                  <a:lnTo>
                    <a:pt x="26" y="5"/>
                  </a:lnTo>
                  <a:lnTo>
                    <a:pt x="35" y="9"/>
                  </a:lnTo>
                  <a:lnTo>
                    <a:pt x="39" y="13"/>
                  </a:lnTo>
                  <a:lnTo>
                    <a:pt x="39" y="22"/>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5" name="Freeform 84"/>
            <p:cNvSpPr>
              <a:spLocks noEditPoints="1"/>
            </p:cNvSpPr>
            <p:nvPr/>
          </p:nvSpPr>
          <p:spPr bwMode="auto">
            <a:xfrm>
              <a:off x="5160721" y="4684037"/>
              <a:ext cx="124653" cy="129811"/>
            </a:xfrm>
            <a:custGeom>
              <a:avLst/>
              <a:gdLst/>
              <a:ahLst/>
              <a:cxnLst>
                <a:cxn ang="0">
                  <a:pos x="65" y="34"/>
                </a:cxn>
                <a:cxn ang="0">
                  <a:pos x="61" y="43"/>
                </a:cxn>
                <a:cxn ang="0">
                  <a:pos x="56" y="52"/>
                </a:cxn>
                <a:cxn ang="0">
                  <a:pos x="48" y="56"/>
                </a:cxn>
                <a:cxn ang="0">
                  <a:pos x="39" y="60"/>
                </a:cxn>
                <a:cxn ang="0">
                  <a:pos x="30" y="60"/>
                </a:cxn>
                <a:cxn ang="0">
                  <a:pos x="22" y="60"/>
                </a:cxn>
                <a:cxn ang="0">
                  <a:pos x="13" y="56"/>
                </a:cxn>
                <a:cxn ang="0">
                  <a:pos x="4" y="47"/>
                </a:cxn>
                <a:cxn ang="0">
                  <a:pos x="0" y="43"/>
                </a:cxn>
                <a:cxn ang="0">
                  <a:pos x="0" y="30"/>
                </a:cxn>
                <a:cxn ang="0">
                  <a:pos x="0" y="21"/>
                </a:cxn>
                <a:cxn ang="0">
                  <a:pos x="4" y="13"/>
                </a:cxn>
                <a:cxn ang="0">
                  <a:pos x="9" y="8"/>
                </a:cxn>
                <a:cxn ang="0">
                  <a:pos x="17" y="0"/>
                </a:cxn>
                <a:cxn ang="0">
                  <a:pos x="26" y="0"/>
                </a:cxn>
                <a:cxn ang="0">
                  <a:pos x="35" y="0"/>
                </a:cxn>
                <a:cxn ang="0">
                  <a:pos x="43" y="0"/>
                </a:cxn>
                <a:cxn ang="0">
                  <a:pos x="52" y="8"/>
                </a:cxn>
                <a:cxn ang="0">
                  <a:pos x="61" y="13"/>
                </a:cxn>
                <a:cxn ang="0">
                  <a:pos x="61" y="21"/>
                </a:cxn>
                <a:cxn ang="0">
                  <a:pos x="39" y="26"/>
                </a:cxn>
                <a:cxn ang="0">
                  <a:pos x="39" y="26"/>
                </a:cxn>
                <a:cxn ang="0">
                  <a:pos x="35" y="21"/>
                </a:cxn>
                <a:cxn ang="0">
                  <a:pos x="35" y="26"/>
                </a:cxn>
                <a:cxn ang="0">
                  <a:pos x="30" y="21"/>
                </a:cxn>
                <a:cxn ang="0">
                  <a:pos x="35" y="21"/>
                </a:cxn>
                <a:cxn ang="0">
                  <a:pos x="26" y="21"/>
                </a:cxn>
                <a:cxn ang="0">
                  <a:pos x="26" y="21"/>
                </a:cxn>
                <a:cxn ang="0">
                  <a:pos x="22" y="26"/>
                </a:cxn>
                <a:cxn ang="0">
                  <a:pos x="26" y="26"/>
                </a:cxn>
                <a:cxn ang="0">
                  <a:pos x="22" y="30"/>
                </a:cxn>
                <a:cxn ang="0">
                  <a:pos x="22" y="30"/>
                </a:cxn>
                <a:cxn ang="0">
                  <a:pos x="26" y="34"/>
                </a:cxn>
                <a:cxn ang="0">
                  <a:pos x="26" y="34"/>
                </a:cxn>
                <a:cxn ang="0">
                  <a:pos x="30" y="39"/>
                </a:cxn>
                <a:cxn ang="0">
                  <a:pos x="30" y="39"/>
                </a:cxn>
                <a:cxn ang="0">
                  <a:pos x="35" y="39"/>
                </a:cxn>
                <a:cxn ang="0">
                  <a:pos x="35" y="39"/>
                </a:cxn>
                <a:cxn ang="0">
                  <a:pos x="39" y="34"/>
                </a:cxn>
                <a:cxn ang="0">
                  <a:pos x="39" y="34"/>
                </a:cxn>
                <a:cxn ang="0">
                  <a:pos x="39" y="30"/>
                </a:cxn>
                <a:cxn ang="0">
                  <a:pos x="39" y="30"/>
                </a:cxn>
              </a:cxnLst>
              <a:rect l="0" t="0" r="r" b="b"/>
              <a:pathLst>
                <a:path w="65" h="60">
                  <a:moveTo>
                    <a:pt x="65" y="30"/>
                  </a:moveTo>
                  <a:lnTo>
                    <a:pt x="65" y="30"/>
                  </a:lnTo>
                  <a:lnTo>
                    <a:pt x="65" y="34"/>
                  </a:lnTo>
                  <a:lnTo>
                    <a:pt x="61" y="39"/>
                  </a:lnTo>
                  <a:lnTo>
                    <a:pt x="61" y="43"/>
                  </a:lnTo>
                  <a:lnTo>
                    <a:pt x="61" y="43"/>
                  </a:lnTo>
                  <a:lnTo>
                    <a:pt x="61" y="47"/>
                  </a:lnTo>
                  <a:lnTo>
                    <a:pt x="56" y="47"/>
                  </a:lnTo>
                  <a:lnTo>
                    <a:pt x="56" y="52"/>
                  </a:lnTo>
                  <a:lnTo>
                    <a:pt x="52" y="52"/>
                  </a:lnTo>
                  <a:lnTo>
                    <a:pt x="52" y="56"/>
                  </a:lnTo>
                  <a:lnTo>
                    <a:pt x="48" y="56"/>
                  </a:lnTo>
                  <a:lnTo>
                    <a:pt x="43" y="60"/>
                  </a:lnTo>
                  <a:lnTo>
                    <a:pt x="43" y="60"/>
                  </a:lnTo>
                  <a:lnTo>
                    <a:pt x="39" y="60"/>
                  </a:lnTo>
                  <a:lnTo>
                    <a:pt x="35" y="60"/>
                  </a:lnTo>
                  <a:lnTo>
                    <a:pt x="35" y="60"/>
                  </a:lnTo>
                  <a:lnTo>
                    <a:pt x="30" y="60"/>
                  </a:lnTo>
                  <a:lnTo>
                    <a:pt x="26" y="60"/>
                  </a:lnTo>
                  <a:lnTo>
                    <a:pt x="22" y="60"/>
                  </a:lnTo>
                  <a:lnTo>
                    <a:pt x="22" y="60"/>
                  </a:lnTo>
                  <a:lnTo>
                    <a:pt x="17" y="60"/>
                  </a:lnTo>
                  <a:lnTo>
                    <a:pt x="13" y="56"/>
                  </a:lnTo>
                  <a:lnTo>
                    <a:pt x="13" y="56"/>
                  </a:lnTo>
                  <a:lnTo>
                    <a:pt x="9" y="52"/>
                  </a:lnTo>
                  <a:lnTo>
                    <a:pt x="9" y="52"/>
                  </a:lnTo>
                  <a:lnTo>
                    <a:pt x="4" y="47"/>
                  </a:lnTo>
                  <a:lnTo>
                    <a:pt x="4" y="47"/>
                  </a:lnTo>
                  <a:lnTo>
                    <a:pt x="4" y="43"/>
                  </a:lnTo>
                  <a:lnTo>
                    <a:pt x="0" y="43"/>
                  </a:lnTo>
                  <a:lnTo>
                    <a:pt x="0" y="39"/>
                  </a:lnTo>
                  <a:lnTo>
                    <a:pt x="0" y="34"/>
                  </a:lnTo>
                  <a:lnTo>
                    <a:pt x="0" y="30"/>
                  </a:lnTo>
                  <a:lnTo>
                    <a:pt x="0" y="30"/>
                  </a:lnTo>
                  <a:lnTo>
                    <a:pt x="0" y="26"/>
                  </a:lnTo>
                  <a:lnTo>
                    <a:pt x="0" y="21"/>
                  </a:lnTo>
                  <a:lnTo>
                    <a:pt x="0" y="17"/>
                  </a:lnTo>
                  <a:lnTo>
                    <a:pt x="4" y="17"/>
                  </a:lnTo>
                  <a:lnTo>
                    <a:pt x="4" y="13"/>
                  </a:lnTo>
                  <a:lnTo>
                    <a:pt x="4" y="13"/>
                  </a:lnTo>
                  <a:lnTo>
                    <a:pt x="9" y="8"/>
                  </a:lnTo>
                  <a:lnTo>
                    <a:pt x="9" y="8"/>
                  </a:lnTo>
                  <a:lnTo>
                    <a:pt x="13" y="4"/>
                  </a:lnTo>
                  <a:lnTo>
                    <a:pt x="13" y="4"/>
                  </a:lnTo>
                  <a:lnTo>
                    <a:pt x="17" y="0"/>
                  </a:lnTo>
                  <a:lnTo>
                    <a:pt x="22" y="0"/>
                  </a:lnTo>
                  <a:lnTo>
                    <a:pt x="22" y="0"/>
                  </a:lnTo>
                  <a:lnTo>
                    <a:pt x="26" y="0"/>
                  </a:lnTo>
                  <a:lnTo>
                    <a:pt x="30" y="0"/>
                  </a:lnTo>
                  <a:lnTo>
                    <a:pt x="35" y="0"/>
                  </a:lnTo>
                  <a:lnTo>
                    <a:pt x="35" y="0"/>
                  </a:lnTo>
                  <a:lnTo>
                    <a:pt x="39" y="0"/>
                  </a:lnTo>
                  <a:lnTo>
                    <a:pt x="43" y="0"/>
                  </a:lnTo>
                  <a:lnTo>
                    <a:pt x="43" y="0"/>
                  </a:lnTo>
                  <a:lnTo>
                    <a:pt x="48" y="4"/>
                  </a:lnTo>
                  <a:lnTo>
                    <a:pt x="52" y="4"/>
                  </a:lnTo>
                  <a:lnTo>
                    <a:pt x="52" y="8"/>
                  </a:lnTo>
                  <a:lnTo>
                    <a:pt x="56" y="8"/>
                  </a:lnTo>
                  <a:lnTo>
                    <a:pt x="56" y="13"/>
                  </a:lnTo>
                  <a:lnTo>
                    <a:pt x="61" y="13"/>
                  </a:lnTo>
                  <a:lnTo>
                    <a:pt x="61" y="17"/>
                  </a:lnTo>
                  <a:lnTo>
                    <a:pt x="61" y="17"/>
                  </a:lnTo>
                  <a:lnTo>
                    <a:pt x="61" y="21"/>
                  </a:lnTo>
                  <a:lnTo>
                    <a:pt x="65" y="26"/>
                  </a:lnTo>
                  <a:lnTo>
                    <a:pt x="65" y="30"/>
                  </a:lnTo>
                  <a:close/>
                  <a:moveTo>
                    <a:pt x="39" y="26"/>
                  </a:moveTo>
                  <a:lnTo>
                    <a:pt x="39" y="30"/>
                  </a:lnTo>
                  <a:lnTo>
                    <a:pt x="39" y="26"/>
                  </a:lnTo>
                  <a:lnTo>
                    <a:pt x="39" y="26"/>
                  </a:lnTo>
                  <a:lnTo>
                    <a:pt x="39" y="26"/>
                  </a:lnTo>
                  <a:lnTo>
                    <a:pt x="39" y="26"/>
                  </a:lnTo>
                  <a:lnTo>
                    <a:pt x="35" y="21"/>
                  </a:lnTo>
                  <a:lnTo>
                    <a:pt x="39" y="26"/>
                  </a:lnTo>
                  <a:lnTo>
                    <a:pt x="35" y="21"/>
                  </a:lnTo>
                  <a:lnTo>
                    <a:pt x="35" y="26"/>
                  </a:lnTo>
                  <a:lnTo>
                    <a:pt x="35" y="21"/>
                  </a:lnTo>
                  <a:lnTo>
                    <a:pt x="35" y="21"/>
                  </a:lnTo>
                  <a:lnTo>
                    <a:pt x="30" y="21"/>
                  </a:lnTo>
                  <a:lnTo>
                    <a:pt x="35" y="21"/>
                  </a:lnTo>
                  <a:lnTo>
                    <a:pt x="30" y="21"/>
                  </a:lnTo>
                  <a:lnTo>
                    <a:pt x="35" y="21"/>
                  </a:lnTo>
                  <a:lnTo>
                    <a:pt x="30" y="21"/>
                  </a:lnTo>
                  <a:lnTo>
                    <a:pt x="30" y="21"/>
                  </a:lnTo>
                  <a:lnTo>
                    <a:pt x="26" y="21"/>
                  </a:lnTo>
                  <a:lnTo>
                    <a:pt x="30" y="21"/>
                  </a:lnTo>
                  <a:lnTo>
                    <a:pt x="26" y="26"/>
                  </a:lnTo>
                  <a:lnTo>
                    <a:pt x="26" y="21"/>
                  </a:lnTo>
                  <a:lnTo>
                    <a:pt x="26" y="26"/>
                  </a:lnTo>
                  <a:lnTo>
                    <a:pt x="26" y="21"/>
                  </a:lnTo>
                  <a:lnTo>
                    <a:pt x="22" y="26"/>
                  </a:lnTo>
                  <a:lnTo>
                    <a:pt x="26" y="26"/>
                  </a:lnTo>
                  <a:lnTo>
                    <a:pt x="22" y="26"/>
                  </a:lnTo>
                  <a:lnTo>
                    <a:pt x="26" y="26"/>
                  </a:lnTo>
                  <a:lnTo>
                    <a:pt x="22" y="30"/>
                  </a:lnTo>
                  <a:lnTo>
                    <a:pt x="22" y="26"/>
                  </a:lnTo>
                  <a:lnTo>
                    <a:pt x="22" y="30"/>
                  </a:lnTo>
                  <a:lnTo>
                    <a:pt x="22" y="30"/>
                  </a:lnTo>
                  <a:lnTo>
                    <a:pt x="22" y="34"/>
                  </a:lnTo>
                  <a:lnTo>
                    <a:pt x="22" y="30"/>
                  </a:lnTo>
                  <a:lnTo>
                    <a:pt x="26" y="34"/>
                  </a:lnTo>
                  <a:lnTo>
                    <a:pt x="22" y="30"/>
                  </a:lnTo>
                  <a:lnTo>
                    <a:pt x="26" y="34"/>
                  </a:lnTo>
                  <a:lnTo>
                    <a:pt x="26" y="34"/>
                  </a:lnTo>
                  <a:lnTo>
                    <a:pt x="26" y="34"/>
                  </a:lnTo>
                  <a:lnTo>
                    <a:pt x="26" y="34"/>
                  </a:lnTo>
                  <a:lnTo>
                    <a:pt x="26" y="39"/>
                  </a:lnTo>
                  <a:lnTo>
                    <a:pt x="26" y="34"/>
                  </a:lnTo>
                  <a:lnTo>
                    <a:pt x="30" y="39"/>
                  </a:lnTo>
                  <a:lnTo>
                    <a:pt x="26" y="39"/>
                  </a:lnTo>
                  <a:lnTo>
                    <a:pt x="30" y="39"/>
                  </a:lnTo>
                  <a:lnTo>
                    <a:pt x="30" y="39"/>
                  </a:lnTo>
                  <a:lnTo>
                    <a:pt x="35" y="39"/>
                  </a:lnTo>
                  <a:lnTo>
                    <a:pt x="30" y="39"/>
                  </a:lnTo>
                  <a:lnTo>
                    <a:pt x="35" y="39"/>
                  </a:lnTo>
                  <a:lnTo>
                    <a:pt x="30" y="39"/>
                  </a:lnTo>
                  <a:lnTo>
                    <a:pt x="35" y="39"/>
                  </a:lnTo>
                  <a:lnTo>
                    <a:pt x="35" y="39"/>
                  </a:lnTo>
                  <a:lnTo>
                    <a:pt x="39" y="34"/>
                  </a:lnTo>
                  <a:lnTo>
                    <a:pt x="35" y="39"/>
                  </a:lnTo>
                  <a:lnTo>
                    <a:pt x="39" y="34"/>
                  </a:lnTo>
                  <a:lnTo>
                    <a:pt x="35" y="34"/>
                  </a:lnTo>
                  <a:lnTo>
                    <a:pt x="39" y="34"/>
                  </a:lnTo>
                  <a:lnTo>
                    <a:pt x="39" y="34"/>
                  </a:lnTo>
                  <a:lnTo>
                    <a:pt x="39" y="30"/>
                  </a:lnTo>
                  <a:lnTo>
                    <a:pt x="39" y="34"/>
                  </a:lnTo>
                  <a:lnTo>
                    <a:pt x="39" y="30"/>
                  </a:lnTo>
                  <a:lnTo>
                    <a:pt x="39" y="34"/>
                  </a:lnTo>
                  <a:lnTo>
                    <a:pt x="39" y="30"/>
                  </a:lnTo>
                  <a:lnTo>
                    <a:pt x="39" y="30"/>
                  </a:lnTo>
                  <a:lnTo>
                    <a:pt x="39" y="26"/>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6" name="Freeform 85"/>
            <p:cNvSpPr>
              <a:spLocks/>
            </p:cNvSpPr>
            <p:nvPr/>
          </p:nvSpPr>
          <p:spPr bwMode="auto">
            <a:xfrm>
              <a:off x="5522809" y="4590452"/>
              <a:ext cx="74198" cy="84528"/>
            </a:xfrm>
            <a:custGeom>
              <a:avLst/>
              <a:gdLst/>
              <a:ahLst/>
              <a:cxnLst>
                <a:cxn ang="0">
                  <a:pos x="39" y="18"/>
                </a:cxn>
                <a:cxn ang="0">
                  <a:pos x="39" y="26"/>
                </a:cxn>
                <a:cxn ang="0">
                  <a:pos x="34" y="35"/>
                </a:cxn>
                <a:cxn ang="0">
                  <a:pos x="26" y="39"/>
                </a:cxn>
                <a:cxn ang="0">
                  <a:pos x="21" y="39"/>
                </a:cxn>
                <a:cxn ang="0">
                  <a:pos x="13" y="39"/>
                </a:cxn>
                <a:cxn ang="0">
                  <a:pos x="4" y="35"/>
                </a:cxn>
                <a:cxn ang="0">
                  <a:pos x="0" y="26"/>
                </a:cxn>
                <a:cxn ang="0">
                  <a:pos x="0" y="18"/>
                </a:cxn>
                <a:cxn ang="0">
                  <a:pos x="0" y="9"/>
                </a:cxn>
                <a:cxn ang="0">
                  <a:pos x="4" y="5"/>
                </a:cxn>
                <a:cxn ang="0">
                  <a:pos x="13" y="0"/>
                </a:cxn>
                <a:cxn ang="0">
                  <a:pos x="21" y="0"/>
                </a:cxn>
                <a:cxn ang="0">
                  <a:pos x="26" y="0"/>
                </a:cxn>
                <a:cxn ang="0">
                  <a:pos x="34" y="5"/>
                </a:cxn>
                <a:cxn ang="0">
                  <a:pos x="39" y="9"/>
                </a:cxn>
                <a:cxn ang="0">
                  <a:pos x="39" y="18"/>
                </a:cxn>
              </a:cxnLst>
              <a:rect l="0" t="0" r="r" b="b"/>
              <a:pathLst>
                <a:path w="39" h="39">
                  <a:moveTo>
                    <a:pt x="39" y="18"/>
                  </a:moveTo>
                  <a:lnTo>
                    <a:pt x="39" y="26"/>
                  </a:lnTo>
                  <a:lnTo>
                    <a:pt x="34" y="35"/>
                  </a:lnTo>
                  <a:lnTo>
                    <a:pt x="26" y="39"/>
                  </a:lnTo>
                  <a:lnTo>
                    <a:pt x="21" y="39"/>
                  </a:lnTo>
                  <a:lnTo>
                    <a:pt x="13" y="39"/>
                  </a:lnTo>
                  <a:lnTo>
                    <a:pt x="4" y="35"/>
                  </a:lnTo>
                  <a:lnTo>
                    <a:pt x="0" y="26"/>
                  </a:lnTo>
                  <a:lnTo>
                    <a:pt x="0" y="18"/>
                  </a:lnTo>
                  <a:lnTo>
                    <a:pt x="0" y="9"/>
                  </a:lnTo>
                  <a:lnTo>
                    <a:pt x="4" y="5"/>
                  </a:lnTo>
                  <a:lnTo>
                    <a:pt x="13" y="0"/>
                  </a:lnTo>
                  <a:lnTo>
                    <a:pt x="21" y="0"/>
                  </a:lnTo>
                  <a:lnTo>
                    <a:pt x="26" y="0"/>
                  </a:lnTo>
                  <a:lnTo>
                    <a:pt x="34" y="5"/>
                  </a:lnTo>
                  <a:lnTo>
                    <a:pt x="39" y="9"/>
                  </a:lnTo>
                  <a:lnTo>
                    <a:pt x="39" y="18"/>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7" name="Freeform 86"/>
            <p:cNvSpPr>
              <a:spLocks noEditPoints="1"/>
            </p:cNvSpPr>
            <p:nvPr/>
          </p:nvSpPr>
          <p:spPr bwMode="auto">
            <a:xfrm>
              <a:off x="5499066" y="4561773"/>
              <a:ext cx="121685" cy="140377"/>
            </a:xfrm>
            <a:custGeom>
              <a:avLst/>
              <a:gdLst/>
              <a:ahLst/>
              <a:cxnLst>
                <a:cxn ang="0">
                  <a:pos x="65" y="39"/>
                </a:cxn>
                <a:cxn ang="0">
                  <a:pos x="60" y="44"/>
                </a:cxn>
                <a:cxn ang="0">
                  <a:pos x="56" y="52"/>
                </a:cxn>
                <a:cxn ang="0">
                  <a:pos x="47" y="61"/>
                </a:cxn>
                <a:cxn ang="0">
                  <a:pos x="39" y="65"/>
                </a:cxn>
                <a:cxn ang="0">
                  <a:pos x="30" y="65"/>
                </a:cxn>
                <a:cxn ang="0">
                  <a:pos x="21" y="61"/>
                </a:cxn>
                <a:cxn ang="0">
                  <a:pos x="13" y="57"/>
                </a:cxn>
                <a:cxn ang="0">
                  <a:pos x="8" y="52"/>
                </a:cxn>
                <a:cxn ang="0">
                  <a:pos x="4" y="44"/>
                </a:cxn>
                <a:cxn ang="0">
                  <a:pos x="0" y="35"/>
                </a:cxn>
                <a:cxn ang="0">
                  <a:pos x="0" y="26"/>
                </a:cxn>
                <a:cxn ang="0">
                  <a:pos x="4" y="13"/>
                </a:cxn>
                <a:cxn ang="0">
                  <a:pos x="13" y="9"/>
                </a:cxn>
                <a:cxn ang="0">
                  <a:pos x="17" y="5"/>
                </a:cxn>
                <a:cxn ang="0">
                  <a:pos x="26" y="0"/>
                </a:cxn>
                <a:cxn ang="0">
                  <a:pos x="39" y="0"/>
                </a:cxn>
                <a:cxn ang="0">
                  <a:pos x="47" y="5"/>
                </a:cxn>
                <a:cxn ang="0">
                  <a:pos x="56" y="9"/>
                </a:cxn>
                <a:cxn ang="0">
                  <a:pos x="60" y="13"/>
                </a:cxn>
                <a:cxn ang="0">
                  <a:pos x="65" y="26"/>
                </a:cxn>
                <a:cxn ang="0">
                  <a:pos x="39" y="31"/>
                </a:cxn>
                <a:cxn ang="0">
                  <a:pos x="39" y="31"/>
                </a:cxn>
                <a:cxn ang="0">
                  <a:pos x="39" y="26"/>
                </a:cxn>
                <a:cxn ang="0">
                  <a:pos x="39" y="26"/>
                </a:cxn>
                <a:cxn ang="0">
                  <a:pos x="34" y="22"/>
                </a:cxn>
                <a:cxn ang="0">
                  <a:pos x="34" y="22"/>
                </a:cxn>
                <a:cxn ang="0">
                  <a:pos x="30" y="26"/>
                </a:cxn>
                <a:cxn ang="0">
                  <a:pos x="30" y="26"/>
                </a:cxn>
                <a:cxn ang="0">
                  <a:pos x="26" y="26"/>
                </a:cxn>
                <a:cxn ang="0">
                  <a:pos x="26" y="26"/>
                </a:cxn>
                <a:cxn ang="0">
                  <a:pos x="26" y="35"/>
                </a:cxn>
                <a:cxn ang="0">
                  <a:pos x="26" y="31"/>
                </a:cxn>
                <a:cxn ang="0">
                  <a:pos x="26" y="39"/>
                </a:cxn>
                <a:cxn ang="0">
                  <a:pos x="26" y="35"/>
                </a:cxn>
                <a:cxn ang="0">
                  <a:pos x="30" y="39"/>
                </a:cxn>
                <a:cxn ang="0">
                  <a:pos x="30" y="39"/>
                </a:cxn>
                <a:cxn ang="0">
                  <a:pos x="34" y="39"/>
                </a:cxn>
                <a:cxn ang="0">
                  <a:pos x="34" y="39"/>
                </a:cxn>
                <a:cxn ang="0">
                  <a:pos x="39" y="35"/>
                </a:cxn>
                <a:cxn ang="0">
                  <a:pos x="39" y="39"/>
                </a:cxn>
                <a:cxn ang="0">
                  <a:pos x="39" y="31"/>
                </a:cxn>
                <a:cxn ang="0">
                  <a:pos x="39" y="35"/>
                </a:cxn>
              </a:cxnLst>
              <a:rect l="0" t="0" r="r" b="b"/>
              <a:pathLst>
                <a:path w="65" h="65">
                  <a:moveTo>
                    <a:pt x="65" y="31"/>
                  </a:moveTo>
                  <a:lnTo>
                    <a:pt x="65" y="35"/>
                  </a:lnTo>
                  <a:lnTo>
                    <a:pt x="65" y="39"/>
                  </a:lnTo>
                  <a:lnTo>
                    <a:pt x="65" y="39"/>
                  </a:lnTo>
                  <a:lnTo>
                    <a:pt x="60" y="44"/>
                  </a:lnTo>
                  <a:lnTo>
                    <a:pt x="60" y="44"/>
                  </a:lnTo>
                  <a:lnTo>
                    <a:pt x="60" y="48"/>
                  </a:lnTo>
                  <a:lnTo>
                    <a:pt x="56" y="52"/>
                  </a:lnTo>
                  <a:lnTo>
                    <a:pt x="56" y="52"/>
                  </a:lnTo>
                  <a:lnTo>
                    <a:pt x="56" y="57"/>
                  </a:lnTo>
                  <a:lnTo>
                    <a:pt x="52" y="57"/>
                  </a:lnTo>
                  <a:lnTo>
                    <a:pt x="47" y="61"/>
                  </a:lnTo>
                  <a:lnTo>
                    <a:pt x="47" y="61"/>
                  </a:lnTo>
                  <a:lnTo>
                    <a:pt x="43" y="61"/>
                  </a:lnTo>
                  <a:lnTo>
                    <a:pt x="39" y="65"/>
                  </a:lnTo>
                  <a:lnTo>
                    <a:pt x="39" y="65"/>
                  </a:lnTo>
                  <a:lnTo>
                    <a:pt x="34" y="65"/>
                  </a:lnTo>
                  <a:lnTo>
                    <a:pt x="30" y="65"/>
                  </a:lnTo>
                  <a:lnTo>
                    <a:pt x="26" y="65"/>
                  </a:lnTo>
                  <a:lnTo>
                    <a:pt x="26" y="65"/>
                  </a:lnTo>
                  <a:lnTo>
                    <a:pt x="21" y="61"/>
                  </a:lnTo>
                  <a:lnTo>
                    <a:pt x="17" y="61"/>
                  </a:lnTo>
                  <a:lnTo>
                    <a:pt x="17" y="61"/>
                  </a:lnTo>
                  <a:lnTo>
                    <a:pt x="13" y="57"/>
                  </a:lnTo>
                  <a:lnTo>
                    <a:pt x="13" y="57"/>
                  </a:lnTo>
                  <a:lnTo>
                    <a:pt x="8" y="52"/>
                  </a:lnTo>
                  <a:lnTo>
                    <a:pt x="8" y="52"/>
                  </a:lnTo>
                  <a:lnTo>
                    <a:pt x="4" y="48"/>
                  </a:lnTo>
                  <a:lnTo>
                    <a:pt x="4" y="44"/>
                  </a:lnTo>
                  <a:lnTo>
                    <a:pt x="4" y="44"/>
                  </a:lnTo>
                  <a:lnTo>
                    <a:pt x="0" y="39"/>
                  </a:lnTo>
                  <a:lnTo>
                    <a:pt x="0" y="39"/>
                  </a:lnTo>
                  <a:lnTo>
                    <a:pt x="0" y="35"/>
                  </a:lnTo>
                  <a:lnTo>
                    <a:pt x="0" y="31"/>
                  </a:lnTo>
                  <a:lnTo>
                    <a:pt x="0" y="26"/>
                  </a:lnTo>
                  <a:lnTo>
                    <a:pt x="0" y="26"/>
                  </a:lnTo>
                  <a:lnTo>
                    <a:pt x="4" y="22"/>
                  </a:lnTo>
                  <a:lnTo>
                    <a:pt x="4" y="18"/>
                  </a:lnTo>
                  <a:lnTo>
                    <a:pt x="4" y="13"/>
                  </a:lnTo>
                  <a:lnTo>
                    <a:pt x="8" y="13"/>
                  </a:lnTo>
                  <a:lnTo>
                    <a:pt x="8" y="9"/>
                  </a:lnTo>
                  <a:lnTo>
                    <a:pt x="13" y="9"/>
                  </a:lnTo>
                  <a:lnTo>
                    <a:pt x="13" y="5"/>
                  </a:lnTo>
                  <a:lnTo>
                    <a:pt x="17" y="5"/>
                  </a:lnTo>
                  <a:lnTo>
                    <a:pt x="17" y="5"/>
                  </a:lnTo>
                  <a:lnTo>
                    <a:pt x="21" y="0"/>
                  </a:lnTo>
                  <a:lnTo>
                    <a:pt x="26" y="0"/>
                  </a:lnTo>
                  <a:lnTo>
                    <a:pt x="26" y="0"/>
                  </a:lnTo>
                  <a:lnTo>
                    <a:pt x="30" y="0"/>
                  </a:lnTo>
                  <a:lnTo>
                    <a:pt x="34" y="0"/>
                  </a:lnTo>
                  <a:lnTo>
                    <a:pt x="39" y="0"/>
                  </a:lnTo>
                  <a:lnTo>
                    <a:pt x="39" y="0"/>
                  </a:lnTo>
                  <a:lnTo>
                    <a:pt x="43" y="0"/>
                  </a:lnTo>
                  <a:lnTo>
                    <a:pt x="47" y="5"/>
                  </a:lnTo>
                  <a:lnTo>
                    <a:pt x="47" y="5"/>
                  </a:lnTo>
                  <a:lnTo>
                    <a:pt x="52" y="5"/>
                  </a:lnTo>
                  <a:lnTo>
                    <a:pt x="56" y="9"/>
                  </a:lnTo>
                  <a:lnTo>
                    <a:pt x="56" y="9"/>
                  </a:lnTo>
                  <a:lnTo>
                    <a:pt x="56" y="13"/>
                  </a:lnTo>
                  <a:lnTo>
                    <a:pt x="60" y="13"/>
                  </a:lnTo>
                  <a:lnTo>
                    <a:pt x="60" y="18"/>
                  </a:lnTo>
                  <a:lnTo>
                    <a:pt x="60" y="22"/>
                  </a:lnTo>
                  <a:lnTo>
                    <a:pt x="65" y="26"/>
                  </a:lnTo>
                  <a:lnTo>
                    <a:pt x="65" y="26"/>
                  </a:lnTo>
                  <a:lnTo>
                    <a:pt x="65" y="31"/>
                  </a:lnTo>
                  <a:close/>
                  <a:moveTo>
                    <a:pt x="39" y="31"/>
                  </a:moveTo>
                  <a:lnTo>
                    <a:pt x="39" y="31"/>
                  </a:lnTo>
                  <a:lnTo>
                    <a:pt x="39" y="26"/>
                  </a:lnTo>
                  <a:lnTo>
                    <a:pt x="39" y="31"/>
                  </a:lnTo>
                  <a:lnTo>
                    <a:pt x="39" y="26"/>
                  </a:lnTo>
                  <a:lnTo>
                    <a:pt x="39" y="26"/>
                  </a:lnTo>
                  <a:lnTo>
                    <a:pt x="39" y="26"/>
                  </a:lnTo>
                  <a:lnTo>
                    <a:pt x="39" y="26"/>
                  </a:lnTo>
                  <a:lnTo>
                    <a:pt x="34" y="26"/>
                  </a:lnTo>
                  <a:lnTo>
                    <a:pt x="39" y="26"/>
                  </a:lnTo>
                  <a:lnTo>
                    <a:pt x="34" y="22"/>
                  </a:lnTo>
                  <a:lnTo>
                    <a:pt x="39" y="26"/>
                  </a:lnTo>
                  <a:lnTo>
                    <a:pt x="34" y="22"/>
                  </a:lnTo>
                  <a:lnTo>
                    <a:pt x="34" y="22"/>
                  </a:lnTo>
                  <a:lnTo>
                    <a:pt x="30" y="22"/>
                  </a:lnTo>
                  <a:lnTo>
                    <a:pt x="34" y="22"/>
                  </a:lnTo>
                  <a:lnTo>
                    <a:pt x="30" y="22"/>
                  </a:lnTo>
                  <a:lnTo>
                    <a:pt x="30" y="22"/>
                  </a:lnTo>
                  <a:lnTo>
                    <a:pt x="30" y="26"/>
                  </a:lnTo>
                  <a:lnTo>
                    <a:pt x="30" y="22"/>
                  </a:lnTo>
                  <a:lnTo>
                    <a:pt x="26" y="26"/>
                  </a:lnTo>
                  <a:lnTo>
                    <a:pt x="30" y="26"/>
                  </a:lnTo>
                  <a:lnTo>
                    <a:pt x="26" y="26"/>
                  </a:lnTo>
                  <a:lnTo>
                    <a:pt x="26" y="26"/>
                  </a:lnTo>
                  <a:lnTo>
                    <a:pt x="26" y="26"/>
                  </a:lnTo>
                  <a:lnTo>
                    <a:pt x="26" y="26"/>
                  </a:lnTo>
                  <a:lnTo>
                    <a:pt x="26" y="31"/>
                  </a:lnTo>
                  <a:lnTo>
                    <a:pt x="26" y="26"/>
                  </a:lnTo>
                  <a:lnTo>
                    <a:pt x="26" y="31"/>
                  </a:lnTo>
                  <a:lnTo>
                    <a:pt x="26" y="31"/>
                  </a:lnTo>
                  <a:lnTo>
                    <a:pt x="26" y="35"/>
                  </a:lnTo>
                  <a:lnTo>
                    <a:pt x="26" y="31"/>
                  </a:lnTo>
                  <a:lnTo>
                    <a:pt x="26" y="35"/>
                  </a:lnTo>
                  <a:lnTo>
                    <a:pt x="26" y="31"/>
                  </a:lnTo>
                  <a:lnTo>
                    <a:pt x="26" y="35"/>
                  </a:lnTo>
                  <a:lnTo>
                    <a:pt x="26" y="35"/>
                  </a:lnTo>
                  <a:lnTo>
                    <a:pt x="26" y="39"/>
                  </a:lnTo>
                  <a:lnTo>
                    <a:pt x="26" y="35"/>
                  </a:lnTo>
                  <a:lnTo>
                    <a:pt x="30" y="39"/>
                  </a:lnTo>
                  <a:lnTo>
                    <a:pt x="26" y="35"/>
                  </a:lnTo>
                  <a:lnTo>
                    <a:pt x="30" y="39"/>
                  </a:lnTo>
                  <a:lnTo>
                    <a:pt x="26" y="39"/>
                  </a:lnTo>
                  <a:lnTo>
                    <a:pt x="30" y="39"/>
                  </a:lnTo>
                  <a:lnTo>
                    <a:pt x="30" y="39"/>
                  </a:lnTo>
                  <a:lnTo>
                    <a:pt x="30" y="39"/>
                  </a:lnTo>
                  <a:lnTo>
                    <a:pt x="30" y="39"/>
                  </a:lnTo>
                  <a:lnTo>
                    <a:pt x="34" y="39"/>
                  </a:lnTo>
                  <a:lnTo>
                    <a:pt x="30" y="39"/>
                  </a:lnTo>
                  <a:lnTo>
                    <a:pt x="34" y="39"/>
                  </a:lnTo>
                  <a:lnTo>
                    <a:pt x="34" y="39"/>
                  </a:lnTo>
                  <a:lnTo>
                    <a:pt x="39" y="39"/>
                  </a:lnTo>
                  <a:lnTo>
                    <a:pt x="34" y="39"/>
                  </a:lnTo>
                  <a:lnTo>
                    <a:pt x="39" y="39"/>
                  </a:lnTo>
                  <a:lnTo>
                    <a:pt x="34" y="39"/>
                  </a:lnTo>
                  <a:lnTo>
                    <a:pt x="39" y="35"/>
                  </a:lnTo>
                  <a:lnTo>
                    <a:pt x="39" y="39"/>
                  </a:lnTo>
                  <a:lnTo>
                    <a:pt x="39" y="35"/>
                  </a:lnTo>
                  <a:lnTo>
                    <a:pt x="39" y="39"/>
                  </a:lnTo>
                  <a:lnTo>
                    <a:pt x="39" y="35"/>
                  </a:lnTo>
                  <a:lnTo>
                    <a:pt x="39" y="35"/>
                  </a:lnTo>
                  <a:lnTo>
                    <a:pt x="39" y="31"/>
                  </a:lnTo>
                  <a:lnTo>
                    <a:pt x="39" y="35"/>
                  </a:lnTo>
                  <a:lnTo>
                    <a:pt x="39" y="31"/>
                  </a:lnTo>
                  <a:lnTo>
                    <a:pt x="39" y="35"/>
                  </a:lnTo>
                  <a:lnTo>
                    <a:pt x="39" y="31"/>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8" name="Freeform 87"/>
            <p:cNvSpPr>
              <a:spLocks/>
            </p:cNvSpPr>
            <p:nvPr/>
          </p:nvSpPr>
          <p:spPr bwMode="auto">
            <a:xfrm>
              <a:off x="5859670" y="4267435"/>
              <a:ext cx="81618" cy="84528"/>
            </a:xfrm>
            <a:custGeom>
              <a:avLst/>
              <a:gdLst/>
              <a:ahLst/>
              <a:cxnLst>
                <a:cxn ang="0">
                  <a:pos x="44" y="17"/>
                </a:cxn>
                <a:cxn ang="0">
                  <a:pos x="39" y="26"/>
                </a:cxn>
                <a:cxn ang="0">
                  <a:pos x="35" y="30"/>
                </a:cxn>
                <a:cxn ang="0">
                  <a:pos x="31" y="35"/>
                </a:cxn>
                <a:cxn ang="0">
                  <a:pos x="22" y="39"/>
                </a:cxn>
                <a:cxn ang="0">
                  <a:pos x="13" y="35"/>
                </a:cxn>
                <a:cxn ang="0">
                  <a:pos x="9" y="30"/>
                </a:cxn>
                <a:cxn ang="0">
                  <a:pos x="5" y="26"/>
                </a:cxn>
                <a:cxn ang="0">
                  <a:pos x="0" y="17"/>
                </a:cxn>
                <a:cxn ang="0">
                  <a:pos x="5" y="9"/>
                </a:cxn>
                <a:cxn ang="0">
                  <a:pos x="9" y="4"/>
                </a:cxn>
                <a:cxn ang="0">
                  <a:pos x="13" y="0"/>
                </a:cxn>
                <a:cxn ang="0">
                  <a:pos x="22" y="0"/>
                </a:cxn>
                <a:cxn ang="0">
                  <a:pos x="31" y="0"/>
                </a:cxn>
                <a:cxn ang="0">
                  <a:pos x="35" y="4"/>
                </a:cxn>
                <a:cxn ang="0">
                  <a:pos x="39" y="9"/>
                </a:cxn>
                <a:cxn ang="0">
                  <a:pos x="44" y="17"/>
                </a:cxn>
              </a:cxnLst>
              <a:rect l="0" t="0" r="r" b="b"/>
              <a:pathLst>
                <a:path w="44" h="39">
                  <a:moveTo>
                    <a:pt x="44" y="17"/>
                  </a:moveTo>
                  <a:lnTo>
                    <a:pt x="39" y="26"/>
                  </a:lnTo>
                  <a:lnTo>
                    <a:pt x="35" y="30"/>
                  </a:lnTo>
                  <a:lnTo>
                    <a:pt x="31" y="35"/>
                  </a:lnTo>
                  <a:lnTo>
                    <a:pt x="22" y="39"/>
                  </a:lnTo>
                  <a:lnTo>
                    <a:pt x="13" y="35"/>
                  </a:lnTo>
                  <a:lnTo>
                    <a:pt x="9" y="30"/>
                  </a:lnTo>
                  <a:lnTo>
                    <a:pt x="5" y="26"/>
                  </a:lnTo>
                  <a:lnTo>
                    <a:pt x="0" y="17"/>
                  </a:lnTo>
                  <a:lnTo>
                    <a:pt x="5" y="9"/>
                  </a:lnTo>
                  <a:lnTo>
                    <a:pt x="9" y="4"/>
                  </a:lnTo>
                  <a:lnTo>
                    <a:pt x="13" y="0"/>
                  </a:lnTo>
                  <a:lnTo>
                    <a:pt x="22" y="0"/>
                  </a:lnTo>
                  <a:lnTo>
                    <a:pt x="31" y="0"/>
                  </a:lnTo>
                  <a:lnTo>
                    <a:pt x="35" y="4"/>
                  </a:lnTo>
                  <a:lnTo>
                    <a:pt x="39" y="9"/>
                  </a:lnTo>
                  <a:lnTo>
                    <a:pt x="44"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59" name="Freeform 88"/>
            <p:cNvSpPr>
              <a:spLocks noEditPoints="1"/>
            </p:cNvSpPr>
            <p:nvPr/>
          </p:nvSpPr>
          <p:spPr bwMode="auto">
            <a:xfrm>
              <a:off x="5834442" y="4240265"/>
              <a:ext cx="123170" cy="137357"/>
            </a:xfrm>
            <a:custGeom>
              <a:avLst/>
              <a:gdLst/>
              <a:ahLst/>
              <a:cxnLst>
                <a:cxn ang="0">
                  <a:pos x="65" y="35"/>
                </a:cxn>
                <a:cxn ang="0">
                  <a:pos x="65" y="43"/>
                </a:cxn>
                <a:cxn ang="0">
                  <a:pos x="57" y="52"/>
                </a:cxn>
                <a:cxn ang="0">
                  <a:pos x="52" y="61"/>
                </a:cxn>
                <a:cxn ang="0">
                  <a:pos x="44" y="61"/>
                </a:cxn>
                <a:cxn ang="0">
                  <a:pos x="35" y="65"/>
                </a:cxn>
                <a:cxn ang="0">
                  <a:pos x="22" y="61"/>
                </a:cxn>
                <a:cxn ang="0">
                  <a:pos x="13" y="56"/>
                </a:cxn>
                <a:cxn ang="0">
                  <a:pos x="9" y="52"/>
                </a:cxn>
                <a:cxn ang="0">
                  <a:pos x="5" y="43"/>
                </a:cxn>
                <a:cxn ang="0">
                  <a:pos x="0" y="35"/>
                </a:cxn>
                <a:cxn ang="0">
                  <a:pos x="5" y="22"/>
                </a:cxn>
                <a:cxn ang="0">
                  <a:pos x="9" y="13"/>
                </a:cxn>
                <a:cxn ang="0">
                  <a:pos x="13" y="9"/>
                </a:cxn>
                <a:cxn ang="0">
                  <a:pos x="22" y="0"/>
                </a:cxn>
                <a:cxn ang="0">
                  <a:pos x="31" y="0"/>
                </a:cxn>
                <a:cxn ang="0">
                  <a:pos x="39" y="0"/>
                </a:cxn>
                <a:cxn ang="0">
                  <a:pos x="48" y="0"/>
                </a:cxn>
                <a:cxn ang="0">
                  <a:pos x="57" y="9"/>
                </a:cxn>
                <a:cxn ang="0">
                  <a:pos x="61" y="13"/>
                </a:cxn>
                <a:cxn ang="0">
                  <a:pos x="65" y="22"/>
                </a:cxn>
                <a:cxn ang="0">
                  <a:pos x="44" y="30"/>
                </a:cxn>
                <a:cxn ang="0">
                  <a:pos x="44" y="30"/>
                </a:cxn>
                <a:cxn ang="0">
                  <a:pos x="39" y="26"/>
                </a:cxn>
                <a:cxn ang="0">
                  <a:pos x="39" y="26"/>
                </a:cxn>
                <a:cxn ang="0">
                  <a:pos x="35" y="22"/>
                </a:cxn>
                <a:cxn ang="0">
                  <a:pos x="35" y="22"/>
                </a:cxn>
                <a:cxn ang="0">
                  <a:pos x="31" y="26"/>
                </a:cxn>
                <a:cxn ang="0">
                  <a:pos x="31" y="22"/>
                </a:cxn>
                <a:cxn ang="0">
                  <a:pos x="26" y="26"/>
                </a:cxn>
                <a:cxn ang="0">
                  <a:pos x="26" y="26"/>
                </a:cxn>
                <a:cxn ang="0">
                  <a:pos x="26" y="35"/>
                </a:cxn>
                <a:cxn ang="0">
                  <a:pos x="26" y="30"/>
                </a:cxn>
                <a:cxn ang="0">
                  <a:pos x="26" y="35"/>
                </a:cxn>
                <a:cxn ang="0">
                  <a:pos x="26" y="35"/>
                </a:cxn>
                <a:cxn ang="0">
                  <a:pos x="31" y="39"/>
                </a:cxn>
                <a:cxn ang="0">
                  <a:pos x="31" y="39"/>
                </a:cxn>
                <a:cxn ang="0">
                  <a:pos x="39" y="39"/>
                </a:cxn>
                <a:cxn ang="0">
                  <a:pos x="35" y="39"/>
                </a:cxn>
                <a:cxn ang="0">
                  <a:pos x="39" y="35"/>
                </a:cxn>
                <a:cxn ang="0">
                  <a:pos x="39" y="35"/>
                </a:cxn>
                <a:cxn ang="0">
                  <a:pos x="44" y="30"/>
                </a:cxn>
                <a:cxn ang="0">
                  <a:pos x="44" y="35"/>
                </a:cxn>
              </a:cxnLst>
              <a:rect l="0" t="0" r="r" b="b"/>
              <a:pathLst>
                <a:path w="65" h="65">
                  <a:moveTo>
                    <a:pt x="65" y="30"/>
                  </a:moveTo>
                  <a:lnTo>
                    <a:pt x="65" y="35"/>
                  </a:lnTo>
                  <a:lnTo>
                    <a:pt x="65" y="35"/>
                  </a:lnTo>
                  <a:lnTo>
                    <a:pt x="65" y="39"/>
                  </a:lnTo>
                  <a:lnTo>
                    <a:pt x="65" y="43"/>
                  </a:lnTo>
                  <a:lnTo>
                    <a:pt x="65" y="43"/>
                  </a:lnTo>
                  <a:lnTo>
                    <a:pt x="61" y="48"/>
                  </a:lnTo>
                  <a:lnTo>
                    <a:pt x="61" y="52"/>
                  </a:lnTo>
                  <a:lnTo>
                    <a:pt x="57" y="52"/>
                  </a:lnTo>
                  <a:lnTo>
                    <a:pt x="57" y="56"/>
                  </a:lnTo>
                  <a:lnTo>
                    <a:pt x="52" y="56"/>
                  </a:lnTo>
                  <a:lnTo>
                    <a:pt x="52" y="61"/>
                  </a:lnTo>
                  <a:lnTo>
                    <a:pt x="48" y="61"/>
                  </a:lnTo>
                  <a:lnTo>
                    <a:pt x="44" y="61"/>
                  </a:lnTo>
                  <a:lnTo>
                    <a:pt x="44" y="61"/>
                  </a:lnTo>
                  <a:lnTo>
                    <a:pt x="39" y="65"/>
                  </a:lnTo>
                  <a:lnTo>
                    <a:pt x="35" y="65"/>
                  </a:lnTo>
                  <a:lnTo>
                    <a:pt x="35" y="65"/>
                  </a:lnTo>
                  <a:lnTo>
                    <a:pt x="31" y="65"/>
                  </a:lnTo>
                  <a:lnTo>
                    <a:pt x="26" y="61"/>
                  </a:lnTo>
                  <a:lnTo>
                    <a:pt x="22" y="61"/>
                  </a:lnTo>
                  <a:lnTo>
                    <a:pt x="22" y="61"/>
                  </a:lnTo>
                  <a:lnTo>
                    <a:pt x="18" y="61"/>
                  </a:lnTo>
                  <a:lnTo>
                    <a:pt x="13" y="56"/>
                  </a:lnTo>
                  <a:lnTo>
                    <a:pt x="13" y="56"/>
                  </a:lnTo>
                  <a:lnTo>
                    <a:pt x="9" y="52"/>
                  </a:lnTo>
                  <a:lnTo>
                    <a:pt x="9" y="52"/>
                  </a:lnTo>
                  <a:lnTo>
                    <a:pt x="9" y="48"/>
                  </a:lnTo>
                  <a:lnTo>
                    <a:pt x="5" y="43"/>
                  </a:lnTo>
                  <a:lnTo>
                    <a:pt x="5" y="43"/>
                  </a:lnTo>
                  <a:lnTo>
                    <a:pt x="5" y="39"/>
                  </a:lnTo>
                  <a:lnTo>
                    <a:pt x="5" y="35"/>
                  </a:lnTo>
                  <a:lnTo>
                    <a:pt x="0" y="35"/>
                  </a:lnTo>
                  <a:lnTo>
                    <a:pt x="0" y="30"/>
                  </a:lnTo>
                  <a:lnTo>
                    <a:pt x="5" y="26"/>
                  </a:lnTo>
                  <a:lnTo>
                    <a:pt x="5" y="22"/>
                  </a:lnTo>
                  <a:lnTo>
                    <a:pt x="5" y="22"/>
                  </a:lnTo>
                  <a:lnTo>
                    <a:pt x="5" y="17"/>
                  </a:lnTo>
                  <a:lnTo>
                    <a:pt x="9" y="13"/>
                  </a:lnTo>
                  <a:lnTo>
                    <a:pt x="9" y="13"/>
                  </a:lnTo>
                  <a:lnTo>
                    <a:pt x="9" y="9"/>
                  </a:lnTo>
                  <a:lnTo>
                    <a:pt x="13" y="9"/>
                  </a:lnTo>
                  <a:lnTo>
                    <a:pt x="13" y="4"/>
                  </a:lnTo>
                  <a:lnTo>
                    <a:pt x="18" y="4"/>
                  </a:lnTo>
                  <a:lnTo>
                    <a:pt x="22" y="0"/>
                  </a:lnTo>
                  <a:lnTo>
                    <a:pt x="22" y="0"/>
                  </a:lnTo>
                  <a:lnTo>
                    <a:pt x="26" y="0"/>
                  </a:lnTo>
                  <a:lnTo>
                    <a:pt x="31" y="0"/>
                  </a:lnTo>
                  <a:lnTo>
                    <a:pt x="35" y="0"/>
                  </a:lnTo>
                  <a:lnTo>
                    <a:pt x="35" y="0"/>
                  </a:lnTo>
                  <a:lnTo>
                    <a:pt x="39" y="0"/>
                  </a:lnTo>
                  <a:lnTo>
                    <a:pt x="44" y="0"/>
                  </a:lnTo>
                  <a:lnTo>
                    <a:pt x="44" y="0"/>
                  </a:lnTo>
                  <a:lnTo>
                    <a:pt x="48" y="0"/>
                  </a:lnTo>
                  <a:lnTo>
                    <a:pt x="52" y="4"/>
                  </a:lnTo>
                  <a:lnTo>
                    <a:pt x="52" y="4"/>
                  </a:lnTo>
                  <a:lnTo>
                    <a:pt x="57" y="9"/>
                  </a:lnTo>
                  <a:lnTo>
                    <a:pt x="57" y="9"/>
                  </a:lnTo>
                  <a:lnTo>
                    <a:pt x="61" y="13"/>
                  </a:lnTo>
                  <a:lnTo>
                    <a:pt x="61" y="13"/>
                  </a:lnTo>
                  <a:lnTo>
                    <a:pt x="65" y="17"/>
                  </a:lnTo>
                  <a:lnTo>
                    <a:pt x="65" y="22"/>
                  </a:lnTo>
                  <a:lnTo>
                    <a:pt x="65" y="22"/>
                  </a:lnTo>
                  <a:lnTo>
                    <a:pt x="65" y="26"/>
                  </a:lnTo>
                  <a:lnTo>
                    <a:pt x="65" y="30"/>
                  </a:lnTo>
                  <a:close/>
                  <a:moveTo>
                    <a:pt x="44" y="30"/>
                  </a:moveTo>
                  <a:lnTo>
                    <a:pt x="44" y="30"/>
                  </a:lnTo>
                  <a:lnTo>
                    <a:pt x="44" y="26"/>
                  </a:lnTo>
                  <a:lnTo>
                    <a:pt x="44" y="30"/>
                  </a:lnTo>
                  <a:lnTo>
                    <a:pt x="39" y="26"/>
                  </a:lnTo>
                  <a:lnTo>
                    <a:pt x="44" y="26"/>
                  </a:lnTo>
                  <a:lnTo>
                    <a:pt x="39" y="26"/>
                  </a:lnTo>
                  <a:lnTo>
                    <a:pt x="39" y="26"/>
                  </a:lnTo>
                  <a:lnTo>
                    <a:pt x="39" y="26"/>
                  </a:lnTo>
                  <a:lnTo>
                    <a:pt x="39" y="26"/>
                  </a:lnTo>
                  <a:lnTo>
                    <a:pt x="35" y="22"/>
                  </a:lnTo>
                  <a:lnTo>
                    <a:pt x="39" y="26"/>
                  </a:lnTo>
                  <a:lnTo>
                    <a:pt x="35" y="22"/>
                  </a:lnTo>
                  <a:lnTo>
                    <a:pt x="39" y="22"/>
                  </a:lnTo>
                  <a:lnTo>
                    <a:pt x="35" y="22"/>
                  </a:lnTo>
                  <a:lnTo>
                    <a:pt x="35" y="22"/>
                  </a:lnTo>
                  <a:lnTo>
                    <a:pt x="31" y="22"/>
                  </a:lnTo>
                  <a:lnTo>
                    <a:pt x="35" y="22"/>
                  </a:lnTo>
                  <a:lnTo>
                    <a:pt x="31" y="26"/>
                  </a:lnTo>
                  <a:lnTo>
                    <a:pt x="31" y="22"/>
                  </a:lnTo>
                  <a:lnTo>
                    <a:pt x="31" y="26"/>
                  </a:lnTo>
                  <a:lnTo>
                    <a:pt x="31" y="22"/>
                  </a:lnTo>
                  <a:lnTo>
                    <a:pt x="26" y="26"/>
                  </a:lnTo>
                  <a:lnTo>
                    <a:pt x="31" y="26"/>
                  </a:lnTo>
                  <a:lnTo>
                    <a:pt x="26" y="26"/>
                  </a:lnTo>
                  <a:lnTo>
                    <a:pt x="26" y="26"/>
                  </a:lnTo>
                  <a:lnTo>
                    <a:pt x="26" y="30"/>
                  </a:lnTo>
                  <a:lnTo>
                    <a:pt x="26" y="26"/>
                  </a:lnTo>
                  <a:lnTo>
                    <a:pt x="26" y="30"/>
                  </a:lnTo>
                  <a:lnTo>
                    <a:pt x="26" y="30"/>
                  </a:lnTo>
                  <a:lnTo>
                    <a:pt x="26" y="35"/>
                  </a:lnTo>
                  <a:lnTo>
                    <a:pt x="26" y="30"/>
                  </a:lnTo>
                  <a:lnTo>
                    <a:pt x="26" y="35"/>
                  </a:lnTo>
                  <a:lnTo>
                    <a:pt x="26" y="30"/>
                  </a:lnTo>
                  <a:lnTo>
                    <a:pt x="26" y="35"/>
                  </a:lnTo>
                  <a:lnTo>
                    <a:pt x="26" y="35"/>
                  </a:lnTo>
                  <a:lnTo>
                    <a:pt x="26" y="35"/>
                  </a:lnTo>
                  <a:lnTo>
                    <a:pt x="26" y="35"/>
                  </a:lnTo>
                  <a:lnTo>
                    <a:pt x="31" y="39"/>
                  </a:lnTo>
                  <a:lnTo>
                    <a:pt x="26" y="35"/>
                  </a:lnTo>
                  <a:lnTo>
                    <a:pt x="31" y="39"/>
                  </a:lnTo>
                  <a:lnTo>
                    <a:pt x="31" y="39"/>
                  </a:lnTo>
                  <a:lnTo>
                    <a:pt x="31" y="39"/>
                  </a:lnTo>
                  <a:lnTo>
                    <a:pt x="31" y="39"/>
                  </a:lnTo>
                  <a:lnTo>
                    <a:pt x="35" y="39"/>
                  </a:lnTo>
                  <a:lnTo>
                    <a:pt x="31" y="39"/>
                  </a:lnTo>
                  <a:lnTo>
                    <a:pt x="35" y="39"/>
                  </a:lnTo>
                  <a:lnTo>
                    <a:pt x="35" y="39"/>
                  </a:lnTo>
                  <a:lnTo>
                    <a:pt x="39" y="39"/>
                  </a:lnTo>
                  <a:lnTo>
                    <a:pt x="35" y="39"/>
                  </a:lnTo>
                  <a:lnTo>
                    <a:pt x="39" y="39"/>
                  </a:lnTo>
                  <a:lnTo>
                    <a:pt x="35" y="39"/>
                  </a:lnTo>
                  <a:lnTo>
                    <a:pt x="39" y="39"/>
                  </a:lnTo>
                  <a:lnTo>
                    <a:pt x="39" y="39"/>
                  </a:lnTo>
                  <a:lnTo>
                    <a:pt x="39" y="35"/>
                  </a:lnTo>
                  <a:lnTo>
                    <a:pt x="39" y="39"/>
                  </a:lnTo>
                  <a:lnTo>
                    <a:pt x="44" y="35"/>
                  </a:lnTo>
                  <a:lnTo>
                    <a:pt x="39" y="35"/>
                  </a:lnTo>
                  <a:lnTo>
                    <a:pt x="44" y="35"/>
                  </a:lnTo>
                  <a:lnTo>
                    <a:pt x="44" y="35"/>
                  </a:lnTo>
                  <a:lnTo>
                    <a:pt x="44" y="30"/>
                  </a:lnTo>
                  <a:lnTo>
                    <a:pt x="44" y="35"/>
                  </a:lnTo>
                  <a:lnTo>
                    <a:pt x="44" y="30"/>
                  </a:lnTo>
                  <a:lnTo>
                    <a:pt x="44" y="35"/>
                  </a:lnTo>
                  <a:lnTo>
                    <a:pt x="44"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0" name="Freeform 89"/>
            <p:cNvSpPr>
              <a:spLocks/>
            </p:cNvSpPr>
            <p:nvPr/>
          </p:nvSpPr>
          <p:spPr bwMode="auto">
            <a:xfrm>
              <a:off x="6203951" y="4027436"/>
              <a:ext cx="74198" cy="84528"/>
            </a:xfrm>
            <a:custGeom>
              <a:avLst/>
              <a:gdLst/>
              <a:ahLst/>
              <a:cxnLst>
                <a:cxn ang="0">
                  <a:pos x="39" y="21"/>
                </a:cxn>
                <a:cxn ang="0">
                  <a:pos x="35" y="26"/>
                </a:cxn>
                <a:cxn ang="0">
                  <a:pos x="31" y="34"/>
                </a:cxn>
                <a:cxn ang="0">
                  <a:pos x="26" y="39"/>
                </a:cxn>
                <a:cxn ang="0">
                  <a:pos x="18" y="39"/>
                </a:cxn>
                <a:cxn ang="0">
                  <a:pos x="9" y="39"/>
                </a:cxn>
                <a:cxn ang="0">
                  <a:pos x="5" y="34"/>
                </a:cxn>
                <a:cxn ang="0">
                  <a:pos x="0" y="26"/>
                </a:cxn>
                <a:cxn ang="0">
                  <a:pos x="0" y="21"/>
                </a:cxn>
                <a:cxn ang="0">
                  <a:pos x="0" y="13"/>
                </a:cxn>
                <a:cxn ang="0">
                  <a:pos x="5" y="4"/>
                </a:cxn>
                <a:cxn ang="0">
                  <a:pos x="9" y="0"/>
                </a:cxn>
                <a:cxn ang="0">
                  <a:pos x="18" y="0"/>
                </a:cxn>
                <a:cxn ang="0">
                  <a:pos x="26" y="0"/>
                </a:cxn>
                <a:cxn ang="0">
                  <a:pos x="31" y="4"/>
                </a:cxn>
                <a:cxn ang="0">
                  <a:pos x="35" y="13"/>
                </a:cxn>
                <a:cxn ang="0">
                  <a:pos x="39" y="21"/>
                </a:cxn>
              </a:cxnLst>
              <a:rect l="0" t="0" r="r" b="b"/>
              <a:pathLst>
                <a:path w="39" h="39">
                  <a:moveTo>
                    <a:pt x="39" y="21"/>
                  </a:moveTo>
                  <a:lnTo>
                    <a:pt x="35" y="26"/>
                  </a:lnTo>
                  <a:lnTo>
                    <a:pt x="31" y="34"/>
                  </a:lnTo>
                  <a:lnTo>
                    <a:pt x="26" y="39"/>
                  </a:lnTo>
                  <a:lnTo>
                    <a:pt x="18" y="39"/>
                  </a:lnTo>
                  <a:lnTo>
                    <a:pt x="9" y="39"/>
                  </a:lnTo>
                  <a:lnTo>
                    <a:pt x="5" y="34"/>
                  </a:lnTo>
                  <a:lnTo>
                    <a:pt x="0" y="26"/>
                  </a:lnTo>
                  <a:lnTo>
                    <a:pt x="0" y="21"/>
                  </a:lnTo>
                  <a:lnTo>
                    <a:pt x="0" y="13"/>
                  </a:lnTo>
                  <a:lnTo>
                    <a:pt x="5" y="4"/>
                  </a:lnTo>
                  <a:lnTo>
                    <a:pt x="9" y="0"/>
                  </a:lnTo>
                  <a:lnTo>
                    <a:pt x="18" y="0"/>
                  </a:lnTo>
                  <a:lnTo>
                    <a:pt x="26" y="0"/>
                  </a:lnTo>
                  <a:lnTo>
                    <a:pt x="31" y="4"/>
                  </a:lnTo>
                  <a:lnTo>
                    <a:pt x="35" y="13"/>
                  </a:lnTo>
                  <a:lnTo>
                    <a:pt x="39" y="21"/>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1" name="Freeform 90"/>
            <p:cNvSpPr>
              <a:spLocks noEditPoints="1"/>
            </p:cNvSpPr>
            <p:nvPr/>
          </p:nvSpPr>
          <p:spPr bwMode="auto">
            <a:xfrm>
              <a:off x="6178723" y="4000266"/>
              <a:ext cx="115749" cy="138867"/>
            </a:xfrm>
            <a:custGeom>
              <a:avLst/>
              <a:gdLst/>
              <a:ahLst/>
              <a:cxnLst>
                <a:cxn ang="0">
                  <a:pos x="61" y="39"/>
                </a:cxn>
                <a:cxn ang="0">
                  <a:pos x="61" y="47"/>
                </a:cxn>
                <a:cxn ang="0">
                  <a:pos x="57" y="56"/>
                </a:cxn>
                <a:cxn ang="0">
                  <a:pos x="48" y="60"/>
                </a:cxn>
                <a:cxn ang="0">
                  <a:pos x="39" y="65"/>
                </a:cxn>
                <a:cxn ang="0">
                  <a:pos x="31" y="65"/>
                </a:cxn>
                <a:cxn ang="0">
                  <a:pos x="22" y="65"/>
                </a:cxn>
                <a:cxn ang="0">
                  <a:pos x="13" y="60"/>
                </a:cxn>
                <a:cxn ang="0">
                  <a:pos x="5" y="52"/>
                </a:cxn>
                <a:cxn ang="0">
                  <a:pos x="0" y="43"/>
                </a:cxn>
                <a:cxn ang="0">
                  <a:pos x="0" y="34"/>
                </a:cxn>
                <a:cxn ang="0">
                  <a:pos x="0" y="26"/>
                </a:cxn>
                <a:cxn ang="0">
                  <a:pos x="5" y="17"/>
                </a:cxn>
                <a:cxn ang="0">
                  <a:pos x="9" y="8"/>
                </a:cxn>
                <a:cxn ang="0">
                  <a:pos x="18" y="4"/>
                </a:cxn>
                <a:cxn ang="0">
                  <a:pos x="26" y="0"/>
                </a:cxn>
                <a:cxn ang="0">
                  <a:pos x="35" y="0"/>
                </a:cxn>
                <a:cxn ang="0">
                  <a:pos x="44" y="4"/>
                </a:cxn>
                <a:cxn ang="0">
                  <a:pos x="52" y="8"/>
                </a:cxn>
                <a:cxn ang="0">
                  <a:pos x="57" y="17"/>
                </a:cxn>
                <a:cxn ang="0">
                  <a:pos x="61" y="26"/>
                </a:cxn>
                <a:cxn ang="0">
                  <a:pos x="39" y="30"/>
                </a:cxn>
                <a:cxn ang="0">
                  <a:pos x="39" y="30"/>
                </a:cxn>
                <a:cxn ang="0">
                  <a:pos x="35" y="26"/>
                </a:cxn>
                <a:cxn ang="0">
                  <a:pos x="35" y="26"/>
                </a:cxn>
                <a:cxn ang="0">
                  <a:pos x="31" y="26"/>
                </a:cxn>
                <a:cxn ang="0">
                  <a:pos x="31" y="26"/>
                </a:cxn>
                <a:cxn ang="0">
                  <a:pos x="26" y="26"/>
                </a:cxn>
                <a:cxn ang="0">
                  <a:pos x="26" y="26"/>
                </a:cxn>
                <a:cxn ang="0">
                  <a:pos x="26" y="30"/>
                </a:cxn>
                <a:cxn ang="0">
                  <a:pos x="26" y="30"/>
                </a:cxn>
                <a:cxn ang="0">
                  <a:pos x="22" y="34"/>
                </a:cxn>
                <a:cxn ang="0">
                  <a:pos x="22" y="34"/>
                </a:cxn>
                <a:cxn ang="0">
                  <a:pos x="26" y="39"/>
                </a:cxn>
                <a:cxn ang="0">
                  <a:pos x="26" y="39"/>
                </a:cxn>
                <a:cxn ang="0">
                  <a:pos x="31" y="43"/>
                </a:cxn>
                <a:cxn ang="0">
                  <a:pos x="31" y="39"/>
                </a:cxn>
                <a:cxn ang="0">
                  <a:pos x="35" y="39"/>
                </a:cxn>
                <a:cxn ang="0">
                  <a:pos x="35" y="43"/>
                </a:cxn>
                <a:cxn ang="0">
                  <a:pos x="39" y="39"/>
                </a:cxn>
                <a:cxn ang="0">
                  <a:pos x="39" y="39"/>
                </a:cxn>
                <a:cxn ang="0">
                  <a:pos x="39" y="34"/>
                </a:cxn>
                <a:cxn ang="0">
                  <a:pos x="39" y="34"/>
                </a:cxn>
              </a:cxnLst>
              <a:rect l="0" t="0" r="r" b="b"/>
              <a:pathLst>
                <a:path w="61" h="65">
                  <a:moveTo>
                    <a:pt x="61" y="30"/>
                  </a:moveTo>
                  <a:lnTo>
                    <a:pt x="61" y="34"/>
                  </a:lnTo>
                  <a:lnTo>
                    <a:pt x="61" y="39"/>
                  </a:lnTo>
                  <a:lnTo>
                    <a:pt x="61" y="39"/>
                  </a:lnTo>
                  <a:lnTo>
                    <a:pt x="61" y="43"/>
                  </a:lnTo>
                  <a:lnTo>
                    <a:pt x="61" y="47"/>
                  </a:lnTo>
                  <a:lnTo>
                    <a:pt x="57" y="52"/>
                  </a:lnTo>
                  <a:lnTo>
                    <a:pt x="57" y="52"/>
                  </a:lnTo>
                  <a:lnTo>
                    <a:pt x="57" y="56"/>
                  </a:lnTo>
                  <a:lnTo>
                    <a:pt x="52" y="56"/>
                  </a:lnTo>
                  <a:lnTo>
                    <a:pt x="52" y="60"/>
                  </a:lnTo>
                  <a:lnTo>
                    <a:pt x="48" y="60"/>
                  </a:lnTo>
                  <a:lnTo>
                    <a:pt x="44" y="60"/>
                  </a:lnTo>
                  <a:lnTo>
                    <a:pt x="44" y="65"/>
                  </a:lnTo>
                  <a:lnTo>
                    <a:pt x="39" y="65"/>
                  </a:lnTo>
                  <a:lnTo>
                    <a:pt x="35" y="65"/>
                  </a:lnTo>
                  <a:lnTo>
                    <a:pt x="31" y="65"/>
                  </a:lnTo>
                  <a:lnTo>
                    <a:pt x="31" y="65"/>
                  </a:lnTo>
                  <a:lnTo>
                    <a:pt x="26" y="65"/>
                  </a:lnTo>
                  <a:lnTo>
                    <a:pt x="22" y="65"/>
                  </a:lnTo>
                  <a:lnTo>
                    <a:pt x="22" y="65"/>
                  </a:lnTo>
                  <a:lnTo>
                    <a:pt x="18" y="60"/>
                  </a:lnTo>
                  <a:lnTo>
                    <a:pt x="13" y="60"/>
                  </a:lnTo>
                  <a:lnTo>
                    <a:pt x="13" y="60"/>
                  </a:lnTo>
                  <a:lnTo>
                    <a:pt x="9" y="56"/>
                  </a:lnTo>
                  <a:lnTo>
                    <a:pt x="9" y="56"/>
                  </a:lnTo>
                  <a:lnTo>
                    <a:pt x="5" y="52"/>
                  </a:lnTo>
                  <a:lnTo>
                    <a:pt x="5" y="52"/>
                  </a:lnTo>
                  <a:lnTo>
                    <a:pt x="5" y="47"/>
                  </a:lnTo>
                  <a:lnTo>
                    <a:pt x="0" y="43"/>
                  </a:lnTo>
                  <a:lnTo>
                    <a:pt x="0" y="39"/>
                  </a:lnTo>
                  <a:lnTo>
                    <a:pt x="0" y="39"/>
                  </a:lnTo>
                  <a:lnTo>
                    <a:pt x="0" y="34"/>
                  </a:lnTo>
                  <a:lnTo>
                    <a:pt x="0" y="30"/>
                  </a:lnTo>
                  <a:lnTo>
                    <a:pt x="0" y="26"/>
                  </a:lnTo>
                  <a:lnTo>
                    <a:pt x="0" y="26"/>
                  </a:lnTo>
                  <a:lnTo>
                    <a:pt x="0" y="21"/>
                  </a:lnTo>
                  <a:lnTo>
                    <a:pt x="5" y="21"/>
                  </a:lnTo>
                  <a:lnTo>
                    <a:pt x="5" y="17"/>
                  </a:lnTo>
                  <a:lnTo>
                    <a:pt x="5" y="13"/>
                  </a:lnTo>
                  <a:lnTo>
                    <a:pt x="9" y="13"/>
                  </a:lnTo>
                  <a:lnTo>
                    <a:pt x="9" y="8"/>
                  </a:lnTo>
                  <a:lnTo>
                    <a:pt x="13" y="8"/>
                  </a:lnTo>
                  <a:lnTo>
                    <a:pt x="13" y="4"/>
                  </a:lnTo>
                  <a:lnTo>
                    <a:pt x="18" y="4"/>
                  </a:lnTo>
                  <a:lnTo>
                    <a:pt x="22" y="4"/>
                  </a:lnTo>
                  <a:lnTo>
                    <a:pt x="22" y="0"/>
                  </a:lnTo>
                  <a:lnTo>
                    <a:pt x="26" y="0"/>
                  </a:lnTo>
                  <a:lnTo>
                    <a:pt x="31" y="0"/>
                  </a:lnTo>
                  <a:lnTo>
                    <a:pt x="31" y="0"/>
                  </a:lnTo>
                  <a:lnTo>
                    <a:pt x="35" y="0"/>
                  </a:lnTo>
                  <a:lnTo>
                    <a:pt x="39" y="0"/>
                  </a:lnTo>
                  <a:lnTo>
                    <a:pt x="44" y="4"/>
                  </a:lnTo>
                  <a:lnTo>
                    <a:pt x="44" y="4"/>
                  </a:lnTo>
                  <a:lnTo>
                    <a:pt x="48" y="4"/>
                  </a:lnTo>
                  <a:lnTo>
                    <a:pt x="52" y="8"/>
                  </a:lnTo>
                  <a:lnTo>
                    <a:pt x="52" y="8"/>
                  </a:lnTo>
                  <a:lnTo>
                    <a:pt x="57" y="13"/>
                  </a:lnTo>
                  <a:lnTo>
                    <a:pt x="57" y="13"/>
                  </a:lnTo>
                  <a:lnTo>
                    <a:pt x="57" y="17"/>
                  </a:lnTo>
                  <a:lnTo>
                    <a:pt x="61" y="21"/>
                  </a:lnTo>
                  <a:lnTo>
                    <a:pt x="61" y="21"/>
                  </a:lnTo>
                  <a:lnTo>
                    <a:pt x="61" y="26"/>
                  </a:lnTo>
                  <a:lnTo>
                    <a:pt x="61" y="26"/>
                  </a:lnTo>
                  <a:lnTo>
                    <a:pt x="61" y="30"/>
                  </a:lnTo>
                  <a:close/>
                  <a:moveTo>
                    <a:pt x="39" y="30"/>
                  </a:moveTo>
                  <a:lnTo>
                    <a:pt x="39" y="34"/>
                  </a:lnTo>
                  <a:lnTo>
                    <a:pt x="39" y="30"/>
                  </a:lnTo>
                  <a:lnTo>
                    <a:pt x="39" y="30"/>
                  </a:lnTo>
                  <a:lnTo>
                    <a:pt x="39" y="26"/>
                  </a:lnTo>
                  <a:lnTo>
                    <a:pt x="39" y="30"/>
                  </a:lnTo>
                  <a:lnTo>
                    <a:pt x="35" y="26"/>
                  </a:lnTo>
                  <a:lnTo>
                    <a:pt x="39" y="26"/>
                  </a:lnTo>
                  <a:lnTo>
                    <a:pt x="35" y="26"/>
                  </a:lnTo>
                  <a:lnTo>
                    <a:pt x="35" y="26"/>
                  </a:lnTo>
                  <a:lnTo>
                    <a:pt x="35" y="26"/>
                  </a:lnTo>
                  <a:lnTo>
                    <a:pt x="35" y="26"/>
                  </a:lnTo>
                  <a:lnTo>
                    <a:pt x="31" y="26"/>
                  </a:lnTo>
                  <a:lnTo>
                    <a:pt x="35" y="26"/>
                  </a:lnTo>
                  <a:lnTo>
                    <a:pt x="31" y="26"/>
                  </a:lnTo>
                  <a:lnTo>
                    <a:pt x="31" y="26"/>
                  </a:lnTo>
                  <a:lnTo>
                    <a:pt x="31" y="26"/>
                  </a:lnTo>
                  <a:lnTo>
                    <a:pt x="31" y="26"/>
                  </a:lnTo>
                  <a:lnTo>
                    <a:pt x="26" y="26"/>
                  </a:lnTo>
                  <a:lnTo>
                    <a:pt x="31" y="26"/>
                  </a:lnTo>
                  <a:lnTo>
                    <a:pt x="26" y="26"/>
                  </a:lnTo>
                  <a:lnTo>
                    <a:pt x="26" y="26"/>
                  </a:lnTo>
                  <a:lnTo>
                    <a:pt x="26" y="30"/>
                  </a:lnTo>
                  <a:lnTo>
                    <a:pt x="26" y="26"/>
                  </a:lnTo>
                  <a:lnTo>
                    <a:pt x="26" y="30"/>
                  </a:lnTo>
                  <a:lnTo>
                    <a:pt x="26" y="26"/>
                  </a:lnTo>
                  <a:lnTo>
                    <a:pt x="22" y="30"/>
                  </a:lnTo>
                  <a:lnTo>
                    <a:pt x="26" y="30"/>
                  </a:lnTo>
                  <a:lnTo>
                    <a:pt x="22" y="34"/>
                  </a:lnTo>
                  <a:lnTo>
                    <a:pt x="22" y="30"/>
                  </a:lnTo>
                  <a:lnTo>
                    <a:pt x="22" y="34"/>
                  </a:lnTo>
                  <a:lnTo>
                    <a:pt x="22" y="30"/>
                  </a:lnTo>
                  <a:lnTo>
                    <a:pt x="22" y="34"/>
                  </a:lnTo>
                  <a:lnTo>
                    <a:pt x="22" y="34"/>
                  </a:lnTo>
                  <a:lnTo>
                    <a:pt x="26" y="39"/>
                  </a:lnTo>
                  <a:lnTo>
                    <a:pt x="22" y="34"/>
                  </a:lnTo>
                  <a:lnTo>
                    <a:pt x="26" y="39"/>
                  </a:lnTo>
                  <a:lnTo>
                    <a:pt x="26" y="39"/>
                  </a:lnTo>
                  <a:lnTo>
                    <a:pt x="26" y="39"/>
                  </a:lnTo>
                  <a:lnTo>
                    <a:pt x="26" y="39"/>
                  </a:lnTo>
                  <a:lnTo>
                    <a:pt x="26" y="39"/>
                  </a:lnTo>
                  <a:lnTo>
                    <a:pt x="26" y="39"/>
                  </a:lnTo>
                  <a:lnTo>
                    <a:pt x="31" y="43"/>
                  </a:lnTo>
                  <a:lnTo>
                    <a:pt x="26" y="39"/>
                  </a:lnTo>
                  <a:lnTo>
                    <a:pt x="31" y="43"/>
                  </a:lnTo>
                  <a:lnTo>
                    <a:pt x="31" y="39"/>
                  </a:lnTo>
                  <a:lnTo>
                    <a:pt x="31" y="43"/>
                  </a:lnTo>
                  <a:lnTo>
                    <a:pt x="31" y="43"/>
                  </a:lnTo>
                  <a:lnTo>
                    <a:pt x="35" y="39"/>
                  </a:lnTo>
                  <a:lnTo>
                    <a:pt x="31" y="43"/>
                  </a:lnTo>
                  <a:lnTo>
                    <a:pt x="35" y="39"/>
                  </a:lnTo>
                  <a:lnTo>
                    <a:pt x="35" y="43"/>
                  </a:lnTo>
                  <a:lnTo>
                    <a:pt x="35" y="39"/>
                  </a:lnTo>
                  <a:lnTo>
                    <a:pt x="35" y="39"/>
                  </a:lnTo>
                  <a:lnTo>
                    <a:pt x="39" y="39"/>
                  </a:lnTo>
                  <a:lnTo>
                    <a:pt x="35" y="39"/>
                  </a:lnTo>
                  <a:lnTo>
                    <a:pt x="39" y="39"/>
                  </a:lnTo>
                  <a:lnTo>
                    <a:pt x="39" y="39"/>
                  </a:lnTo>
                  <a:lnTo>
                    <a:pt x="39" y="34"/>
                  </a:lnTo>
                  <a:lnTo>
                    <a:pt x="39" y="39"/>
                  </a:lnTo>
                  <a:lnTo>
                    <a:pt x="39" y="34"/>
                  </a:lnTo>
                  <a:lnTo>
                    <a:pt x="39" y="34"/>
                  </a:lnTo>
                  <a:lnTo>
                    <a:pt x="39" y="30"/>
                  </a:lnTo>
                  <a:lnTo>
                    <a:pt x="39" y="34"/>
                  </a:lnTo>
                  <a:lnTo>
                    <a:pt x="39"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2" name="Freeform 91"/>
            <p:cNvSpPr>
              <a:spLocks/>
            </p:cNvSpPr>
            <p:nvPr/>
          </p:nvSpPr>
          <p:spPr bwMode="auto">
            <a:xfrm>
              <a:off x="6542295" y="2758009"/>
              <a:ext cx="72714" cy="83018"/>
            </a:xfrm>
            <a:custGeom>
              <a:avLst/>
              <a:gdLst/>
              <a:ahLst/>
              <a:cxnLst>
                <a:cxn ang="0">
                  <a:pos x="39" y="17"/>
                </a:cxn>
                <a:cxn ang="0">
                  <a:pos x="39" y="26"/>
                </a:cxn>
                <a:cxn ang="0">
                  <a:pos x="35" y="35"/>
                </a:cxn>
                <a:cxn ang="0">
                  <a:pos x="26" y="39"/>
                </a:cxn>
                <a:cxn ang="0">
                  <a:pos x="22" y="39"/>
                </a:cxn>
                <a:cxn ang="0">
                  <a:pos x="13" y="39"/>
                </a:cxn>
                <a:cxn ang="0">
                  <a:pos x="4" y="35"/>
                </a:cxn>
                <a:cxn ang="0">
                  <a:pos x="0" y="26"/>
                </a:cxn>
                <a:cxn ang="0">
                  <a:pos x="0" y="17"/>
                </a:cxn>
                <a:cxn ang="0">
                  <a:pos x="0" y="13"/>
                </a:cxn>
                <a:cxn ang="0">
                  <a:pos x="4" y="5"/>
                </a:cxn>
                <a:cxn ang="0">
                  <a:pos x="13" y="0"/>
                </a:cxn>
                <a:cxn ang="0">
                  <a:pos x="22" y="0"/>
                </a:cxn>
                <a:cxn ang="0">
                  <a:pos x="26" y="0"/>
                </a:cxn>
                <a:cxn ang="0">
                  <a:pos x="35" y="5"/>
                </a:cxn>
                <a:cxn ang="0">
                  <a:pos x="39" y="13"/>
                </a:cxn>
                <a:cxn ang="0">
                  <a:pos x="39" y="17"/>
                </a:cxn>
              </a:cxnLst>
              <a:rect l="0" t="0" r="r" b="b"/>
              <a:pathLst>
                <a:path w="39" h="39">
                  <a:moveTo>
                    <a:pt x="39" y="17"/>
                  </a:moveTo>
                  <a:lnTo>
                    <a:pt x="39" y="26"/>
                  </a:lnTo>
                  <a:lnTo>
                    <a:pt x="35" y="35"/>
                  </a:lnTo>
                  <a:lnTo>
                    <a:pt x="26" y="39"/>
                  </a:lnTo>
                  <a:lnTo>
                    <a:pt x="22" y="39"/>
                  </a:lnTo>
                  <a:lnTo>
                    <a:pt x="13" y="39"/>
                  </a:lnTo>
                  <a:lnTo>
                    <a:pt x="4" y="35"/>
                  </a:lnTo>
                  <a:lnTo>
                    <a:pt x="0" y="26"/>
                  </a:lnTo>
                  <a:lnTo>
                    <a:pt x="0" y="17"/>
                  </a:lnTo>
                  <a:lnTo>
                    <a:pt x="0" y="13"/>
                  </a:lnTo>
                  <a:lnTo>
                    <a:pt x="4" y="5"/>
                  </a:lnTo>
                  <a:lnTo>
                    <a:pt x="13" y="0"/>
                  </a:lnTo>
                  <a:lnTo>
                    <a:pt x="22" y="0"/>
                  </a:lnTo>
                  <a:lnTo>
                    <a:pt x="26" y="0"/>
                  </a:lnTo>
                  <a:lnTo>
                    <a:pt x="35" y="5"/>
                  </a:lnTo>
                  <a:lnTo>
                    <a:pt x="39" y="13"/>
                  </a:lnTo>
                  <a:lnTo>
                    <a:pt x="39" y="17"/>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3" name="Freeform 92"/>
            <p:cNvSpPr>
              <a:spLocks noEditPoints="1"/>
            </p:cNvSpPr>
            <p:nvPr/>
          </p:nvSpPr>
          <p:spPr bwMode="auto">
            <a:xfrm>
              <a:off x="6517067" y="2730839"/>
              <a:ext cx="123170" cy="138867"/>
            </a:xfrm>
            <a:custGeom>
              <a:avLst/>
              <a:gdLst/>
              <a:ahLst/>
              <a:cxnLst>
                <a:cxn ang="0">
                  <a:pos x="65" y="39"/>
                </a:cxn>
                <a:cxn ang="0">
                  <a:pos x="61" y="48"/>
                </a:cxn>
                <a:cxn ang="0">
                  <a:pos x="56" y="52"/>
                </a:cxn>
                <a:cxn ang="0">
                  <a:pos x="48" y="61"/>
                </a:cxn>
                <a:cxn ang="0">
                  <a:pos x="39" y="65"/>
                </a:cxn>
                <a:cxn ang="0">
                  <a:pos x="30" y="65"/>
                </a:cxn>
                <a:cxn ang="0">
                  <a:pos x="22" y="61"/>
                </a:cxn>
                <a:cxn ang="0">
                  <a:pos x="13" y="56"/>
                </a:cxn>
                <a:cxn ang="0">
                  <a:pos x="9" y="52"/>
                </a:cxn>
                <a:cxn ang="0">
                  <a:pos x="4" y="43"/>
                </a:cxn>
                <a:cxn ang="0">
                  <a:pos x="0" y="35"/>
                </a:cxn>
                <a:cxn ang="0">
                  <a:pos x="0" y="26"/>
                </a:cxn>
                <a:cxn ang="0">
                  <a:pos x="4" y="13"/>
                </a:cxn>
                <a:cxn ang="0">
                  <a:pos x="9" y="9"/>
                </a:cxn>
                <a:cxn ang="0">
                  <a:pos x="17" y="5"/>
                </a:cxn>
                <a:cxn ang="0">
                  <a:pos x="26" y="0"/>
                </a:cxn>
                <a:cxn ang="0">
                  <a:pos x="39" y="0"/>
                </a:cxn>
                <a:cxn ang="0">
                  <a:pos x="48" y="5"/>
                </a:cxn>
                <a:cxn ang="0">
                  <a:pos x="56" y="9"/>
                </a:cxn>
                <a:cxn ang="0">
                  <a:pos x="61" y="13"/>
                </a:cxn>
                <a:cxn ang="0">
                  <a:pos x="65" y="26"/>
                </a:cxn>
                <a:cxn ang="0">
                  <a:pos x="39" y="30"/>
                </a:cxn>
                <a:cxn ang="0">
                  <a:pos x="39" y="30"/>
                </a:cxn>
                <a:cxn ang="0">
                  <a:pos x="39" y="26"/>
                </a:cxn>
                <a:cxn ang="0">
                  <a:pos x="39" y="26"/>
                </a:cxn>
                <a:cxn ang="0">
                  <a:pos x="35" y="26"/>
                </a:cxn>
                <a:cxn ang="0">
                  <a:pos x="35" y="26"/>
                </a:cxn>
                <a:cxn ang="0">
                  <a:pos x="30" y="26"/>
                </a:cxn>
                <a:cxn ang="0">
                  <a:pos x="30" y="26"/>
                </a:cxn>
                <a:cxn ang="0">
                  <a:pos x="26" y="30"/>
                </a:cxn>
                <a:cxn ang="0">
                  <a:pos x="26" y="26"/>
                </a:cxn>
                <a:cxn ang="0">
                  <a:pos x="26" y="35"/>
                </a:cxn>
                <a:cxn ang="0">
                  <a:pos x="26" y="35"/>
                </a:cxn>
                <a:cxn ang="0">
                  <a:pos x="26" y="39"/>
                </a:cxn>
                <a:cxn ang="0">
                  <a:pos x="26" y="39"/>
                </a:cxn>
                <a:cxn ang="0">
                  <a:pos x="30" y="39"/>
                </a:cxn>
                <a:cxn ang="0">
                  <a:pos x="30" y="39"/>
                </a:cxn>
                <a:cxn ang="0">
                  <a:pos x="35" y="39"/>
                </a:cxn>
                <a:cxn ang="0">
                  <a:pos x="35" y="39"/>
                </a:cxn>
                <a:cxn ang="0">
                  <a:pos x="39" y="39"/>
                </a:cxn>
                <a:cxn ang="0">
                  <a:pos x="39" y="39"/>
                </a:cxn>
                <a:cxn ang="0">
                  <a:pos x="39" y="35"/>
                </a:cxn>
                <a:cxn ang="0">
                  <a:pos x="39" y="35"/>
                </a:cxn>
              </a:cxnLst>
              <a:rect l="0" t="0" r="r" b="b"/>
              <a:pathLst>
                <a:path w="65" h="65">
                  <a:moveTo>
                    <a:pt x="65" y="30"/>
                  </a:moveTo>
                  <a:lnTo>
                    <a:pt x="65" y="35"/>
                  </a:lnTo>
                  <a:lnTo>
                    <a:pt x="65" y="39"/>
                  </a:lnTo>
                  <a:lnTo>
                    <a:pt x="65" y="39"/>
                  </a:lnTo>
                  <a:lnTo>
                    <a:pt x="61" y="43"/>
                  </a:lnTo>
                  <a:lnTo>
                    <a:pt x="61" y="48"/>
                  </a:lnTo>
                  <a:lnTo>
                    <a:pt x="61" y="48"/>
                  </a:lnTo>
                  <a:lnTo>
                    <a:pt x="61" y="52"/>
                  </a:lnTo>
                  <a:lnTo>
                    <a:pt x="56" y="52"/>
                  </a:lnTo>
                  <a:lnTo>
                    <a:pt x="56" y="56"/>
                  </a:lnTo>
                  <a:lnTo>
                    <a:pt x="52" y="56"/>
                  </a:lnTo>
                  <a:lnTo>
                    <a:pt x="48" y="61"/>
                  </a:lnTo>
                  <a:lnTo>
                    <a:pt x="48" y="61"/>
                  </a:lnTo>
                  <a:lnTo>
                    <a:pt x="43" y="61"/>
                  </a:lnTo>
                  <a:lnTo>
                    <a:pt x="39" y="65"/>
                  </a:lnTo>
                  <a:lnTo>
                    <a:pt x="39" y="65"/>
                  </a:lnTo>
                  <a:lnTo>
                    <a:pt x="35" y="65"/>
                  </a:lnTo>
                  <a:lnTo>
                    <a:pt x="30" y="65"/>
                  </a:lnTo>
                  <a:lnTo>
                    <a:pt x="26" y="65"/>
                  </a:lnTo>
                  <a:lnTo>
                    <a:pt x="26" y="65"/>
                  </a:lnTo>
                  <a:lnTo>
                    <a:pt x="22" y="61"/>
                  </a:lnTo>
                  <a:lnTo>
                    <a:pt x="17" y="61"/>
                  </a:lnTo>
                  <a:lnTo>
                    <a:pt x="17" y="61"/>
                  </a:lnTo>
                  <a:lnTo>
                    <a:pt x="13" y="56"/>
                  </a:lnTo>
                  <a:lnTo>
                    <a:pt x="9" y="56"/>
                  </a:lnTo>
                  <a:lnTo>
                    <a:pt x="9" y="52"/>
                  </a:lnTo>
                  <a:lnTo>
                    <a:pt x="9" y="52"/>
                  </a:lnTo>
                  <a:lnTo>
                    <a:pt x="4" y="48"/>
                  </a:lnTo>
                  <a:lnTo>
                    <a:pt x="4" y="48"/>
                  </a:lnTo>
                  <a:lnTo>
                    <a:pt x="4" y="43"/>
                  </a:lnTo>
                  <a:lnTo>
                    <a:pt x="0" y="39"/>
                  </a:lnTo>
                  <a:lnTo>
                    <a:pt x="0" y="39"/>
                  </a:lnTo>
                  <a:lnTo>
                    <a:pt x="0" y="35"/>
                  </a:lnTo>
                  <a:lnTo>
                    <a:pt x="0" y="30"/>
                  </a:lnTo>
                  <a:lnTo>
                    <a:pt x="0" y="26"/>
                  </a:lnTo>
                  <a:lnTo>
                    <a:pt x="0" y="26"/>
                  </a:lnTo>
                  <a:lnTo>
                    <a:pt x="4" y="22"/>
                  </a:lnTo>
                  <a:lnTo>
                    <a:pt x="4" y="18"/>
                  </a:lnTo>
                  <a:lnTo>
                    <a:pt x="4" y="13"/>
                  </a:lnTo>
                  <a:lnTo>
                    <a:pt x="9" y="13"/>
                  </a:lnTo>
                  <a:lnTo>
                    <a:pt x="9" y="9"/>
                  </a:lnTo>
                  <a:lnTo>
                    <a:pt x="9" y="9"/>
                  </a:lnTo>
                  <a:lnTo>
                    <a:pt x="13" y="5"/>
                  </a:lnTo>
                  <a:lnTo>
                    <a:pt x="17" y="5"/>
                  </a:lnTo>
                  <a:lnTo>
                    <a:pt x="17" y="5"/>
                  </a:lnTo>
                  <a:lnTo>
                    <a:pt x="22" y="0"/>
                  </a:lnTo>
                  <a:lnTo>
                    <a:pt x="26" y="0"/>
                  </a:lnTo>
                  <a:lnTo>
                    <a:pt x="26" y="0"/>
                  </a:lnTo>
                  <a:lnTo>
                    <a:pt x="30" y="0"/>
                  </a:lnTo>
                  <a:lnTo>
                    <a:pt x="35" y="0"/>
                  </a:lnTo>
                  <a:lnTo>
                    <a:pt x="39" y="0"/>
                  </a:lnTo>
                  <a:lnTo>
                    <a:pt x="39" y="0"/>
                  </a:lnTo>
                  <a:lnTo>
                    <a:pt x="43" y="0"/>
                  </a:lnTo>
                  <a:lnTo>
                    <a:pt x="48" y="5"/>
                  </a:lnTo>
                  <a:lnTo>
                    <a:pt x="48" y="5"/>
                  </a:lnTo>
                  <a:lnTo>
                    <a:pt x="52" y="5"/>
                  </a:lnTo>
                  <a:lnTo>
                    <a:pt x="56" y="9"/>
                  </a:lnTo>
                  <a:lnTo>
                    <a:pt x="56" y="9"/>
                  </a:lnTo>
                  <a:lnTo>
                    <a:pt x="61" y="13"/>
                  </a:lnTo>
                  <a:lnTo>
                    <a:pt x="61" y="13"/>
                  </a:lnTo>
                  <a:lnTo>
                    <a:pt x="61" y="18"/>
                  </a:lnTo>
                  <a:lnTo>
                    <a:pt x="61" y="22"/>
                  </a:lnTo>
                  <a:lnTo>
                    <a:pt x="65" y="26"/>
                  </a:lnTo>
                  <a:lnTo>
                    <a:pt x="65" y="26"/>
                  </a:lnTo>
                  <a:lnTo>
                    <a:pt x="65" y="30"/>
                  </a:lnTo>
                  <a:close/>
                  <a:moveTo>
                    <a:pt x="39" y="30"/>
                  </a:moveTo>
                  <a:lnTo>
                    <a:pt x="39" y="30"/>
                  </a:lnTo>
                  <a:lnTo>
                    <a:pt x="39" y="26"/>
                  </a:lnTo>
                  <a:lnTo>
                    <a:pt x="39" y="30"/>
                  </a:lnTo>
                  <a:lnTo>
                    <a:pt x="39" y="26"/>
                  </a:lnTo>
                  <a:lnTo>
                    <a:pt x="39" y="30"/>
                  </a:lnTo>
                  <a:lnTo>
                    <a:pt x="39" y="26"/>
                  </a:lnTo>
                  <a:lnTo>
                    <a:pt x="39" y="26"/>
                  </a:lnTo>
                  <a:lnTo>
                    <a:pt x="35" y="26"/>
                  </a:lnTo>
                  <a:lnTo>
                    <a:pt x="39" y="26"/>
                  </a:lnTo>
                  <a:lnTo>
                    <a:pt x="35" y="26"/>
                  </a:lnTo>
                  <a:lnTo>
                    <a:pt x="39" y="26"/>
                  </a:lnTo>
                  <a:lnTo>
                    <a:pt x="35" y="26"/>
                  </a:lnTo>
                  <a:lnTo>
                    <a:pt x="35" y="26"/>
                  </a:lnTo>
                  <a:lnTo>
                    <a:pt x="30" y="26"/>
                  </a:lnTo>
                  <a:lnTo>
                    <a:pt x="35" y="26"/>
                  </a:lnTo>
                  <a:lnTo>
                    <a:pt x="30" y="26"/>
                  </a:lnTo>
                  <a:lnTo>
                    <a:pt x="30" y="26"/>
                  </a:lnTo>
                  <a:lnTo>
                    <a:pt x="30" y="26"/>
                  </a:lnTo>
                  <a:lnTo>
                    <a:pt x="30" y="26"/>
                  </a:lnTo>
                  <a:lnTo>
                    <a:pt x="26" y="26"/>
                  </a:lnTo>
                  <a:lnTo>
                    <a:pt x="30" y="26"/>
                  </a:lnTo>
                  <a:lnTo>
                    <a:pt x="26" y="26"/>
                  </a:lnTo>
                  <a:lnTo>
                    <a:pt x="26" y="26"/>
                  </a:lnTo>
                  <a:lnTo>
                    <a:pt x="26" y="30"/>
                  </a:lnTo>
                  <a:lnTo>
                    <a:pt x="26" y="26"/>
                  </a:lnTo>
                  <a:lnTo>
                    <a:pt x="26" y="30"/>
                  </a:lnTo>
                  <a:lnTo>
                    <a:pt x="26" y="26"/>
                  </a:lnTo>
                  <a:lnTo>
                    <a:pt x="26" y="30"/>
                  </a:lnTo>
                  <a:lnTo>
                    <a:pt x="26" y="30"/>
                  </a:lnTo>
                  <a:lnTo>
                    <a:pt x="26" y="35"/>
                  </a:lnTo>
                  <a:lnTo>
                    <a:pt x="26" y="30"/>
                  </a:lnTo>
                  <a:lnTo>
                    <a:pt x="26" y="35"/>
                  </a:lnTo>
                  <a:lnTo>
                    <a:pt x="26" y="35"/>
                  </a:lnTo>
                  <a:lnTo>
                    <a:pt x="26" y="35"/>
                  </a:lnTo>
                  <a:lnTo>
                    <a:pt x="26" y="35"/>
                  </a:lnTo>
                  <a:lnTo>
                    <a:pt x="26" y="39"/>
                  </a:lnTo>
                  <a:lnTo>
                    <a:pt x="26" y="35"/>
                  </a:lnTo>
                  <a:lnTo>
                    <a:pt x="26" y="39"/>
                  </a:lnTo>
                  <a:lnTo>
                    <a:pt x="26" y="39"/>
                  </a:lnTo>
                  <a:lnTo>
                    <a:pt x="30" y="39"/>
                  </a:lnTo>
                  <a:lnTo>
                    <a:pt x="26" y="39"/>
                  </a:lnTo>
                  <a:lnTo>
                    <a:pt x="30" y="39"/>
                  </a:lnTo>
                  <a:lnTo>
                    <a:pt x="30" y="39"/>
                  </a:lnTo>
                  <a:lnTo>
                    <a:pt x="30" y="39"/>
                  </a:lnTo>
                  <a:lnTo>
                    <a:pt x="30" y="39"/>
                  </a:lnTo>
                  <a:lnTo>
                    <a:pt x="35" y="39"/>
                  </a:lnTo>
                  <a:lnTo>
                    <a:pt x="30" y="39"/>
                  </a:lnTo>
                  <a:lnTo>
                    <a:pt x="35" y="39"/>
                  </a:lnTo>
                  <a:lnTo>
                    <a:pt x="35" y="39"/>
                  </a:lnTo>
                  <a:lnTo>
                    <a:pt x="39" y="39"/>
                  </a:lnTo>
                  <a:lnTo>
                    <a:pt x="35" y="39"/>
                  </a:lnTo>
                  <a:lnTo>
                    <a:pt x="39" y="39"/>
                  </a:lnTo>
                  <a:lnTo>
                    <a:pt x="35" y="39"/>
                  </a:lnTo>
                  <a:lnTo>
                    <a:pt x="39" y="39"/>
                  </a:lnTo>
                  <a:lnTo>
                    <a:pt x="39" y="39"/>
                  </a:lnTo>
                  <a:lnTo>
                    <a:pt x="39" y="35"/>
                  </a:lnTo>
                  <a:lnTo>
                    <a:pt x="39" y="39"/>
                  </a:lnTo>
                  <a:lnTo>
                    <a:pt x="39" y="35"/>
                  </a:lnTo>
                  <a:lnTo>
                    <a:pt x="39" y="35"/>
                  </a:lnTo>
                  <a:lnTo>
                    <a:pt x="39" y="35"/>
                  </a:lnTo>
                  <a:lnTo>
                    <a:pt x="39" y="35"/>
                  </a:lnTo>
                  <a:lnTo>
                    <a:pt x="39" y="30"/>
                  </a:lnTo>
                  <a:lnTo>
                    <a:pt x="39" y="35"/>
                  </a:lnTo>
                  <a:lnTo>
                    <a:pt x="39" y="30"/>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4" name="Freeform 93"/>
            <p:cNvSpPr>
              <a:spLocks/>
            </p:cNvSpPr>
            <p:nvPr/>
          </p:nvSpPr>
          <p:spPr bwMode="auto">
            <a:xfrm>
              <a:off x="6879155" y="3165554"/>
              <a:ext cx="81619" cy="93584"/>
            </a:xfrm>
            <a:custGeom>
              <a:avLst/>
              <a:gdLst/>
              <a:ahLst/>
              <a:cxnLst>
                <a:cxn ang="0">
                  <a:pos x="43" y="22"/>
                </a:cxn>
                <a:cxn ang="0">
                  <a:pos x="39" y="31"/>
                </a:cxn>
                <a:cxn ang="0">
                  <a:pos x="34" y="35"/>
                </a:cxn>
                <a:cxn ang="0">
                  <a:pos x="30" y="39"/>
                </a:cxn>
                <a:cxn ang="0">
                  <a:pos x="21" y="44"/>
                </a:cxn>
                <a:cxn ang="0">
                  <a:pos x="13" y="39"/>
                </a:cxn>
                <a:cxn ang="0">
                  <a:pos x="8" y="35"/>
                </a:cxn>
                <a:cxn ang="0">
                  <a:pos x="4" y="31"/>
                </a:cxn>
                <a:cxn ang="0">
                  <a:pos x="0" y="22"/>
                </a:cxn>
                <a:cxn ang="0">
                  <a:pos x="4" y="13"/>
                </a:cxn>
                <a:cxn ang="0">
                  <a:pos x="8" y="9"/>
                </a:cxn>
                <a:cxn ang="0">
                  <a:pos x="13" y="5"/>
                </a:cxn>
                <a:cxn ang="0">
                  <a:pos x="21" y="0"/>
                </a:cxn>
                <a:cxn ang="0">
                  <a:pos x="30" y="5"/>
                </a:cxn>
                <a:cxn ang="0">
                  <a:pos x="34" y="9"/>
                </a:cxn>
                <a:cxn ang="0">
                  <a:pos x="39" y="13"/>
                </a:cxn>
                <a:cxn ang="0">
                  <a:pos x="43" y="22"/>
                </a:cxn>
              </a:cxnLst>
              <a:rect l="0" t="0" r="r" b="b"/>
              <a:pathLst>
                <a:path w="43" h="44">
                  <a:moveTo>
                    <a:pt x="43" y="22"/>
                  </a:moveTo>
                  <a:lnTo>
                    <a:pt x="39" y="31"/>
                  </a:lnTo>
                  <a:lnTo>
                    <a:pt x="34" y="35"/>
                  </a:lnTo>
                  <a:lnTo>
                    <a:pt x="30" y="39"/>
                  </a:lnTo>
                  <a:lnTo>
                    <a:pt x="21" y="44"/>
                  </a:lnTo>
                  <a:lnTo>
                    <a:pt x="13" y="39"/>
                  </a:lnTo>
                  <a:lnTo>
                    <a:pt x="8" y="35"/>
                  </a:lnTo>
                  <a:lnTo>
                    <a:pt x="4" y="31"/>
                  </a:lnTo>
                  <a:lnTo>
                    <a:pt x="0" y="22"/>
                  </a:lnTo>
                  <a:lnTo>
                    <a:pt x="4" y="13"/>
                  </a:lnTo>
                  <a:lnTo>
                    <a:pt x="8" y="9"/>
                  </a:lnTo>
                  <a:lnTo>
                    <a:pt x="13" y="5"/>
                  </a:lnTo>
                  <a:lnTo>
                    <a:pt x="21" y="0"/>
                  </a:lnTo>
                  <a:lnTo>
                    <a:pt x="30" y="5"/>
                  </a:lnTo>
                  <a:lnTo>
                    <a:pt x="34" y="9"/>
                  </a:lnTo>
                  <a:lnTo>
                    <a:pt x="39" y="13"/>
                  </a:lnTo>
                  <a:lnTo>
                    <a:pt x="43" y="22"/>
                  </a:lnTo>
                  <a:close/>
                </a:path>
              </a:pathLst>
            </a:custGeom>
            <a:solidFill>
              <a:srgbClr val="FF0000"/>
            </a:solidFill>
            <a:ln w="9525">
              <a:solidFill>
                <a:srgbClr val="FF0000"/>
              </a:solidFill>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5" name="Freeform 94"/>
            <p:cNvSpPr>
              <a:spLocks noEditPoints="1"/>
            </p:cNvSpPr>
            <p:nvPr/>
          </p:nvSpPr>
          <p:spPr bwMode="auto">
            <a:xfrm>
              <a:off x="6861348" y="3147441"/>
              <a:ext cx="115749" cy="129811"/>
            </a:xfrm>
            <a:custGeom>
              <a:avLst/>
              <a:gdLst/>
              <a:ahLst/>
              <a:cxnLst>
                <a:cxn ang="0">
                  <a:pos x="61" y="34"/>
                </a:cxn>
                <a:cxn ang="0">
                  <a:pos x="61" y="43"/>
                </a:cxn>
                <a:cxn ang="0">
                  <a:pos x="52" y="52"/>
                </a:cxn>
                <a:cxn ang="0">
                  <a:pos x="48" y="56"/>
                </a:cxn>
                <a:cxn ang="0">
                  <a:pos x="39" y="60"/>
                </a:cxn>
                <a:cxn ang="0">
                  <a:pos x="30" y="60"/>
                </a:cxn>
                <a:cxn ang="0">
                  <a:pos x="17" y="60"/>
                </a:cxn>
                <a:cxn ang="0">
                  <a:pos x="13" y="56"/>
                </a:cxn>
                <a:cxn ang="0">
                  <a:pos x="4" y="47"/>
                </a:cxn>
                <a:cxn ang="0">
                  <a:pos x="0" y="43"/>
                </a:cxn>
                <a:cxn ang="0">
                  <a:pos x="0" y="30"/>
                </a:cxn>
                <a:cxn ang="0">
                  <a:pos x="0" y="21"/>
                </a:cxn>
                <a:cxn ang="0">
                  <a:pos x="4" y="13"/>
                </a:cxn>
                <a:cxn ang="0">
                  <a:pos x="9" y="8"/>
                </a:cxn>
                <a:cxn ang="0">
                  <a:pos x="17" y="0"/>
                </a:cxn>
                <a:cxn ang="0">
                  <a:pos x="26" y="0"/>
                </a:cxn>
                <a:cxn ang="0">
                  <a:pos x="35" y="0"/>
                </a:cxn>
                <a:cxn ang="0">
                  <a:pos x="43" y="0"/>
                </a:cxn>
                <a:cxn ang="0">
                  <a:pos x="52" y="8"/>
                </a:cxn>
                <a:cxn ang="0">
                  <a:pos x="56" y="13"/>
                </a:cxn>
                <a:cxn ang="0">
                  <a:pos x="61" y="21"/>
                </a:cxn>
                <a:cxn ang="0">
                  <a:pos x="39" y="26"/>
                </a:cxn>
                <a:cxn ang="0">
                  <a:pos x="39" y="30"/>
                </a:cxn>
                <a:cxn ang="0">
                  <a:pos x="35" y="26"/>
                </a:cxn>
                <a:cxn ang="0">
                  <a:pos x="35" y="26"/>
                </a:cxn>
                <a:cxn ang="0">
                  <a:pos x="30" y="21"/>
                </a:cxn>
                <a:cxn ang="0">
                  <a:pos x="30" y="21"/>
                </a:cxn>
                <a:cxn ang="0">
                  <a:pos x="26" y="21"/>
                </a:cxn>
                <a:cxn ang="0">
                  <a:pos x="26" y="21"/>
                </a:cxn>
                <a:cxn ang="0">
                  <a:pos x="22" y="26"/>
                </a:cxn>
                <a:cxn ang="0">
                  <a:pos x="22" y="26"/>
                </a:cxn>
                <a:cxn ang="0">
                  <a:pos x="22" y="30"/>
                </a:cxn>
                <a:cxn ang="0">
                  <a:pos x="22" y="30"/>
                </a:cxn>
                <a:cxn ang="0">
                  <a:pos x="26" y="34"/>
                </a:cxn>
                <a:cxn ang="0">
                  <a:pos x="22" y="34"/>
                </a:cxn>
                <a:cxn ang="0">
                  <a:pos x="26" y="39"/>
                </a:cxn>
                <a:cxn ang="0">
                  <a:pos x="26" y="39"/>
                </a:cxn>
                <a:cxn ang="0">
                  <a:pos x="35" y="39"/>
                </a:cxn>
                <a:cxn ang="0">
                  <a:pos x="30" y="39"/>
                </a:cxn>
                <a:cxn ang="0">
                  <a:pos x="35" y="34"/>
                </a:cxn>
                <a:cxn ang="0">
                  <a:pos x="35" y="34"/>
                </a:cxn>
                <a:cxn ang="0">
                  <a:pos x="39" y="30"/>
                </a:cxn>
                <a:cxn ang="0">
                  <a:pos x="39" y="30"/>
                </a:cxn>
              </a:cxnLst>
              <a:rect l="0" t="0" r="r" b="b"/>
              <a:pathLst>
                <a:path w="61" h="60">
                  <a:moveTo>
                    <a:pt x="61" y="30"/>
                  </a:moveTo>
                  <a:lnTo>
                    <a:pt x="61" y="30"/>
                  </a:lnTo>
                  <a:lnTo>
                    <a:pt x="61" y="34"/>
                  </a:lnTo>
                  <a:lnTo>
                    <a:pt x="61" y="39"/>
                  </a:lnTo>
                  <a:lnTo>
                    <a:pt x="61" y="43"/>
                  </a:lnTo>
                  <a:lnTo>
                    <a:pt x="61" y="43"/>
                  </a:lnTo>
                  <a:lnTo>
                    <a:pt x="56" y="47"/>
                  </a:lnTo>
                  <a:lnTo>
                    <a:pt x="56" y="47"/>
                  </a:lnTo>
                  <a:lnTo>
                    <a:pt x="52" y="52"/>
                  </a:lnTo>
                  <a:lnTo>
                    <a:pt x="52" y="56"/>
                  </a:lnTo>
                  <a:lnTo>
                    <a:pt x="48" y="56"/>
                  </a:lnTo>
                  <a:lnTo>
                    <a:pt x="48" y="56"/>
                  </a:lnTo>
                  <a:lnTo>
                    <a:pt x="43" y="60"/>
                  </a:lnTo>
                  <a:lnTo>
                    <a:pt x="43" y="60"/>
                  </a:lnTo>
                  <a:lnTo>
                    <a:pt x="39" y="60"/>
                  </a:lnTo>
                  <a:lnTo>
                    <a:pt x="35" y="60"/>
                  </a:lnTo>
                  <a:lnTo>
                    <a:pt x="30" y="60"/>
                  </a:lnTo>
                  <a:lnTo>
                    <a:pt x="30" y="60"/>
                  </a:lnTo>
                  <a:lnTo>
                    <a:pt x="26" y="60"/>
                  </a:lnTo>
                  <a:lnTo>
                    <a:pt x="22" y="60"/>
                  </a:lnTo>
                  <a:lnTo>
                    <a:pt x="17" y="60"/>
                  </a:lnTo>
                  <a:lnTo>
                    <a:pt x="17" y="60"/>
                  </a:lnTo>
                  <a:lnTo>
                    <a:pt x="13" y="56"/>
                  </a:lnTo>
                  <a:lnTo>
                    <a:pt x="13" y="56"/>
                  </a:lnTo>
                  <a:lnTo>
                    <a:pt x="9" y="52"/>
                  </a:lnTo>
                  <a:lnTo>
                    <a:pt x="9" y="52"/>
                  </a:lnTo>
                  <a:lnTo>
                    <a:pt x="4" y="47"/>
                  </a:lnTo>
                  <a:lnTo>
                    <a:pt x="4" y="47"/>
                  </a:lnTo>
                  <a:lnTo>
                    <a:pt x="0" y="43"/>
                  </a:lnTo>
                  <a:lnTo>
                    <a:pt x="0" y="43"/>
                  </a:lnTo>
                  <a:lnTo>
                    <a:pt x="0" y="39"/>
                  </a:lnTo>
                  <a:lnTo>
                    <a:pt x="0" y="34"/>
                  </a:lnTo>
                  <a:lnTo>
                    <a:pt x="0" y="30"/>
                  </a:lnTo>
                  <a:lnTo>
                    <a:pt x="0" y="30"/>
                  </a:lnTo>
                  <a:lnTo>
                    <a:pt x="0" y="26"/>
                  </a:lnTo>
                  <a:lnTo>
                    <a:pt x="0" y="21"/>
                  </a:lnTo>
                  <a:lnTo>
                    <a:pt x="0" y="17"/>
                  </a:lnTo>
                  <a:lnTo>
                    <a:pt x="0" y="17"/>
                  </a:lnTo>
                  <a:lnTo>
                    <a:pt x="4" y="13"/>
                  </a:lnTo>
                  <a:lnTo>
                    <a:pt x="4" y="13"/>
                  </a:lnTo>
                  <a:lnTo>
                    <a:pt x="9" y="8"/>
                  </a:lnTo>
                  <a:lnTo>
                    <a:pt x="9" y="8"/>
                  </a:lnTo>
                  <a:lnTo>
                    <a:pt x="13" y="4"/>
                  </a:lnTo>
                  <a:lnTo>
                    <a:pt x="13" y="4"/>
                  </a:lnTo>
                  <a:lnTo>
                    <a:pt x="17" y="0"/>
                  </a:lnTo>
                  <a:lnTo>
                    <a:pt x="17" y="0"/>
                  </a:lnTo>
                  <a:lnTo>
                    <a:pt x="22" y="0"/>
                  </a:lnTo>
                  <a:lnTo>
                    <a:pt x="26" y="0"/>
                  </a:lnTo>
                  <a:lnTo>
                    <a:pt x="30" y="0"/>
                  </a:lnTo>
                  <a:lnTo>
                    <a:pt x="30" y="0"/>
                  </a:lnTo>
                  <a:lnTo>
                    <a:pt x="35" y="0"/>
                  </a:lnTo>
                  <a:lnTo>
                    <a:pt x="39" y="0"/>
                  </a:lnTo>
                  <a:lnTo>
                    <a:pt x="43" y="0"/>
                  </a:lnTo>
                  <a:lnTo>
                    <a:pt x="43" y="0"/>
                  </a:lnTo>
                  <a:lnTo>
                    <a:pt x="48" y="4"/>
                  </a:lnTo>
                  <a:lnTo>
                    <a:pt x="48" y="4"/>
                  </a:lnTo>
                  <a:lnTo>
                    <a:pt x="52" y="8"/>
                  </a:lnTo>
                  <a:lnTo>
                    <a:pt x="52" y="8"/>
                  </a:lnTo>
                  <a:lnTo>
                    <a:pt x="56" y="13"/>
                  </a:lnTo>
                  <a:lnTo>
                    <a:pt x="56" y="13"/>
                  </a:lnTo>
                  <a:lnTo>
                    <a:pt x="61" y="17"/>
                  </a:lnTo>
                  <a:lnTo>
                    <a:pt x="61" y="17"/>
                  </a:lnTo>
                  <a:lnTo>
                    <a:pt x="61" y="21"/>
                  </a:lnTo>
                  <a:lnTo>
                    <a:pt x="61" y="26"/>
                  </a:lnTo>
                  <a:lnTo>
                    <a:pt x="61" y="30"/>
                  </a:lnTo>
                  <a:close/>
                  <a:moveTo>
                    <a:pt x="39" y="26"/>
                  </a:moveTo>
                  <a:lnTo>
                    <a:pt x="39" y="30"/>
                  </a:lnTo>
                  <a:lnTo>
                    <a:pt x="39" y="26"/>
                  </a:lnTo>
                  <a:lnTo>
                    <a:pt x="39" y="30"/>
                  </a:lnTo>
                  <a:lnTo>
                    <a:pt x="35" y="26"/>
                  </a:lnTo>
                  <a:lnTo>
                    <a:pt x="39" y="26"/>
                  </a:lnTo>
                  <a:lnTo>
                    <a:pt x="35" y="26"/>
                  </a:lnTo>
                  <a:lnTo>
                    <a:pt x="35" y="26"/>
                  </a:lnTo>
                  <a:lnTo>
                    <a:pt x="35" y="21"/>
                  </a:lnTo>
                  <a:lnTo>
                    <a:pt x="35" y="26"/>
                  </a:lnTo>
                  <a:lnTo>
                    <a:pt x="30" y="21"/>
                  </a:lnTo>
                  <a:lnTo>
                    <a:pt x="35" y="21"/>
                  </a:lnTo>
                  <a:lnTo>
                    <a:pt x="30" y="21"/>
                  </a:lnTo>
                  <a:lnTo>
                    <a:pt x="35" y="21"/>
                  </a:lnTo>
                  <a:lnTo>
                    <a:pt x="30" y="21"/>
                  </a:lnTo>
                  <a:lnTo>
                    <a:pt x="30" y="21"/>
                  </a:lnTo>
                  <a:lnTo>
                    <a:pt x="26" y="21"/>
                  </a:lnTo>
                  <a:lnTo>
                    <a:pt x="30" y="21"/>
                  </a:lnTo>
                  <a:lnTo>
                    <a:pt x="26" y="21"/>
                  </a:lnTo>
                  <a:lnTo>
                    <a:pt x="26" y="21"/>
                  </a:lnTo>
                  <a:lnTo>
                    <a:pt x="26" y="26"/>
                  </a:lnTo>
                  <a:lnTo>
                    <a:pt x="26" y="21"/>
                  </a:lnTo>
                  <a:lnTo>
                    <a:pt x="22" y="26"/>
                  </a:lnTo>
                  <a:lnTo>
                    <a:pt x="26" y="26"/>
                  </a:lnTo>
                  <a:lnTo>
                    <a:pt x="22" y="26"/>
                  </a:lnTo>
                  <a:lnTo>
                    <a:pt x="26" y="26"/>
                  </a:lnTo>
                  <a:lnTo>
                    <a:pt x="22" y="30"/>
                  </a:lnTo>
                  <a:lnTo>
                    <a:pt x="22" y="26"/>
                  </a:lnTo>
                  <a:lnTo>
                    <a:pt x="22" y="30"/>
                  </a:lnTo>
                  <a:lnTo>
                    <a:pt x="22" y="26"/>
                  </a:lnTo>
                  <a:lnTo>
                    <a:pt x="22" y="30"/>
                  </a:lnTo>
                  <a:lnTo>
                    <a:pt x="22" y="30"/>
                  </a:lnTo>
                  <a:lnTo>
                    <a:pt x="22" y="34"/>
                  </a:lnTo>
                  <a:lnTo>
                    <a:pt x="22" y="30"/>
                  </a:lnTo>
                  <a:lnTo>
                    <a:pt x="22" y="34"/>
                  </a:lnTo>
                  <a:lnTo>
                    <a:pt x="22" y="34"/>
                  </a:lnTo>
                  <a:lnTo>
                    <a:pt x="26" y="34"/>
                  </a:lnTo>
                  <a:lnTo>
                    <a:pt x="22" y="34"/>
                  </a:lnTo>
                  <a:lnTo>
                    <a:pt x="26" y="39"/>
                  </a:lnTo>
                  <a:lnTo>
                    <a:pt x="22" y="34"/>
                  </a:lnTo>
                  <a:lnTo>
                    <a:pt x="26" y="39"/>
                  </a:lnTo>
                  <a:lnTo>
                    <a:pt x="26" y="34"/>
                  </a:lnTo>
                  <a:lnTo>
                    <a:pt x="26" y="39"/>
                  </a:lnTo>
                  <a:lnTo>
                    <a:pt x="26" y="39"/>
                  </a:lnTo>
                  <a:lnTo>
                    <a:pt x="30" y="39"/>
                  </a:lnTo>
                  <a:lnTo>
                    <a:pt x="26" y="39"/>
                  </a:lnTo>
                  <a:lnTo>
                    <a:pt x="30" y="39"/>
                  </a:lnTo>
                  <a:lnTo>
                    <a:pt x="30" y="39"/>
                  </a:lnTo>
                  <a:lnTo>
                    <a:pt x="35" y="39"/>
                  </a:lnTo>
                  <a:lnTo>
                    <a:pt x="30" y="39"/>
                  </a:lnTo>
                  <a:lnTo>
                    <a:pt x="35" y="39"/>
                  </a:lnTo>
                  <a:lnTo>
                    <a:pt x="30" y="39"/>
                  </a:lnTo>
                  <a:lnTo>
                    <a:pt x="35" y="34"/>
                  </a:lnTo>
                  <a:lnTo>
                    <a:pt x="35" y="39"/>
                  </a:lnTo>
                  <a:lnTo>
                    <a:pt x="35" y="34"/>
                  </a:lnTo>
                  <a:lnTo>
                    <a:pt x="35" y="39"/>
                  </a:lnTo>
                  <a:lnTo>
                    <a:pt x="39" y="34"/>
                  </a:lnTo>
                  <a:lnTo>
                    <a:pt x="35" y="34"/>
                  </a:lnTo>
                  <a:lnTo>
                    <a:pt x="39" y="34"/>
                  </a:lnTo>
                  <a:lnTo>
                    <a:pt x="39" y="34"/>
                  </a:lnTo>
                  <a:lnTo>
                    <a:pt x="39" y="30"/>
                  </a:lnTo>
                  <a:lnTo>
                    <a:pt x="39" y="34"/>
                  </a:lnTo>
                  <a:lnTo>
                    <a:pt x="39" y="30"/>
                  </a:lnTo>
                  <a:lnTo>
                    <a:pt x="39" y="30"/>
                  </a:lnTo>
                  <a:lnTo>
                    <a:pt x="39" y="26"/>
                  </a:lnTo>
                  <a:close/>
                </a:path>
              </a:pathLst>
            </a:custGeom>
            <a:solidFill>
              <a:srgbClr val="FF0000"/>
            </a:solidFill>
            <a:ln w="0">
              <a:solidFill>
                <a:srgbClr val="FF0000"/>
              </a:solidFill>
              <a:prstDash val="solid"/>
              <a:round/>
              <a:headEnd/>
              <a:tailEnd/>
            </a:ln>
          </p:spPr>
          <p:txBody>
            <a:bodyP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266" name="Rectangle 95"/>
            <p:cNvSpPr>
              <a:spLocks noChangeArrowheads="1"/>
            </p:cNvSpPr>
            <p:nvPr/>
          </p:nvSpPr>
          <p:spPr bwMode="auto">
            <a:xfrm>
              <a:off x="2176463" y="4997997"/>
              <a:ext cx="114265" cy="246036"/>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0</a:t>
              </a:r>
              <a:endParaRPr lang="en-US" sz="1600" kern="0" dirty="0">
                <a:solidFill>
                  <a:sysClr val="windowText" lastClr="000000"/>
                </a:solidFill>
              </a:endParaRPr>
            </a:p>
          </p:txBody>
        </p:sp>
        <p:sp>
          <p:nvSpPr>
            <p:cNvPr id="267" name="Rectangle 96"/>
            <p:cNvSpPr>
              <a:spLocks noChangeArrowheads="1"/>
            </p:cNvSpPr>
            <p:nvPr/>
          </p:nvSpPr>
          <p:spPr bwMode="auto">
            <a:xfrm>
              <a:off x="2176463" y="4696112"/>
              <a:ext cx="114265" cy="246036"/>
            </a:xfrm>
            <a:prstGeom prst="rect">
              <a:avLst/>
            </a:prstGeom>
            <a:noFill/>
            <a:ln w="9525">
              <a:noFill/>
              <a:miter lim="800000"/>
              <a:headEnd/>
              <a:tailEnd/>
            </a:ln>
          </p:spPr>
          <p:txBody>
            <a:bodyPr wrap="none" lIns="0" tIns="0" rIns="0" bIns="0">
              <a:spAutoFit/>
            </a:bodyPr>
            <a:lstStyle/>
            <a:p>
              <a:pPr algn="l">
                <a:defRPr/>
              </a:pPr>
              <a:r>
                <a:rPr lang="en-US" sz="1600" kern="0">
                  <a:solidFill>
                    <a:srgbClr val="000000"/>
                  </a:solidFill>
                </a:rPr>
                <a:t>1</a:t>
              </a:r>
              <a:endParaRPr lang="en-US" sz="1600" kern="0">
                <a:solidFill>
                  <a:sysClr val="windowText" lastClr="000000"/>
                </a:solidFill>
              </a:endParaRPr>
            </a:p>
          </p:txBody>
        </p:sp>
        <p:sp>
          <p:nvSpPr>
            <p:cNvPr id="268" name="Rectangle 97"/>
            <p:cNvSpPr>
              <a:spLocks noChangeArrowheads="1"/>
            </p:cNvSpPr>
            <p:nvPr/>
          </p:nvSpPr>
          <p:spPr bwMode="auto">
            <a:xfrm>
              <a:off x="2176463" y="4394227"/>
              <a:ext cx="114265" cy="246036"/>
            </a:xfrm>
            <a:prstGeom prst="rect">
              <a:avLst/>
            </a:prstGeom>
            <a:noFill/>
            <a:ln w="9525">
              <a:noFill/>
              <a:miter lim="800000"/>
              <a:headEnd/>
              <a:tailEnd/>
            </a:ln>
          </p:spPr>
          <p:txBody>
            <a:bodyPr wrap="none" lIns="0" tIns="0" rIns="0" bIns="0">
              <a:spAutoFit/>
            </a:bodyPr>
            <a:lstStyle/>
            <a:p>
              <a:pPr algn="l">
                <a:defRPr/>
              </a:pPr>
              <a:r>
                <a:rPr lang="en-US" sz="1600" kern="0">
                  <a:solidFill>
                    <a:srgbClr val="000000"/>
                  </a:solidFill>
                </a:rPr>
                <a:t>2</a:t>
              </a:r>
              <a:endParaRPr lang="en-US" sz="1600" kern="0">
                <a:solidFill>
                  <a:sysClr val="windowText" lastClr="000000"/>
                </a:solidFill>
              </a:endParaRPr>
            </a:p>
          </p:txBody>
        </p:sp>
        <p:sp>
          <p:nvSpPr>
            <p:cNvPr id="269" name="Rectangle 98"/>
            <p:cNvSpPr>
              <a:spLocks noChangeArrowheads="1"/>
            </p:cNvSpPr>
            <p:nvPr/>
          </p:nvSpPr>
          <p:spPr bwMode="auto">
            <a:xfrm>
              <a:off x="2176463" y="4092342"/>
              <a:ext cx="114265" cy="246036"/>
            </a:xfrm>
            <a:prstGeom prst="rect">
              <a:avLst/>
            </a:prstGeom>
            <a:noFill/>
            <a:ln w="9525">
              <a:noFill/>
              <a:miter lim="800000"/>
              <a:headEnd/>
              <a:tailEnd/>
            </a:ln>
          </p:spPr>
          <p:txBody>
            <a:bodyPr wrap="none" lIns="0" tIns="0" rIns="0" bIns="0">
              <a:spAutoFit/>
            </a:bodyPr>
            <a:lstStyle/>
            <a:p>
              <a:pPr algn="l">
                <a:defRPr/>
              </a:pPr>
              <a:r>
                <a:rPr lang="en-US" sz="1600" kern="0">
                  <a:solidFill>
                    <a:srgbClr val="000000"/>
                  </a:solidFill>
                </a:rPr>
                <a:t>3</a:t>
              </a:r>
              <a:endParaRPr lang="en-US" sz="1600" kern="0">
                <a:solidFill>
                  <a:sysClr val="windowText" lastClr="000000"/>
                </a:solidFill>
              </a:endParaRPr>
            </a:p>
          </p:txBody>
        </p:sp>
        <p:sp>
          <p:nvSpPr>
            <p:cNvPr id="270" name="Rectangle 99"/>
            <p:cNvSpPr>
              <a:spLocks noChangeArrowheads="1"/>
            </p:cNvSpPr>
            <p:nvPr/>
          </p:nvSpPr>
          <p:spPr bwMode="auto">
            <a:xfrm>
              <a:off x="2176463" y="3790456"/>
              <a:ext cx="114265" cy="246036"/>
            </a:xfrm>
            <a:prstGeom prst="rect">
              <a:avLst/>
            </a:prstGeom>
            <a:noFill/>
            <a:ln w="9525">
              <a:noFill/>
              <a:miter lim="800000"/>
              <a:headEnd/>
              <a:tailEnd/>
            </a:ln>
          </p:spPr>
          <p:txBody>
            <a:bodyPr wrap="none" lIns="0" tIns="0" rIns="0" bIns="0">
              <a:spAutoFit/>
            </a:bodyPr>
            <a:lstStyle/>
            <a:p>
              <a:pPr algn="l">
                <a:defRPr/>
              </a:pPr>
              <a:r>
                <a:rPr lang="en-US" sz="1600" kern="0">
                  <a:solidFill>
                    <a:srgbClr val="000000"/>
                  </a:solidFill>
                </a:rPr>
                <a:t>4</a:t>
              </a:r>
              <a:endParaRPr lang="en-US" sz="1600" kern="0">
                <a:solidFill>
                  <a:sysClr val="windowText" lastClr="000000"/>
                </a:solidFill>
              </a:endParaRPr>
            </a:p>
          </p:txBody>
        </p:sp>
        <p:sp>
          <p:nvSpPr>
            <p:cNvPr id="271" name="Rectangle 100"/>
            <p:cNvSpPr>
              <a:spLocks noChangeArrowheads="1"/>
            </p:cNvSpPr>
            <p:nvPr/>
          </p:nvSpPr>
          <p:spPr bwMode="auto">
            <a:xfrm>
              <a:off x="2176463" y="3487061"/>
              <a:ext cx="114265" cy="246037"/>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5</a:t>
              </a:r>
              <a:endParaRPr lang="en-US" sz="1600" kern="0" dirty="0">
                <a:solidFill>
                  <a:sysClr val="windowText" lastClr="000000"/>
                </a:solidFill>
              </a:endParaRPr>
            </a:p>
          </p:txBody>
        </p:sp>
        <p:sp>
          <p:nvSpPr>
            <p:cNvPr id="272" name="Rectangle 101"/>
            <p:cNvSpPr>
              <a:spLocks noChangeArrowheads="1"/>
            </p:cNvSpPr>
            <p:nvPr/>
          </p:nvSpPr>
          <p:spPr bwMode="auto">
            <a:xfrm>
              <a:off x="2176463" y="3186686"/>
              <a:ext cx="114265" cy="246036"/>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6</a:t>
              </a:r>
              <a:endParaRPr lang="en-US" sz="1600" kern="0" dirty="0">
                <a:solidFill>
                  <a:sysClr val="windowText" lastClr="000000"/>
                </a:solidFill>
              </a:endParaRPr>
            </a:p>
          </p:txBody>
        </p:sp>
        <p:sp>
          <p:nvSpPr>
            <p:cNvPr id="273" name="Rectangle 102"/>
            <p:cNvSpPr>
              <a:spLocks noChangeArrowheads="1"/>
            </p:cNvSpPr>
            <p:nvPr/>
          </p:nvSpPr>
          <p:spPr bwMode="auto">
            <a:xfrm>
              <a:off x="2176463" y="2884800"/>
              <a:ext cx="114265" cy="246036"/>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7</a:t>
              </a:r>
              <a:endParaRPr lang="en-US" sz="1600" kern="0" dirty="0">
                <a:solidFill>
                  <a:sysClr val="windowText" lastClr="000000"/>
                </a:solidFill>
              </a:endParaRPr>
            </a:p>
          </p:txBody>
        </p:sp>
        <p:sp>
          <p:nvSpPr>
            <p:cNvPr id="274" name="Rectangle 103"/>
            <p:cNvSpPr>
              <a:spLocks noChangeArrowheads="1"/>
            </p:cNvSpPr>
            <p:nvPr/>
          </p:nvSpPr>
          <p:spPr bwMode="auto">
            <a:xfrm>
              <a:off x="2176463" y="2582915"/>
              <a:ext cx="114265" cy="246036"/>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8</a:t>
              </a:r>
              <a:endParaRPr lang="en-US" sz="1600" kern="0" dirty="0">
                <a:solidFill>
                  <a:sysClr val="windowText" lastClr="000000"/>
                </a:solidFill>
              </a:endParaRPr>
            </a:p>
          </p:txBody>
        </p:sp>
        <p:sp>
          <p:nvSpPr>
            <p:cNvPr id="275" name="Rectangle 104"/>
            <p:cNvSpPr>
              <a:spLocks noChangeArrowheads="1"/>
            </p:cNvSpPr>
            <p:nvPr/>
          </p:nvSpPr>
          <p:spPr bwMode="auto">
            <a:xfrm>
              <a:off x="2176463" y="2281030"/>
              <a:ext cx="114265" cy="246036"/>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9</a:t>
              </a:r>
              <a:endParaRPr lang="en-US" sz="1600" kern="0" dirty="0">
                <a:solidFill>
                  <a:sysClr val="windowText" lastClr="000000"/>
                </a:solidFill>
              </a:endParaRPr>
            </a:p>
          </p:txBody>
        </p:sp>
        <p:sp>
          <p:nvSpPr>
            <p:cNvPr id="276" name="Rectangle 105"/>
            <p:cNvSpPr>
              <a:spLocks noChangeArrowheads="1"/>
            </p:cNvSpPr>
            <p:nvPr/>
          </p:nvSpPr>
          <p:spPr bwMode="auto">
            <a:xfrm>
              <a:off x="2059229" y="1977635"/>
              <a:ext cx="227047" cy="246037"/>
            </a:xfrm>
            <a:prstGeom prst="rect">
              <a:avLst/>
            </a:prstGeom>
            <a:noFill/>
            <a:ln w="9525">
              <a:noFill/>
              <a:miter lim="800000"/>
              <a:headEnd/>
              <a:tailEnd/>
            </a:ln>
          </p:spPr>
          <p:txBody>
            <a:bodyPr wrap="none" lIns="0" tIns="0" rIns="0" bIns="0">
              <a:spAutoFit/>
            </a:bodyPr>
            <a:lstStyle/>
            <a:p>
              <a:pPr algn="l">
                <a:defRPr/>
              </a:pPr>
              <a:r>
                <a:rPr lang="en-US" sz="1600" kern="0" dirty="0">
                  <a:solidFill>
                    <a:srgbClr val="000000"/>
                  </a:solidFill>
                </a:rPr>
                <a:t>10</a:t>
              </a:r>
              <a:endParaRPr lang="en-US" sz="1600" kern="0" dirty="0">
                <a:solidFill>
                  <a:sysClr val="windowText" lastClr="000000"/>
                </a:solidFill>
              </a:endParaRPr>
            </a:p>
          </p:txBody>
        </p:sp>
        <p:sp>
          <p:nvSpPr>
            <p:cNvPr id="277" name="Rectangle 106"/>
            <p:cNvSpPr>
              <a:spLocks noChangeArrowheads="1"/>
            </p:cNvSpPr>
            <p:nvPr/>
          </p:nvSpPr>
          <p:spPr bwMode="auto">
            <a:xfrm>
              <a:off x="2373830"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28</a:t>
              </a:r>
              <a:endParaRPr lang="en-US" sz="1600" kern="0">
                <a:solidFill>
                  <a:sysClr val="windowText" lastClr="000000"/>
                </a:solidFill>
              </a:endParaRPr>
            </a:p>
          </p:txBody>
        </p:sp>
        <p:sp>
          <p:nvSpPr>
            <p:cNvPr id="278" name="Rectangle 107"/>
            <p:cNvSpPr>
              <a:spLocks noChangeArrowheads="1"/>
            </p:cNvSpPr>
            <p:nvPr/>
          </p:nvSpPr>
          <p:spPr bwMode="auto">
            <a:xfrm>
              <a:off x="3054972"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30</a:t>
              </a:r>
              <a:endParaRPr lang="en-US" sz="1600" kern="0">
                <a:solidFill>
                  <a:sysClr val="windowText" lastClr="000000"/>
                </a:solidFill>
              </a:endParaRPr>
            </a:p>
          </p:txBody>
        </p:sp>
        <p:sp>
          <p:nvSpPr>
            <p:cNvPr id="279" name="Rectangle 108"/>
            <p:cNvSpPr>
              <a:spLocks noChangeArrowheads="1"/>
            </p:cNvSpPr>
            <p:nvPr/>
          </p:nvSpPr>
          <p:spPr bwMode="auto">
            <a:xfrm>
              <a:off x="3737597"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32</a:t>
              </a:r>
              <a:endParaRPr lang="en-US" sz="1600" kern="0">
                <a:solidFill>
                  <a:sysClr val="windowText" lastClr="000000"/>
                </a:solidFill>
              </a:endParaRPr>
            </a:p>
          </p:txBody>
        </p:sp>
        <p:sp>
          <p:nvSpPr>
            <p:cNvPr id="280" name="Rectangle 109"/>
            <p:cNvSpPr>
              <a:spLocks noChangeArrowheads="1"/>
            </p:cNvSpPr>
            <p:nvPr/>
          </p:nvSpPr>
          <p:spPr bwMode="auto">
            <a:xfrm>
              <a:off x="4409833"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34</a:t>
              </a:r>
              <a:endParaRPr lang="en-US" sz="1600" kern="0">
                <a:solidFill>
                  <a:sysClr val="windowText" lastClr="000000"/>
                </a:solidFill>
              </a:endParaRPr>
            </a:p>
          </p:txBody>
        </p:sp>
        <p:sp>
          <p:nvSpPr>
            <p:cNvPr id="281" name="Rectangle 110"/>
            <p:cNvSpPr>
              <a:spLocks noChangeArrowheads="1"/>
            </p:cNvSpPr>
            <p:nvPr/>
          </p:nvSpPr>
          <p:spPr bwMode="auto">
            <a:xfrm>
              <a:off x="5092458"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36</a:t>
              </a:r>
              <a:endParaRPr lang="en-US" sz="1600" kern="0">
                <a:solidFill>
                  <a:sysClr val="windowText" lastClr="000000"/>
                </a:solidFill>
              </a:endParaRPr>
            </a:p>
          </p:txBody>
        </p:sp>
        <p:sp>
          <p:nvSpPr>
            <p:cNvPr id="282" name="Rectangle 111"/>
            <p:cNvSpPr>
              <a:spLocks noChangeArrowheads="1"/>
            </p:cNvSpPr>
            <p:nvPr/>
          </p:nvSpPr>
          <p:spPr bwMode="auto">
            <a:xfrm>
              <a:off x="5775083"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38</a:t>
              </a:r>
              <a:endParaRPr lang="en-US" sz="1600" kern="0">
                <a:solidFill>
                  <a:sysClr val="windowText" lastClr="000000"/>
                </a:solidFill>
              </a:endParaRPr>
            </a:p>
          </p:txBody>
        </p:sp>
        <p:sp>
          <p:nvSpPr>
            <p:cNvPr id="283" name="Rectangle 112"/>
            <p:cNvSpPr>
              <a:spLocks noChangeArrowheads="1"/>
            </p:cNvSpPr>
            <p:nvPr/>
          </p:nvSpPr>
          <p:spPr bwMode="auto">
            <a:xfrm>
              <a:off x="6448805"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40</a:t>
              </a:r>
              <a:endParaRPr lang="en-US" sz="1600" kern="0">
                <a:solidFill>
                  <a:sysClr val="windowText" lastClr="000000"/>
                </a:solidFill>
              </a:endParaRPr>
            </a:p>
          </p:txBody>
        </p:sp>
        <p:sp>
          <p:nvSpPr>
            <p:cNvPr id="284" name="Rectangle 113"/>
            <p:cNvSpPr>
              <a:spLocks noChangeArrowheads="1"/>
            </p:cNvSpPr>
            <p:nvPr/>
          </p:nvSpPr>
          <p:spPr bwMode="auto">
            <a:xfrm>
              <a:off x="7131430" y="5183656"/>
              <a:ext cx="227047" cy="246037"/>
            </a:xfrm>
            <a:prstGeom prst="rect">
              <a:avLst/>
            </a:prstGeom>
            <a:noFill/>
            <a:ln w="12700">
              <a:noFill/>
              <a:miter lim="800000"/>
              <a:headEnd/>
              <a:tailEnd/>
            </a:ln>
          </p:spPr>
          <p:txBody>
            <a:bodyPr wrap="none" lIns="0" tIns="0" rIns="0" bIns="0">
              <a:spAutoFit/>
            </a:bodyPr>
            <a:lstStyle/>
            <a:p>
              <a:pPr algn="l">
                <a:defRPr/>
              </a:pPr>
              <a:r>
                <a:rPr lang="en-US" sz="1600" kern="0">
                  <a:solidFill>
                    <a:srgbClr val="000000"/>
                  </a:solidFill>
                </a:rPr>
                <a:t>42</a:t>
              </a:r>
              <a:endParaRPr lang="en-US" sz="1600" kern="0">
                <a:solidFill>
                  <a:sysClr val="windowText" lastClr="000000"/>
                </a:solidFill>
              </a:endParaRPr>
            </a:p>
          </p:txBody>
        </p:sp>
        <p:sp>
          <p:nvSpPr>
            <p:cNvPr id="285" name="TextBox 284"/>
            <p:cNvSpPr txBox="1"/>
            <p:nvPr/>
          </p:nvSpPr>
          <p:spPr bwMode="auto">
            <a:xfrm>
              <a:off x="3149946" y="5417618"/>
              <a:ext cx="3240985" cy="351696"/>
            </a:xfrm>
            <a:prstGeom prst="rect">
              <a:avLst/>
            </a:prstGeom>
            <a:noFill/>
          </p:spPr>
          <p:txBody>
            <a:bodyPr>
              <a:spAutoFit/>
            </a:bodyPr>
            <a:lstStyle/>
            <a:p>
              <a:pPr fontAlgn="auto">
                <a:spcBef>
                  <a:spcPts val="0"/>
                </a:spcBef>
                <a:spcAft>
                  <a:spcPts val="0"/>
                </a:spcAft>
                <a:defRPr/>
              </a:pPr>
              <a:r>
                <a:rPr lang="en-GB" b="1" kern="0" dirty="0">
                  <a:solidFill>
                    <a:sysClr val="windowText" lastClr="000000"/>
                  </a:solidFill>
                </a:rPr>
                <a:t>Gestational age (weeks)</a:t>
              </a:r>
              <a:endParaRPr lang="en-US" b="1" kern="0" dirty="0">
                <a:solidFill>
                  <a:sysClr val="windowText" lastClr="000000"/>
                </a:solidFill>
              </a:endParaRPr>
            </a:p>
          </p:txBody>
        </p:sp>
        <p:sp>
          <p:nvSpPr>
            <p:cNvPr id="286" name="TextBox 285"/>
            <p:cNvSpPr txBox="1"/>
            <p:nvPr/>
          </p:nvSpPr>
          <p:spPr bwMode="auto">
            <a:xfrm rot="16200000">
              <a:off x="-18031" y="3410733"/>
              <a:ext cx="3660359" cy="603975"/>
            </a:xfrm>
            <a:prstGeom prst="rect">
              <a:avLst/>
            </a:prstGeom>
            <a:noFill/>
          </p:spPr>
          <p:txBody>
            <a:bodyPr>
              <a:spAutoFit/>
            </a:bodyPr>
            <a:lstStyle/>
            <a:p>
              <a:pPr fontAlgn="auto">
                <a:spcBef>
                  <a:spcPts val="0"/>
                </a:spcBef>
                <a:spcAft>
                  <a:spcPts val="0"/>
                </a:spcAft>
                <a:defRPr/>
              </a:pPr>
              <a:r>
                <a:rPr lang="en-GB" b="1" kern="0" dirty="0">
                  <a:solidFill>
                    <a:sysClr val="windowText" lastClr="000000"/>
                  </a:solidFill>
                </a:rPr>
                <a:t>Stillbirth rate per 1000</a:t>
              </a:r>
              <a:br>
                <a:rPr lang="en-GB" b="1" kern="0" dirty="0">
                  <a:solidFill>
                    <a:sysClr val="windowText" lastClr="000000"/>
                  </a:solidFill>
                </a:rPr>
              </a:br>
              <a:r>
                <a:rPr lang="en-GB" b="1" kern="0" dirty="0">
                  <a:solidFill>
                    <a:sysClr val="windowText" lastClr="000000"/>
                  </a:solidFill>
                </a:rPr>
                <a:t>fetuses at risk</a:t>
              </a:r>
              <a:endParaRPr lang="en-US" b="1" kern="0" dirty="0">
                <a:solidFill>
                  <a:sysClr val="windowText" lastClr="000000"/>
                </a:solidFill>
              </a:endParaRPr>
            </a:p>
          </p:txBody>
        </p:sp>
        <p:sp>
          <p:nvSpPr>
            <p:cNvPr id="287" name="TextBox 286"/>
            <p:cNvSpPr txBox="1"/>
            <p:nvPr/>
          </p:nvSpPr>
          <p:spPr bwMode="auto">
            <a:xfrm>
              <a:off x="4684368" y="3967059"/>
              <a:ext cx="1141170" cy="439244"/>
            </a:xfrm>
            <a:prstGeom prst="rect">
              <a:avLst/>
            </a:prstGeom>
            <a:noFill/>
            <a:ln>
              <a:noFill/>
            </a:ln>
          </p:spPr>
          <p:txBody>
            <a:bodyPr>
              <a:spAutoFit/>
            </a:bodyPr>
            <a:lstStyle/>
            <a:p>
              <a:pPr fontAlgn="auto">
                <a:spcBef>
                  <a:spcPts val="0"/>
                </a:spcBef>
                <a:spcAft>
                  <a:spcPts val="0"/>
                </a:spcAft>
                <a:defRPr/>
              </a:pPr>
              <a:r>
                <a:rPr lang="en-GB" sz="2400" kern="0" dirty="0">
                  <a:solidFill>
                    <a:srgbClr val="FF0000"/>
                  </a:solidFill>
                </a:rPr>
                <a:t>Twins</a:t>
              </a:r>
              <a:endParaRPr lang="en-US" sz="2400" kern="0" dirty="0">
                <a:solidFill>
                  <a:srgbClr val="FF0000"/>
                </a:solidFill>
              </a:endParaRPr>
            </a:p>
          </p:txBody>
        </p:sp>
        <p:sp>
          <p:nvSpPr>
            <p:cNvPr id="288" name="TextBox 287"/>
            <p:cNvSpPr txBox="1"/>
            <p:nvPr/>
          </p:nvSpPr>
          <p:spPr bwMode="auto">
            <a:xfrm>
              <a:off x="5663786" y="4324793"/>
              <a:ext cx="1623460" cy="439243"/>
            </a:xfrm>
            <a:prstGeom prst="rect">
              <a:avLst/>
            </a:prstGeom>
            <a:noFill/>
            <a:ln>
              <a:noFill/>
            </a:ln>
          </p:spPr>
          <p:txBody>
            <a:bodyPr>
              <a:spAutoFit/>
            </a:bodyPr>
            <a:lstStyle/>
            <a:p>
              <a:pPr fontAlgn="auto">
                <a:spcBef>
                  <a:spcPts val="0"/>
                </a:spcBef>
                <a:spcAft>
                  <a:spcPts val="0"/>
                </a:spcAft>
                <a:defRPr/>
              </a:pPr>
              <a:r>
                <a:rPr lang="en-GB" sz="2400" kern="0" dirty="0">
                  <a:solidFill>
                    <a:srgbClr val="0070C0"/>
                  </a:solidFill>
                </a:rPr>
                <a:t>Singleton</a:t>
              </a:r>
              <a:endParaRPr lang="en-US" sz="2400" kern="0" dirty="0">
                <a:solidFill>
                  <a:srgbClr val="0070C0"/>
                </a:solidFill>
              </a:endParaRPr>
            </a:p>
          </p:txBody>
        </p:sp>
      </p:grpSp>
      <p:sp>
        <p:nvSpPr>
          <p:cNvPr id="121" name="Title 1"/>
          <p:cNvSpPr txBox="1">
            <a:spLocks/>
          </p:cNvSpPr>
          <p:nvPr/>
        </p:nvSpPr>
        <p:spPr>
          <a:xfrm>
            <a:off x="421957" y="2286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t>Diagnosis and management of multiple pregnancy</a:t>
            </a:r>
            <a:br>
              <a:rPr lang="en-US" sz="3600" b="1" dirty="0"/>
            </a:br>
            <a:endParaRPr lang="en-US" sz="3600" b="1" dirty="0"/>
          </a:p>
        </p:txBody>
      </p:sp>
    </p:spTree>
    <p:extLst>
      <p:ext uri="{BB962C8B-B14F-4D97-AF65-F5344CB8AC3E}">
        <p14:creationId xmlns:p14="http://schemas.microsoft.com/office/powerpoint/2010/main" val="343573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38"/>
          <p:cNvGrpSpPr>
            <a:grpSpLocks/>
          </p:cNvGrpSpPr>
          <p:nvPr/>
        </p:nvGrpSpPr>
        <p:grpSpPr bwMode="auto">
          <a:xfrm>
            <a:off x="66675" y="1557338"/>
            <a:ext cx="3857625" cy="4541837"/>
            <a:chOff x="785786" y="1000108"/>
            <a:chExt cx="4500594" cy="5500726"/>
          </a:xfrm>
        </p:grpSpPr>
        <p:sp>
          <p:nvSpPr>
            <p:cNvPr id="27" name="Rectangle 26"/>
            <p:cNvSpPr/>
            <p:nvPr/>
          </p:nvSpPr>
          <p:spPr>
            <a:xfrm>
              <a:off x="785786" y="1000108"/>
              <a:ext cx="4500594" cy="55007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grpSp>
          <p:nvGrpSpPr>
            <p:cNvPr id="14348" name="Group 36"/>
            <p:cNvGrpSpPr>
              <a:grpSpLocks/>
            </p:cNvGrpSpPr>
            <p:nvPr/>
          </p:nvGrpSpPr>
          <p:grpSpPr bwMode="auto">
            <a:xfrm>
              <a:off x="816539" y="1105763"/>
              <a:ext cx="4398403" cy="5323633"/>
              <a:chOff x="2316737" y="1034325"/>
              <a:chExt cx="4398403" cy="5323633"/>
            </a:xfrm>
          </p:grpSpPr>
          <p:pic>
            <p:nvPicPr>
              <p:cNvPr id="14351" name="Picture 2"/>
              <p:cNvPicPr>
                <a:picLocks noChangeAspect="1" noChangeArrowheads="1"/>
              </p:cNvPicPr>
              <p:nvPr/>
            </p:nvPicPr>
            <p:blipFill>
              <a:blip r:embed="rId3">
                <a:extLst>
                  <a:ext uri="{28A0092B-C50C-407E-A947-70E740481C1C}">
                    <a14:useLocalDpi xmlns:a14="http://schemas.microsoft.com/office/drawing/2010/main" val="0"/>
                  </a:ext>
                </a:extLst>
              </a:blip>
              <a:srcRect l="9045" r="84457"/>
              <a:stretch>
                <a:fillRect/>
              </a:stretch>
            </p:blipFill>
            <p:spPr bwMode="auto">
              <a:xfrm>
                <a:off x="2714612" y="1034325"/>
                <a:ext cx="285752" cy="53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31"/>
              <p:cNvSpPr/>
              <p:nvPr/>
            </p:nvSpPr>
            <p:spPr>
              <a:xfrm>
                <a:off x="2995337" y="1643899"/>
                <a:ext cx="3454159" cy="4172169"/>
              </a:xfrm>
              <a:custGeom>
                <a:avLst/>
                <a:gdLst>
                  <a:gd name="connsiteX0" fmla="*/ 3454400 w 3454400"/>
                  <a:gd name="connsiteY0" fmla="*/ 0 h 4171758"/>
                  <a:gd name="connsiteX1" fmla="*/ 3121891 w 3454400"/>
                  <a:gd name="connsiteY1" fmla="*/ 73891 h 4171758"/>
                  <a:gd name="connsiteX2" fmla="*/ 2826327 w 3454400"/>
                  <a:gd name="connsiteY2" fmla="*/ 397164 h 4171758"/>
                  <a:gd name="connsiteX3" fmla="*/ 2669309 w 3454400"/>
                  <a:gd name="connsiteY3" fmla="*/ 498764 h 4171758"/>
                  <a:gd name="connsiteX4" fmla="*/ 2521527 w 3454400"/>
                  <a:gd name="connsiteY4" fmla="*/ 554182 h 4171758"/>
                  <a:gd name="connsiteX5" fmla="*/ 2299854 w 3454400"/>
                  <a:gd name="connsiteY5" fmla="*/ 563418 h 4171758"/>
                  <a:gd name="connsiteX6" fmla="*/ 2124363 w 3454400"/>
                  <a:gd name="connsiteY6" fmla="*/ 554182 h 4171758"/>
                  <a:gd name="connsiteX7" fmla="*/ 1995054 w 3454400"/>
                  <a:gd name="connsiteY7" fmla="*/ 600364 h 4171758"/>
                  <a:gd name="connsiteX8" fmla="*/ 1911927 w 3454400"/>
                  <a:gd name="connsiteY8" fmla="*/ 655782 h 4171758"/>
                  <a:gd name="connsiteX9" fmla="*/ 1810327 w 3454400"/>
                  <a:gd name="connsiteY9" fmla="*/ 692727 h 4171758"/>
                  <a:gd name="connsiteX10" fmla="*/ 1690254 w 3454400"/>
                  <a:gd name="connsiteY10" fmla="*/ 701964 h 4171758"/>
                  <a:gd name="connsiteX11" fmla="*/ 1579418 w 3454400"/>
                  <a:gd name="connsiteY11" fmla="*/ 701964 h 4171758"/>
                  <a:gd name="connsiteX12" fmla="*/ 1496291 w 3454400"/>
                  <a:gd name="connsiteY12" fmla="*/ 692727 h 4171758"/>
                  <a:gd name="connsiteX13" fmla="*/ 1413163 w 3454400"/>
                  <a:gd name="connsiteY13" fmla="*/ 729673 h 4171758"/>
                  <a:gd name="connsiteX14" fmla="*/ 1366982 w 3454400"/>
                  <a:gd name="connsiteY14" fmla="*/ 868218 h 4171758"/>
                  <a:gd name="connsiteX15" fmla="*/ 1237672 w 3454400"/>
                  <a:gd name="connsiteY15" fmla="*/ 1071418 h 4171758"/>
                  <a:gd name="connsiteX16" fmla="*/ 1099127 w 3454400"/>
                  <a:gd name="connsiteY16" fmla="*/ 1394691 h 4171758"/>
                  <a:gd name="connsiteX17" fmla="*/ 969818 w 3454400"/>
                  <a:gd name="connsiteY17" fmla="*/ 1939636 h 4171758"/>
                  <a:gd name="connsiteX18" fmla="*/ 840509 w 3454400"/>
                  <a:gd name="connsiteY18" fmla="*/ 2752436 h 4171758"/>
                  <a:gd name="connsiteX19" fmla="*/ 831272 w 3454400"/>
                  <a:gd name="connsiteY19" fmla="*/ 3001818 h 4171758"/>
                  <a:gd name="connsiteX20" fmla="*/ 757382 w 3454400"/>
                  <a:gd name="connsiteY20" fmla="*/ 3260436 h 4171758"/>
                  <a:gd name="connsiteX21" fmla="*/ 701963 w 3454400"/>
                  <a:gd name="connsiteY21" fmla="*/ 3454400 h 4171758"/>
                  <a:gd name="connsiteX22" fmla="*/ 600363 w 3454400"/>
                  <a:gd name="connsiteY22" fmla="*/ 3583709 h 4171758"/>
                  <a:gd name="connsiteX23" fmla="*/ 526472 w 3454400"/>
                  <a:gd name="connsiteY23" fmla="*/ 3713018 h 4171758"/>
                  <a:gd name="connsiteX24" fmla="*/ 461818 w 3454400"/>
                  <a:gd name="connsiteY24" fmla="*/ 3796145 h 4171758"/>
                  <a:gd name="connsiteX25" fmla="*/ 360218 w 3454400"/>
                  <a:gd name="connsiteY25" fmla="*/ 3925454 h 4171758"/>
                  <a:gd name="connsiteX26" fmla="*/ 323272 w 3454400"/>
                  <a:gd name="connsiteY26" fmla="*/ 4036291 h 4171758"/>
                  <a:gd name="connsiteX27" fmla="*/ 286327 w 3454400"/>
                  <a:gd name="connsiteY27" fmla="*/ 4128654 h 4171758"/>
                  <a:gd name="connsiteX28" fmla="*/ 166254 w 3454400"/>
                  <a:gd name="connsiteY28" fmla="*/ 4165600 h 4171758"/>
                  <a:gd name="connsiteX29" fmla="*/ 0 w 3454400"/>
                  <a:gd name="connsiteY29" fmla="*/ 4165600 h 4171758"/>
                  <a:gd name="connsiteX30" fmla="*/ 9236 w 3454400"/>
                  <a:gd name="connsiteY30" fmla="*/ 4165600 h 4171758"/>
                  <a:gd name="connsiteX31" fmla="*/ 18472 w 3454400"/>
                  <a:gd name="connsiteY31" fmla="*/ 4165600 h 4171758"/>
                  <a:gd name="connsiteX32" fmla="*/ 9236 w 3454400"/>
                  <a:gd name="connsiteY32" fmla="*/ 4156364 h 4171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54400" h="4171758">
                    <a:moveTo>
                      <a:pt x="3454400" y="0"/>
                    </a:moveTo>
                    <a:cubicBezTo>
                      <a:pt x="3340485" y="3848"/>
                      <a:pt x="3226570" y="7697"/>
                      <a:pt x="3121891" y="73891"/>
                    </a:cubicBezTo>
                    <a:cubicBezTo>
                      <a:pt x="3017212" y="140085"/>
                      <a:pt x="2901757" y="326352"/>
                      <a:pt x="2826327" y="397164"/>
                    </a:cubicBezTo>
                    <a:cubicBezTo>
                      <a:pt x="2750897" y="467976"/>
                      <a:pt x="2720109" y="472594"/>
                      <a:pt x="2669309" y="498764"/>
                    </a:cubicBezTo>
                    <a:cubicBezTo>
                      <a:pt x="2618509" y="524934"/>
                      <a:pt x="2583103" y="543406"/>
                      <a:pt x="2521527" y="554182"/>
                    </a:cubicBezTo>
                    <a:cubicBezTo>
                      <a:pt x="2459951" y="564958"/>
                      <a:pt x="2366048" y="563418"/>
                      <a:pt x="2299854" y="563418"/>
                    </a:cubicBezTo>
                    <a:cubicBezTo>
                      <a:pt x="2233660" y="563418"/>
                      <a:pt x="2175163" y="548024"/>
                      <a:pt x="2124363" y="554182"/>
                    </a:cubicBezTo>
                    <a:cubicBezTo>
                      <a:pt x="2073563" y="560340"/>
                      <a:pt x="2030460" y="583431"/>
                      <a:pt x="1995054" y="600364"/>
                    </a:cubicBezTo>
                    <a:cubicBezTo>
                      <a:pt x="1959648" y="617297"/>
                      <a:pt x="1942715" y="640388"/>
                      <a:pt x="1911927" y="655782"/>
                    </a:cubicBezTo>
                    <a:cubicBezTo>
                      <a:pt x="1881139" y="671176"/>
                      <a:pt x="1847273" y="685030"/>
                      <a:pt x="1810327" y="692727"/>
                    </a:cubicBezTo>
                    <a:cubicBezTo>
                      <a:pt x="1773382" y="700424"/>
                      <a:pt x="1728739" y="700425"/>
                      <a:pt x="1690254" y="701964"/>
                    </a:cubicBezTo>
                    <a:cubicBezTo>
                      <a:pt x="1651769" y="703503"/>
                      <a:pt x="1611745" y="703503"/>
                      <a:pt x="1579418" y="701964"/>
                    </a:cubicBezTo>
                    <a:cubicBezTo>
                      <a:pt x="1547091" y="700425"/>
                      <a:pt x="1524000" y="688109"/>
                      <a:pt x="1496291" y="692727"/>
                    </a:cubicBezTo>
                    <a:cubicBezTo>
                      <a:pt x="1468582" y="697345"/>
                      <a:pt x="1434715" y="700425"/>
                      <a:pt x="1413163" y="729673"/>
                    </a:cubicBezTo>
                    <a:cubicBezTo>
                      <a:pt x="1391612" y="758922"/>
                      <a:pt x="1396231" y="811260"/>
                      <a:pt x="1366982" y="868218"/>
                    </a:cubicBezTo>
                    <a:cubicBezTo>
                      <a:pt x="1337733" y="925176"/>
                      <a:pt x="1282315" y="983673"/>
                      <a:pt x="1237672" y="1071418"/>
                    </a:cubicBezTo>
                    <a:cubicBezTo>
                      <a:pt x="1193030" y="1159164"/>
                      <a:pt x="1143769" y="1249988"/>
                      <a:pt x="1099127" y="1394691"/>
                    </a:cubicBezTo>
                    <a:cubicBezTo>
                      <a:pt x="1054485" y="1539394"/>
                      <a:pt x="1012921" y="1713345"/>
                      <a:pt x="969818" y="1939636"/>
                    </a:cubicBezTo>
                    <a:cubicBezTo>
                      <a:pt x="926715" y="2165927"/>
                      <a:pt x="863600" y="2575406"/>
                      <a:pt x="840509" y="2752436"/>
                    </a:cubicBezTo>
                    <a:cubicBezTo>
                      <a:pt x="817418" y="2929466"/>
                      <a:pt x="845126" y="2917152"/>
                      <a:pt x="831272" y="3001818"/>
                    </a:cubicBezTo>
                    <a:cubicBezTo>
                      <a:pt x="817418" y="3086484"/>
                      <a:pt x="757382" y="3260436"/>
                      <a:pt x="757382" y="3260436"/>
                    </a:cubicBezTo>
                    <a:cubicBezTo>
                      <a:pt x="735831" y="3335866"/>
                      <a:pt x="728133" y="3400521"/>
                      <a:pt x="701963" y="3454400"/>
                    </a:cubicBezTo>
                    <a:cubicBezTo>
                      <a:pt x="675793" y="3508279"/>
                      <a:pt x="629612" y="3540606"/>
                      <a:pt x="600363" y="3583709"/>
                    </a:cubicBezTo>
                    <a:cubicBezTo>
                      <a:pt x="571114" y="3626812"/>
                      <a:pt x="549563" y="3677612"/>
                      <a:pt x="526472" y="3713018"/>
                    </a:cubicBezTo>
                    <a:cubicBezTo>
                      <a:pt x="503381" y="3748424"/>
                      <a:pt x="461818" y="3796145"/>
                      <a:pt x="461818" y="3796145"/>
                    </a:cubicBezTo>
                    <a:cubicBezTo>
                      <a:pt x="434109" y="3831551"/>
                      <a:pt x="383309" y="3885430"/>
                      <a:pt x="360218" y="3925454"/>
                    </a:cubicBezTo>
                    <a:cubicBezTo>
                      <a:pt x="337127" y="3965478"/>
                      <a:pt x="335587" y="4002424"/>
                      <a:pt x="323272" y="4036291"/>
                    </a:cubicBezTo>
                    <a:cubicBezTo>
                      <a:pt x="310957" y="4070158"/>
                      <a:pt x="312497" y="4107103"/>
                      <a:pt x="286327" y="4128654"/>
                    </a:cubicBezTo>
                    <a:cubicBezTo>
                      <a:pt x="260157" y="4150205"/>
                      <a:pt x="213975" y="4159442"/>
                      <a:pt x="166254" y="4165600"/>
                    </a:cubicBezTo>
                    <a:cubicBezTo>
                      <a:pt x="118533" y="4171758"/>
                      <a:pt x="0" y="4165600"/>
                      <a:pt x="0" y="4165600"/>
                    </a:cubicBezTo>
                    <a:lnTo>
                      <a:pt x="9236" y="4165600"/>
                    </a:lnTo>
                    <a:cubicBezTo>
                      <a:pt x="12315" y="4165600"/>
                      <a:pt x="18472" y="4167139"/>
                      <a:pt x="18472" y="4165600"/>
                    </a:cubicBezTo>
                    <a:cubicBezTo>
                      <a:pt x="18472" y="4164061"/>
                      <a:pt x="13854" y="4160212"/>
                      <a:pt x="9236" y="4156364"/>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solidFill>
                    <a:srgbClr val="000000"/>
                  </a:solidFill>
                </a:endParaRPr>
              </a:p>
            </p:txBody>
          </p:sp>
          <p:sp>
            <p:nvSpPr>
              <p:cNvPr id="33" name="Freeform 3"/>
              <p:cNvSpPr/>
              <p:nvPr/>
            </p:nvSpPr>
            <p:spPr>
              <a:xfrm>
                <a:off x="3078681" y="4845125"/>
                <a:ext cx="3331922" cy="959407"/>
              </a:xfrm>
              <a:custGeom>
                <a:avLst/>
                <a:gdLst>
                  <a:gd name="connsiteX0" fmla="*/ 3334327 w 3334327"/>
                  <a:gd name="connsiteY0" fmla="*/ 12315 h 959043"/>
                  <a:gd name="connsiteX1" fmla="*/ 2974109 w 3334327"/>
                  <a:gd name="connsiteY1" fmla="*/ 12315 h 959043"/>
                  <a:gd name="connsiteX2" fmla="*/ 2900218 w 3334327"/>
                  <a:gd name="connsiteY2" fmla="*/ 86206 h 959043"/>
                  <a:gd name="connsiteX3" fmla="*/ 2807855 w 3334327"/>
                  <a:gd name="connsiteY3" fmla="*/ 95443 h 959043"/>
                  <a:gd name="connsiteX4" fmla="*/ 2530764 w 3334327"/>
                  <a:gd name="connsiteY4" fmla="*/ 132388 h 959043"/>
                  <a:gd name="connsiteX5" fmla="*/ 2272145 w 3334327"/>
                  <a:gd name="connsiteY5" fmla="*/ 141625 h 959043"/>
                  <a:gd name="connsiteX6" fmla="*/ 2115127 w 3334327"/>
                  <a:gd name="connsiteY6" fmla="*/ 187806 h 959043"/>
                  <a:gd name="connsiteX7" fmla="*/ 2022764 w 3334327"/>
                  <a:gd name="connsiteY7" fmla="*/ 169334 h 959043"/>
                  <a:gd name="connsiteX8" fmla="*/ 1874982 w 3334327"/>
                  <a:gd name="connsiteY8" fmla="*/ 233988 h 959043"/>
                  <a:gd name="connsiteX9" fmla="*/ 1699491 w 3334327"/>
                  <a:gd name="connsiteY9" fmla="*/ 427952 h 959043"/>
                  <a:gd name="connsiteX10" fmla="*/ 1542473 w 3334327"/>
                  <a:gd name="connsiteY10" fmla="*/ 409479 h 959043"/>
                  <a:gd name="connsiteX11" fmla="*/ 1450109 w 3334327"/>
                  <a:gd name="connsiteY11" fmla="*/ 409479 h 959043"/>
                  <a:gd name="connsiteX12" fmla="*/ 1376218 w 3334327"/>
                  <a:gd name="connsiteY12" fmla="*/ 418715 h 959043"/>
                  <a:gd name="connsiteX13" fmla="*/ 1293091 w 3334327"/>
                  <a:gd name="connsiteY13" fmla="*/ 584970 h 959043"/>
                  <a:gd name="connsiteX14" fmla="*/ 1126836 w 3334327"/>
                  <a:gd name="connsiteY14" fmla="*/ 584970 h 959043"/>
                  <a:gd name="connsiteX15" fmla="*/ 1006764 w 3334327"/>
                  <a:gd name="connsiteY15" fmla="*/ 612679 h 959043"/>
                  <a:gd name="connsiteX16" fmla="*/ 877455 w 3334327"/>
                  <a:gd name="connsiteY16" fmla="*/ 668097 h 959043"/>
                  <a:gd name="connsiteX17" fmla="*/ 794327 w 3334327"/>
                  <a:gd name="connsiteY17" fmla="*/ 751225 h 959043"/>
                  <a:gd name="connsiteX18" fmla="*/ 720436 w 3334327"/>
                  <a:gd name="connsiteY18" fmla="*/ 825115 h 959043"/>
                  <a:gd name="connsiteX19" fmla="*/ 701964 w 3334327"/>
                  <a:gd name="connsiteY19" fmla="*/ 862061 h 959043"/>
                  <a:gd name="connsiteX20" fmla="*/ 646545 w 3334327"/>
                  <a:gd name="connsiteY20" fmla="*/ 908243 h 959043"/>
                  <a:gd name="connsiteX21" fmla="*/ 600364 w 3334327"/>
                  <a:gd name="connsiteY21" fmla="*/ 917479 h 959043"/>
                  <a:gd name="connsiteX22" fmla="*/ 489527 w 3334327"/>
                  <a:gd name="connsiteY22" fmla="*/ 917479 h 959043"/>
                  <a:gd name="connsiteX23" fmla="*/ 350982 w 3334327"/>
                  <a:gd name="connsiteY23" fmla="*/ 926715 h 959043"/>
                  <a:gd name="connsiteX24" fmla="*/ 249382 w 3334327"/>
                  <a:gd name="connsiteY24" fmla="*/ 954425 h 959043"/>
                  <a:gd name="connsiteX25" fmla="*/ 110836 w 3334327"/>
                  <a:gd name="connsiteY25" fmla="*/ 954425 h 959043"/>
                  <a:gd name="connsiteX26" fmla="*/ 0 w 3334327"/>
                  <a:gd name="connsiteY26" fmla="*/ 954425 h 959043"/>
                  <a:gd name="connsiteX27" fmla="*/ 0 w 3334327"/>
                  <a:gd name="connsiteY27" fmla="*/ 954425 h 95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34327" h="959043">
                    <a:moveTo>
                      <a:pt x="3334327" y="12315"/>
                    </a:moveTo>
                    <a:cubicBezTo>
                      <a:pt x="3190394" y="6157"/>
                      <a:pt x="3046461" y="0"/>
                      <a:pt x="2974109" y="12315"/>
                    </a:cubicBezTo>
                    <a:cubicBezTo>
                      <a:pt x="2901757" y="24630"/>
                      <a:pt x="2927927" y="72351"/>
                      <a:pt x="2900218" y="86206"/>
                    </a:cubicBezTo>
                    <a:cubicBezTo>
                      <a:pt x="2872509" y="100061"/>
                      <a:pt x="2807855" y="95443"/>
                      <a:pt x="2807855" y="95443"/>
                    </a:cubicBezTo>
                    <a:cubicBezTo>
                      <a:pt x="2746279" y="103140"/>
                      <a:pt x="2620049" y="124691"/>
                      <a:pt x="2530764" y="132388"/>
                    </a:cubicBezTo>
                    <a:cubicBezTo>
                      <a:pt x="2441479" y="140085"/>
                      <a:pt x="2341418" y="132389"/>
                      <a:pt x="2272145" y="141625"/>
                    </a:cubicBezTo>
                    <a:cubicBezTo>
                      <a:pt x="2202872" y="150861"/>
                      <a:pt x="2156690" y="183188"/>
                      <a:pt x="2115127" y="187806"/>
                    </a:cubicBezTo>
                    <a:cubicBezTo>
                      <a:pt x="2073564" y="192424"/>
                      <a:pt x="2062788" y="161637"/>
                      <a:pt x="2022764" y="169334"/>
                    </a:cubicBezTo>
                    <a:cubicBezTo>
                      <a:pt x="1982740" y="177031"/>
                      <a:pt x="1928861" y="190885"/>
                      <a:pt x="1874982" y="233988"/>
                    </a:cubicBezTo>
                    <a:cubicBezTo>
                      <a:pt x="1821103" y="277091"/>
                      <a:pt x="1754909" y="398704"/>
                      <a:pt x="1699491" y="427952"/>
                    </a:cubicBezTo>
                    <a:cubicBezTo>
                      <a:pt x="1644073" y="457201"/>
                      <a:pt x="1584037" y="412558"/>
                      <a:pt x="1542473" y="409479"/>
                    </a:cubicBezTo>
                    <a:cubicBezTo>
                      <a:pt x="1500909" y="406400"/>
                      <a:pt x="1477818" y="407940"/>
                      <a:pt x="1450109" y="409479"/>
                    </a:cubicBezTo>
                    <a:cubicBezTo>
                      <a:pt x="1422400" y="411018"/>
                      <a:pt x="1402388" y="389467"/>
                      <a:pt x="1376218" y="418715"/>
                    </a:cubicBezTo>
                    <a:cubicBezTo>
                      <a:pt x="1350048" y="447963"/>
                      <a:pt x="1334655" y="557261"/>
                      <a:pt x="1293091" y="584970"/>
                    </a:cubicBezTo>
                    <a:cubicBezTo>
                      <a:pt x="1251527" y="612679"/>
                      <a:pt x="1174557" y="580352"/>
                      <a:pt x="1126836" y="584970"/>
                    </a:cubicBezTo>
                    <a:cubicBezTo>
                      <a:pt x="1079115" y="589588"/>
                      <a:pt x="1048328" y="598825"/>
                      <a:pt x="1006764" y="612679"/>
                    </a:cubicBezTo>
                    <a:cubicBezTo>
                      <a:pt x="965201" y="626534"/>
                      <a:pt x="912861" y="645006"/>
                      <a:pt x="877455" y="668097"/>
                    </a:cubicBezTo>
                    <a:cubicBezTo>
                      <a:pt x="842049" y="691188"/>
                      <a:pt x="794327" y="751225"/>
                      <a:pt x="794327" y="751225"/>
                    </a:cubicBezTo>
                    <a:cubicBezTo>
                      <a:pt x="768157" y="777395"/>
                      <a:pt x="735830" y="806642"/>
                      <a:pt x="720436" y="825115"/>
                    </a:cubicBezTo>
                    <a:cubicBezTo>
                      <a:pt x="705042" y="843588"/>
                      <a:pt x="714279" y="848206"/>
                      <a:pt x="701964" y="862061"/>
                    </a:cubicBezTo>
                    <a:cubicBezTo>
                      <a:pt x="689649" y="875916"/>
                      <a:pt x="663478" y="899007"/>
                      <a:pt x="646545" y="908243"/>
                    </a:cubicBezTo>
                    <a:cubicBezTo>
                      <a:pt x="629612" y="917479"/>
                      <a:pt x="626534" y="915940"/>
                      <a:pt x="600364" y="917479"/>
                    </a:cubicBezTo>
                    <a:cubicBezTo>
                      <a:pt x="574194" y="919018"/>
                      <a:pt x="531091" y="915940"/>
                      <a:pt x="489527" y="917479"/>
                    </a:cubicBezTo>
                    <a:cubicBezTo>
                      <a:pt x="447963" y="919018"/>
                      <a:pt x="391006" y="920557"/>
                      <a:pt x="350982" y="926715"/>
                    </a:cubicBezTo>
                    <a:cubicBezTo>
                      <a:pt x="310958" y="932873"/>
                      <a:pt x="289406" y="949807"/>
                      <a:pt x="249382" y="954425"/>
                    </a:cubicBezTo>
                    <a:cubicBezTo>
                      <a:pt x="209358" y="959043"/>
                      <a:pt x="110836" y="954425"/>
                      <a:pt x="110836" y="954425"/>
                    </a:cubicBezTo>
                    <a:lnTo>
                      <a:pt x="0" y="954425"/>
                    </a:lnTo>
                    <a:lnTo>
                      <a:pt x="0" y="954425"/>
                    </a:ln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solidFill>
                    <a:srgbClr val="000000"/>
                  </a:solidFill>
                </a:endParaRPr>
              </a:p>
            </p:txBody>
          </p:sp>
          <p:cxnSp>
            <p:nvCxnSpPr>
              <p:cNvPr id="34" name="Straight Connector 33"/>
              <p:cNvCxnSpPr/>
              <p:nvPr/>
            </p:nvCxnSpPr>
            <p:spPr>
              <a:xfrm>
                <a:off x="3000893" y="5821836"/>
                <a:ext cx="3428231" cy="19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55" name="TextBox 34"/>
              <p:cNvSpPr txBox="1">
                <a:spLocks noChangeArrowheads="1"/>
              </p:cNvSpPr>
              <p:nvPr/>
            </p:nvSpPr>
            <p:spPr bwMode="auto">
              <a:xfrm rot="-5400000">
                <a:off x="1256205" y="3380767"/>
                <a:ext cx="2714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sz="1400" b="1">
                    <a:solidFill>
                      <a:srgbClr val="000000"/>
                    </a:solidFill>
                  </a:rPr>
                  <a:t>Cumulative loss rate (%)</a:t>
                </a:r>
                <a:endParaRPr lang="en-US" sz="1400" b="1">
                  <a:solidFill>
                    <a:srgbClr val="000000"/>
                  </a:solidFill>
                </a:endParaRPr>
              </a:p>
            </p:txBody>
          </p:sp>
          <p:pic>
            <p:nvPicPr>
              <p:cNvPr id="14356" name="Picture 2"/>
              <p:cNvPicPr>
                <a:picLocks noChangeAspect="1" noChangeArrowheads="1"/>
              </p:cNvPicPr>
              <p:nvPr/>
            </p:nvPicPr>
            <p:blipFill>
              <a:blip r:embed="rId3">
                <a:extLst>
                  <a:ext uri="{28A0092B-C50C-407E-A947-70E740481C1C}">
                    <a14:useLocalDpi xmlns:a14="http://schemas.microsoft.com/office/drawing/2010/main" val="0"/>
                  </a:ext>
                </a:extLst>
              </a:blip>
              <a:srcRect t="91251" b="4726"/>
              <a:stretch>
                <a:fillRect/>
              </a:stretch>
            </p:blipFill>
            <p:spPr bwMode="auto">
              <a:xfrm>
                <a:off x="2316737" y="5892109"/>
                <a:ext cx="4398403"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TextBox 36"/>
              <p:cNvSpPr txBox="1">
                <a:spLocks noChangeArrowheads="1"/>
              </p:cNvSpPr>
              <p:nvPr/>
            </p:nvSpPr>
            <p:spPr bwMode="auto">
              <a:xfrm>
                <a:off x="3286116" y="5978743"/>
                <a:ext cx="2714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sz="1400" b="1">
                    <a:solidFill>
                      <a:srgbClr val="000000"/>
                    </a:solidFill>
                  </a:rPr>
                  <a:t>Gestation (weeks)</a:t>
                </a:r>
                <a:endParaRPr lang="en-US" sz="1400" b="1">
                  <a:solidFill>
                    <a:srgbClr val="000000"/>
                  </a:solidFill>
                </a:endParaRPr>
              </a:p>
            </p:txBody>
          </p:sp>
          <p:cxnSp>
            <p:nvCxnSpPr>
              <p:cNvPr id="38" name="Straight Connector 37"/>
              <p:cNvCxnSpPr/>
              <p:nvPr/>
            </p:nvCxnSpPr>
            <p:spPr>
              <a:xfrm rot="5400000">
                <a:off x="713926" y="3534869"/>
                <a:ext cx="4572082" cy="18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49" name="TextBox 28"/>
            <p:cNvSpPr txBox="1">
              <a:spLocks noChangeArrowheads="1"/>
            </p:cNvSpPr>
            <p:nvPr/>
          </p:nvSpPr>
          <p:spPr bwMode="auto">
            <a:xfrm>
              <a:off x="2003337" y="1269114"/>
              <a:ext cx="2354349" cy="447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FF0000"/>
                  </a:solidFill>
                </a:rPr>
                <a:t>Monochorionic</a:t>
              </a:r>
              <a:endParaRPr lang="en-US">
                <a:solidFill>
                  <a:srgbClr val="FF0000"/>
                </a:solidFill>
              </a:endParaRPr>
            </a:p>
          </p:txBody>
        </p:sp>
        <p:sp>
          <p:nvSpPr>
            <p:cNvPr id="14350" name="TextBox 29"/>
            <p:cNvSpPr txBox="1">
              <a:spLocks noChangeArrowheads="1"/>
            </p:cNvSpPr>
            <p:nvPr/>
          </p:nvSpPr>
          <p:spPr bwMode="auto">
            <a:xfrm>
              <a:off x="2928926" y="4487921"/>
              <a:ext cx="1714511" cy="36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70C0"/>
                  </a:solidFill>
                </a:rPr>
                <a:t>Dichorionic</a:t>
              </a:r>
              <a:endParaRPr lang="en-US">
                <a:solidFill>
                  <a:srgbClr val="0070C0"/>
                </a:solidFill>
              </a:endParaRPr>
            </a:p>
          </p:txBody>
        </p:sp>
      </p:grpSp>
      <p:sp>
        <p:nvSpPr>
          <p:cNvPr id="14341" name="TextBox 39"/>
          <p:cNvSpPr txBox="1">
            <a:spLocks noChangeArrowheads="1"/>
          </p:cNvSpPr>
          <p:nvPr/>
        </p:nvSpPr>
        <p:spPr bwMode="auto">
          <a:xfrm>
            <a:off x="179388" y="868363"/>
            <a:ext cx="8750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400" dirty="0">
                <a:solidFill>
                  <a:srgbClr val="000000"/>
                </a:solidFill>
              </a:rPr>
              <a:t>Cumulative perinatal loss rate in twins: early and </a:t>
            </a:r>
            <a:r>
              <a:rPr lang="en-US" sz="2000" dirty="0">
                <a:solidFill>
                  <a:srgbClr val="000000"/>
                </a:solidFill>
              </a:rPr>
              <a:t>Current evidence</a:t>
            </a:r>
          </a:p>
        </p:txBody>
      </p:sp>
      <p:sp>
        <p:nvSpPr>
          <p:cNvPr id="14342" name="Text Box 63"/>
          <p:cNvSpPr txBox="1">
            <a:spLocks noChangeArrowheads="1"/>
          </p:cNvSpPr>
          <p:nvPr/>
        </p:nvSpPr>
        <p:spPr bwMode="auto">
          <a:xfrm>
            <a:off x="4283075" y="6264275"/>
            <a:ext cx="482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sz="1400" dirty="0">
                <a:solidFill>
                  <a:srgbClr val="000066"/>
                </a:solidFill>
                <a:latin typeface="Candara" panose="020E0502030303020204" pitchFamily="34" charset="0"/>
              </a:rPr>
              <a:t>Dias et al 2013</a:t>
            </a:r>
          </a:p>
        </p:txBody>
      </p:sp>
      <p:grpSp>
        <p:nvGrpSpPr>
          <p:cNvPr id="2" name="Group 1"/>
          <p:cNvGrpSpPr/>
          <p:nvPr/>
        </p:nvGrpSpPr>
        <p:grpSpPr>
          <a:xfrm>
            <a:off x="684213" y="2660650"/>
            <a:ext cx="7761287" cy="3390900"/>
            <a:chOff x="684213" y="2660650"/>
            <a:chExt cx="7761287" cy="3390900"/>
          </a:xfrm>
        </p:grpSpPr>
        <p:pic>
          <p:nvPicPr>
            <p:cNvPr id="14343" name="Picture 1" descr="D:\Desktop\Home\A-THIRAN\Book chapter\Timing of birth in multiple pregnancy\Figure 1- perinatal loss rates in MC vs D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660650"/>
              <a:ext cx="3657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28"/>
            <p:cNvSpPr txBox="1">
              <a:spLocks noChangeArrowheads="1"/>
            </p:cNvSpPr>
            <p:nvPr/>
          </p:nvSpPr>
          <p:spPr bwMode="auto">
            <a:xfrm>
              <a:off x="6154738" y="2781300"/>
              <a:ext cx="2017712"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dirty="0">
                  <a:solidFill>
                    <a:srgbClr val="FF0000"/>
                  </a:solidFill>
                </a:rPr>
                <a:t>Monochorionic</a:t>
              </a:r>
            </a:p>
            <a:p>
              <a:pPr eaLnBrk="1" hangingPunct="1"/>
              <a:endParaRPr lang="en-US" dirty="0">
                <a:solidFill>
                  <a:srgbClr val="FF0000"/>
                </a:solidFill>
              </a:endParaRPr>
            </a:p>
          </p:txBody>
        </p:sp>
        <p:sp>
          <p:nvSpPr>
            <p:cNvPr id="14345" name="TextBox 29"/>
            <p:cNvSpPr txBox="1">
              <a:spLocks noChangeArrowheads="1"/>
            </p:cNvSpPr>
            <p:nvPr/>
          </p:nvSpPr>
          <p:spPr bwMode="auto">
            <a:xfrm>
              <a:off x="6084888" y="4741863"/>
              <a:ext cx="1468437"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70C0"/>
                  </a:solidFill>
                </a:rPr>
                <a:t>Dichorionic</a:t>
              </a:r>
              <a:endParaRPr lang="en-US">
                <a:solidFill>
                  <a:srgbClr val="0070C0"/>
                </a:solidFill>
              </a:endParaRPr>
            </a:p>
          </p:txBody>
        </p:sp>
        <p:cxnSp>
          <p:nvCxnSpPr>
            <p:cNvPr id="62" name="Straight Connector 61"/>
            <p:cNvCxnSpPr>
              <a:cxnSpLocks noChangeShapeType="1"/>
            </p:cNvCxnSpPr>
            <p:nvPr/>
          </p:nvCxnSpPr>
          <p:spPr bwMode="auto">
            <a:xfrm>
              <a:off x="684213" y="4797425"/>
              <a:ext cx="7343775" cy="0"/>
            </a:xfrm>
            <a:prstGeom prst="line">
              <a:avLst/>
            </a:prstGeom>
            <a:noFill/>
            <a:ln w="38100" algn="ctr">
              <a:solidFill>
                <a:srgbClr val="00B050"/>
              </a:solidFill>
              <a:round/>
              <a:headEnd/>
              <a:tailEnd/>
            </a:ln>
            <a:extLst>
              <a:ext uri="{909E8E84-426E-40DD-AFC4-6F175D3DCCD1}">
                <a14:hiddenFill xmlns:a14="http://schemas.microsoft.com/office/drawing/2010/main">
                  <a:noFill/>
                </a14:hiddenFill>
              </a:ext>
            </a:extLst>
          </p:spPr>
        </p:cxnSp>
      </p:grpSp>
      <p:sp>
        <p:nvSpPr>
          <p:cNvPr id="25" name="Title 1"/>
          <p:cNvSpPr txBox="1">
            <a:spLocks/>
          </p:cNvSpPr>
          <p:nvPr/>
        </p:nvSpPr>
        <p:spPr>
          <a:xfrm>
            <a:off x="421957"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Diagnosis and management of multiple pregnancy</a:t>
            </a:r>
            <a:br>
              <a:rPr lang="en-US" sz="2800" b="1" dirty="0"/>
            </a:br>
            <a:endParaRPr lang="en-US" sz="2800" b="1" dirty="0"/>
          </a:p>
        </p:txBody>
      </p:sp>
    </p:spTree>
    <p:extLst>
      <p:ext uri="{BB962C8B-B14F-4D97-AF65-F5344CB8AC3E}">
        <p14:creationId xmlns:p14="http://schemas.microsoft.com/office/powerpoint/2010/main" val="54807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Group 66"/>
          <p:cNvGrpSpPr>
            <a:grpSpLocks/>
          </p:cNvGrpSpPr>
          <p:nvPr/>
        </p:nvGrpSpPr>
        <p:grpSpPr bwMode="auto">
          <a:xfrm>
            <a:off x="782638" y="2413000"/>
            <a:ext cx="7504112" cy="4216400"/>
            <a:chOff x="837459" y="1714488"/>
            <a:chExt cx="7522537" cy="3495368"/>
          </a:xfrm>
        </p:grpSpPr>
        <p:pic>
          <p:nvPicPr>
            <p:cNvPr id="27655" name="Picture 2"/>
            <p:cNvPicPr>
              <a:picLocks noChangeAspect="1" noChangeArrowheads="1"/>
            </p:cNvPicPr>
            <p:nvPr/>
          </p:nvPicPr>
          <p:blipFill>
            <a:blip r:embed="rId3">
              <a:extLst>
                <a:ext uri="{28A0092B-C50C-407E-A947-70E740481C1C}">
                  <a14:useLocalDpi xmlns:a14="http://schemas.microsoft.com/office/drawing/2010/main" val="0"/>
                </a:ext>
              </a:extLst>
            </a:blip>
            <a:srcRect l="2856" r="93335" b="8163"/>
            <a:stretch>
              <a:fillRect/>
            </a:stretch>
          </p:blipFill>
          <p:spPr bwMode="auto">
            <a:xfrm>
              <a:off x="1071538" y="1714488"/>
              <a:ext cx="285752" cy="321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Freeform 68"/>
            <p:cNvSpPr/>
            <p:nvPr/>
          </p:nvSpPr>
          <p:spPr>
            <a:xfrm>
              <a:off x="1532899" y="2065867"/>
              <a:ext cx="6300344" cy="2596522"/>
            </a:xfrm>
            <a:custGeom>
              <a:avLst/>
              <a:gdLst>
                <a:gd name="connsiteX0" fmla="*/ 6299200 w 6299200"/>
                <a:gd name="connsiteY0" fmla="*/ 2552315 h 2596957"/>
                <a:gd name="connsiteX1" fmla="*/ 5911273 w 6299200"/>
                <a:gd name="connsiteY1" fmla="*/ 2376824 h 2596957"/>
                <a:gd name="connsiteX2" fmla="*/ 5781964 w 6299200"/>
                <a:gd name="connsiteY2" fmla="*/ 2127442 h 2596957"/>
                <a:gd name="connsiteX3" fmla="*/ 5708073 w 6299200"/>
                <a:gd name="connsiteY3" fmla="*/ 1878060 h 2596957"/>
                <a:gd name="connsiteX4" fmla="*/ 5606473 w 6299200"/>
                <a:gd name="connsiteY4" fmla="*/ 1527078 h 2596957"/>
                <a:gd name="connsiteX5" fmla="*/ 5467928 w 6299200"/>
                <a:gd name="connsiteY5" fmla="*/ 1046788 h 2596957"/>
                <a:gd name="connsiteX6" fmla="*/ 5310909 w 6299200"/>
                <a:gd name="connsiteY6" fmla="*/ 658860 h 2596957"/>
                <a:gd name="connsiteX7" fmla="*/ 5043055 w 6299200"/>
                <a:gd name="connsiteY7" fmla="*/ 224751 h 2596957"/>
                <a:gd name="connsiteX8" fmla="*/ 4941455 w 6299200"/>
                <a:gd name="connsiteY8" fmla="*/ 40024 h 2596957"/>
                <a:gd name="connsiteX9" fmla="*/ 4765964 w 6299200"/>
                <a:gd name="connsiteY9" fmla="*/ 464897 h 2596957"/>
                <a:gd name="connsiteX10" fmla="*/ 4516582 w 6299200"/>
                <a:gd name="connsiteY10" fmla="*/ 1000606 h 2596957"/>
                <a:gd name="connsiteX11" fmla="*/ 4221019 w 6299200"/>
                <a:gd name="connsiteY11" fmla="*/ 1379297 h 2596957"/>
                <a:gd name="connsiteX12" fmla="*/ 3943928 w 6299200"/>
                <a:gd name="connsiteY12" fmla="*/ 1674860 h 2596957"/>
                <a:gd name="connsiteX13" fmla="*/ 3639128 w 6299200"/>
                <a:gd name="connsiteY13" fmla="*/ 1924242 h 2596957"/>
                <a:gd name="connsiteX14" fmla="*/ 3168073 w 6299200"/>
                <a:gd name="connsiteY14" fmla="*/ 2265988 h 2596957"/>
                <a:gd name="connsiteX15" fmla="*/ 2780146 w 6299200"/>
                <a:gd name="connsiteY15" fmla="*/ 2321406 h 2596957"/>
                <a:gd name="connsiteX16" fmla="*/ 2392219 w 6299200"/>
                <a:gd name="connsiteY16" fmla="*/ 2349115 h 2596957"/>
                <a:gd name="connsiteX17" fmla="*/ 2225964 w 6299200"/>
                <a:gd name="connsiteY17" fmla="*/ 2349115 h 2596957"/>
                <a:gd name="connsiteX18" fmla="*/ 1874982 w 6299200"/>
                <a:gd name="connsiteY18" fmla="*/ 2496897 h 2596957"/>
                <a:gd name="connsiteX19" fmla="*/ 1579419 w 6299200"/>
                <a:gd name="connsiteY19" fmla="*/ 2487660 h 2596957"/>
                <a:gd name="connsiteX20" fmla="*/ 1126837 w 6299200"/>
                <a:gd name="connsiteY20" fmla="*/ 2543078 h 2596957"/>
                <a:gd name="connsiteX21" fmla="*/ 794328 w 6299200"/>
                <a:gd name="connsiteY21" fmla="*/ 2589260 h 2596957"/>
                <a:gd name="connsiteX22" fmla="*/ 563419 w 6299200"/>
                <a:gd name="connsiteY22" fmla="*/ 2589260 h 2596957"/>
                <a:gd name="connsiteX23" fmla="*/ 397164 w 6299200"/>
                <a:gd name="connsiteY23" fmla="*/ 2580024 h 2596957"/>
                <a:gd name="connsiteX24" fmla="*/ 175491 w 6299200"/>
                <a:gd name="connsiteY24" fmla="*/ 2589260 h 2596957"/>
                <a:gd name="connsiteX25" fmla="*/ 0 w 6299200"/>
                <a:gd name="connsiteY25" fmla="*/ 2589260 h 2596957"/>
                <a:gd name="connsiteX26" fmla="*/ 9237 w 6299200"/>
                <a:gd name="connsiteY26" fmla="*/ 2589260 h 25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299200" h="2596957">
                  <a:moveTo>
                    <a:pt x="6299200" y="2552315"/>
                  </a:moveTo>
                  <a:cubicBezTo>
                    <a:pt x="6148339" y="2499975"/>
                    <a:pt x="5997479" y="2447636"/>
                    <a:pt x="5911273" y="2376824"/>
                  </a:cubicBezTo>
                  <a:cubicBezTo>
                    <a:pt x="5825067" y="2306012"/>
                    <a:pt x="5815831" y="2210569"/>
                    <a:pt x="5781964" y="2127442"/>
                  </a:cubicBezTo>
                  <a:cubicBezTo>
                    <a:pt x="5748097" y="2044315"/>
                    <a:pt x="5737322" y="1978121"/>
                    <a:pt x="5708073" y="1878060"/>
                  </a:cubicBezTo>
                  <a:cubicBezTo>
                    <a:pt x="5678824" y="1777999"/>
                    <a:pt x="5606473" y="1527078"/>
                    <a:pt x="5606473" y="1527078"/>
                  </a:cubicBezTo>
                  <a:cubicBezTo>
                    <a:pt x="5566449" y="1388533"/>
                    <a:pt x="5517189" y="1191491"/>
                    <a:pt x="5467928" y="1046788"/>
                  </a:cubicBezTo>
                  <a:cubicBezTo>
                    <a:pt x="5418667" y="902085"/>
                    <a:pt x="5381721" y="795866"/>
                    <a:pt x="5310909" y="658860"/>
                  </a:cubicBezTo>
                  <a:cubicBezTo>
                    <a:pt x="5240097" y="521854"/>
                    <a:pt x="5104631" y="327890"/>
                    <a:pt x="5043055" y="224751"/>
                  </a:cubicBezTo>
                  <a:cubicBezTo>
                    <a:pt x="4981479" y="121612"/>
                    <a:pt x="4987637" y="0"/>
                    <a:pt x="4941455" y="40024"/>
                  </a:cubicBezTo>
                  <a:cubicBezTo>
                    <a:pt x="4895273" y="80048"/>
                    <a:pt x="4836776" y="304800"/>
                    <a:pt x="4765964" y="464897"/>
                  </a:cubicBezTo>
                  <a:cubicBezTo>
                    <a:pt x="4695152" y="624994"/>
                    <a:pt x="4607406" y="848206"/>
                    <a:pt x="4516582" y="1000606"/>
                  </a:cubicBezTo>
                  <a:cubicBezTo>
                    <a:pt x="4425758" y="1153006"/>
                    <a:pt x="4316461" y="1266921"/>
                    <a:pt x="4221019" y="1379297"/>
                  </a:cubicBezTo>
                  <a:cubicBezTo>
                    <a:pt x="4125577" y="1491673"/>
                    <a:pt x="4040910" y="1584036"/>
                    <a:pt x="3943928" y="1674860"/>
                  </a:cubicBezTo>
                  <a:cubicBezTo>
                    <a:pt x="3846946" y="1765684"/>
                    <a:pt x="3768437" y="1825721"/>
                    <a:pt x="3639128" y="1924242"/>
                  </a:cubicBezTo>
                  <a:cubicBezTo>
                    <a:pt x="3509819" y="2022763"/>
                    <a:pt x="3311237" y="2199794"/>
                    <a:pt x="3168073" y="2265988"/>
                  </a:cubicBezTo>
                  <a:cubicBezTo>
                    <a:pt x="3024909" y="2332182"/>
                    <a:pt x="2909455" y="2307552"/>
                    <a:pt x="2780146" y="2321406"/>
                  </a:cubicBezTo>
                  <a:cubicBezTo>
                    <a:pt x="2650837" y="2335261"/>
                    <a:pt x="2484583" y="2344497"/>
                    <a:pt x="2392219" y="2349115"/>
                  </a:cubicBezTo>
                  <a:cubicBezTo>
                    <a:pt x="2299855" y="2353733"/>
                    <a:pt x="2312170" y="2324485"/>
                    <a:pt x="2225964" y="2349115"/>
                  </a:cubicBezTo>
                  <a:cubicBezTo>
                    <a:pt x="2139758" y="2373745"/>
                    <a:pt x="1982739" y="2473806"/>
                    <a:pt x="1874982" y="2496897"/>
                  </a:cubicBezTo>
                  <a:cubicBezTo>
                    <a:pt x="1767225" y="2519988"/>
                    <a:pt x="1704110" y="2479963"/>
                    <a:pt x="1579419" y="2487660"/>
                  </a:cubicBezTo>
                  <a:cubicBezTo>
                    <a:pt x="1454728" y="2495357"/>
                    <a:pt x="1126837" y="2543078"/>
                    <a:pt x="1126837" y="2543078"/>
                  </a:cubicBezTo>
                  <a:cubicBezTo>
                    <a:pt x="995989" y="2560011"/>
                    <a:pt x="888231" y="2581563"/>
                    <a:pt x="794328" y="2589260"/>
                  </a:cubicBezTo>
                  <a:cubicBezTo>
                    <a:pt x="700425" y="2596957"/>
                    <a:pt x="629613" y="2590799"/>
                    <a:pt x="563419" y="2589260"/>
                  </a:cubicBezTo>
                  <a:cubicBezTo>
                    <a:pt x="497225" y="2587721"/>
                    <a:pt x="461819" y="2580024"/>
                    <a:pt x="397164" y="2580024"/>
                  </a:cubicBezTo>
                  <a:cubicBezTo>
                    <a:pt x="332509" y="2580024"/>
                    <a:pt x="241685" y="2587721"/>
                    <a:pt x="175491" y="2589260"/>
                  </a:cubicBezTo>
                  <a:cubicBezTo>
                    <a:pt x="109297" y="2590799"/>
                    <a:pt x="0" y="2589260"/>
                    <a:pt x="0" y="2589260"/>
                  </a:cubicBezTo>
                  <a:lnTo>
                    <a:pt x="9237" y="2589260"/>
                  </a:lnTo>
                </a:path>
              </a:pathLst>
            </a:cu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70" name="Freeform 69"/>
            <p:cNvSpPr/>
            <p:nvPr/>
          </p:nvSpPr>
          <p:spPr>
            <a:xfrm>
              <a:off x="1551996" y="2254059"/>
              <a:ext cx="6271699" cy="2429386"/>
            </a:xfrm>
            <a:custGeom>
              <a:avLst/>
              <a:gdLst>
                <a:gd name="connsiteX0" fmla="*/ 6271491 w 6271491"/>
                <a:gd name="connsiteY0" fmla="*/ 2429163 h 2429163"/>
                <a:gd name="connsiteX1" fmla="*/ 6022109 w 6271491"/>
                <a:gd name="connsiteY1" fmla="*/ 2346036 h 2429163"/>
                <a:gd name="connsiteX2" fmla="*/ 5828146 w 6271491"/>
                <a:gd name="connsiteY2" fmla="*/ 2281382 h 2429163"/>
                <a:gd name="connsiteX3" fmla="*/ 5689600 w 6271491"/>
                <a:gd name="connsiteY3" fmla="*/ 2170545 h 2429163"/>
                <a:gd name="connsiteX4" fmla="*/ 5495636 w 6271491"/>
                <a:gd name="connsiteY4" fmla="*/ 2032000 h 2429163"/>
                <a:gd name="connsiteX5" fmla="*/ 5403273 w 6271491"/>
                <a:gd name="connsiteY5" fmla="*/ 1958109 h 2429163"/>
                <a:gd name="connsiteX6" fmla="*/ 5292436 w 6271491"/>
                <a:gd name="connsiteY6" fmla="*/ 1662545 h 2429163"/>
                <a:gd name="connsiteX7" fmla="*/ 5098473 w 6271491"/>
                <a:gd name="connsiteY7" fmla="*/ 1080654 h 2429163"/>
                <a:gd name="connsiteX8" fmla="*/ 4941455 w 6271491"/>
                <a:gd name="connsiteY8" fmla="*/ 563418 h 2429163"/>
                <a:gd name="connsiteX9" fmla="*/ 4655127 w 6271491"/>
                <a:gd name="connsiteY9" fmla="*/ 267854 h 2429163"/>
                <a:gd name="connsiteX10" fmla="*/ 4525818 w 6271491"/>
                <a:gd name="connsiteY10" fmla="*/ 110836 h 2429163"/>
                <a:gd name="connsiteX11" fmla="*/ 4433455 w 6271491"/>
                <a:gd name="connsiteY11" fmla="*/ 157018 h 2429163"/>
                <a:gd name="connsiteX12" fmla="*/ 4073236 w 6271491"/>
                <a:gd name="connsiteY12" fmla="*/ 1052945 h 2429163"/>
                <a:gd name="connsiteX13" fmla="*/ 3925455 w 6271491"/>
                <a:gd name="connsiteY13" fmla="*/ 1182254 h 2429163"/>
                <a:gd name="connsiteX14" fmla="*/ 3611418 w 6271491"/>
                <a:gd name="connsiteY14" fmla="*/ 1320800 h 2429163"/>
                <a:gd name="connsiteX15" fmla="*/ 3121891 w 6271491"/>
                <a:gd name="connsiteY15" fmla="*/ 1773382 h 2429163"/>
                <a:gd name="connsiteX16" fmla="*/ 2706255 w 6271491"/>
                <a:gd name="connsiteY16" fmla="*/ 2041236 h 2429163"/>
                <a:gd name="connsiteX17" fmla="*/ 2235200 w 6271491"/>
                <a:gd name="connsiteY17" fmla="*/ 2050472 h 2429163"/>
                <a:gd name="connsiteX18" fmla="*/ 1764146 w 6271491"/>
                <a:gd name="connsiteY18" fmla="*/ 2281382 h 2429163"/>
                <a:gd name="connsiteX19" fmla="*/ 1154546 w 6271491"/>
                <a:gd name="connsiteY19" fmla="*/ 2318327 h 2429163"/>
                <a:gd name="connsiteX20" fmla="*/ 775855 w 6271491"/>
                <a:gd name="connsiteY20" fmla="*/ 2327563 h 2429163"/>
                <a:gd name="connsiteX21" fmla="*/ 471055 w 6271491"/>
                <a:gd name="connsiteY21" fmla="*/ 2355272 h 2429163"/>
                <a:gd name="connsiteX22" fmla="*/ 110836 w 6271491"/>
                <a:gd name="connsiteY22" fmla="*/ 2355272 h 2429163"/>
                <a:gd name="connsiteX23" fmla="*/ 0 w 6271491"/>
                <a:gd name="connsiteY23" fmla="*/ 2355272 h 2429163"/>
                <a:gd name="connsiteX24" fmla="*/ 0 w 6271491"/>
                <a:gd name="connsiteY24" fmla="*/ 2355272 h 242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271491" h="2429163">
                  <a:moveTo>
                    <a:pt x="6271491" y="2429163"/>
                  </a:moveTo>
                  <a:lnTo>
                    <a:pt x="6022109" y="2346036"/>
                  </a:lnTo>
                  <a:cubicBezTo>
                    <a:pt x="5948218" y="2321406"/>
                    <a:pt x="5883564" y="2310631"/>
                    <a:pt x="5828146" y="2281382"/>
                  </a:cubicBezTo>
                  <a:cubicBezTo>
                    <a:pt x="5772728" y="2252134"/>
                    <a:pt x="5745018" y="2212109"/>
                    <a:pt x="5689600" y="2170545"/>
                  </a:cubicBezTo>
                  <a:cubicBezTo>
                    <a:pt x="5634182" y="2128981"/>
                    <a:pt x="5543357" y="2067406"/>
                    <a:pt x="5495636" y="2032000"/>
                  </a:cubicBezTo>
                  <a:cubicBezTo>
                    <a:pt x="5447915" y="1996594"/>
                    <a:pt x="5437140" y="2019685"/>
                    <a:pt x="5403273" y="1958109"/>
                  </a:cubicBezTo>
                  <a:cubicBezTo>
                    <a:pt x="5369406" y="1896533"/>
                    <a:pt x="5343236" y="1808787"/>
                    <a:pt x="5292436" y="1662545"/>
                  </a:cubicBezTo>
                  <a:cubicBezTo>
                    <a:pt x="5241636" y="1516303"/>
                    <a:pt x="5156970" y="1263842"/>
                    <a:pt x="5098473" y="1080654"/>
                  </a:cubicBezTo>
                  <a:cubicBezTo>
                    <a:pt x="5039976" y="897466"/>
                    <a:pt x="5015346" y="698885"/>
                    <a:pt x="4941455" y="563418"/>
                  </a:cubicBezTo>
                  <a:cubicBezTo>
                    <a:pt x="4867564" y="427951"/>
                    <a:pt x="4724400" y="343284"/>
                    <a:pt x="4655127" y="267854"/>
                  </a:cubicBezTo>
                  <a:cubicBezTo>
                    <a:pt x="4585854" y="192424"/>
                    <a:pt x="4562763" y="129309"/>
                    <a:pt x="4525818" y="110836"/>
                  </a:cubicBezTo>
                  <a:cubicBezTo>
                    <a:pt x="4488873" y="92363"/>
                    <a:pt x="4508885" y="0"/>
                    <a:pt x="4433455" y="157018"/>
                  </a:cubicBezTo>
                  <a:cubicBezTo>
                    <a:pt x="4358025" y="314036"/>
                    <a:pt x="4157903" y="882072"/>
                    <a:pt x="4073236" y="1052945"/>
                  </a:cubicBezTo>
                  <a:cubicBezTo>
                    <a:pt x="3988569" y="1223818"/>
                    <a:pt x="4002425" y="1137611"/>
                    <a:pt x="3925455" y="1182254"/>
                  </a:cubicBezTo>
                  <a:cubicBezTo>
                    <a:pt x="3848485" y="1226897"/>
                    <a:pt x="3745345" y="1222279"/>
                    <a:pt x="3611418" y="1320800"/>
                  </a:cubicBezTo>
                  <a:cubicBezTo>
                    <a:pt x="3477491" y="1419321"/>
                    <a:pt x="3272751" y="1653309"/>
                    <a:pt x="3121891" y="1773382"/>
                  </a:cubicBezTo>
                  <a:cubicBezTo>
                    <a:pt x="2971031" y="1893455"/>
                    <a:pt x="2854037" y="1995054"/>
                    <a:pt x="2706255" y="2041236"/>
                  </a:cubicBezTo>
                  <a:cubicBezTo>
                    <a:pt x="2558473" y="2087418"/>
                    <a:pt x="2392218" y="2010448"/>
                    <a:pt x="2235200" y="2050472"/>
                  </a:cubicBezTo>
                  <a:cubicBezTo>
                    <a:pt x="2078182" y="2090496"/>
                    <a:pt x="1944255" y="2236740"/>
                    <a:pt x="1764146" y="2281382"/>
                  </a:cubicBezTo>
                  <a:cubicBezTo>
                    <a:pt x="1584037" y="2326024"/>
                    <a:pt x="1319261" y="2310630"/>
                    <a:pt x="1154546" y="2318327"/>
                  </a:cubicBezTo>
                  <a:cubicBezTo>
                    <a:pt x="989831" y="2326024"/>
                    <a:pt x="889770" y="2321406"/>
                    <a:pt x="775855" y="2327563"/>
                  </a:cubicBezTo>
                  <a:cubicBezTo>
                    <a:pt x="661940" y="2333720"/>
                    <a:pt x="581891" y="2350654"/>
                    <a:pt x="471055" y="2355272"/>
                  </a:cubicBezTo>
                  <a:cubicBezTo>
                    <a:pt x="360219" y="2359890"/>
                    <a:pt x="110836" y="2355272"/>
                    <a:pt x="110836" y="2355272"/>
                  </a:cubicBezTo>
                  <a:lnTo>
                    <a:pt x="0" y="2355272"/>
                  </a:lnTo>
                  <a:lnTo>
                    <a:pt x="0" y="2355272"/>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sp>
          <p:nvSpPr>
            <p:cNvPr id="27658" name="TextBox 70"/>
            <p:cNvSpPr txBox="1">
              <a:spLocks noChangeArrowheads="1"/>
            </p:cNvSpPr>
            <p:nvPr/>
          </p:nvSpPr>
          <p:spPr bwMode="auto">
            <a:xfrm>
              <a:off x="3071802" y="4929198"/>
              <a:ext cx="2714644" cy="280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sz="1600" b="1"/>
                <a:t>Gestational age (weeks)</a:t>
              </a:r>
              <a:endParaRPr lang="en-US" sz="1600" b="1"/>
            </a:p>
          </p:txBody>
        </p:sp>
        <p:sp>
          <p:nvSpPr>
            <p:cNvPr id="27659" name="TextBox 71"/>
            <p:cNvSpPr txBox="1">
              <a:spLocks noChangeArrowheads="1"/>
            </p:cNvSpPr>
            <p:nvPr/>
          </p:nvSpPr>
          <p:spPr bwMode="auto">
            <a:xfrm rot="-5400000">
              <a:off x="-136273" y="3116848"/>
              <a:ext cx="22860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sz="1600" b="1"/>
                <a:t>Birth (%)</a:t>
              </a:r>
              <a:endParaRPr lang="en-US" sz="1600" b="1"/>
            </a:p>
          </p:txBody>
        </p:sp>
        <p:pic>
          <p:nvPicPr>
            <p:cNvPr id="27660" name="Picture 2"/>
            <p:cNvPicPr>
              <a:picLocks noChangeAspect="1" noChangeArrowheads="1"/>
            </p:cNvPicPr>
            <p:nvPr/>
          </p:nvPicPr>
          <p:blipFill>
            <a:blip r:embed="rId3">
              <a:extLst>
                <a:ext uri="{28A0092B-C50C-407E-A947-70E740481C1C}">
                  <a14:useLocalDpi xmlns:a14="http://schemas.microsoft.com/office/drawing/2010/main" val="0"/>
                </a:ext>
              </a:extLst>
            </a:blip>
            <a:srcRect t="85715" b="8163"/>
            <a:stretch>
              <a:fillRect/>
            </a:stretch>
          </p:blipFill>
          <p:spPr bwMode="auto">
            <a:xfrm>
              <a:off x="857224" y="4714884"/>
              <a:ext cx="7502772" cy="21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4" name="Straight Connector 73"/>
            <p:cNvCxnSpPr/>
            <p:nvPr/>
          </p:nvCxnSpPr>
          <p:spPr>
            <a:xfrm rot="5400000">
              <a:off x="-35964" y="3250154"/>
              <a:ext cx="2786030" cy="15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356255" y="4715030"/>
              <a:ext cx="6715699" cy="13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663" name="TextBox 75"/>
            <p:cNvSpPr txBox="1">
              <a:spLocks noChangeArrowheads="1"/>
            </p:cNvSpPr>
            <p:nvPr/>
          </p:nvSpPr>
          <p:spPr bwMode="auto">
            <a:xfrm>
              <a:off x="3857932" y="3059464"/>
              <a:ext cx="1713935" cy="30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FF0000"/>
                  </a:solidFill>
                </a:rPr>
                <a:t>Monochorionic</a:t>
              </a:r>
              <a:endParaRPr lang="en-US">
                <a:solidFill>
                  <a:srgbClr val="FF0000"/>
                </a:solidFill>
              </a:endParaRPr>
            </a:p>
          </p:txBody>
        </p:sp>
        <p:sp>
          <p:nvSpPr>
            <p:cNvPr id="27664" name="TextBox 76"/>
            <p:cNvSpPr txBox="1">
              <a:spLocks noChangeArrowheads="1"/>
            </p:cNvSpPr>
            <p:nvPr/>
          </p:nvSpPr>
          <p:spPr bwMode="auto">
            <a:xfrm>
              <a:off x="5000556" y="3916195"/>
              <a:ext cx="1715527" cy="30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solidFill>
                    <a:srgbClr val="0070C0"/>
                  </a:solidFill>
                </a:rPr>
                <a:t>Dichorionic</a:t>
              </a:r>
              <a:endParaRPr lang="en-US">
                <a:solidFill>
                  <a:srgbClr val="0070C0"/>
                </a:solidFill>
              </a:endParaRPr>
            </a:p>
          </p:txBody>
        </p:sp>
      </p:grpSp>
      <p:sp>
        <p:nvSpPr>
          <p:cNvPr id="27652" name="Text Box 5"/>
          <p:cNvSpPr txBox="1">
            <a:spLocks noChangeArrowheads="1"/>
          </p:cNvSpPr>
          <p:nvPr/>
        </p:nvSpPr>
        <p:spPr bwMode="auto">
          <a:xfrm>
            <a:off x="0" y="1076980"/>
            <a:ext cx="91328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mn-lt"/>
              </a:rPr>
              <a:t>Timing of birth in twin pregnancy  </a:t>
            </a:r>
          </a:p>
        </p:txBody>
      </p:sp>
      <p:sp>
        <p:nvSpPr>
          <p:cNvPr id="27653" name="Text Box 48"/>
          <p:cNvSpPr txBox="1">
            <a:spLocks noChangeArrowheads="1"/>
          </p:cNvSpPr>
          <p:nvPr/>
        </p:nvSpPr>
        <p:spPr bwMode="auto">
          <a:xfrm>
            <a:off x="1566863" y="1836738"/>
            <a:ext cx="3816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u="sng" dirty="0">
                <a:latin typeface="+mn-lt"/>
              </a:rPr>
              <a:t>Modal time of delivery</a:t>
            </a:r>
          </a:p>
          <a:p>
            <a:pPr eaLnBrk="1" hangingPunct="1"/>
            <a:r>
              <a:rPr lang="en-US" sz="2400" b="1" dirty="0">
                <a:latin typeface="+mn-lt"/>
              </a:rPr>
              <a:t>MC = 36</a:t>
            </a:r>
            <a:r>
              <a:rPr lang="en-GB" sz="2400" b="1" dirty="0">
                <a:latin typeface="+mn-lt"/>
              </a:rPr>
              <a:t>–</a:t>
            </a:r>
            <a:r>
              <a:rPr lang="en-US" sz="2400" b="1" dirty="0">
                <a:latin typeface="+mn-lt"/>
              </a:rPr>
              <a:t>37 weeks</a:t>
            </a:r>
          </a:p>
          <a:p>
            <a:pPr eaLnBrk="1" hangingPunct="1"/>
            <a:r>
              <a:rPr lang="en-US" sz="2400" b="1" dirty="0">
                <a:latin typeface="+mn-lt"/>
              </a:rPr>
              <a:t>DC = 37</a:t>
            </a:r>
            <a:r>
              <a:rPr lang="en-GB" sz="2400" b="1" dirty="0">
                <a:latin typeface="+mn-lt"/>
              </a:rPr>
              <a:t>–</a:t>
            </a:r>
            <a:r>
              <a:rPr lang="en-US" sz="2400" b="1" dirty="0">
                <a:latin typeface="+mn-lt"/>
              </a:rPr>
              <a:t>38 weeks</a:t>
            </a:r>
          </a:p>
        </p:txBody>
      </p:sp>
      <p:sp>
        <p:nvSpPr>
          <p:cNvPr id="27654" name="TextBox 17"/>
          <p:cNvSpPr txBox="1">
            <a:spLocks noChangeArrowheads="1"/>
          </p:cNvSpPr>
          <p:nvPr/>
        </p:nvSpPr>
        <p:spPr bwMode="auto">
          <a:xfrm>
            <a:off x="7019925" y="6381750"/>
            <a:ext cx="208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sz="2000">
                <a:solidFill>
                  <a:srgbClr val="000066"/>
                </a:solidFill>
                <a:latin typeface="Candara" panose="020E0502030303020204" pitchFamily="34" charset="0"/>
              </a:rPr>
              <a:t>Dias et al 2012</a:t>
            </a:r>
            <a:endParaRPr lang="en-GB" sz="2000">
              <a:solidFill>
                <a:srgbClr val="000066"/>
              </a:solidFill>
              <a:latin typeface="Candara" panose="020E0502030303020204" pitchFamily="34" charset="0"/>
            </a:endParaRPr>
          </a:p>
        </p:txBody>
      </p:sp>
      <p:sp>
        <p:nvSpPr>
          <p:cNvPr id="19" name="Title 1"/>
          <p:cNvSpPr txBox="1">
            <a:spLocks/>
          </p:cNvSpPr>
          <p:nvPr/>
        </p:nvSpPr>
        <p:spPr>
          <a:xfrm>
            <a:off x="421957"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Diagnosis and management of multiple pregnancy</a:t>
            </a:r>
            <a:br>
              <a:rPr lang="en-US" sz="2800" b="1" dirty="0"/>
            </a:br>
            <a:endParaRPr lang="en-US" sz="2800" b="1" dirty="0"/>
          </a:p>
        </p:txBody>
      </p:sp>
    </p:spTree>
    <p:extLst>
      <p:ext uri="{BB962C8B-B14F-4D97-AF65-F5344CB8AC3E}">
        <p14:creationId xmlns:p14="http://schemas.microsoft.com/office/powerpoint/2010/main" val="134058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525963"/>
          </a:xfrm>
        </p:spPr>
        <p:txBody>
          <a:bodyPr>
            <a:normAutofit fontScale="92500" lnSpcReduction="20000"/>
          </a:bodyPr>
          <a:lstStyle/>
          <a:p>
            <a:pPr marL="274320" indent="-274320" fontAlgn="auto">
              <a:spcAft>
                <a:spcPts val="0"/>
              </a:spcAft>
              <a:buClr>
                <a:schemeClr val="accent3"/>
              </a:buClr>
              <a:buFontTx/>
              <a:buNone/>
              <a:defRPr/>
            </a:pPr>
            <a:r>
              <a:rPr lang="en-US" b="1" i="1" dirty="0"/>
              <a:t>Vertex- Vertex (50%)</a:t>
            </a:r>
            <a:r>
              <a:rPr lang="en-US" i="1" dirty="0"/>
              <a:t> </a:t>
            </a:r>
          </a:p>
          <a:p>
            <a:pPr>
              <a:buClr>
                <a:schemeClr val="accent3"/>
              </a:buClr>
              <a:defRPr/>
            </a:pPr>
            <a:r>
              <a:rPr lang="en-US" dirty="0"/>
              <a:t>Vaginal delivery, interval between twins not to exceed 30 minutes.</a:t>
            </a:r>
          </a:p>
          <a:p>
            <a:pPr marL="274320" indent="-274320" fontAlgn="auto">
              <a:spcAft>
                <a:spcPts val="0"/>
              </a:spcAft>
              <a:buClr>
                <a:schemeClr val="accent3"/>
              </a:buClr>
              <a:buFontTx/>
              <a:buNone/>
              <a:defRPr/>
            </a:pPr>
            <a:r>
              <a:rPr lang="en-US" b="1" i="1" dirty="0"/>
              <a:t>Vertex- Breech (20%)</a:t>
            </a:r>
          </a:p>
          <a:p>
            <a:pPr>
              <a:buClr>
                <a:schemeClr val="accent3"/>
              </a:buClr>
              <a:defRPr/>
            </a:pPr>
            <a:r>
              <a:rPr lang="en-US" dirty="0"/>
              <a:t>Vaginal delivery by senior obstetrician</a:t>
            </a:r>
          </a:p>
          <a:p>
            <a:pPr marL="274320" indent="-274320" fontAlgn="auto">
              <a:spcAft>
                <a:spcPts val="0"/>
              </a:spcAft>
              <a:buClr>
                <a:schemeClr val="accent3"/>
              </a:buClr>
              <a:buFontTx/>
              <a:buNone/>
              <a:defRPr/>
            </a:pPr>
            <a:r>
              <a:rPr lang="en-US" b="1" i="1" dirty="0"/>
              <a:t>Breech- Vertex( 20%)</a:t>
            </a:r>
          </a:p>
          <a:p>
            <a:pPr>
              <a:buClr>
                <a:schemeClr val="accent3"/>
              </a:buClr>
              <a:defRPr/>
            </a:pPr>
            <a:r>
              <a:rPr lang="en-US" dirty="0"/>
              <a:t>Safer to deliver by CS to avoid the rare interlocking twins( 1:1000 twins ).</a:t>
            </a:r>
          </a:p>
          <a:p>
            <a:pPr marL="274320" indent="-274320" fontAlgn="auto">
              <a:spcAft>
                <a:spcPts val="0"/>
              </a:spcAft>
              <a:buClr>
                <a:schemeClr val="accent3"/>
              </a:buClr>
              <a:buFontTx/>
              <a:buNone/>
              <a:defRPr/>
            </a:pPr>
            <a:r>
              <a:rPr lang="en-US" b="1" i="1" dirty="0"/>
              <a:t>Breech-Breech( 10%)</a:t>
            </a:r>
          </a:p>
          <a:p>
            <a:pPr>
              <a:buClr>
                <a:schemeClr val="accent3"/>
              </a:buClr>
              <a:defRPr/>
            </a:pPr>
            <a:r>
              <a:rPr lang="en-US" dirty="0"/>
              <a:t>Usually by CS.</a:t>
            </a:r>
          </a:p>
          <a:p>
            <a:pPr>
              <a:buClr>
                <a:schemeClr val="accent3"/>
              </a:buClr>
              <a:defRPr/>
            </a:pPr>
            <a:endParaRPr lang="en-US" dirty="0"/>
          </a:p>
        </p:txBody>
      </p:sp>
      <p:sp>
        <p:nvSpPr>
          <p:cNvPr id="4" name="Title 1"/>
          <p:cNvSpPr>
            <a:spLocks noGrp="1"/>
          </p:cNvSpPr>
          <p:nvPr>
            <p:ph type="title"/>
          </p:nvPr>
        </p:nvSpPr>
        <p:spPr/>
        <p:txBody>
          <a:bodyPr>
            <a:noAutofit/>
          </a:bodyPr>
          <a:lstStyle/>
          <a:p>
            <a:r>
              <a:rPr lang="en-US" sz="3600" b="1" dirty="0"/>
              <a:t>Diagnosis and management of multiple pregnancy</a:t>
            </a:r>
            <a:br>
              <a:rPr lang="en-US" sz="3600" b="1" dirty="0"/>
            </a:br>
            <a:endParaRPr lang="en-US" sz="3600" b="1" dirty="0"/>
          </a:p>
        </p:txBody>
      </p:sp>
      <p:sp>
        <p:nvSpPr>
          <p:cNvPr id="5" name="Rectangle 4"/>
          <p:cNvSpPr/>
          <p:nvPr/>
        </p:nvSpPr>
        <p:spPr>
          <a:xfrm>
            <a:off x="2743200" y="1447881"/>
            <a:ext cx="3971985" cy="646331"/>
          </a:xfrm>
          <a:prstGeom prst="rect">
            <a:avLst/>
          </a:prstGeom>
        </p:spPr>
        <p:txBody>
          <a:bodyPr wrap="none">
            <a:spAutoFit/>
          </a:bodyPr>
          <a:lstStyle/>
          <a:p>
            <a:r>
              <a:rPr lang="en-US" sz="3600" b="1" dirty="0"/>
              <a:t>Method Of Delivery</a:t>
            </a:r>
          </a:p>
        </p:txBody>
      </p:sp>
    </p:spTree>
    <p:extLst>
      <p:ext uri="{BB962C8B-B14F-4D97-AF65-F5344CB8AC3E}">
        <p14:creationId xmlns:p14="http://schemas.microsoft.com/office/powerpoint/2010/main" val="277074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Potential maternal and fetal complications associated with multiple pregnancy</a:t>
            </a:r>
          </a:p>
        </p:txBody>
      </p:sp>
      <p:grpSp>
        <p:nvGrpSpPr>
          <p:cNvPr id="15" name="Group 14"/>
          <p:cNvGrpSpPr/>
          <p:nvPr/>
        </p:nvGrpSpPr>
        <p:grpSpPr>
          <a:xfrm>
            <a:off x="114300" y="2057400"/>
            <a:ext cx="8762999" cy="1866070"/>
            <a:chOff x="114300" y="2057400"/>
            <a:chExt cx="8762999" cy="1866070"/>
          </a:xfrm>
        </p:grpSpPr>
        <p:cxnSp>
          <p:nvCxnSpPr>
            <p:cNvPr id="5" name="AutoShape 10"/>
            <p:cNvCxnSpPr>
              <a:cxnSpLocks noChangeShapeType="1"/>
              <a:endCxn id="9" idx="0"/>
            </p:cNvCxnSpPr>
            <p:nvPr/>
          </p:nvCxnSpPr>
          <p:spPr bwMode="auto">
            <a:xfrm>
              <a:off x="4533900" y="2532750"/>
              <a:ext cx="0" cy="983277"/>
            </a:xfrm>
            <a:prstGeom prst="straightConnector1">
              <a:avLst/>
            </a:prstGeom>
            <a:noFill/>
            <a:ln w="38100">
              <a:solidFill>
                <a:schemeClr val="tx2">
                  <a:lumMod val="95000"/>
                  <a:lumOff val="5000"/>
                </a:schemeClr>
              </a:solidFill>
              <a:round/>
              <a:headEnd/>
              <a:tailEnd type="triangle" w="med" len="med"/>
            </a:ln>
            <a:extLst>
              <a:ext uri="{909E8E84-426E-40DD-AFC4-6F175D3DCCD1}">
                <a14:hiddenFill xmlns:a14="http://schemas.microsoft.com/office/drawing/2010/main">
                  <a:noFill/>
                </a14:hiddenFill>
              </a:ext>
            </a:extLst>
          </p:spPr>
        </p:cxnSp>
        <p:cxnSp>
          <p:nvCxnSpPr>
            <p:cNvPr id="6" name="AutoShape 11"/>
            <p:cNvCxnSpPr>
              <a:cxnSpLocks noChangeShapeType="1"/>
              <a:endCxn id="8" idx="0"/>
            </p:cNvCxnSpPr>
            <p:nvPr/>
          </p:nvCxnSpPr>
          <p:spPr bwMode="auto">
            <a:xfrm flipH="1">
              <a:off x="1562100" y="2532750"/>
              <a:ext cx="2819400" cy="983277"/>
            </a:xfrm>
            <a:prstGeom prst="straightConnector1">
              <a:avLst/>
            </a:prstGeom>
            <a:noFill/>
            <a:ln w="38100">
              <a:solidFill>
                <a:schemeClr val="tx2">
                  <a:lumMod val="95000"/>
                  <a:lumOff val="5000"/>
                </a:schemeClr>
              </a:solidFill>
              <a:round/>
              <a:headEnd/>
              <a:tailEnd type="triangle" w="med" len="med"/>
            </a:ln>
            <a:extLst>
              <a:ext uri="{909E8E84-426E-40DD-AFC4-6F175D3DCCD1}">
                <a14:hiddenFill xmlns:a14="http://schemas.microsoft.com/office/drawing/2010/main">
                  <a:noFill/>
                </a14:hiddenFill>
              </a:ext>
            </a:extLst>
          </p:spPr>
        </p:cxnSp>
        <p:sp>
          <p:nvSpPr>
            <p:cNvPr id="8" name="Rectangle 4"/>
            <p:cNvSpPr>
              <a:spLocks noChangeArrowheads="1"/>
            </p:cNvSpPr>
            <p:nvPr/>
          </p:nvSpPr>
          <p:spPr bwMode="auto">
            <a:xfrm>
              <a:off x="114300" y="3516027"/>
              <a:ext cx="2895600" cy="407443"/>
            </a:xfrm>
            <a:prstGeom prst="rect">
              <a:avLst/>
            </a:prstGeom>
            <a:solidFill>
              <a:srgbClr val="F0F3FB"/>
            </a:solidFill>
            <a:ln w="28575">
              <a:solidFill>
                <a:srgbClr val="445895"/>
              </a:solidFill>
              <a:miter lim="800000"/>
              <a:headEnd/>
              <a:tailEnd/>
            </a:ln>
          </p:spPr>
          <p:txBody>
            <a:bodyPr wrap="square" lIns="0" tIns="0" rIns="0" bIns="0">
              <a:spAutoFit/>
            </a:bodyPr>
            <a:lstStyle/>
            <a:p>
              <a:pPr algn="ctr" eaLnBrk="0" fontAlgn="b" hangingPunct="0"/>
              <a:r>
                <a:rPr lang="en-GB" sz="2400" b="1" dirty="0">
                  <a:solidFill>
                    <a:schemeClr val="accent2">
                      <a:lumMod val="50000"/>
                    </a:schemeClr>
                  </a:solidFill>
                  <a:latin typeface="Candara" pitchFamily="34" charset="0"/>
                  <a:ea typeface="ＭＳ Ｐゴシック" pitchFamily="-112" charset="-128"/>
                </a:rPr>
                <a:t>Discordant anomaly</a:t>
              </a:r>
            </a:p>
          </p:txBody>
        </p:sp>
        <p:sp>
          <p:nvSpPr>
            <p:cNvPr id="9" name="Rectangle 5"/>
            <p:cNvSpPr>
              <a:spLocks noChangeArrowheads="1"/>
            </p:cNvSpPr>
            <p:nvPr/>
          </p:nvSpPr>
          <p:spPr bwMode="auto">
            <a:xfrm>
              <a:off x="3314700" y="3516027"/>
              <a:ext cx="2438400" cy="407443"/>
            </a:xfrm>
            <a:prstGeom prst="rect">
              <a:avLst/>
            </a:prstGeom>
            <a:solidFill>
              <a:srgbClr val="F0F3FB"/>
            </a:solidFill>
            <a:ln w="28575" algn="ctr">
              <a:solidFill>
                <a:srgbClr val="445895"/>
              </a:solidFill>
              <a:miter lim="800000"/>
              <a:headEnd/>
              <a:tailEnd/>
            </a:ln>
          </p:spPr>
          <p:txBody>
            <a:bodyPr wrap="square" lIns="0" tIns="0" rIns="0" bIns="0">
              <a:spAutoFit/>
            </a:bodyPr>
            <a:lstStyle/>
            <a:p>
              <a:pPr algn="ctr" eaLnBrk="0" fontAlgn="b" hangingPunct="0"/>
              <a:r>
                <a:rPr lang="en-GB" sz="2400" b="1" dirty="0">
                  <a:solidFill>
                    <a:schemeClr val="accent2">
                      <a:lumMod val="50000"/>
                    </a:schemeClr>
                  </a:solidFill>
                  <a:latin typeface="Candara" pitchFamily="34" charset="0"/>
                  <a:ea typeface="ＭＳ Ｐゴシック" pitchFamily="-112" charset="-128"/>
                </a:rPr>
                <a:t>Aneuploidy</a:t>
              </a:r>
            </a:p>
          </p:txBody>
        </p:sp>
        <p:sp>
          <p:nvSpPr>
            <p:cNvPr id="10" name="Rectangle 6"/>
            <p:cNvSpPr>
              <a:spLocks noChangeArrowheads="1"/>
            </p:cNvSpPr>
            <p:nvPr/>
          </p:nvSpPr>
          <p:spPr bwMode="auto">
            <a:xfrm>
              <a:off x="5924566" y="3514660"/>
              <a:ext cx="2952733" cy="407443"/>
            </a:xfrm>
            <a:prstGeom prst="rect">
              <a:avLst/>
            </a:prstGeom>
            <a:solidFill>
              <a:srgbClr val="F0F3FB"/>
            </a:solidFill>
            <a:ln w="28575" algn="ctr">
              <a:solidFill>
                <a:srgbClr val="445895"/>
              </a:solidFill>
              <a:miter lim="800000"/>
              <a:headEnd/>
              <a:tailEnd/>
            </a:ln>
          </p:spPr>
          <p:txBody>
            <a:bodyPr wrap="square" lIns="0" tIns="0" rIns="0" bIns="0">
              <a:spAutoFit/>
            </a:bodyPr>
            <a:lstStyle/>
            <a:p>
              <a:pPr algn="ctr" eaLnBrk="0" fontAlgn="b" hangingPunct="0"/>
              <a:r>
                <a:rPr lang="en-GB" sz="2400" b="1" dirty="0">
                  <a:solidFill>
                    <a:schemeClr val="accent2">
                      <a:lumMod val="50000"/>
                    </a:schemeClr>
                  </a:solidFill>
                  <a:latin typeface="Candara" pitchFamily="34" charset="0"/>
                  <a:ea typeface="ＭＳ Ｐゴシック" pitchFamily="-112" charset="-128"/>
                </a:rPr>
                <a:t>Growth restriction</a:t>
              </a:r>
            </a:p>
          </p:txBody>
        </p:sp>
        <p:sp>
          <p:nvSpPr>
            <p:cNvPr id="11" name="Rectangle 8"/>
            <p:cNvSpPr>
              <a:spLocks noChangeArrowheads="1"/>
            </p:cNvSpPr>
            <p:nvPr/>
          </p:nvSpPr>
          <p:spPr bwMode="auto">
            <a:xfrm>
              <a:off x="1098880" y="2057400"/>
              <a:ext cx="7016420" cy="475350"/>
            </a:xfrm>
            <a:prstGeom prst="rect">
              <a:avLst/>
            </a:prstGeom>
            <a:solidFill>
              <a:srgbClr val="F0F3FB"/>
            </a:solidFill>
            <a:ln w="28575" algn="ctr">
              <a:solidFill>
                <a:srgbClr val="445895"/>
              </a:solidFill>
              <a:miter lim="800000"/>
              <a:headEnd/>
              <a:tailEnd/>
            </a:ln>
            <a:effectLst/>
          </p:spPr>
          <p:txBody>
            <a:bodyPr wrap="square" lIns="0" tIns="0" rIns="0" bIns="0">
              <a:spAutoFit/>
            </a:bodyPr>
            <a:lstStyle/>
            <a:p>
              <a:pPr algn="ctr" eaLnBrk="0" fontAlgn="b" hangingPunct="0">
                <a:defRPr/>
              </a:pPr>
              <a:r>
                <a:rPr lang="en-GB" sz="2800" b="1" dirty="0">
                  <a:solidFill>
                    <a:schemeClr val="accent2">
                      <a:lumMod val="50000"/>
                    </a:schemeClr>
                  </a:solidFill>
                  <a:effectLst>
                    <a:outerShdw blurRad="38100" dist="38100" dir="2700000" algn="tl">
                      <a:srgbClr val="C0C0C0"/>
                    </a:outerShdw>
                  </a:effectLst>
                  <a:latin typeface="Candara" pitchFamily="34" charset="0"/>
                  <a:ea typeface="ＭＳ Ｐゴシック" pitchFamily="-112" charset="-128"/>
                </a:rPr>
                <a:t>Twin pregnancies are at increased risk of</a:t>
              </a:r>
              <a:endParaRPr lang="en-GB" sz="2800" b="1" dirty="0">
                <a:solidFill>
                  <a:schemeClr val="accent2">
                    <a:lumMod val="50000"/>
                  </a:schemeClr>
                </a:solidFill>
                <a:latin typeface="Candara" pitchFamily="34" charset="0"/>
                <a:ea typeface="ＭＳ Ｐゴシック" pitchFamily="-112" charset="-128"/>
              </a:endParaRPr>
            </a:p>
          </p:txBody>
        </p:sp>
        <p:cxnSp>
          <p:nvCxnSpPr>
            <p:cNvPr id="12" name="AutoShape 12"/>
            <p:cNvCxnSpPr>
              <a:cxnSpLocks noChangeShapeType="1"/>
              <a:stCxn id="11" idx="2"/>
              <a:endCxn id="10" idx="0"/>
            </p:cNvCxnSpPr>
            <p:nvPr/>
          </p:nvCxnSpPr>
          <p:spPr bwMode="auto">
            <a:xfrm>
              <a:off x="4607090" y="2532750"/>
              <a:ext cx="2793843" cy="981911"/>
            </a:xfrm>
            <a:prstGeom prst="straightConnector1">
              <a:avLst/>
            </a:prstGeom>
            <a:noFill/>
            <a:ln w="38100">
              <a:solidFill>
                <a:schemeClr val="tx2">
                  <a:lumMod val="95000"/>
                  <a:lumOff val="5000"/>
                </a:schemeClr>
              </a:solidFill>
              <a:round/>
              <a:headEnd/>
              <a:tailEnd type="triangle" w="med" len="med"/>
            </a:ln>
            <a:extLst>
              <a:ext uri="{909E8E84-426E-40DD-AFC4-6F175D3DCCD1}">
                <a14:hiddenFill xmlns:a14="http://schemas.microsoft.com/office/drawing/2010/main">
                  <a:noFill/>
                </a14:hiddenFill>
              </a:ext>
            </a:extLst>
          </p:spPr>
        </p:cxnSp>
      </p:grpSp>
      <p:sp>
        <p:nvSpPr>
          <p:cNvPr id="14" name="TextBox 13"/>
          <p:cNvSpPr txBox="1"/>
          <p:nvPr/>
        </p:nvSpPr>
        <p:spPr>
          <a:xfrm>
            <a:off x="647700" y="5011518"/>
            <a:ext cx="7772400" cy="1384995"/>
          </a:xfrm>
          <a:prstGeom prst="rect">
            <a:avLst/>
          </a:prstGeom>
          <a:noFill/>
        </p:spPr>
        <p:txBody>
          <a:bodyPr wrap="square" rtlCol="0">
            <a:spAutoFit/>
          </a:bodyPr>
          <a:lstStyle/>
          <a:p>
            <a:pPr algn="ctr"/>
            <a:r>
              <a:rPr lang="en-GB" sz="2800" dirty="0"/>
              <a:t>Increased risk of miscarriage</a:t>
            </a:r>
          </a:p>
          <a:p>
            <a:pPr algn="ctr"/>
            <a:r>
              <a:rPr lang="en-GB" sz="2800" dirty="0"/>
              <a:t>Increased risk of preterm labour</a:t>
            </a:r>
          </a:p>
          <a:p>
            <a:pPr algn="ctr"/>
            <a:r>
              <a:rPr lang="en-GB" sz="2800" dirty="0"/>
              <a:t>Increased risk of </a:t>
            </a:r>
            <a:r>
              <a:rPr lang="en-GB" sz="2800" dirty="0" err="1"/>
              <a:t>stilbirths</a:t>
            </a:r>
            <a:endParaRPr lang="en-US" sz="2800" dirty="0"/>
          </a:p>
        </p:txBody>
      </p:sp>
    </p:spTree>
    <p:extLst>
      <p:ext uri="{BB962C8B-B14F-4D97-AF65-F5344CB8AC3E}">
        <p14:creationId xmlns:p14="http://schemas.microsoft.com/office/powerpoint/2010/main" val="417916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19200" y="1066800"/>
            <a:ext cx="6934200" cy="1200329"/>
          </a:xfrm>
          <a:prstGeom prst="rect">
            <a:avLst/>
          </a:prstGeom>
        </p:spPr>
        <p:txBody>
          <a:bodyPr wrap="square">
            <a:spAutoFit/>
          </a:bodyPr>
          <a:lstStyle/>
          <a:p>
            <a:pPr marL="0" lvl="1" algn="ctr"/>
            <a:r>
              <a:rPr lang="en-GB" sz="3600" b="1" dirty="0">
                <a:solidFill>
                  <a:srgbClr val="28595E"/>
                </a:solidFill>
              </a:rPr>
              <a:t>MC</a:t>
            </a:r>
          </a:p>
          <a:p>
            <a:pPr marL="0" lvl="1" algn="ctr"/>
            <a:r>
              <a:rPr lang="en-GB" sz="3600" b="1" dirty="0">
                <a:solidFill>
                  <a:srgbClr val="28595E"/>
                </a:solidFill>
              </a:rPr>
              <a:t> </a:t>
            </a:r>
            <a:r>
              <a:rPr lang="en-GB" sz="2000" dirty="0" err="1">
                <a:solidFill>
                  <a:srgbClr val="28595E"/>
                </a:solidFill>
              </a:rPr>
              <a:t>Feto</a:t>
            </a:r>
            <a:r>
              <a:rPr lang="en-GB" sz="2000" dirty="0">
                <a:solidFill>
                  <a:srgbClr val="28595E"/>
                </a:solidFill>
              </a:rPr>
              <a:t>-fetal transfusion syndrome </a:t>
            </a:r>
            <a:endParaRPr lang="en-GB" dirty="0">
              <a:solidFill>
                <a:srgbClr val="28595E"/>
              </a:solidFill>
            </a:endParaRPr>
          </a:p>
        </p:txBody>
      </p:sp>
      <p:sp>
        <p:nvSpPr>
          <p:cNvPr id="6" name="Rectangle 5"/>
          <p:cNvSpPr/>
          <p:nvPr/>
        </p:nvSpPr>
        <p:spPr>
          <a:xfrm>
            <a:off x="179388" y="2413338"/>
            <a:ext cx="8583612" cy="3785652"/>
          </a:xfrm>
          <a:prstGeom prst="rect">
            <a:avLst/>
          </a:prstGeom>
        </p:spPr>
        <p:txBody>
          <a:bodyPr wrap="square">
            <a:spAutoFit/>
          </a:bodyPr>
          <a:lstStyle/>
          <a:p>
            <a:pPr marL="342900" indent="-342900" algn="just">
              <a:buFont typeface="Arial" pitchFamily="34" charset="0"/>
              <a:buChar char="•"/>
            </a:pPr>
            <a:r>
              <a:rPr lang="en-GB" sz="2400" dirty="0"/>
              <a:t>About 20–25% of twin pregnancies are monochorionic</a:t>
            </a:r>
          </a:p>
          <a:p>
            <a:pPr marL="342900" indent="-342900" algn="just">
              <a:buFont typeface="Arial" pitchFamily="34" charset="0"/>
              <a:buChar char="•"/>
            </a:pPr>
            <a:endParaRPr lang="en-GB" sz="2400" dirty="0"/>
          </a:p>
          <a:p>
            <a:pPr marL="342900" indent="-342900" algn="just">
              <a:buFont typeface="Arial" pitchFamily="34" charset="0"/>
              <a:buChar char="•"/>
            </a:pPr>
            <a:r>
              <a:rPr lang="en-GB" sz="2400" dirty="0"/>
              <a:t>Up to about 10–15% of monochorionic twin pregnancies are complicated by </a:t>
            </a:r>
            <a:r>
              <a:rPr lang="en-GB" sz="2400" u="sng" dirty="0">
                <a:solidFill>
                  <a:srgbClr val="FF0000"/>
                </a:solidFill>
              </a:rPr>
              <a:t>twin to twin transfusion syndrome (TTTS)</a:t>
            </a:r>
            <a:r>
              <a:rPr lang="en-GB" sz="2400" dirty="0">
                <a:solidFill>
                  <a:srgbClr val="FF0000"/>
                </a:solidFill>
              </a:rPr>
              <a:t> </a:t>
            </a:r>
            <a:r>
              <a:rPr lang="en-GB" sz="2400" dirty="0"/>
              <a:t>due to abnormal  placental vascular anastomosis</a:t>
            </a:r>
          </a:p>
          <a:p>
            <a:pPr marL="342900" indent="-342900" algn="just">
              <a:buFont typeface="Arial" pitchFamily="34" charset="0"/>
              <a:buChar char="•"/>
            </a:pPr>
            <a:endParaRPr lang="en-GB" sz="2400" dirty="0"/>
          </a:p>
          <a:p>
            <a:pPr marL="342900" indent="-342900" algn="just">
              <a:buFont typeface="Arial" pitchFamily="34" charset="0"/>
              <a:buChar char="•"/>
            </a:pPr>
            <a:r>
              <a:rPr lang="en-US" sz="2400" dirty="0"/>
              <a:t>Another 8-12% of MC twins can be complicated with </a:t>
            </a:r>
            <a:r>
              <a:rPr lang="en-US" sz="2400" u="sng" dirty="0">
                <a:solidFill>
                  <a:srgbClr val="FF0000"/>
                </a:solidFill>
              </a:rPr>
              <a:t>selective fetal growth restriction (</a:t>
            </a:r>
            <a:r>
              <a:rPr lang="en-US" sz="2400" u="sng" dirty="0" err="1">
                <a:solidFill>
                  <a:srgbClr val="FF0000"/>
                </a:solidFill>
              </a:rPr>
              <a:t>sFGR</a:t>
            </a:r>
            <a:r>
              <a:rPr lang="en-US" sz="2400" u="sng" dirty="0"/>
              <a:t>) </a:t>
            </a:r>
            <a:r>
              <a:rPr lang="en-US" sz="2400" dirty="0"/>
              <a:t>due to unequal placental sharing</a:t>
            </a:r>
          </a:p>
          <a:p>
            <a:pPr marL="342900" indent="-342900" algn="just">
              <a:buFont typeface="Arial" pitchFamily="34" charset="0"/>
              <a:buChar char="•"/>
            </a:pPr>
            <a:r>
              <a:rPr lang="en-GB" sz="2400" dirty="0"/>
              <a:t>TRAP -Twin reversed arterial perfusion </a:t>
            </a:r>
          </a:p>
          <a:p>
            <a:pPr marL="342900" indent="-342900" algn="just">
              <a:buFont typeface="Arial" pitchFamily="34" charset="0"/>
              <a:buChar char="•"/>
            </a:pPr>
            <a:r>
              <a:rPr lang="en-GB" sz="2400" dirty="0"/>
              <a:t>Conjoint twins</a:t>
            </a:r>
          </a:p>
        </p:txBody>
      </p:sp>
      <p:sp>
        <p:nvSpPr>
          <p:cNvPr id="8" name="Title 1"/>
          <p:cNvSpPr>
            <a:spLocks noGrp="1"/>
          </p:cNvSpPr>
          <p:nvPr>
            <p:ph type="title"/>
          </p:nvPr>
        </p:nvSpPr>
        <p:spPr>
          <a:xfrm>
            <a:off x="457200" y="76200"/>
            <a:ext cx="8229600" cy="1143000"/>
          </a:xfrm>
        </p:spPr>
        <p:txBody>
          <a:bodyPr>
            <a:noAutofit/>
          </a:bodyPr>
          <a:lstStyle/>
          <a:p>
            <a:r>
              <a:rPr lang="en-US" sz="3200" b="1" dirty="0"/>
              <a:t>Potential maternal and fetal complications associated with multiple pregnancy</a:t>
            </a:r>
          </a:p>
        </p:txBody>
      </p:sp>
    </p:spTree>
    <p:extLst>
      <p:ext uri="{BB962C8B-B14F-4D97-AF65-F5344CB8AC3E}">
        <p14:creationId xmlns:p14="http://schemas.microsoft.com/office/powerpoint/2010/main" val="335069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pPr>
              <a:buNone/>
            </a:pPr>
            <a:endParaRPr lang="en-US" sz="2800" dirty="0"/>
          </a:p>
          <a:p>
            <a:r>
              <a:rPr lang="en-US" sz="2800" dirty="0"/>
              <a:t>List the risk factors for multiple pregnancy</a:t>
            </a:r>
          </a:p>
          <a:p>
            <a:endParaRPr lang="en-US" sz="2800" dirty="0"/>
          </a:p>
          <a:p>
            <a:r>
              <a:rPr lang="en-US" sz="2800" dirty="0"/>
              <a:t>Describe embryology of multiple pregnancy</a:t>
            </a:r>
          </a:p>
          <a:p>
            <a:endParaRPr lang="en-US" sz="2800" dirty="0"/>
          </a:p>
          <a:p>
            <a:r>
              <a:rPr lang="en-US" sz="2800" dirty="0"/>
              <a:t>Describe the unique maternal physiologic changes associated with multiple pregnancy</a:t>
            </a:r>
          </a:p>
          <a:p>
            <a:endParaRPr lang="en-US" sz="2800" dirty="0"/>
          </a:p>
          <a:p>
            <a:r>
              <a:rPr lang="en-US" sz="2800" dirty="0"/>
              <a:t>Describe the diagnosis and management of multiple pregnancy</a:t>
            </a:r>
          </a:p>
          <a:p>
            <a:endParaRPr lang="en-US" sz="2800" dirty="0"/>
          </a:p>
          <a:p>
            <a:r>
              <a:rPr lang="en-US" sz="2800" dirty="0"/>
              <a:t>Describe the potential maternal and fetal complications associated with multiple pregnancy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ox(in)">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 Clin Pathol 2008;61:1247-1253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3352" y="2568646"/>
            <a:ext cx="4267200" cy="3533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mcdamodified17sept-141025231332-conversion-gate01/95/mcda-twin-pregnancy-34-638.jpg?cb=14142969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352" y="2577745"/>
            <a:ext cx="4267200" cy="35383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noworld.com/Client/Fetus/html/11-14week/images-thefetus/trap-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251" y="2591392"/>
            <a:ext cx="4253301" cy="35337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njoined twins born with one body and 2 head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7958" y="2632003"/>
            <a:ext cx="4236493" cy="3533775"/>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p:nvPr>
        </p:nvSpPr>
        <p:spPr>
          <a:xfrm>
            <a:off x="457200" y="274638"/>
            <a:ext cx="8229600" cy="1143000"/>
          </a:xfrm>
        </p:spPr>
        <p:txBody>
          <a:bodyPr>
            <a:noAutofit/>
          </a:bodyPr>
          <a:lstStyle/>
          <a:p>
            <a:r>
              <a:rPr lang="en-US" sz="3200" b="1" dirty="0"/>
              <a:t>Potential maternal and fetal complications associated with multiple pregnancy</a:t>
            </a:r>
          </a:p>
        </p:txBody>
      </p:sp>
    </p:spTree>
    <p:extLst>
      <p:ext uri="{BB962C8B-B14F-4D97-AF65-F5344CB8AC3E}">
        <p14:creationId xmlns:p14="http://schemas.microsoft.com/office/powerpoint/2010/main" val="244855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219200"/>
            <a:ext cx="7391400" cy="954107"/>
          </a:xfrm>
          <a:prstGeom prst="rect">
            <a:avLst/>
          </a:prstGeom>
        </p:spPr>
        <p:txBody>
          <a:bodyPr wrap="square">
            <a:spAutoFit/>
          </a:bodyPr>
          <a:lstStyle/>
          <a:p>
            <a:pPr algn="ctr"/>
            <a:r>
              <a:rPr lang="en-GB" sz="2800" b="1" dirty="0"/>
              <a:t>Monitoring for </a:t>
            </a:r>
            <a:r>
              <a:rPr lang="en-GB" sz="2800" b="1" dirty="0" err="1"/>
              <a:t>feto</a:t>
            </a:r>
            <a:r>
              <a:rPr lang="en-GB" sz="2800" b="1" dirty="0"/>
              <a:t>-fetal transfusion syndrome</a:t>
            </a:r>
          </a:p>
          <a:p>
            <a:pPr algn="ctr"/>
            <a:r>
              <a:rPr lang="en-GB" sz="2800" dirty="0"/>
              <a:t>staging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628900"/>
            <a:ext cx="2895600" cy="22479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590800"/>
            <a:ext cx="2905125" cy="22479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628900"/>
            <a:ext cx="2895600" cy="2247900"/>
          </a:xfrm>
          <a:prstGeom prst="rect">
            <a:avLst/>
          </a:prstGeom>
        </p:spPr>
      </p:pic>
      <p:sp>
        <p:nvSpPr>
          <p:cNvPr id="6" name="Rectangle 5"/>
          <p:cNvSpPr/>
          <p:nvPr/>
        </p:nvSpPr>
        <p:spPr>
          <a:xfrm>
            <a:off x="105697" y="5105400"/>
            <a:ext cx="2866103" cy="1384995"/>
          </a:xfrm>
          <a:prstGeom prst="rect">
            <a:avLst/>
          </a:prstGeom>
          <a:solidFill>
            <a:srgbClr val="92D050"/>
          </a:solidFill>
        </p:spPr>
        <p:txBody>
          <a:bodyPr wrap="square">
            <a:spAutoFit/>
          </a:bodyPr>
          <a:lstStyle/>
          <a:p>
            <a:pPr algn="just"/>
            <a:r>
              <a:rPr lang="en-GB" sz="1400" b="1" dirty="0"/>
              <a:t>Twins A and B each have their own amniotic cavity, but a single placenta. Blood can flow from twin A to twin B, or vice-versa: there is balanced transfusion.</a:t>
            </a:r>
          </a:p>
        </p:txBody>
      </p:sp>
      <p:sp>
        <p:nvSpPr>
          <p:cNvPr id="7" name="Rectangle 6"/>
          <p:cNvSpPr/>
          <p:nvPr/>
        </p:nvSpPr>
        <p:spPr>
          <a:xfrm>
            <a:off x="3048000" y="5105400"/>
            <a:ext cx="2905125" cy="1015663"/>
          </a:xfrm>
          <a:prstGeom prst="rect">
            <a:avLst/>
          </a:prstGeom>
          <a:solidFill>
            <a:srgbClr val="FFC000"/>
          </a:solidFill>
        </p:spPr>
        <p:txBody>
          <a:bodyPr wrap="square">
            <a:spAutoFit/>
          </a:bodyPr>
          <a:lstStyle/>
          <a:p>
            <a:pPr algn="just"/>
            <a:r>
              <a:rPr lang="en-GB" sz="1400" b="1" dirty="0"/>
              <a:t>Twin A (donor) is transfusing twin B (recipient), without counterbalanced transfusion from B to A</a:t>
            </a:r>
            <a:r>
              <a:rPr lang="en-GB" b="1" dirty="0"/>
              <a:t>.</a:t>
            </a:r>
          </a:p>
        </p:txBody>
      </p:sp>
      <p:sp>
        <p:nvSpPr>
          <p:cNvPr id="8" name="TextBox 7"/>
          <p:cNvSpPr txBox="1"/>
          <p:nvPr/>
        </p:nvSpPr>
        <p:spPr>
          <a:xfrm>
            <a:off x="152400" y="2678668"/>
            <a:ext cx="304800" cy="369332"/>
          </a:xfrm>
          <a:prstGeom prst="rect">
            <a:avLst/>
          </a:prstGeom>
          <a:solidFill>
            <a:schemeClr val="accent1">
              <a:lumMod val="75000"/>
            </a:schemeClr>
          </a:solidFill>
        </p:spPr>
        <p:txBody>
          <a:bodyPr wrap="square" rtlCol="0">
            <a:spAutoFit/>
          </a:bodyPr>
          <a:lstStyle/>
          <a:p>
            <a:r>
              <a:rPr lang="en-US" dirty="0"/>
              <a:t>A</a:t>
            </a:r>
            <a:endParaRPr lang="en-GB" dirty="0"/>
          </a:p>
        </p:txBody>
      </p:sp>
      <p:sp>
        <p:nvSpPr>
          <p:cNvPr id="12" name="TextBox 11"/>
          <p:cNvSpPr txBox="1"/>
          <p:nvPr/>
        </p:nvSpPr>
        <p:spPr>
          <a:xfrm>
            <a:off x="8610600" y="2667000"/>
            <a:ext cx="304800" cy="369332"/>
          </a:xfrm>
          <a:prstGeom prst="rect">
            <a:avLst/>
          </a:prstGeom>
          <a:solidFill>
            <a:schemeClr val="accent1">
              <a:lumMod val="75000"/>
            </a:schemeClr>
          </a:solidFill>
        </p:spPr>
        <p:txBody>
          <a:bodyPr wrap="square" rtlCol="0">
            <a:spAutoFit/>
          </a:bodyPr>
          <a:lstStyle/>
          <a:p>
            <a:r>
              <a:rPr lang="en-US" dirty="0"/>
              <a:t>B</a:t>
            </a:r>
            <a:endParaRPr lang="en-GB" dirty="0"/>
          </a:p>
        </p:txBody>
      </p:sp>
      <p:sp>
        <p:nvSpPr>
          <p:cNvPr id="13" name="TextBox 12"/>
          <p:cNvSpPr txBox="1"/>
          <p:nvPr/>
        </p:nvSpPr>
        <p:spPr>
          <a:xfrm>
            <a:off x="5562600" y="2678668"/>
            <a:ext cx="304800" cy="369332"/>
          </a:xfrm>
          <a:prstGeom prst="rect">
            <a:avLst/>
          </a:prstGeom>
          <a:solidFill>
            <a:schemeClr val="accent1">
              <a:lumMod val="75000"/>
            </a:schemeClr>
          </a:solidFill>
        </p:spPr>
        <p:txBody>
          <a:bodyPr wrap="square" rtlCol="0">
            <a:spAutoFit/>
          </a:bodyPr>
          <a:lstStyle/>
          <a:p>
            <a:r>
              <a:rPr lang="en-US" dirty="0"/>
              <a:t>B</a:t>
            </a:r>
            <a:endParaRPr lang="en-GB" dirty="0"/>
          </a:p>
        </p:txBody>
      </p:sp>
      <p:sp>
        <p:nvSpPr>
          <p:cNvPr id="14" name="TextBox 13"/>
          <p:cNvSpPr txBox="1"/>
          <p:nvPr/>
        </p:nvSpPr>
        <p:spPr>
          <a:xfrm>
            <a:off x="2590800" y="2678668"/>
            <a:ext cx="304800" cy="369332"/>
          </a:xfrm>
          <a:prstGeom prst="rect">
            <a:avLst/>
          </a:prstGeom>
          <a:solidFill>
            <a:schemeClr val="accent1">
              <a:lumMod val="75000"/>
            </a:schemeClr>
          </a:solidFill>
        </p:spPr>
        <p:txBody>
          <a:bodyPr wrap="square" rtlCol="0">
            <a:spAutoFit/>
          </a:bodyPr>
          <a:lstStyle/>
          <a:p>
            <a:r>
              <a:rPr lang="en-US" dirty="0"/>
              <a:t>B</a:t>
            </a:r>
            <a:endParaRPr lang="en-GB" dirty="0"/>
          </a:p>
        </p:txBody>
      </p:sp>
      <p:sp>
        <p:nvSpPr>
          <p:cNvPr id="15" name="TextBox 14"/>
          <p:cNvSpPr txBox="1"/>
          <p:nvPr/>
        </p:nvSpPr>
        <p:spPr>
          <a:xfrm>
            <a:off x="6172200" y="2667000"/>
            <a:ext cx="304800" cy="369332"/>
          </a:xfrm>
          <a:prstGeom prst="rect">
            <a:avLst/>
          </a:prstGeom>
          <a:solidFill>
            <a:schemeClr val="accent1">
              <a:lumMod val="75000"/>
            </a:schemeClr>
          </a:solidFill>
        </p:spPr>
        <p:txBody>
          <a:bodyPr wrap="square" rtlCol="0">
            <a:spAutoFit/>
          </a:bodyPr>
          <a:lstStyle/>
          <a:p>
            <a:r>
              <a:rPr lang="en-US" dirty="0"/>
              <a:t>A</a:t>
            </a:r>
            <a:endParaRPr lang="en-GB" dirty="0"/>
          </a:p>
        </p:txBody>
      </p:sp>
      <p:sp>
        <p:nvSpPr>
          <p:cNvPr id="16" name="TextBox 15"/>
          <p:cNvSpPr txBox="1"/>
          <p:nvPr/>
        </p:nvSpPr>
        <p:spPr>
          <a:xfrm>
            <a:off x="3124200" y="2667000"/>
            <a:ext cx="304800" cy="369332"/>
          </a:xfrm>
          <a:prstGeom prst="rect">
            <a:avLst/>
          </a:prstGeom>
          <a:solidFill>
            <a:schemeClr val="accent1">
              <a:lumMod val="75000"/>
            </a:schemeClr>
          </a:solidFill>
        </p:spPr>
        <p:txBody>
          <a:bodyPr wrap="square" rtlCol="0">
            <a:spAutoFit/>
          </a:bodyPr>
          <a:lstStyle/>
          <a:p>
            <a:r>
              <a:rPr lang="en-US" dirty="0"/>
              <a:t>A</a:t>
            </a:r>
            <a:endParaRPr lang="en-GB" dirty="0"/>
          </a:p>
        </p:txBody>
      </p:sp>
      <p:sp>
        <p:nvSpPr>
          <p:cNvPr id="9" name="Rectangle 8"/>
          <p:cNvSpPr/>
          <p:nvPr/>
        </p:nvSpPr>
        <p:spPr>
          <a:xfrm>
            <a:off x="6096000" y="5092005"/>
            <a:ext cx="2895600" cy="1384995"/>
          </a:xfrm>
          <a:prstGeom prst="rect">
            <a:avLst/>
          </a:prstGeom>
          <a:solidFill>
            <a:srgbClr val="FF5050"/>
          </a:solidFill>
        </p:spPr>
        <p:txBody>
          <a:bodyPr wrap="square">
            <a:spAutoFit/>
          </a:bodyPr>
          <a:lstStyle/>
          <a:p>
            <a:pPr algn="just"/>
            <a:r>
              <a:rPr lang="en-GB" sz="1400" b="1" dirty="0"/>
              <a:t>Twin A remains smaller, develops less amniotic fluid (becomes the 'stuck' twin). Twin B develops </a:t>
            </a:r>
            <a:r>
              <a:rPr lang="en-GB" sz="1400" b="1" dirty="0">
                <a:solidFill>
                  <a:srgbClr val="28595E"/>
                </a:solidFill>
                <a:hlinkClick r:id="rId6"/>
              </a:rPr>
              <a:t>hydrops</a:t>
            </a:r>
            <a:r>
              <a:rPr lang="en-GB" sz="1400" b="1" dirty="0"/>
              <a:t> (swelling) and large amounts of amniotic fluid </a:t>
            </a:r>
            <a:r>
              <a:rPr lang="en-GB" sz="1400" b="1" dirty="0">
                <a:solidFill>
                  <a:srgbClr val="28595E"/>
                </a:solidFill>
              </a:rPr>
              <a:t>(</a:t>
            </a:r>
            <a:r>
              <a:rPr lang="en-GB" sz="1400" b="1" dirty="0">
                <a:solidFill>
                  <a:srgbClr val="28595E"/>
                </a:solidFill>
                <a:hlinkClick r:id="rId7"/>
              </a:rPr>
              <a:t>polyhydramnios</a:t>
            </a:r>
            <a:r>
              <a:rPr lang="en-GB" sz="1400" b="1" dirty="0">
                <a:solidFill>
                  <a:srgbClr val="28595E"/>
                </a:solidFill>
              </a:rPr>
              <a:t>).</a:t>
            </a:r>
          </a:p>
        </p:txBody>
      </p:sp>
      <p:sp>
        <p:nvSpPr>
          <p:cNvPr id="19" name="Title 1"/>
          <p:cNvSpPr txBox="1">
            <a:spLocks/>
          </p:cNvSpPr>
          <p:nvPr/>
        </p:nvSpPr>
        <p:spPr>
          <a:xfrm>
            <a:off x="457200" y="76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3414151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362200"/>
            <a:ext cx="8153400" cy="646331"/>
          </a:xfrm>
          <a:prstGeom prst="rect">
            <a:avLst/>
          </a:prstGeom>
        </p:spPr>
        <p:txBody>
          <a:bodyPr wrap="square">
            <a:spAutoFit/>
          </a:bodyPr>
          <a:lstStyle/>
          <a:p>
            <a:pPr algn="just"/>
            <a:r>
              <a:rPr lang="en-GB" b="1" dirty="0">
                <a:solidFill>
                  <a:srgbClr val="28595E"/>
                </a:solidFill>
                <a:latin typeface="Candara" pitchFamily="34" charset="0"/>
              </a:rPr>
              <a:t>A staging system proposed by fetal surgeon </a:t>
            </a:r>
            <a:r>
              <a:rPr lang="en-GB" b="1" u="sng" dirty="0">
                <a:solidFill>
                  <a:srgbClr val="28595E"/>
                </a:solidFill>
                <a:latin typeface="Candara" pitchFamily="34" charset="0"/>
              </a:rPr>
              <a:t>Quintero</a:t>
            </a:r>
            <a:r>
              <a:rPr lang="en-GB" b="1" dirty="0">
                <a:solidFill>
                  <a:srgbClr val="28595E"/>
                </a:solidFill>
                <a:latin typeface="Candara" pitchFamily="34" charset="0"/>
              </a:rPr>
              <a:t> is commonly used to classify the severity of TTTS</a:t>
            </a:r>
          </a:p>
        </p:txBody>
      </p:sp>
      <p:sp>
        <p:nvSpPr>
          <p:cNvPr id="6" name="Rectangle 5"/>
          <p:cNvSpPr/>
          <p:nvPr/>
        </p:nvSpPr>
        <p:spPr>
          <a:xfrm>
            <a:off x="990600" y="1219200"/>
            <a:ext cx="7391400" cy="954107"/>
          </a:xfrm>
          <a:prstGeom prst="rect">
            <a:avLst/>
          </a:prstGeom>
        </p:spPr>
        <p:txBody>
          <a:bodyPr wrap="square">
            <a:spAutoFit/>
          </a:bodyPr>
          <a:lstStyle/>
          <a:p>
            <a:pPr algn="ctr"/>
            <a:r>
              <a:rPr lang="en-GB" sz="2800" b="1" dirty="0">
                <a:solidFill>
                  <a:srgbClr val="28595E"/>
                </a:solidFill>
                <a:latin typeface="Candara" pitchFamily="34" charset="0"/>
              </a:rPr>
              <a:t>Monitoring for </a:t>
            </a:r>
            <a:r>
              <a:rPr lang="en-GB" sz="2800" b="1" dirty="0" err="1">
                <a:solidFill>
                  <a:srgbClr val="28595E"/>
                </a:solidFill>
                <a:latin typeface="Candara" pitchFamily="34" charset="0"/>
              </a:rPr>
              <a:t>feto</a:t>
            </a:r>
            <a:r>
              <a:rPr lang="en-GB" sz="2800" b="1" dirty="0">
                <a:solidFill>
                  <a:srgbClr val="28595E"/>
                </a:solidFill>
                <a:latin typeface="Candara" pitchFamily="34" charset="0"/>
              </a:rPr>
              <a:t>-fetal transfusion syndrome</a:t>
            </a:r>
          </a:p>
          <a:p>
            <a:pPr algn="ctr"/>
            <a:r>
              <a:rPr lang="en-GB" sz="2800" dirty="0">
                <a:solidFill>
                  <a:srgbClr val="28595E"/>
                </a:solidFill>
                <a:latin typeface="Candara" pitchFamily="34" charset="0"/>
              </a:rPr>
              <a:t>staging</a:t>
            </a:r>
            <a:endParaRPr lang="en-GB" sz="2800" dirty="0">
              <a:solidFill>
                <a:srgbClr val="28595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69823755"/>
              </p:ext>
            </p:extLst>
          </p:nvPr>
        </p:nvGraphicFramePr>
        <p:xfrm>
          <a:off x="179388" y="3723640"/>
          <a:ext cx="8736012" cy="2372360"/>
        </p:xfrm>
        <a:graphic>
          <a:graphicData uri="http://schemas.openxmlformats.org/drawingml/2006/table">
            <a:tbl>
              <a:tblPr firstRow="1" bandRow="1">
                <a:tableStyleId>{5C22544A-7EE6-4342-B048-85BDC9FD1C3A}</a:tableStyleId>
              </a:tblPr>
              <a:tblGrid>
                <a:gridCol w="1456002">
                  <a:extLst>
                    <a:ext uri="{9D8B030D-6E8A-4147-A177-3AD203B41FA5}">
                      <a16:colId xmlns:a16="http://schemas.microsoft.com/office/drawing/2014/main" val="20000"/>
                    </a:ext>
                  </a:extLst>
                </a:gridCol>
                <a:gridCol w="1456002">
                  <a:extLst>
                    <a:ext uri="{9D8B030D-6E8A-4147-A177-3AD203B41FA5}">
                      <a16:colId xmlns:a16="http://schemas.microsoft.com/office/drawing/2014/main" val="20001"/>
                    </a:ext>
                  </a:extLst>
                </a:gridCol>
                <a:gridCol w="1456002">
                  <a:extLst>
                    <a:ext uri="{9D8B030D-6E8A-4147-A177-3AD203B41FA5}">
                      <a16:colId xmlns:a16="http://schemas.microsoft.com/office/drawing/2014/main" val="20002"/>
                    </a:ext>
                  </a:extLst>
                </a:gridCol>
                <a:gridCol w="1456002">
                  <a:extLst>
                    <a:ext uri="{9D8B030D-6E8A-4147-A177-3AD203B41FA5}">
                      <a16:colId xmlns:a16="http://schemas.microsoft.com/office/drawing/2014/main" val="20003"/>
                    </a:ext>
                  </a:extLst>
                </a:gridCol>
                <a:gridCol w="1456002">
                  <a:extLst>
                    <a:ext uri="{9D8B030D-6E8A-4147-A177-3AD203B41FA5}">
                      <a16:colId xmlns:a16="http://schemas.microsoft.com/office/drawing/2014/main" val="20004"/>
                    </a:ext>
                  </a:extLst>
                </a:gridCol>
                <a:gridCol w="1456002">
                  <a:extLst>
                    <a:ext uri="{9D8B030D-6E8A-4147-A177-3AD203B41FA5}">
                      <a16:colId xmlns:a16="http://schemas.microsoft.com/office/drawing/2014/main" val="20005"/>
                    </a:ext>
                  </a:extLst>
                </a:gridCol>
              </a:tblGrid>
              <a:tr h="370840">
                <a:tc>
                  <a:txBody>
                    <a:bodyPr/>
                    <a:lstStyle/>
                    <a:p>
                      <a:pPr algn="ct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sz="1400" b="1" dirty="0">
                          <a:solidFill>
                            <a:srgbClr val="28595E"/>
                          </a:solidFill>
                        </a:rPr>
                        <a:t>AFI Discrepancy</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sz="1400" b="1" dirty="0">
                          <a:solidFill>
                            <a:srgbClr val="28595E"/>
                          </a:solidFill>
                        </a:rPr>
                        <a:t>Presence of Bladder in donor</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sz="1400" b="1" dirty="0">
                          <a:solidFill>
                            <a:srgbClr val="28595E"/>
                          </a:solidFill>
                        </a:rPr>
                        <a:t>Abnormal Doppler studies</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sz="1400" b="1" dirty="0">
                          <a:solidFill>
                            <a:srgbClr val="28595E"/>
                          </a:solidFill>
                        </a:rPr>
                        <a:t>Fetal </a:t>
                      </a:r>
                    </a:p>
                    <a:p>
                      <a:pPr algn="ctr"/>
                      <a:r>
                        <a:rPr lang="en-US" sz="1400" b="1" dirty="0">
                          <a:solidFill>
                            <a:srgbClr val="28595E"/>
                          </a:solidFill>
                        </a:rPr>
                        <a:t>Hydrops </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r>
                        <a:rPr lang="en-US" sz="1400" b="1" dirty="0">
                          <a:solidFill>
                            <a:srgbClr val="28595E"/>
                          </a:solidFill>
                        </a:rPr>
                        <a:t>Fetal</a:t>
                      </a:r>
                    </a:p>
                    <a:p>
                      <a:pPr algn="ctr"/>
                      <a:r>
                        <a:rPr lang="en-US" sz="1400" b="1" dirty="0">
                          <a:solidFill>
                            <a:srgbClr val="28595E"/>
                          </a:solidFill>
                        </a:rPr>
                        <a:t>Demise</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400" b="1" dirty="0">
                          <a:solidFill>
                            <a:srgbClr val="28595E"/>
                          </a:solidFill>
                        </a:rPr>
                        <a:t>Stage 1</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1400" b="1" dirty="0">
                          <a:solidFill>
                            <a:srgbClr val="28595E"/>
                          </a:solidFill>
                        </a:rPr>
                        <a:t>Stage 2</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1400" b="1" dirty="0">
                          <a:solidFill>
                            <a:srgbClr val="28595E"/>
                          </a:solidFill>
                        </a:rPr>
                        <a:t>Stage 3</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sz="1400" b="1" dirty="0">
                          <a:solidFill>
                            <a:srgbClr val="28595E"/>
                          </a:solidFill>
                        </a:rPr>
                        <a:t>Stage 4</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sz="1400" b="1" dirty="0">
                          <a:solidFill>
                            <a:srgbClr val="28595E"/>
                          </a:solidFill>
                        </a:rPr>
                        <a:t>Stage 5</a:t>
                      </a: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tc>
                  <a:txBody>
                    <a:bodyPr/>
                    <a:lstStyle/>
                    <a:p>
                      <a:pPr algn="ctr"/>
                      <a:endParaRPr lang="en-GB" sz="1400" b="1" dirty="0">
                        <a:solidFill>
                          <a:srgbClr val="28595E"/>
                        </a:solidFill>
                      </a:endParaRP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pSp>
        <p:nvGrpSpPr>
          <p:cNvPr id="5" name="Group 4"/>
          <p:cNvGrpSpPr/>
          <p:nvPr/>
        </p:nvGrpSpPr>
        <p:grpSpPr>
          <a:xfrm>
            <a:off x="2286000" y="4267200"/>
            <a:ext cx="6210300" cy="1752600"/>
            <a:chOff x="2286000" y="4267200"/>
            <a:chExt cx="6210300" cy="1752600"/>
          </a:xfrm>
        </p:grpSpPr>
        <p:sp>
          <p:nvSpPr>
            <p:cNvPr id="4" name="5-Point Star 3"/>
            <p:cNvSpPr/>
            <p:nvPr/>
          </p:nvSpPr>
          <p:spPr bwMode="auto">
            <a:xfrm>
              <a:off x="2286000" y="42672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9" name="5-Point Star 8"/>
            <p:cNvSpPr/>
            <p:nvPr/>
          </p:nvSpPr>
          <p:spPr bwMode="auto">
            <a:xfrm>
              <a:off x="3733800" y="53340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0" name="5-Point Star 9"/>
            <p:cNvSpPr/>
            <p:nvPr/>
          </p:nvSpPr>
          <p:spPr bwMode="auto">
            <a:xfrm>
              <a:off x="2286000" y="53340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1" name="5-Point Star 10"/>
            <p:cNvSpPr/>
            <p:nvPr/>
          </p:nvSpPr>
          <p:spPr bwMode="auto">
            <a:xfrm>
              <a:off x="2286000" y="57150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2" name="5-Point Star 11"/>
            <p:cNvSpPr/>
            <p:nvPr/>
          </p:nvSpPr>
          <p:spPr bwMode="auto">
            <a:xfrm>
              <a:off x="3733800" y="5733435"/>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3" name="5-Point Star 12"/>
            <p:cNvSpPr/>
            <p:nvPr/>
          </p:nvSpPr>
          <p:spPr bwMode="auto">
            <a:xfrm>
              <a:off x="5029200" y="5733435"/>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4" name="5-Point Star 13"/>
            <p:cNvSpPr/>
            <p:nvPr/>
          </p:nvSpPr>
          <p:spPr bwMode="auto">
            <a:xfrm>
              <a:off x="6705600" y="5733435"/>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5" name="5-Point Star 14"/>
            <p:cNvSpPr/>
            <p:nvPr/>
          </p:nvSpPr>
          <p:spPr bwMode="auto">
            <a:xfrm>
              <a:off x="8267700" y="57912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6" name="5-Point Star 15"/>
            <p:cNvSpPr/>
            <p:nvPr/>
          </p:nvSpPr>
          <p:spPr bwMode="auto">
            <a:xfrm>
              <a:off x="3733800" y="4595352"/>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7" name="5-Point Star 16"/>
            <p:cNvSpPr/>
            <p:nvPr/>
          </p:nvSpPr>
          <p:spPr bwMode="auto">
            <a:xfrm>
              <a:off x="5021826" y="49911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8" name="5-Point Star 17"/>
            <p:cNvSpPr/>
            <p:nvPr/>
          </p:nvSpPr>
          <p:spPr bwMode="auto">
            <a:xfrm>
              <a:off x="3733800" y="49911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19" name="5-Point Star 18"/>
            <p:cNvSpPr/>
            <p:nvPr/>
          </p:nvSpPr>
          <p:spPr bwMode="auto">
            <a:xfrm>
              <a:off x="2286000" y="4989871"/>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20" name="5-Point Star 19"/>
            <p:cNvSpPr/>
            <p:nvPr/>
          </p:nvSpPr>
          <p:spPr bwMode="auto">
            <a:xfrm>
              <a:off x="6705600" y="54102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21" name="5-Point Star 20"/>
            <p:cNvSpPr/>
            <p:nvPr/>
          </p:nvSpPr>
          <p:spPr bwMode="auto">
            <a:xfrm>
              <a:off x="5021826" y="54102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sp>
          <p:nvSpPr>
            <p:cNvPr id="22" name="5-Point Star 21"/>
            <p:cNvSpPr/>
            <p:nvPr/>
          </p:nvSpPr>
          <p:spPr bwMode="auto">
            <a:xfrm>
              <a:off x="2286000" y="4648200"/>
              <a:ext cx="228600" cy="228600"/>
            </a:xfrm>
            <a:prstGeom prst="star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cs typeface="Arial" charset="0"/>
              </a:endParaRPr>
            </a:p>
          </p:txBody>
        </p:sp>
      </p:grpSp>
      <p:sp>
        <p:nvSpPr>
          <p:cNvPr id="25"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108575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219200"/>
            <a:ext cx="7391400" cy="523220"/>
          </a:xfrm>
          <a:prstGeom prst="rect">
            <a:avLst/>
          </a:prstGeom>
        </p:spPr>
        <p:txBody>
          <a:bodyPr wrap="square">
            <a:spAutoFit/>
          </a:bodyPr>
          <a:lstStyle/>
          <a:p>
            <a:pPr algn="ctr"/>
            <a:r>
              <a:rPr lang="en-US" sz="2800" dirty="0">
                <a:latin typeface="Candara" pitchFamily="34" charset="0"/>
              </a:rPr>
              <a:t>Treatment</a:t>
            </a:r>
            <a:r>
              <a:rPr lang="en-US" sz="2800" b="1" dirty="0">
                <a:latin typeface="Candara" pitchFamily="34" charset="0"/>
              </a:rPr>
              <a:t> </a:t>
            </a:r>
            <a:endParaRPr lang="en-GB" sz="2800" b="1" dirty="0">
              <a:latin typeface="Candara"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417" y="2619375"/>
            <a:ext cx="4590783" cy="3781425"/>
          </a:xfrm>
          <a:prstGeom prst="rect">
            <a:avLst/>
          </a:prstGeom>
        </p:spPr>
      </p:pic>
      <p:sp>
        <p:nvSpPr>
          <p:cNvPr id="8"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395566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408093"/>
            <a:ext cx="6781800" cy="954107"/>
          </a:xfrm>
          <a:prstGeom prst="rect">
            <a:avLst/>
          </a:prstGeom>
        </p:spPr>
        <p:txBody>
          <a:bodyPr wrap="square">
            <a:spAutoFit/>
          </a:bodyPr>
          <a:lstStyle/>
          <a:p>
            <a:pPr lvl="1" algn="ctr"/>
            <a:r>
              <a:rPr lang="en-GB" sz="2800" b="1" dirty="0">
                <a:latin typeface="Candara" pitchFamily="34" charset="0"/>
              </a:rPr>
              <a:t>Monitoring for intrauterine growth restriction </a:t>
            </a:r>
          </a:p>
        </p:txBody>
      </p:sp>
      <p:sp>
        <p:nvSpPr>
          <p:cNvPr id="2" name="Rectangle 1"/>
          <p:cNvSpPr/>
          <p:nvPr/>
        </p:nvSpPr>
        <p:spPr>
          <a:xfrm>
            <a:off x="179388" y="2709208"/>
            <a:ext cx="8812212" cy="1569660"/>
          </a:xfrm>
          <a:prstGeom prst="rect">
            <a:avLst/>
          </a:prstGeom>
        </p:spPr>
        <p:txBody>
          <a:bodyPr wrap="square">
            <a:spAutoFit/>
          </a:bodyPr>
          <a:lstStyle/>
          <a:p>
            <a:pPr algn="just"/>
            <a:endParaRPr lang="en-GB" sz="2400" b="1" dirty="0">
              <a:latin typeface="Candara" pitchFamily="34" charset="0"/>
            </a:endParaRPr>
          </a:p>
          <a:p>
            <a:pPr algn="just"/>
            <a:r>
              <a:rPr lang="en-GB" sz="2400" b="1" dirty="0">
                <a:latin typeface="Candara" pitchFamily="34" charset="0"/>
              </a:rPr>
              <a:t>Growth discordance (L-S/L x 100) &gt;25% in size between twins or triplets as a clinically important indicator of intrauterine growth restriction and offer referral to a tertiary level care</a:t>
            </a:r>
          </a:p>
        </p:txBody>
      </p:sp>
      <p:sp>
        <p:nvSpPr>
          <p:cNvPr id="3" name="AutoShape 2"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155575" y="-4111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 name="AutoShape 4"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307975" y="-2587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1"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36441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76400"/>
            <a:ext cx="8229600" cy="944562"/>
          </a:xfrm>
        </p:spPr>
        <p:txBody>
          <a:bodyPr>
            <a:normAutofit/>
          </a:bodyPr>
          <a:lstStyle/>
          <a:p>
            <a:r>
              <a:rPr lang="en-GB" sz="2800" dirty="0"/>
              <a:t>Maternal Complications</a:t>
            </a:r>
            <a:endParaRPr lang="en-US" sz="2800" dirty="0"/>
          </a:p>
        </p:txBody>
      </p:sp>
      <p:sp>
        <p:nvSpPr>
          <p:cNvPr id="4" name="Rectangle 3"/>
          <p:cNvSpPr/>
          <p:nvPr/>
        </p:nvSpPr>
        <p:spPr>
          <a:xfrm>
            <a:off x="304800" y="3752671"/>
            <a:ext cx="8229600" cy="1200329"/>
          </a:xfrm>
          <a:prstGeom prst="rect">
            <a:avLst/>
          </a:prstGeom>
        </p:spPr>
        <p:txBody>
          <a:bodyPr wrap="square">
            <a:spAutoFit/>
          </a:bodyPr>
          <a:lstStyle/>
          <a:p>
            <a:pPr algn="just"/>
            <a:r>
              <a:rPr lang="en-GB" sz="2400" dirty="0"/>
              <a:t>Women with twin pregnancies have a </a:t>
            </a:r>
            <a:r>
              <a:rPr lang="en-GB" sz="2400" u="sng" dirty="0">
                <a:solidFill>
                  <a:srgbClr val="FF0000"/>
                </a:solidFill>
              </a:rPr>
              <a:t>two to three times higher risk of developing hypertension </a:t>
            </a:r>
            <a:r>
              <a:rPr lang="en-GB" sz="2400" dirty="0"/>
              <a:t>during pregnancy than women with singleton pregnancies</a:t>
            </a:r>
          </a:p>
        </p:txBody>
      </p:sp>
      <p:sp>
        <p:nvSpPr>
          <p:cNvPr id="5" name="Title 1"/>
          <p:cNvSpPr txBox="1">
            <a:spLocks/>
          </p:cNvSpPr>
          <p:nvPr/>
        </p:nvSpPr>
        <p:spPr>
          <a:xfrm>
            <a:off x="45720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413260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155575" y="-4111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 name="AutoShape 4"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307975" y="-2587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 name="Rectangle 1"/>
          <p:cNvSpPr/>
          <p:nvPr/>
        </p:nvSpPr>
        <p:spPr>
          <a:xfrm>
            <a:off x="2286000" y="1676400"/>
            <a:ext cx="4572000" cy="954107"/>
          </a:xfrm>
          <a:prstGeom prst="rect">
            <a:avLst/>
          </a:prstGeom>
        </p:spPr>
        <p:txBody>
          <a:bodyPr>
            <a:spAutoFit/>
          </a:bodyPr>
          <a:lstStyle/>
          <a:p>
            <a:pPr algn="ctr"/>
            <a:r>
              <a:rPr lang="en-GB" sz="2800" b="1" dirty="0">
                <a:latin typeface="Candara" pitchFamily="34" charset="0"/>
              </a:rPr>
              <a:t>Maternal complications</a:t>
            </a:r>
          </a:p>
          <a:p>
            <a:pPr lvl="1" algn="ctr"/>
            <a:r>
              <a:rPr lang="en-GB" sz="2800" dirty="0">
                <a:latin typeface="Candara" pitchFamily="34" charset="0"/>
              </a:rPr>
              <a:t>Hypertension</a:t>
            </a:r>
            <a:r>
              <a:rPr lang="en-GB" sz="2800" b="1" dirty="0">
                <a:latin typeface="Candara" pitchFamily="34" charset="0"/>
              </a:rPr>
              <a:t> </a:t>
            </a:r>
          </a:p>
        </p:txBody>
      </p:sp>
      <p:sp>
        <p:nvSpPr>
          <p:cNvPr id="5" name="Rectangle 4"/>
          <p:cNvSpPr/>
          <p:nvPr/>
        </p:nvSpPr>
        <p:spPr>
          <a:xfrm>
            <a:off x="612775" y="2996148"/>
            <a:ext cx="7997825" cy="3785652"/>
          </a:xfrm>
          <a:prstGeom prst="rect">
            <a:avLst/>
          </a:prstGeom>
        </p:spPr>
        <p:txBody>
          <a:bodyPr wrap="square">
            <a:spAutoFit/>
          </a:bodyPr>
          <a:lstStyle/>
          <a:p>
            <a:pPr algn="just"/>
            <a:r>
              <a:rPr lang="en-GB" sz="2400" dirty="0"/>
              <a:t>Advise women with twin and triplet pregnancies that they should take 75 mg of Aspirin daily from 12 weeks until the birth of the babies if they have one or more of the following risk factors for hypertension:</a:t>
            </a:r>
          </a:p>
          <a:p>
            <a:pPr algn="just"/>
            <a:endParaRPr lang="en-GB" sz="2400" dirty="0"/>
          </a:p>
          <a:p>
            <a:pPr marL="742950" lvl="1" indent="-285750" algn="just">
              <a:buFont typeface="Arial" pitchFamily="34" charset="0"/>
              <a:buChar char="•"/>
            </a:pPr>
            <a:r>
              <a:rPr lang="en-GB" sz="2400" dirty="0"/>
              <a:t>first pregnancy</a:t>
            </a:r>
          </a:p>
          <a:p>
            <a:pPr marL="742950" lvl="1" indent="-285750" algn="just">
              <a:buFont typeface="Arial" pitchFamily="34" charset="0"/>
              <a:buChar char="•"/>
            </a:pPr>
            <a:r>
              <a:rPr lang="en-GB" sz="2400" dirty="0"/>
              <a:t>age 40 years or older</a:t>
            </a:r>
          </a:p>
          <a:p>
            <a:pPr marL="742950" lvl="1" indent="-285750" algn="just">
              <a:buFont typeface="Arial" pitchFamily="34" charset="0"/>
              <a:buChar char="•"/>
            </a:pPr>
            <a:r>
              <a:rPr lang="en-GB" sz="2400" dirty="0"/>
              <a:t>pregnancy interval of more than 10 years</a:t>
            </a:r>
          </a:p>
          <a:p>
            <a:pPr marL="742950" lvl="1" indent="-285750" algn="just">
              <a:buFont typeface="Arial" pitchFamily="34" charset="0"/>
              <a:buChar char="•"/>
            </a:pPr>
            <a:r>
              <a:rPr lang="en-GB" sz="2400" dirty="0"/>
              <a:t>BMI of 35 kg/m2 or more at first visit</a:t>
            </a:r>
          </a:p>
          <a:p>
            <a:pPr marL="742950" lvl="1" indent="-285750" algn="just">
              <a:buFont typeface="Arial" pitchFamily="34" charset="0"/>
              <a:buChar char="•"/>
            </a:pPr>
            <a:r>
              <a:rPr lang="en-GB" sz="2400" dirty="0"/>
              <a:t>family history of pre-</a:t>
            </a:r>
            <a:r>
              <a:rPr lang="en-GB" sz="2400" dirty="0" err="1"/>
              <a:t>eclampsia</a:t>
            </a:r>
            <a:endParaRPr lang="en-GB" sz="2400" dirty="0"/>
          </a:p>
        </p:txBody>
      </p:sp>
      <p:sp>
        <p:nvSpPr>
          <p:cNvPr id="11"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1902638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155575" y="-4111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 name="AutoShape 4" descr="data:image/jpeg;base64,/9j/4AAQSkZJRgABAQAAAQABAAD/2wCEAAkGBwgHBgkIBwgKCgkLDRYPDQwMDRsUFRAWIB0iIiAdHx8kKDQsJCYxJx8fLT0tMTU3Ojo6Iys/RD84QzQ5OjcBCgoKDQwNGg8PGjclHyU3Nzc3Nzc3Nzc3Nzc3Nzc3Nzc3Nzc3Nzc3Nzc3Nzc3Nzc3Nzc3Nzc3Nzc3Nzc3Nzc3N//AABEIAF4AYwMBIgACEQEDEQH/xAAbAAEAAQUBAAAAAAAAAAAAAAAABwECAwUGBP/EADoQAAEDAgQDBAgCCwEAAAAAAAEAAgMEBREhMUEGElETMlJxFSJCYWKBgqGRwSQzNENTVHKxstHwFP/EABkBAQEAAwEAAAAAAAAAAAAAAAAEAgMFAf/EACERAAIDAAICAgMAAAAAAAAAAAABAgMREjEEIUFhEyKB/9oADAMBAAIRAxEAPwCcUREAREQBERAEREARFoeJ+I4bNG2GFgqLhMD2NMDhl4nHZo676BeNpLWYykorWZeJOIKexwN5mmermxFPTMPrSHr7mjcnRR3cXurBJXX+ftnd4tLj2UI6Mbj99SsgEr55a2vn7eslGMszsgAPZaPZaOi3XCNlN2mju9aw/wDijdzUcLh+tcNJXDp4R8+ilc5XSyPRBKUr5cV0W2mw8WPt8L4bzJQROBdHSzDnfG0k4Ak544bbabIpBRU8StUJLNYREWRuCIiAIiIAiLl+KeJzQONutfJLcnDFxdmymafaf7+jd/JeNqK1mM5qC1mXiniVtqAo6FrZ7nK3FkZPqxN8b+g92p/EriooniWSeoldPVzHGad/eefyA2AyCpBD2XO973yzSu55ZpDi6R3U/wDZLNQUE99uPo6lc6OBmBrKhv7tp9hp8Z+wz6KGc5XS4x6ObZOVsj0WCzniOrJmB9E078JT/MvHsD4Rudzl1UktaGtAaAABgANljo6WCipYqWljbFBE0NYxujQFmVkIKCxF9VSrX2ERFmbQiIgCIiAIi4vijieR80trskmEjTy1NYMxD1azq/8Ax88ljKSitZhOxQWszcU8Tvhkfa7K9rq3SefDFtKD/d/QbanoeVp4GU7C1hc5ziXPe84ue46ucdylPBHTxCKJuDRnmcSTuSdyeqpUTOiDGRRmaolcGQwt1kedB/s7Bc+yyVksRzbLHN6y5sdTW1kVutwBq5hjzEYthZu93uGw3OSkex2mmstujo6UHlb6z3uzdI86ucdyV4+FbA2y0jnTObLX1GDqmYbnZrfhGg/HdbxW1VKC+y2ingtfYREW0oCIiAi+nuXENsr6qF1zdLUwSls0NU3njkBza5uhaCCNDgNMF0VBxzS5R3qmkt7/AOLj2kB+sD1fqAWPj629m2O+wN9anb2dWAO9CT3vpOfkXLnciMRmCpJ2Tql9HOcrKZZpKFPPFUQtmp5Y5YnDFr43BzT5EK8lRNTwyUMpmtVTLQSuOLuwPqOPxMPqn8F7q693y5UYoaqWnihP66em5mvmb4cD3MdyCfks15MGvZuXlrPa9mx4l4mlr5JLbZZTHA0llTWsOZO7Iz16u22z00cEMdPE2KFgZG0YNaFWONkUbY4mhjGjBrWjAAK5R2Wub9kk5ub1lk80dPC+aZwbGwYuJ2C6nguwvgPpi5xFtbM3lhicP2aM7f1Hf5DZarhOz+mq1tyqm426mf8Ao7DpPKD3z8LTp1OewUhAYKvx6uK5Psp8arf3f8KoiKktCIiAIiICySNskbmSNDmOBDmnQjootqKF1muU9pfiY4x2lK4+1CTkPNvdPkDupVXN8b2d9wtzaujZzV1CTLC0ayN9uP5j7gLVdDnHCfyK+UdXaOPRWQTR1ELJoXc0b2hzT7leuYc8KtDb5b7chbYS5lO0B9bM09xh0YD4nfYYnosM75R2cNNH2tVO8RwReJx6+4ak9ApE4cs0VktjKZru0mceeeYjOWQ6u/IdAAFT49XJ8n0baavyS99Gwp4IqaCOCnjbHFG0MYxowDQMgAsqIrzphERAEREAREQBUKqiAjbiK2+hb2RG3Chr3OfD0jl1ezyPeH1LyOIaC5xAAGJJ2UhX+0w3q1y0UxLC7B0cjRnG8ZtcPIqPLLb575eJbRWdkxlG8GuLHEiYA91uWhOuO2Sjtobnsfk511TjPI/J0XAlpMmN+q2EPnZy0bHDOOHxeb8j5Ye9dmqNaGtDWgADQDZVVcYqKxF1cFCOIIiL0zCIiAIiIAiIgP/Z"/>
          <p:cNvSpPr>
            <a:spLocks noChangeAspect="1" noChangeArrowheads="1"/>
          </p:cNvSpPr>
          <p:nvPr/>
        </p:nvSpPr>
        <p:spPr bwMode="auto">
          <a:xfrm>
            <a:off x="307975" y="-258763"/>
            <a:ext cx="9144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 name="Rectangle 1"/>
          <p:cNvSpPr/>
          <p:nvPr/>
        </p:nvSpPr>
        <p:spPr>
          <a:xfrm>
            <a:off x="2971800" y="1396425"/>
            <a:ext cx="2593980" cy="584775"/>
          </a:xfrm>
          <a:prstGeom prst="rect">
            <a:avLst/>
          </a:prstGeom>
        </p:spPr>
        <p:txBody>
          <a:bodyPr wrap="none">
            <a:spAutoFit/>
          </a:bodyPr>
          <a:lstStyle/>
          <a:p>
            <a:r>
              <a:rPr lang="en-GB" sz="3200" b="1" dirty="0">
                <a:latin typeface="Candara" pitchFamily="34" charset="0"/>
              </a:rPr>
              <a:t>Preterm birth</a:t>
            </a:r>
            <a:endParaRPr lang="en-GB" sz="3200" dirty="0"/>
          </a:p>
        </p:txBody>
      </p:sp>
      <p:sp>
        <p:nvSpPr>
          <p:cNvPr id="5" name="Rectangle 4"/>
          <p:cNvSpPr/>
          <p:nvPr/>
        </p:nvSpPr>
        <p:spPr>
          <a:xfrm>
            <a:off x="307974" y="2293203"/>
            <a:ext cx="8683625" cy="830997"/>
          </a:xfrm>
          <a:prstGeom prst="rect">
            <a:avLst/>
          </a:prstGeom>
        </p:spPr>
        <p:txBody>
          <a:bodyPr wrap="square">
            <a:spAutoFit/>
          </a:bodyPr>
          <a:lstStyle/>
          <a:p>
            <a:r>
              <a:rPr lang="en-GB" sz="2400" dirty="0"/>
              <a:t>More than 50% of twins and almost all triplets are born before 37 weeks of gestation</a:t>
            </a:r>
          </a:p>
        </p:txBody>
      </p:sp>
      <p:grpSp>
        <p:nvGrpSpPr>
          <p:cNvPr id="20" name="Group 19"/>
          <p:cNvGrpSpPr/>
          <p:nvPr/>
        </p:nvGrpSpPr>
        <p:grpSpPr>
          <a:xfrm>
            <a:off x="307975" y="3582412"/>
            <a:ext cx="8708206" cy="3046988"/>
            <a:chOff x="307975" y="2690336"/>
            <a:chExt cx="8708206" cy="3046988"/>
          </a:xfrm>
        </p:grpSpPr>
        <p:sp>
          <p:nvSpPr>
            <p:cNvPr id="21" name="Rectangle 20"/>
            <p:cNvSpPr/>
            <p:nvPr/>
          </p:nvSpPr>
          <p:spPr>
            <a:xfrm>
              <a:off x="307975" y="2690336"/>
              <a:ext cx="8455025" cy="3046988"/>
            </a:xfrm>
            <a:prstGeom prst="rect">
              <a:avLst/>
            </a:prstGeom>
          </p:spPr>
          <p:txBody>
            <a:bodyPr wrap="square">
              <a:spAutoFit/>
            </a:bodyPr>
            <a:lstStyle/>
            <a:p>
              <a:r>
                <a:rPr lang="en-GB" sz="2400" dirty="0"/>
                <a:t>In Twins</a:t>
              </a:r>
            </a:p>
            <a:p>
              <a:r>
                <a:rPr lang="en-GB" sz="2400" dirty="0"/>
                <a:t>	Bed rest (at home or in hospital)</a:t>
              </a:r>
            </a:p>
            <a:p>
              <a:endParaRPr lang="en-GB" sz="2400" dirty="0"/>
            </a:p>
            <a:p>
              <a:r>
                <a:rPr lang="en-GB" sz="2400" dirty="0"/>
                <a:t>	Progesterone (intramuscular or vaginal administration)</a:t>
              </a:r>
            </a:p>
            <a:p>
              <a:endParaRPr lang="en-GB" sz="2400" dirty="0"/>
            </a:p>
            <a:p>
              <a:r>
                <a:rPr lang="en-GB" sz="2400" dirty="0"/>
                <a:t>	Cervical circlage</a:t>
              </a:r>
            </a:p>
            <a:p>
              <a:endParaRPr lang="en-GB" sz="2400" dirty="0"/>
            </a:p>
            <a:p>
              <a:r>
                <a:rPr lang="en-GB" sz="2400" dirty="0"/>
                <a:t>	</a:t>
              </a:r>
              <a:r>
                <a:rPr lang="en-GB" sz="2400" dirty="0" err="1"/>
                <a:t>Tocolytics</a:t>
              </a:r>
              <a:r>
                <a:rPr lang="en-GB" sz="2400" dirty="0"/>
                <a:t> (oral </a:t>
              </a:r>
              <a:r>
                <a:rPr lang="en-GB" sz="2400" dirty="0" err="1"/>
                <a:t>betamimetics</a:t>
              </a:r>
              <a:r>
                <a:rPr lang="en-GB" sz="2400" dirty="0"/>
                <a:t>)</a:t>
              </a:r>
            </a:p>
          </p:txBody>
        </p:sp>
        <p:sp>
          <p:nvSpPr>
            <p:cNvPr id="22" name="Multiply 21"/>
            <p:cNvSpPr/>
            <p:nvPr/>
          </p:nvSpPr>
          <p:spPr bwMode="auto">
            <a:xfrm>
              <a:off x="8458200" y="5345263"/>
              <a:ext cx="533400" cy="38100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GB">
                <a:cs typeface="Arial" charset="0"/>
              </a:endParaRPr>
            </a:p>
          </p:txBody>
        </p:sp>
        <p:sp>
          <p:nvSpPr>
            <p:cNvPr id="23" name="Multiply 22"/>
            <p:cNvSpPr/>
            <p:nvPr/>
          </p:nvSpPr>
          <p:spPr bwMode="auto">
            <a:xfrm>
              <a:off x="8482781" y="3048000"/>
              <a:ext cx="533400" cy="38100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GB">
                <a:cs typeface="Arial" charset="0"/>
              </a:endParaRPr>
            </a:p>
          </p:txBody>
        </p:sp>
        <p:sp>
          <p:nvSpPr>
            <p:cNvPr id="24" name="Multiply 23"/>
            <p:cNvSpPr/>
            <p:nvPr/>
          </p:nvSpPr>
          <p:spPr bwMode="auto">
            <a:xfrm>
              <a:off x="8482781" y="3810000"/>
              <a:ext cx="533400" cy="38100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GB">
                <a:cs typeface="Arial" charset="0"/>
              </a:endParaRPr>
            </a:p>
          </p:txBody>
        </p:sp>
        <p:sp>
          <p:nvSpPr>
            <p:cNvPr id="25" name="Multiply 24"/>
            <p:cNvSpPr/>
            <p:nvPr/>
          </p:nvSpPr>
          <p:spPr bwMode="auto">
            <a:xfrm>
              <a:off x="8482781" y="4724400"/>
              <a:ext cx="533400" cy="381000"/>
            </a:xfrm>
            <a:prstGeom prst="mathMultiply">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GB">
                <a:cs typeface="Arial" charset="0"/>
              </a:endParaRPr>
            </a:p>
          </p:txBody>
        </p:sp>
      </p:grpSp>
      <p:sp>
        <p:nvSpPr>
          <p:cNvPr id="26" name="Title 1"/>
          <p:cNvSpPr txBox="1">
            <a:spLocks/>
          </p:cNvSpPr>
          <p:nvPr/>
        </p:nvSpPr>
        <p:spPr>
          <a:xfrm>
            <a:off x="457200" y="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t>Potential maternal and fetal complications associated with multiple pregnancy</a:t>
            </a:r>
            <a:endParaRPr lang="en-US" sz="3200" b="1" dirty="0"/>
          </a:p>
        </p:txBody>
      </p:sp>
    </p:spTree>
    <p:extLst>
      <p:ext uri="{BB962C8B-B14F-4D97-AF65-F5344CB8AC3E}">
        <p14:creationId xmlns:p14="http://schemas.microsoft.com/office/powerpoint/2010/main" val="29150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US" dirty="0"/>
          </a:p>
        </p:txBody>
      </p:sp>
      <p:sp>
        <p:nvSpPr>
          <p:cNvPr id="3" name="Content Placeholder 2"/>
          <p:cNvSpPr>
            <a:spLocks noGrp="1"/>
          </p:cNvSpPr>
          <p:nvPr>
            <p:ph idx="1"/>
          </p:nvPr>
        </p:nvSpPr>
        <p:spPr>
          <a:xfrm>
            <a:off x="152400" y="1600200"/>
            <a:ext cx="8534400" cy="4525963"/>
          </a:xfrm>
        </p:spPr>
        <p:txBody>
          <a:bodyPr>
            <a:normAutofit lnSpcReduction="10000"/>
          </a:bodyPr>
          <a:lstStyle/>
          <a:p>
            <a:r>
              <a:rPr lang="en-GB" dirty="0"/>
              <a:t>Importance of first scan- dating, chorionicity etc..</a:t>
            </a:r>
          </a:p>
          <a:p>
            <a:r>
              <a:rPr lang="en-GB" dirty="0"/>
              <a:t>Importance of follow-up in MCDA for TTTS</a:t>
            </a:r>
          </a:p>
          <a:p>
            <a:r>
              <a:rPr lang="en-GB" dirty="0"/>
              <a:t>Growth follow-up</a:t>
            </a:r>
          </a:p>
          <a:p>
            <a:r>
              <a:rPr lang="en-GB" dirty="0"/>
              <a:t>Timing of delivery</a:t>
            </a:r>
          </a:p>
          <a:p>
            <a:r>
              <a:rPr lang="en-GB" dirty="0"/>
              <a:t>Mode of delivery</a:t>
            </a:r>
          </a:p>
          <a:p>
            <a:r>
              <a:rPr lang="en-GB" dirty="0"/>
              <a:t>Specific complications of MC</a:t>
            </a:r>
          </a:p>
          <a:p>
            <a:r>
              <a:rPr lang="en-GB" dirty="0"/>
              <a:t>Maternal complications of multiple pregnancy</a:t>
            </a:r>
          </a:p>
          <a:p>
            <a:pPr marL="0" indent="0">
              <a:buNone/>
            </a:pPr>
            <a:endParaRPr lang="en-US" dirty="0"/>
          </a:p>
        </p:txBody>
      </p:sp>
    </p:spTree>
    <p:extLst>
      <p:ext uri="{BB962C8B-B14F-4D97-AF65-F5344CB8AC3E}">
        <p14:creationId xmlns:p14="http://schemas.microsoft.com/office/powerpoint/2010/main" val="353632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Risk factors for multiple pregnancy</a:t>
            </a:r>
            <a:br>
              <a:rPr lang="en-US" sz="3200" dirty="0"/>
            </a:br>
            <a:endParaRPr lang="en-US" sz="3200" dirty="0"/>
          </a:p>
        </p:txBody>
      </p:sp>
      <p:sp>
        <p:nvSpPr>
          <p:cNvPr id="3" name="Content Placeholder 2"/>
          <p:cNvSpPr>
            <a:spLocks noGrp="1"/>
          </p:cNvSpPr>
          <p:nvPr>
            <p:ph idx="1"/>
          </p:nvPr>
        </p:nvSpPr>
        <p:spPr/>
        <p:txBody>
          <a:bodyPr>
            <a:normAutofit lnSpcReduction="10000"/>
          </a:bodyPr>
          <a:lstStyle/>
          <a:p>
            <a:r>
              <a:rPr lang="en-US" dirty="0"/>
              <a:t>The presence of more than one fetus in the gravid uterus is called multiple pregnancy</a:t>
            </a:r>
          </a:p>
          <a:p>
            <a:pPr lvl="1"/>
            <a:r>
              <a:rPr lang="en-US" dirty="0"/>
              <a:t>Two fetuses (twins) </a:t>
            </a:r>
          </a:p>
          <a:p>
            <a:pPr lvl="1"/>
            <a:r>
              <a:rPr lang="en-US" dirty="0"/>
              <a:t>Three fetuses (triplets) </a:t>
            </a:r>
          </a:p>
          <a:p>
            <a:pPr lvl="1"/>
            <a:r>
              <a:rPr lang="en-US" dirty="0"/>
              <a:t>Four fetuses (quadruplets)</a:t>
            </a:r>
          </a:p>
          <a:p>
            <a:pPr lvl="1"/>
            <a:r>
              <a:rPr lang="en-US" dirty="0"/>
              <a:t>Five fetuses (quintuplets)</a:t>
            </a:r>
          </a:p>
          <a:p>
            <a:pPr lvl="1"/>
            <a:endParaRPr lang="en-US" dirty="0"/>
          </a:p>
          <a:p>
            <a:r>
              <a:rPr lang="en-US" dirty="0"/>
              <a:t>Multiple pregnancy represents 2 to 3% of all pregnancies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Risk factors for multiple pregnancy</a:t>
            </a:r>
            <a:br>
              <a:rPr lang="en-US" sz="3200" dirty="0"/>
            </a:br>
            <a:endParaRPr lang="en-US" sz="3200" dirty="0"/>
          </a:p>
        </p:txBody>
      </p:sp>
      <p:sp>
        <p:nvSpPr>
          <p:cNvPr id="3" name="Content Placeholder 2"/>
          <p:cNvSpPr>
            <a:spLocks noGrp="1"/>
          </p:cNvSpPr>
          <p:nvPr>
            <p:ph idx="1"/>
          </p:nvPr>
        </p:nvSpPr>
        <p:spPr/>
        <p:txBody>
          <a:bodyPr/>
          <a:lstStyle/>
          <a:p>
            <a:pPr>
              <a:defRPr/>
            </a:pPr>
            <a:r>
              <a:rPr lang="en-US" b="1" dirty="0"/>
              <a:t>Race</a:t>
            </a:r>
            <a:r>
              <a:rPr lang="en-US" dirty="0"/>
              <a:t>: most common in Black Africans</a:t>
            </a:r>
          </a:p>
          <a:p>
            <a:pPr>
              <a:defRPr/>
            </a:pPr>
            <a:r>
              <a:rPr lang="en-US" b="1" dirty="0"/>
              <a:t>Age</a:t>
            </a:r>
            <a:r>
              <a:rPr lang="en-US" dirty="0"/>
              <a:t>: Increased maternal age</a:t>
            </a:r>
          </a:p>
          <a:p>
            <a:pPr>
              <a:defRPr/>
            </a:pPr>
            <a:r>
              <a:rPr lang="en-US" b="1" dirty="0"/>
              <a:t>Parity</a:t>
            </a:r>
            <a:r>
              <a:rPr lang="en-US" dirty="0"/>
              <a:t>: more common in </a:t>
            </a:r>
            <a:r>
              <a:rPr lang="en-US" dirty="0" err="1"/>
              <a:t>multipara</a:t>
            </a:r>
            <a:endParaRPr lang="en-US" dirty="0"/>
          </a:p>
          <a:p>
            <a:pPr>
              <a:defRPr/>
            </a:pPr>
            <a:r>
              <a:rPr lang="en-US" b="1" dirty="0"/>
              <a:t>Heredity</a:t>
            </a:r>
            <a:r>
              <a:rPr lang="en-US" dirty="0"/>
              <a:t> - family history of </a:t>
            </a:r>
            <a:r>
              <a:rPr lang="en-US" dirty="0" err="1"/>
              <a:t>multifetal</a:t>
            </a:r>
            <a:r>
              <a:rPr lang="en-US" dirty="0"/>
              <a:t> gestation</a:t>
            </a:r>
          </a:p>
          <a:p>
            <a:pPr>
              <a:defRPr/>
            </a:pPr>
            <a:r>
              <a:rPr lang="en-US" b="1" dirty="0"/>
              <a:t>Nutritional status </a:t>
            </a:r>
            <a:r>
              <a:rPr lang="en-US" dirty="0"/>
              <a:t>– well nourished women</a:t>
            </a:r>
          </a:p>
          <a:p>
            <a:pPr>
              <a:defRPr/>
            </a:pPr>
            <a:r>
              <a:rPr lang="en-US" b="1" dirty="0">
                <a:solidFill>
                  <a:srgbClr val="00B050"/>
                </a:solidFill>
              </a:rPr>
              <a:t>ART</a:t>
            </a:r>
            <a:r>
              <a:rPr lang="en-US" dirty="0">
                <a:solidFill>
                  <a:srgbClr val="00B050"/>
                </a:solidFill>
              </a:rPr>
              <a:t> -  ovulation induction with </a:t>
            </a:r>
            <a:r>
              <a:rPr lang="en-US" dirty="0" err="1">
                <a:solidFill>
                  <a:srgbClr val="00B050"/>
                </a:solidFill>
              </a:rPr>
              <a:t>clomiphene</a:t>
            </a:r>
            <a:r>
              <a:rPr lang="en-US" dirty="0">
                <a:solidFill>
                  <a:srgbClr val="00B050"/>
                </a:solidFill>
              </a:rPr>
              <a:t> citrate, </a:t>
            </a:r>
            <a:r>
              <a:rPr lang="en-US" dirty="0" err="1">
                <a:solidFill>
                  <a:srgbClr val="00B050"/>
                </a:solidFill>
              </a:rPr>
              <a:t>gonadotrophins</a:t>
            </a:r>
            <a:r>
              <a:rPr lang="en-US" dirty="0">
                <a:solidFill>
                  <a:srgbClr val="00B050"/>
                </a:solidFill>
              </a:rPr>
              <a:t> and IVF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Embryology of multiple pregnancy</a:t>
            </a:r>
          </a:p>
        </p:txBody>
      </p:sp>
      <p:pic>
        <p:nvPicPr>
          <p:cNvPr id="4" name="Picture 2" descr="C:\Documents and Settings\Dr.hemantha\My Documents\My Pictures\Medical Pics\multiple.JPG"/>
          <p:cNvPicPr>
            <a:picLocks noChangeAspect="1" noChangeArrowheads="1"/>
          </p:cNvPicPr>
          <p:nvPr/>
        </p:nvPicPr>
        <p:blipFill>
          <a:blip r:embed="rId2" cstate="print"/>
          <a:srcRect l="-2778" r="41687"/>
          <a:stretch>
            <a:fillRect/>
          </a:stretch>
        </p:blipFill>
        <p:spPr bwMode="auto">
          <a:xfrm>
            <a:off x="5334000" y="1371600"/>
            <a:ext cx="3352800" cy="4648200"/>
          </a:xfrm>
          <a:prstGeom prst="rect">
            <a:avLst/>
          </a:prstGeom>
          <a:noFill/>
          <a:ln w="9525">
            <a:noFill/>
            <a:miter lim="800000"/>
            <a:headEnd/>
            <a:tailEnd/>
          </a:ln>
        </p:spPr>
      </p:pic>
      <p:sp>
        <p:nvSpPr>
          <p:cNvPr id="5" name="Rectangle 4"/>
          <p:cNvSpPr/>
          <p:nvPr/>
        </p:nvSpPr>
        <p:spPr>
          <a:xfrm>
            <a:off x="2010907" y="6248400"/>
            <a:ext cx="1189493" cy="369332"/>
          </a:xfrm>
          <a:prstGeom prst="rect">
            <a:avLst/>
          </a:prstGeom>
        </p:spPr>
        <p:txBody>
          <a:bodyPr wrap="none">
            <a:spAutoFit/>
          </a:bodyPr>
          <a:lstStyle/>
          <a:p>
            <a:r>
              <a:rPr lang="en-US" b="1" dirty="0">
                <a:solidFill>
                  <a:srgbClr val="00B050"/>
                </a:solidFill>
              </a:rPr>
              <a:t>Two-third)</a:t>
            </a:r>
          </a:p>
        </p:txBody>
      </p:sp>
      <p:sp>
        <p:nvSpPr>
          <p:cNvPr id="6" name="Rectangle 5"/>
          <p:cNvSpPr/>
          <p:nvPr/>
        </p:nvSpPr>
        <p:spPr>
          <a:xfrm>
            <a:off x="6934200" y="6248400"/>
            <a:ext cx="1183722" cy="369332"/>
          </a:xfrm>
          <a:prstGeom prst="rect">
            <a:avLst/>
          </a:prstGeom>
        </p:spPr>
        <p:txBody>
          <a:bodyPr wrap="none">
            <a:spAutoFit/>
          </a:bodyPr>
          <a:lstStyle/>
          <a:p>
            <a:r>
              <a:rPr lang="en-US" b="1" dirty="0">
                <a:solidFill>
                  <a:srgbClr val="00B050"/>
                </a:solidFill>
              </a:rPr>
              <a:t>One-third)</a:t>
            </a:r>
          </a:p>
        </p:txBody>
      </p:sp>
      <p:pic>
        <p:nvPicPr>
          <p:cNvPr id="7" name="Picture 2" descr="C:\Documents and Settings\Dr.hemantha\My Documents\My Pictures\Medical Pics\multiple.JPG"/>
          <p:cNvPicPr>
            <a:picLocks noChangeAspect="1" noChangeArrowheads="1"/>
          </p:cNvPicPr>
          <p:nvPr/>
        </p:nvPicPr>
        <p:blipFill>
          <a:blip r:embed="rId2" cstate="print"/>
          <a:srcRect l="56925"/>
          <a:stretch>
            <a:fillRect/>
          </a:stretch>
        </p:blipFill>
        <p:spPr bwMode="auto">
          <a:xfrm>
            <a:off x="1295400" y="1600200"/>
            <a:ext cx="2364036" cy="4648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in </a:t>
            </a:r>
            <a:r>
              <a:rPr lang="en-US" dirty="0" err="1"/>
              <a:t>zygocity</a:t>
            </a:r>
            <a:endParaRPr lang="en-US" dirty="0"/>
          </a:p>
        </p:txBody>
      </p:sp>
      <p:sp>
        <p:nvSpPr>
          <p:cNvPr id="4" name="Text Placeholder 4"/>
          <p:cNvSpPr txBox="1">
            <a:spLocks/>
          </p:cNvSpPr>
          <p:nvPr/>
        </p:nvSpPr>
        <p:spPr>
          <a:xfrm>
            <a:off x="457200" y="1535113"/>
            <a:ext cx="4040188" cy="639762"/>
          </a:xfrm>
          <a:prstGeom prst="rect">
            <a:avLst/>
          </a:prstGeom>
          <a:solidFill>
            <a:schemeClr val="accent2"/>
          </a:solidFill>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Monozygotic</a:t>
            </a:r>
          </a:p>
        </p:txBody>
      </p:sp>
      <p:sp>
        <p:nvSpPr>
          <p:cNvPr id="5" name="Content Placeholder 5"/>
          <p:cNvSpPr>
            <a:spLocks noGrp="1"/>
          </p:cNvSpPr>
          <p:nvPr>
            <p:ph sz="half" idx="4294967295"/>
          </p:nvPr>
        </p:nvSpPr>
        <p:spPr>
          <a:xfrm>
            <a:off x="457200" y="2174875"/>
            <a:ext cx="4040188" cy="3951288"/>
          </a:xfrm>
          <a:prstGeom prst="rect">
            <a:avLst/>
          </a:prstGeom>
          <a:solidFill>
            <a:schemeClr val="accent2">
              <a:lumMod val="40000"/>
              <a:lumOff val="60000"/>
            </a:schemeClr>
          </a:solidFill>
        </p:spPr>
        <p:txBody>
          <a:bodyPr/>
          <a:lstStyle/>
          <a:p>
            <a:pPr algn="ctr">
              <a:buNone/>
            </a:pPr>
            <a:r>
              <a:rPr lang="en-US" sz="2800" dirty="0"/>
              <a:t>1 ova + 1 sperm</a:t>
            </a:r>
          </a:p>
          <a:p>
            <a:pPr algn="ctr">
              <a:buNone/>
            </a:pPr>
            <a:r>
              <a:rPr lang="en-US" sz="2800" dirty="0"/>
              <a:t>Same sex</a:t>
            </a:r>
          </a:p>
          <a:p>
            <a:pPr algn="ctr">
              <a:buNone/>
            </a:pPr>
            <a:r>
              <a:rPr lang="en-US" sz="2800" dirty="0"/>
              <a:t>Identical features</a:t>
            </a:r>
          </a:p>
          <a:p>
            <a:pPr algn="ctr">
              <a:buNone/>
            </a:pPr>
            <a:r>
              <a:rPr lang="en-US" sz="2800" dirty="0"/>
              <a:t>Single or double placenta</a:t>
            </a:r>
          </a:p>
          <a:p>
            <a:pPr algn="ctr">
              <a:buNone/>
            </a:pPr>
            <a:r>
              <a:rPr lang="en-US" sz="2800" dirty="0"/>
              <a:t>Same genetic features</a:t>
            </a:r>
          </a:p>
          <a:p>
            <a:pPr algn="ctr">
              <a:buNone/>
            </a:pPr>
            <a:r>
              <a:rPr lang="en-US" sz="2800" dirty="0"/>
              <a:t>DNA microprobe -same</a:t>
            </a:r>
          </a:p>
          <a:p>
            <a:pPr algn="ctr">
              <a:buNone/>
            </a:pPr>
            <a:endParaRPr lang="en-US" sz="2800" dirty="0"/>
          </a:p>
        </p:txBody>
      </p:sp>
      <p:sp>
        <p:nvSpPr>
          <p:cNvPr id="6" name="Text Placeholder 6"/>
          <p:cNvSpPr txBox="1">
            <a:spLocks/>
          </p:cNvSpPr>
          <p:nvPr/>
        </p:nvSpPr>
        <p:spPr>
          <a:xfrm>
            <a:off x="4645025" y="1535113"/>
            <a:ext cx="4041775" cy="639762"/>
          </a:xfrm>
          <a:prstGeom prst="rect">
            <a:avLst/>
          </a:prstGeom>
          <a:solidFill>
            <a:schemeClr val="accent2"/>
          </a:solidFill>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err="1">
                <a:ln>
                  <a:noFill/>
                </a:ln>
                <a:solidFill>
                  <a:schemeClr val="tx1"/>
                </a:solidFill>
                <a:effectLst/>
                <a:uLnTx/>
                <a:uFillTx/>
                <a:latin typeface="+mn-lt"/>
                <a:ea typeface="+mn-ea"/>
                <a:cs typeface="+mn-cs"/>
              </a:rPr>
              <a:t>Dizygotic</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7"/>
          <p:cNvSpPr>
            <a:spLocks noGrp="1"/>
          </p:cNvSpPr>
          <p:nvPr>
            <p:ph sz="quarter" idx="4294967295"/>
          </p:nvPr>
        </p:nvSpPr>
        <p:spPr>
          <a:xfrm>
            <a:off x="4645025" y="2174875"/>
            <a:ext cx="4041775" cy="3951288"/>
          </a:xfrm>
          <a:prstGeom prst="rect">
            <a:avLst/>
          </a:prstGeom>
          <a:solidFill>
            <a:schemeClr val="accent2">
              <a:lumMod val="40000"/>
              <a:lumOff val="60000"/>
            </a:schemeClr>
          </a:solidFill>
        </p:spPr>
        <p:txBody>
          <a:bodyPr/>
          <a:lstStyle/>
          <a:p>
            <a:pPr algn="ctr">
              <a:buNone/>
            </a:pPr>
            <a:r>
              <a:rPr lang="en-US" sz="2800" dirty="0"/>
              <a:t>2 ova + 2 sperm</a:t>
            </a:r>
          </a:p>
          <a:p>
            <a:pPr algn="ctr">
              <a:buNone/>
            </a:pPr>
            <a:r>
              <a:rPr lang="en-US" sz="2800" dirty="0"/>
              <a:t>Same or opposite sex</a:t>
            </a:r>
          </a:p>
          <a:p>
            <a:pPr algn="ctr">
              <a:buNone/>
            </a:pPr>
            <a:r>
              <a:rPr lang="en-US" sz="2800" dirty="0"/>
              <a:t>Fraternal resemblance</a:t>
            </a:r>
          </a:p>
          <a:p>
            <a:pPr algn="ctr">
              <a:buNone/>
            </a:pPr>
            <a:r>
              <a:rPr lang="en-US" sz="2800" dirty="0"/>
              <a:t>Double or s/t fused</a:t>
            </a:r>
          </a:p>
          <a:p>
            <a:pPr algn="ctr">
              <a:buNone/>
            </a:pPr>
            <a:r>
              <a:rPr lang="en-US" sz="2800" dirty="0"/>
              <a:t>Different genetic features</a:t>
            </a:r>
          </a:p>
          <a:p>
            <a:pPr algn="ctr">
              <a:buNone/>
            </a:pPr>
            <a:r>
              <a:rPr lang="en-US" sz="2800" dirty="0"/>
              <a:t>DNA microprobe - different</a:t>
            </a:r>
          </a:p>
          <a:p>
            <a:pPr algn="ctr">
              <a:buNone/>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P spid="6" grpId="0" animBg="1"/>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228600"/>
            <a:ext cx="8229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chemeClr val="tx1"/>
                </a:solidFill>
                <a:effectLst/>
                <a:uLnTx/>
                <a:uFillTx/>
                <a:latin typeface="+mj-lt"/>
                <a:ea typeface="+mj-ea"/>
                <a:cs typeface="+mj-cs"/>
              </a:rPr>
              <a:t>Differences in </a:t>
            </a:r>
            <a:r>
              <a:rPr kumimoji="0" lang="en-US" sz="4000" b="0" i="0" u="none" strike="noStrike" kern="1200" cap="none" spc="0" normalizeH="0" baseline="0" noProof="0" dirty="0" err="1">
                <a:ln>
                  <a:noFill/>
                </a:ln>
                <a:solidFill>
                  <a:schemeClr val="tx1"/>
                </a:solidFill>
                <a:effectLst/>
                <a:uLnTx/>
                <a:uFillTx/>
                <a:latin typeface="+mj-lt"/>
                <a:ea typeface="+mj-ea"/>
                <a:cs typeface="+mj-cs"/>
              </a:rPr>
              <a:t>chorionicity</a:t>
            </a:r>
            <a:r>
              <a:rPr kumimoji="0" lang="en-US" sz="4000" b="0" i="0" u="none" strike="noStrike" kern="1200" cap="none" spc="0" normalizeH="0" baseline="0" noProof="0" dirty="0">
                <a:ln>
                  <a:noFill/>
                </a:ln>
                <a:solidFill>
                  <a:schemeClr val="tx1"/>
                </a:solidFill>
                <a:effectLst/>
                <a:uLnTx/>
                <a:uFillTx/>
                <a:latin typeface="+mj-lt"/>
                <a:ea typeface="+mj-ea"/>
                <a:cs typeface="+mj-cs"/>
              </a:rPr>
              <a:t> with single  placenta</a:t>
            </a:r>
          </a:p>
        </p:txBody>
      </p:sp>
      <p:sp>
        <p:nvSpPr>
          <p:cNvPr id="5" name="Text Placeholder 2"/>
          <p:cNvSpPr txBox="1">
            <a:spLocks/>
          </p:cNvSpPr>
          <p:nvPr/>
        </p:nvSpPr>
        <p:spPr>
          <a:xfrm>
            <a:off x="531812" y="1524000"/>
            <a:ext cx="4040188" cy="424738"/>
          </a:xfrm>
          <a:prstGeom prst="rect">
            <a:avLst/>
          </a:prstGeom>
          <a:solidFill>
            <a:schemeClr val="accent2">
              <a:lumMod val="75000"/>
            </a:schemeClr>
          </a:solidFill>
        </p:spPr>
        <p:txBody>
          <a:bodyPr vert="horz" lIns="91440" tIns="45720" rIns="91440" bIns="45720" rtlCol="0">
            <a:normAutofit fontScale="9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err="1">
                <a:ln>
                  <a:noFill/>
                </a:ln>
                <a:solidFill>
                  <a:schemeClr val="tx1"/>
                </a:solidFill>
                <a:effectLst/>
                <a:uLnTx/>
                <a:uFillTx/>
                <a:latin typeface="+mn-lt"/>
                <a:ea typeface="+mn-ea"/>
                <a:cs typeface="+mn-cs"/>
              </a:rPr>
              <a:t>Dichorionic</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3"/>
          <p:cNvSpPr txBox="1">
            <a:spLocks/>
          </p:cNvSpPr>
          <p:nvPr/>
        </p:nvSpPr>
        <p:spPr>
          <a:xfrm>
            <a:off x="533400" y="1948738"/>
            <a:ext cx="4040188" cy="2623262"/>
          </a:xfrm>
          <a:prstGeom prst="rect">
            <a:avLst/>
          </a:prstGeom>
          <a:solidFill>
            <a:schemeClr val="accent2">
              <a:lumMod val="40000"/>
              <a:lumOff val="60000"/>
            </a:schemeClr>
          </a:solid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Monozygotic or </a:t>
            </a:r>
            <a:r>
              <a:rPr kumimoji="0" lang="en-US" sz="2800" b="0" i="0" u="none" strike="noStrike" kern="1200" cap="none" spc="0" normalizeH="0" baseline="0" noProof="0" dirty="0" err="1">
                <a:ln>
                  <a:noFill/>
                </a:ln>
                <a:solidFill>
                  <a:schemeClr val="tx1"/>
                </a:solidFill>
                <a:effectLst/>
                <a:uLnTx/>
                <a:uFillTx/>
                <a:latin typeface="+mn-lt"/>
                <a:ea typeface="+mn-ea"/>
                <a:cs typeface="+mn-cs"/>
              </a:rPr>
              <a:t>dizygotic</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Thick dividing membrane      &gt; 2mm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Twin peak / lambda sign</a:t>
            </a:r>
          </a:p>
        </p:txBody>
      </p:sp>
      <p:sp>
        <p:nvSpPr>
          <p:cNvPr id="7" name="Text Placeholder 4"/>
          <p:cNvSpPr txBox="1">
            <a:spLocks/>
          </p:cNvSpPr>
          <p:nvPr/>
        </p:nvSpPr>
        <p:spPr>
          <a:xfrm>
            <a:off x="4721225" y="1524000"/>
            <a:ext cx="4041775" cy="424738"/>
          </a:xfrm>
          <a:prstGeom prst="rect">
            <a:avLst/>
          </a:prstGeom>
          <a:solidFill>
            <a:schemeClr val="accent2">
              <a:lumMod val="75000"/>
            </a:schemeClr>
          </a:solidFill>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err="1">
                <a:ln>
                  <a:noFill/>
                </a:ln>
                <a:solidFill>
                  <a:schemeClr val="tx1"/>
                </a:solidFill>
                <a:effectLst/>
                <a:uLnTx/>
                <a:uFillTx/>
                <a:latin typeface="+mn-lt"/>
                <a:ea typeface="+mn-ea"/>
                <a:cs typeface="+mn-cs"/>
              </a:rPr>
              <a:t>Monochorionic</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5"/>
          <p:cNvSpPr txBox="1">
            <a:spLocks/>
          </p:cNvSpPr>
          <p:nvPr/>
        </p:nvSpPr>
        <p:spPr>
          <a:xfrm>
            <a:off x="4721225" y="1948738"/>
            <a:ext cx="4041775" cy="2623262"/>
          </a:xfrm>
          <a:prstGeom prst="rect">
            <a:avLst/>
          </a:prstGeom>
          <a:solidFill>
            <a:schemeClr val="accent2">
              <a:lumMod val="40000"/>
              <a:lumOff val="60000"/>
            </a:schemeClr>
          </a:solidFill>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Monozygotic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Thin dividing membrane 1mm or less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 sign</a:t>
            </a:r>
          </a:p>
          <a:p>
            <a:pPr marL="342900" marR="0" lvl="0" indent="-342900" algn="l" defTabSz="914400" rtl="0" eaLnBrk="1" fontAlgn="auto" latinLnBrk="0" hangingPunct="1">
              <a:lnSpc>
                <a:spcPct val="100000"/>
              </a:lnSpc>
              <a:spcBef>
                <a:spcPct val="20000"/>
              </a:spcBef>
              <a:spcAft>
                <a:spcPts val="0"/>
              </a:spcAft>
              <a:buClrTx/>
              <a:buSzTx/>
              <a:buFont typeface="Arial" charset="0"/>
              <a:buNone/>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descr="http://www.hkmacme.org/course/2010BM0010-01-00/f6.png"/>
          <p:cNvPicPr>
            <a:picLocks noChangeAspect="1" noChangeArrowheads="1"/>
          </p:cNvPicPr>
          <p:nvPr/>
        </p:nvPicPr>
        <p:blipFill>
          <a:blip r:embed="rId2" cstate="print"/>
          <a:srcRect/>
          <a:stretch>
            <a:fillRect/>
          </a:stretch>
        </p:blipFill>
        <p:spPr bwMode="auto">
          <a:xfrm>
            <a:off x="872450" y="4800600"/>
            <a:ext cx="2740724" cy="2057400"/>
          </a:xfrm>
          <a:prstGeom prst="rect">
            <a:avLst/>
          </a:prstGeom>
          <a:noFill/>
        </p:spPr>
      </p:pic>
      <p:pic>
        <p:nvPicPr>
          <p:cNvPr id="1028" name="Picture 4" descr="http://www.fetalmedicineindia.in/wp-content/uploads/2012/07/New-Picture-6.png"/>
          <p:cNvPicPr>
            <a:picLocks noChangeAspect="1" noChangeArrowheads="1"/>
          </p:cNvPicPr>
          <p:nvPr/>
        </p:nvPicPr>
        <p:blipFill>
          <a:blip r:embed="rId3" cstate="print"/>
          <a:srcRect/>
          <a:stretch>
            <a:fillRect/>
          </a:stretch>
        </p:blipFill>
        <p:spPr bwMode="auto">
          <a:xfrm>
            <a:off x="5486400" y="4724400"/>
            <a:ext cx="2627189" cy="20054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linds(horizontal)">
                                      <p:cBhvr>
                                        <p:cTn id="15" dur="500"/>
                                        <p:tgtEl>
                                          <p:spTgt spid="102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blinds(horizontal)">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Clr>
                <a:schemeClr val="tx1"/>
              </a:buClr>
            </a:pPr>
            <a:r>
              <a:rPr lang="en-US" dirty="0"/>
              <a:t>Increase blood volume and cardiac output.</a:t>
            </a:r>
          </a:p>
          <a:p>
            <a:pPr>
              <a:buClr>
                <a:schemeClr val="tx1"/>
              </a:buClr>
            </a:pPr>
            <a:r>
              <a:rPr lang="en-US" dirty="0"/>
              <a:t>Increase demand for iron and folic acid.</a:t>
            </a:r>
          </a:p>
          <a:p>
            <a:pPr>
              <a:buClr>
                <a:schemeClr val="tx1"/>
              </a:buClr>
            </a:pPr>
            <a:r>
              <a:rPr lang="en-US" dirty="0"/>
              <a:t>Maternal respiratory difficulty.</a:t>
            </a:r>
          </a:p>
          <a:p>
            <a:pPr>
              <a:buClr>
                <a:schemeClr val="tx1"/>
              </a:buClr>
            </a:pPr>
            <a:r>
              <a:rPr lang="en-US" dirty="0"/>
              <a:t>Excess fluid retention and edema.</a:t>
            </a:r>
          </a:p>
          <a:p>
            <a:pPr>
              <a:buClr>
                <a:schemeClr val="tx1"/>
              </a:buClr>
            </a:pPr>
            <a:r>
              <a:rPr lang="en-US" dirty="0"/>
              <a:t>Increase episodes of supine hypotension</a:t>
            </a:r>
          </a:p>
        </p:txBody>
      </p:sp>
      <p:sp>
        <p:nvSpPr>
          <p:cNvPr id="4" name="Title 1"/>
          <p:cNvSpPr>
            <a:spLocks noGrp="1"/>
          </p:cNvSpPr>
          <p:nvPr>
            <p:ph type="title"/>
          </p:nvPr>
        </p:nvSpPr>
        <p:spPr/>
        <p:txBody>
          <a:bodyPr>
            <a:normAutofit fontScale="90000"/>
          </a:bodyPr>
          <a:lstStyle/>
          <a:p>
            <a:r>
              <a:rPr lang="en-US" dirty="0"/>
              <a:t>Maternal physiologic changes associated with multiple pregnancy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Maternal  physiologic changes associated with multiple pregnancy</a:t>
            </a:r>
          </a:p>
        </p:txBody>
      </p:sp>
      <p:sp>
        <p:nvSpPr>
          <p:cNvPr id="8" name="Rectangle 7"/>
          <p:cNvSpPr/>
          <p:nvPr/>
        </p:nvSpPr>
        <p:spPr>
          <a:xfrm>
            <a:off x="533400" y="1981200"/>
            <a:ext cx="8001000" cy="4431983"/>
          </a:xfrm>
          <a:prstGeom prst="rect">
            <a:avLst/>
          </a:prstGeom>
        </p:spPr>
        <p:txBody>
          <a:bodyPr wrap="square">
            <a:spAutoFit/>
          </a:bodyPr>
          <a:lstStyle/>
          <a:p>
            <a:pPr marL="914400" lvl="1" indent="-514350">
              <a:lnSpc>
                <a:spcPct val="150000"/>
              </a:lnSpc>
              <a:buFont typeface="Arial" pitchFamily="34" charset="0"/>
              <a:buChar char="•"/>
              <a:defRPr/>
            </a:pPr>
            <a:r>
              <a:rPr lang="en-US" sz="2800" dirty="0" err="1"/>
              <a:t>Hyperemesis</a:t>
            </a:r>
            <a:r>
              <a:rPr lang="en-US" sz="2800" dirty="0"/>
              <a:t> </a:t>
            </a:r>
            <a:r>
              <a:rPr lang="en-US" sz="2800" dirty="0" err="1"/>
              <a:t>gravidarum</a:t>
            </a:r>
            <a:r>
              <a:rPr lang="en-US" sz="2800" dirty="0"/>
              <a:t> </a:t>
            </a:r>
          </a:p>
          <a:p>
            <a:pPr marL="914400" lvl="1" indent="-514350">
              <a:lnSpc>
                <a:spcPct val="150000"/>
              </a:lnSpc>
              <a:buFont typeface="Arial" pitchFamily="34" charset="0"/>
              <a:buChar char="•"/>
              <a:defRPr/>
            </a:pPr>
            <a:r>
              <a:rPr lang="en-US" sz="2800" dirty="0"/>
              <a:t>Cardio-respiratory embarrassment - palpitation or shortness of breath </a:t>
            </a:r>
          </a:p>
          <a:p>
            <a:pPr marL="914400" lvl="1" indent="-514350">
              <a:lnSpc>
                <a:spcPct val="150000"/>
              </a:lnSpc>
              <a:buFont typeface="Arial" pitchFamily="34" charset="0"/>
              <a:buChar char="•"/>
              <a:defRPr/>
            </a:pPr>
            <a:r>
              <a:rPr lang="en-US" sz="2800" dirty="0"/>
              <a:t>Tendency of swelling of the legs</a:t>
            </a:r>
          </a:p>
          <a:p>
            <a:pPr marL="914400" lvl="1" indent="-514350">
              <a:lnSpc>
                <a:spcPct val="150000"/>
              </a:lnSpc>
              <a:buFont typeface="Arial" pitchFamily="34" charset="0"/>
              <a:buChar char="•"/>
              <a:defRPr/>
            </a:pPr>
            <a:r>
              <a:rPr lang="en-US" sz="2800" dirty="0"/>
              <a:t> Varicose veins </a:t>
            </a:r>
          </a:p>
          <a:p>
            <a:pPr marL="914400" lvl="1" indent="-514350">
              <a:lnSpc>
                <a:spcPct val="150000"/>
              </a:lnSpc>
              <a:buFont typeface="Arial" pitchFamily="34" charset="0"/>
              <a:buChar char="•"/>
              <a:defRPr/>
            </a:pPr>
            <a:r>
              <a:rPr lang="en-US" sz="2800" dirty="0"/>
              <a:t> Hemorrhoids </a:t>
            </a:r>
          </a:p>
          <a:p>
            <a:pPr marL="914400" lvl="1" indent="-514350">
              <a:lnSpc>
                <a:spcPct val="150000"/>
              </a:lnSpc>
              <a:defRPr/>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1220</Words>
  <Application>Microsoft Office PowerPoint</Application>
  <PresentationFormat>On-screen Show (4:3)</PresentationFormat>
  <Paragraphs>257</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Candara</vt:lpstr>
      <vt:lpstr>Wingdings 2</vt:lpstr>
      <vt:lpstr>Office Theme</vt:lpstr>
      <vt:lpstr>Multiple pregnancy</vt:lpstr>
      <vt:lpstr>Learning Objectives</vt:lpstr>
      <vt:lpstr>Risk factors for multiple pregnancy </vt:lpstr>
      <vt:lpstr>Risk factors for multiple pregnancy </vt:lpstr>
      <vt:lpstr>Embryology of multiple pregnancy</vt:lpstr>
      <vt:lpstr>Differences in zygocity</vt:lpstr>
      <vt:lpstr>PowerPoint Presentation</vt:lpstr>
      <vt:lpstr>Maternal physiologic changes associated with multiple pregnancy</vt:lpstr>
      <vt:lpstr>Maternal  physiologic changes associated with multiple pregnancy</vt:lpstr>
      <vt:lpstr>Diagnosis and management of multiple pregnancy </vt:lpstr>
      <vt:lpstr>Diagnosis and management of multiple pregnancy </vt:lpstr>
      <vt:lpstr>Diagnosis and management of multiple pregnancy </vt:lpstr>
      <vt:lpstr>Diagnosis and management of multiple pregnancy </vt:lpstr>
      <vt:lpstr>PowerPoint Presentation</vt:lpstr>
      <vt:lpstr>PowerPoint Presentation</vt:lpstr>
      <vt:lpstr>PowerPoint Presentation</vt:lpstr>
      <vt:lpstr>Diagnosis and management of multiple pregnancy </vt:lpstr>
      <vt:lpstr>Potential maternal and fetal complications associated with multiple pregnancy</vt:lpstr>
      <vt:lpstr>Potential maternal and fetal complications associated with multiple pregnancy</vt:lpstr>
      <vt:lpstr>Potential maternal and fetal complications associated with multiple pregnancy</vt:lpstr>
      <vt:lpstr>PowerPoint Presentation</vt:lpstr>
      <vt:lpstr>PowerPoint Presentation</vt:lpstr>
      <vt:lpstr>PowerPoint Presentation</vt:lpstr>
      <vt:lpstr>PowerPoint Presentation</vt:lpstr>
      <vt:lpstr>Maternal Complications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pregnancy</dc:title>
  <dc:creator>DR. TIRAN</dc:creator>
  <cp:lastModifiedBy>tiran dias</cp:lastModifiedBy>
  <cp:revision>31</cp:revision>
  <dcterms:created xsi:type="dcterms:W3CDTF">2015-03-18T13:58:05Z</dcterms:created>
  <dcterms:modified xsi:type="dcterms:W3CDTF">2019-07-22T15:23:13Z</dcterms:modified>
</cp:coreProperties>
</file>