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9" r:id="rId4"/>
    <p:sldId id="260" r:id="rId5"/>
    <p:sldId id="257" r:id="rId6"/>
    <p:sldId id="258" r:id="rId7"/>
    <p:sldId id="264" r:id="rId8"/>
    <p:sldId id="263" r:id="rId9"/>
    <p:sldId id="265" r:id="rId10"/>
    <p:sldId id="262" r:id="rId11"/>
    <p:sldId id="266" r:id="rId12"/>
    <p:sldId id="261" r:id="rId13"/>
    <p:sldId id="267" r:id="rId14"/>
    <p:sldId id="268" r:id="rId15"/>
    <p:sldId id="273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387CD1-9F84-47CB-B086-C896D0563B21}" type="datetimeFigureOut">
              <a:rPr lang="en-GB" smtClean="0"/>
              <a:t>07/07/2019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Intra-uterine death, Post term pregnancy</a:t>
            </a:r>
            <a:endParaRPr lang="en-GB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>
            <a:normAutofit fontScale="70000" lnSpcReduction="20000"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Professor Tiran Dias </a:t>
            </a:r>
          </a:p>
          <a:p>
            <a:r>
              <a:rPr lang="en-US" b="1" dirty="0">
                <a:solidFill>
                  <a:schemeClr val="tx1"/>
                </a:solidFill>
              </a:rPr>
              <a:t>Professor in Fetal Medicine</a:t>
            </a:r>
          </a:p>
          <a:p>
            <a:r>
              <a:rPr lang="en-US" b="1" dirty="0">
                <a:solidFill>
                  <a:schemeClr val="tx1"/>
                </a:solidFill>
              </a:rPr>
              <a:t>Faculty of Medicine</a:t>
            </a:r>
          </a:p>
          <a:p>
            <a:r>
              <a:rPr lang="en-US" b="1" dirty="0">
                <a:solidFill>
                  <a:schemeClr val="tx1"/>
                </a:solidFill>
              </a:rPr>
              <a:t>University of Kelaniya</a:t>
            </a:r>
          </a:p>
        </p:txBody>
      </p:sp>
    </p:spTree>
    <p:extLst>
      <p:ext uri="{BB962C8B-B14F-4D97-AF65-F5344CB8AC3E}">
        <p14:creationId xmlns:p14="http://schemas.microsoft.com/office/powerpoint/2010/main" val="373174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Menstrual history based dating is not reliable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Ultrasound dating could prevent post-term pregnancies up to 60%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Between 8 and 13+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6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Fetal Crown Rump Length (CRL)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After 14 weeks fetal Head circumference (HC)</a:t>
            </a:r>
          </a:p>
          <a:p>
            <a:pPr lvl="1"/>
            <a:endParaRPr lang="en-GB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  <p:sp>
        <p:nvSpPr>
          <p:cNvPr id="6" name="AutoShape 2" descr="data:image/jpeg;base64,/9j/4AAQSkZJRgABAQAAAQABAAD/2wCEAAkGBxMTEhQUExMVFRUWGBcYGBYYFxoYGxwYGhQYFxkXHB4dHCggGholHBUXITEiJikrLi4uFx8zODMsNygtLiwBCgoKDgwOFA8QFCwcHB0sLCwsLCwsLCwsLSwsLCwrKyssLCssLCwtKywsKywrLCwsLCwsLCsvLCwsLCwsKywsLP/AABEIAMMBAwMBIgACEQEDEQH/xAAbAAACAwEBAQAAAAAAAAAAAAAABAMFBgIBB//EAEMQAAEDAgMEBwYEBQIEBwAAAAEAAhEDIQQSMQVBUWEGEyJxgZGhMlKxwdHwFCNC4RUzYnKCkvEHJKKyFkNEU5Oj0v/EABgBAQEBAQEAAAAAAAAAAAAAAAABAgME/8QAJREBAQEAAAUCBwEAAAAAAAAAAAERAgMhMWESwRMiQXGRsfAE/9oADAMBAAIRAxEAPwD5Js/YD6zczHsADspzGCLAzHu39Cpa3Resxpc4sADS49pswJm0620TnRXB0qjS59y0uzdkPhsMDOyWkQSahLiLZQdAUpjcLhmmpNWHgSGsaS3P1bTlBj3yReIjQIEMPsxz5ymYidBGZ4YNSLZnAcpumsP0drv9hhd2nM/SO00EuF3boN9N2tl7sOnVcS2kRmcBmlrCIFRpF3/15LDUwrJjsa0shzm9YW1ARTYGzVMNc4xlbJ96IN9UFVhNgVajQ6m0uaZgjLuMHV0zy1i+l1HjNjVKX8wFski4ESACYIMHUX+hVzQoY1jWmmSGjNBYyn2c1QNdJbcS5gF+BG4hQ7Zw2KDfz3uyNe0AdnLmdTJGQCwbladLajWUFJ+FHven7o/Cj3vT9131Q94+SOqHvHyQcfhR73p+6Pwo970/dd9UPePkjqh7x8kHH4Ue96fuj8KPe9P3XfVD3j5I6oe8fJBx+FHven7rz8KPe9P3UnVD3j5I6se96IJMNsl9QOLO0GCXaWEE6EybNcYEmxTNXoxiGgk03CMw0B9kEnR2kNMHQ7pkJnZeHxNMMfReWtrPFNp7EOcMwAIJ45td47k8W7RuM9XswCRlmILWgmZcDeAZmQRqCgoGbGqEUnAWrOLaZt2nB2Ugdq1+MKZvRysRIbbvbfsZ+z2u0C3tAtmQCRMGLKmMaXUWCq8uLjkEtJzAMrEPvPZzgkP0upKWHxrrtfPYAgCnLWhjntGXVnYqkCBo/KOCCgxey3UnllTsvbEtsYkAi4JGhCh/DC/a05K42xs7EZnVK8zbMYaP1OptsDYE03RAgxKrGUATGaJIEmAL8TNggnxewatKOsaWScvajWXDjpLHX0twhQ1dlubmzWyP6t2ln9rs2P8AQ6+nZ1VvtXDYqPznF7esgHsvBqBz25bakHOI03cFHtCjX/ObUc2xY+pDaVy4nK8Ft3XeRI96CgrsNsepUaXMBcAY7IBM2sGzmd7Q0BiV3hthVajS5jXODSQSGzBGWREzPbbbfNtCu8HjKlMEMqFozT7LZm2hNxOUSN8XXWFx1WnHV1S0AkwGtAkhoJjQmGj14lBENh1v/bq//E/iRw4g+RXOJ2NUpzna9oBgksOWZI9rQzBiDeCnDtavJJrTMgyxhsdWwR7JgSNDA4BMNbisW1s1M4zgCSxvaEAHUG3WtE/1tCCsOw61/wAurbX8p9rA3taxHmpanRvENJBpVJa7KYYXdrtWETm9h1xIsrRz8Y9pqmpIcx5LiKWbI32uYHZJAGpBIvdTU/x7urcKoIflLCTRvJyA34GoG8s7RwQUFTYlUFoLHy6MsMJzS3NaNTBkjdedEfwOtBPV1YAknqnxETOmnNWGLx+JApZ6sgszMltN3YcC3gdQHAg8TxMyYSriq2XJVm/Vj+W27h1kX49VOY6kazKCi/Cj3vT90fhR73p+6sHbEqhocWuAy5hMAx1gp6TPtObu0cDoQvcdsSrRbmqWbmDQbEElgeIg6ZSPUbigrDhh73ohSGmPe9EIFAV4tr/xE6JUMCcIKD6juvpZ3dY5kB3Z0Ia0AX3+ayONwrqTyxxYSIuyoyo24mzmOLTruKeB7hMbUpOzU3Fp0kcOHwPgFP8AxnEW/OqWIPtGJBkW0MESkEILF+3MQZ/OfcZTBiWwRBjUQ4+aixO1K1QZX1HOE5oJtIEDugEgDQSUmhB31hR1hUuBosc6KlTqxHtZS68i0C/HyVjtHY1Ok0k1zPaytdRqsLi0wRLmgAjfwKxeOSyX9UVPWFMUMM9wzCw0BOhPAc1Hg8I+q7KwSYJjkBJ77blcUxUogggtEgOpv7TSHCQYOoPELYp7gw6R4X9UOa7UEOHEfPePFaKpgRUgNaJInKHZvKSSO4lV9XY7g4hhIcNx+oJjxhBU9YUdYU1XwtRvt055j9vmEvlbxI7x8x9EE9HalZrQ1tRwaDIG4GZ0POf9TveMyO21iDrWefZuTJ7LszSSbkgx5DglDR4Fp8Y9DBXgoHl5j6oGxtquNKrgcznyIBzOILnAi4JIHkuv45iL/nPEmTBgzlDAfAARwgHUJQ4Zw1AHeQPmueq4lo8Z+EoGK21Kz2ljqhc0uLoPvElxPm4nxSucrvK3iSeQgeZv6KehQefYZHPf5nTwhBJUx1Z7cr6rshdngnV0l2YDUmXuPiuqm0q9Uvbne/PAdIBJymRPcQPJMYfY5jNVIA3ucS0eZEuPJoKsNnvYCTTY54baR2WD+4gHXhfwQUeLwVWm0OcDlNpi06xPGBKU6wrV46o6q3qy0NB1c7wPZbP5bdLm5jVZbE0Sxxad2/iNxQc9YUzhNqVqQinUc0EyQDaSMptpcGDxgcAk0IH27ZrhuXrXZYIy2iCQSIiNQCum7dxAiKrrZY/xEN8oH+lvARXIQMYnGvqEF7sxDQ0G3siwHgE9sLGPzin1/UMcXFziAQD1bhcb5Etj+pVKd2dtF1EPAYxweMpD2zaCLXEG+ougvGtqQW/j6eXLMZmn2nTkAJgXY0kAwLciYNrMeaby7G06oaWuDMxlzj2OyNOy2O6Skztwy49ThwHAgtFO0F5ed/OOQa2IhWe08U1+EzhuHYajQXBrRnzNrESNCyQT70jNdBmM5QuUIPpH/GOrm/AcqH/5Xzdbv/iZiCTgyDdtKx59lYRW90gQhCihCEIBO4/alatAqPLoLiLAQXnM42G83SS0fRXZZJFZzMwHsg2v73hu5qZLZc7Cw2Ps7qGyT23AEi1uEHiJ3HVd4vZpe6ZBLtRcTpcbtVclmYkBoi8tLbaaRu743J3DUgLOaLCbOjxa47+RDhy4bRiq+zQwwc08RxB0g+HdzRQqPYc0tcdLgzHMgh27WVt8ThRlNnbzGUGTGhAsCYF2nw3Krdh6LXDrGRMGTlym1pDoAPi1MFRi6jnND+oc1p1cCHNJ3DMwSP8AIE3vKQqCiY7JaDvIa8d/ZIjxhaqlsZocRh8W6m5+gIc1jjN2lzcwcRa0aaFe1ei+Me6P+WrEa5agL43yGiT6HuQZE7NokxnpgcXPLPKxB814/YtPdWpHuqsPxIWqdsDGYecuHdTzfqFYDTeGu7RtxlVtVmJc6arnf5sAPnkgqCmbsIZsoew/5/ISVP8AwFocBdxO6HR4S0SrHD4HO4xhHVTp2Q5o8YOieZ0brWccK1m8B1VtNo7y4iEFMcC1rg1rGnjBaT3x2o9PFT1GtDWtL6dICzndqq4/6ZvygBWn8IpQetfhmcqNSpXkx/dkHhwUFDY1IvLWF7iIORrHOdHPePJUVWL6hsODalYkHt13CB/gwyB/c/wTlLD1HsHXvLGR2KI7IJP9I1HPuV1hdgAPkh7RxLRIPCCNb2uNE7NBpI6tsz2S6XFxB1edXTwkIKDB9H6labZabDBcTDf7ZPwEnlvR0h6P0n4fNR/mMuDHtt3taNZOo100ElW20tq2iZAEAGWgDgxrWhrRoNfFVlXFF2aSSNzZi0aCUHz1CtduYOHdY0ENdcg7ifkVVLKhCEIBSYeiXvawRLiGibCSYvyUaEGqx1E06VNjqNEk06wzwQ7sNEuIcwOa6QCJuSToDC4xuAdRwrmvZQJLWw8Tn/mNdrk17cXIs06gQutoM7AJwtFuR7CS1wktbTnKezeZkkaxpvS+LAFB7Pw7GupsYHVA5syavt+xJJgjXQ710vK4534U1nkIQuatZ04rAnCyJAp3HHSyytRwJJAgEmBMwOE71e9JagcaEmBlgnWNLqgSgQhCAQhdMYSQAJJsAgnwGENR4G7eeAWxw+IeGtbJDWiBAkCNIR0d2c1jBFqn6pFncr6EbvkrGnhQDnnW8COO8fMWViO8CC6Y7RGhMAg8hr8dE06nADnB8XGYulp8d3mp8NXpukObBBHbaQDxETMH7srjDUKbhnl7XEfzqRax/wDk0/lVeFwDzVRU4fHZLTYg/pDgCNJ5eK6pY0dsN6sl1jmIM20h2vgnMXstzoyilVg+1TbkdB96md/cCOaQfhmh2VwLSbXAb49oR4CPBUL1sBTEl1AZXaBr2ATv1Fj9hJOpAAA1i2nIMVJfFo3WJ5x4KyFM0we2SNYLSw665b5u8FcVm5spFRwJ3ua2BroQZ38FFe7PdQJGXFVQL9lrnscDuPtEEa2EJx76rf5W1KsHf2nmJ0I6wJGnQqgEhzKgn9GYmQNwt9EqaWVzbPbqTNvAePAoiz2nXc8Q7H5uRqv8shqPVe9+HLvzS8BujWNcZMf2hcGpIIcwRvfmMx3HUqKpWEew02t2Wz53RTlLalBlmU2gzq+ZPO9TdwUlbpI8NNMPyttZsMYSTrDAJ9ZSuExgt+RSbF7l7j4giFHjKr6rrEPdPstadN2l+OpQFTEOfP5kneSNPHXeualFkAudmngRIvw1/wBk5h6JDu1TuNxZpbUzYKahsx1Qw7st1iN02sLxbRBV08OBLi3jlBFySdSZtHiuKjCey0drUTEcAANfE+S0+A6PZ59oNH63uLBPEMBn/UQrhuxqNETka5x/UeHG9z3SBfQ6piMF/wCHqlWQWFzbyQ45QYGrtHHnuhYvpDsWphKxpVOAc125zTo4T3HyX2vam2KdNpIc1zhEAQ7L3DSfgvm3S7GOxd3QMslg3yYklxEkmB3QlixikL0heLKhCEIOzVdxPmvDUPE31uuUK7QIQhQWW1HF5pgXMQAONrKvewtJBBBBgg2II1B4FSV6kxyUKAQhCAVvsKgM2Y6/p+ZVbh6WY8ld4MxFjH3og3eHe11KKjdQIqbwfddeHtPHXvSFZ8GJkDcSbdxIkHkZCovxBAgm3C/jbcV0x8ze/hPetIu8PjTNzcxr9+qtKO1OriDDjYgG4O/Tcs1Rw5JFxprMfsmaeGJm+lhf78kF5V2x2tA4EHW1z5fQpin0mfGV7G1RbsvE+IJPwWZFAzdw0jQ+RUgwzhfNp5i6C+dtXDGZp9Wd7ZOU8oOYQl/xeG3Z/wDWDPgYlUtfDuMuIM8YlL5YiYHhCDV0XYVwmHt4kPy+hcQCpScFb8ytxvUzX4jsrOYWkYyk8wI0XQoNBMl3GPnCI0QOBM9vEOdxLgyO5wbJ9Vz1WDmc2Ye9UfVMcuzS1VFQokizr8IgxO/girhHkkBrp4RPpKC9r18ICA18HS1KpU8O24SFxU2vTaMrRUcIvDaVFscwM31VXT2Y+IIDYOtiR5SfiuMRhqYjNUYNZJdHpxPcge/8QRGRjGf9Z+FvBWGzdrMMOqPkzcC2/fpH+6zNatRiA6bagQlhIAjePAor6RRxphzy8TfIAW7zfQEzyss90j2tVEtmLbp0Oo5c+9Z7C4lzeA43TgrBwykyDO9XUVjqsm5gboHwHG6Qq0zpbS3CFYPwjp9m24iIjndKV3gyB9/soqh2xg4OYX4/VVS02KNoO+d33Kz2Ip5TbTcsqiQhCAQhCAQhCD1roIPDiAfQ2K8XrYkTcb4MW74svXkSYBAmwJkxukwJPgEHK9aJXilY1BPREBN4eqR9/cJNgUjXQqHzUJnipabt8nkIVcKvFSCr3ygtfxboiTzF10zF6XI7vv5qsbVOsrt1UWhEWPXGfanmnqeOqMFmtdpBc0G3hB81Q5jwXXXluhid37RdBe4bpC+nmJAM+evfb1VnR6R4d3tMcziR/sVjzW4rnrCdyaPojOkGBtfMYi4e30FI+ikq9IsER/6flNPEuPpTZHmF86a5Sh511V0bgdI6RmKo7qeCLvWtiPikMdt5jjP/ADLzpBGHot/+um4nuDgsv1x0kx3ALx1U6Josa+0if09wLnO/7nFJVa5JneoHvPHRRuqDioGnVgNL+i5ZiAN8jmbBJPqWT+z9oNptJgGoZANiIPLigcZiGkGLeGvipMPiI7/vVI4rEPffI/nbh8FA2sCJOveg1GBxecOa4gDUiw7lU7ZuS5oEWEjfxKUpY4tIIM3ton8diqTmS5pc47yRHkLqigqvO/f9+KSrsnVP4h9/ZhJVHXUUgQvFNVZvUKgEIQgEIQg6Y2SBIEnU6DmVyvWiTAuSvSwgkEQRYg7kAwKYLkBehB6CulwUAoJgpZ4hLBSNqmIQTh33vTeCwDqhHaFNu4kXPdzXWydnFwFV0RoARqeFitCxmYNcJAaNSCWt5QRdUK0tl0/ZayrVHvFuUc4giE9tbo3QY0ENq0CRftirTnmHQ5n+oqGoHwSKptoCBB5awFLT25UJ7RALQGnswR4aKoy+KoFhhwHIi4PNL9Yt3jtmsxWHc8ANy72CMrjo4D3SddywFSm5rix2o1UVN1ilFa3IffFKsHBSBA03EG++fvcvC/mlyLSvWnigl61RudzXtr71E+43ICQvGVi0yDBFwUMpuIgNJ5n4rSdGujNCrUacViQymLljGkuPIE2jmgqcN1tYgF5vvcTH7r3auznYdzWlwqSJloIHctdtbZ+EbUhmILKe4uYbCP6Rmc7yWU26+nmIp53gaPefXLulEKPeBcLylV118FHSeLTfvuvalbw5C0orp7iUrUb5qak/MVziqbRoZPmgXfCXqNUxXJbKggQvXCF4gEIQg9BjRSX1NybkrylYgxMbjoe/kp2lmQgh2fM0h02DcrswIi5JLCDNoOs2CNEIXTUHkIUoYuHshB4F3hqBe8NAUZK0fQ+mCKn5bC46PcJgQZHL976BS3xodoszABhAj9M8NTuPorGjXfLYm2hBJFvG3klcKC6RIgTrBI8IsE0xuVpIc3w8tVpDdM2JkE6mCIvugAEFZ7EshxIa4Fx0g/UpyvtJhYZAbOhbc944L3CNBaXBr6nAuHrrqqLTo3iXUqb2vj8wOaA63gDeE4zovs9zBWrVHuqPiWNqdWOcu6sifEKna19QgspOLt2Vtye7d3hbfA9Haxo/864UqUSQ53aJ7yZRHyvpRshlCqTSFQUD7LnODvDMGgHxuqfPB1nxX1yhRwbadRlPrX0n2c1pYADuMume/L4r5ZtrCU6NZ1NmcQf1QfUAT5BSrC9SrPLxXjHfcrgjxQDfnwH0CKnA5+i6i8Tb70U1HZeIcAW0KxHHq3x5xHquKuCeyzxlPAkSgbovDY9kjeSPu6YxdbLBAIB0MEeU7kjQZA9o+n0XDauYXLRG8zLv37kQHEQZdfvlStxjIPZAO4wCfWyUxTLb/EQkyipHVu0bzzXFRyjXbWKDwGNF4gtQg8Xi9leBBzUEqFMQoqjUHCEIQMMaLTYWmBNt9pE+YU2KbTDyKbnvZaHPYKbja8tD3gXn9R8NFCxug+cepsF61B1UpERFwdCvGBMtplliOyfLvHArl0tNxI58EE+Ea3Qiy7xWCNyLngm6XVvaC0ZeN5g/RSOp5rHXh8wqM+RK0/QStTp1HF4LswgAfd0hi8CdRfcePmp+i1VlOu0vmDbU2PHkguWBvWOYCA6SQ2JsTuup8VQMOAcx0j2ZIv4Susd0WFWuc1XqnHtNce00jcQREHmPJJDZxolwecz59oEwfCA5VFW2g97wwNEnSPh3q6osp0mkPOV4GknXhoq4YktdmvMz5cCpquLo1hcOFSbuzfWfh4qC86K9Izh6mZpMkQ5sgCO8Cx5wptt7RdiauZzyKQ/QHZvXVZmCxu4Xs9uvidysDXpOhwc6YAIcxoJPHMHR6SqNBsLb7cLnhgLHAh2a0jjcdywm38UMRWLaTM7zwBkibG+uuq0G0cCHZWsmdTYAX4F12+Sf2XsssaXjJQYBdwl1Rx4SZgIM/guiIaJxFQZt1Knd3c4iw81b4fDMpECmWsvpGUeLpJnxTFevTaAadamYvlGs75mJUFDE5iT2QZkaf7IHMRjHOGXKLHcSfWUhi2te7K8MJEWDC4jyMz3QpnvqFwbSaJcLkCeU3+ik2dghSDrOJN5mDPFBXfwWhldnfXby6rJ4S8iPIqro4Tq3nKHMboIcHOP+Qbbwha/FVA7s30id/qL+aoK2aYgiJu7Se6dUFJtbZrhBEgXIBMn0VGSFtMRh6mWc0xqfvcsztCmDLgRzJ+KgQATuGZ+WTu4pWkJtvVm+1PLAjjxRVU4qOExVaPLwUJUHKF6vEAuX6LpcOKCJCEIGmt42XWROUKeYAjUREWP+68fQdJJJkkkyZkm5Jm8oO6VeWdW//F2/uPHv1XeHY1zcr9RpuUVNWWApMeDPmPmFRDhKAZN+4H7gppgAvpOh3Sl8ZsWswZmtzMOhBkeB+ylKeILNZYedgfA6+qIvgxpEh2U75bbzadO9Ls2UaklhbI3TqjBYy0luWbZgJafA2nuI7k81wjM0AkakWI8bGPPvQNbO2iRTcx4u3cQSQRwuLKLG1etYXFpJbxkiOF9PFeU64/W0k8dCOd1aYDHUgZeBUG9rx2o5O/dUVOz8FiKgmmAyn+qQ12nIzCW27hHCIc14bqQ1rXDvAH1W8FTZ1RmWpQJGoIHaAO6Rp4FZ3G7IwTXF1DE1KY4VGl0cswMx3pgzuGaDIzbt4+RkKbAta146xkt94B3qJ17in34Brh+W6lUPItv/AIwD8Uo7Bua6Zcw8B9hA+K4FVrqXbbvbcHvgiVa/w1uIILXPaNC3KGjzNSCfBUOzmva4mxI1Olu76LS0NpPaZbSpE63HEcdUC38FytdTD2ZZtOWfMTCXxmzHU2jNUaWne3Xz4J2tiqUk1MK8TrkqZr8YfO/uStSrQgj8+OBYzTvBAhEdYR9W0OLWjRzmyI8Gkp2pVaey8Padzg0tB84VE2tTaRlNQncAPoTCsIzCweY+99kHIogHtP3G+aPMzr3KbD9H31HTIDPeIzGPH4pPGYXNoMpA4xB42sq+piqzDIfJFsxI9ASZRTu1NjOogxiGu3xM+e4LL4rFmmWnKC4GRrc9+oN9QQRqCCAU7W2k9wJqPcSNBMDxtZZ91QufIEklZslI0FHZ2CcHltZ4qEEttDJi2YCgOrkn2WyAB7RSxpAWAv70fCdAmm4IUmiTmcTpuC8Ncybi3DTy3LHL5fo35rfutuqbF4dok5p43SJV7WMtuQZKp6jQCV0C5XMrtyG0c1lBtujXRKnXpZ3PvwH38Uptjoi6nTqPDeyxrjM7gJTfRJ7qYINSABpv8B87d6uNs7YBw1dtzNJ4k3uWnwHcPXVaR8nQhCyqywlTQ7rW0/cK1w9Go8ZmjPGoHtDmQN3MLN0TcXy3ueA+ausDtsMJa8ZwD2ajZY4CbHu5ILbA4RjryMw1Y/sn/FwsfGFM7DBplk82nd4jUeAUTMSyrBa7Medj4xqmGMJsDfmVUXGxGvDC6nVFM6lkZmuG8OaQWny8lJVqh8g0HNO80SHNPPq3TA/tISGEx5pggacLWPy+CYp7YBM9Wcw0c05T47iqK1+zspOVsg37Dcp/yZofAlFID9LZcNzTlI/xInyW52RtyjUAFamHO3O9h/cXAifGU3itj4KvqXg8C0fQA+neriPnVSsTZ0gjiIKie4AXDwPeBIWnx/R8MdZ7so0Lhnb3WJSGN2Y4+yGO5Ax6QFFVGGq1WuzMc7zv+6tKu2Gvb+ZTa54402ie8h3yUVLB1BY08v8AcDHmAktpirIHUvt7pLvgEE7auEf/ADMLfi2q9nkRLR5JkbNoiMmIxNEHdUa3EMHiAx3kCqBrx+oFp/q7J8jCscA6qbtuOMk/AfFBZYPAVWOLm1MLiQbdmsaTvFtQNvylXFPC1bF2HxQG8tp9e3vBZNlQ4LbIbLTrvBaI+LSU8/H0yQQwNdvLAWnvmZQWDywH2nMM2FRjmf8AcGkFD8x0eJ1mY+ZlQN265khuJxjOXXPI/wCoEKP+NVnCP4jXbyLvoAqi3oUa/wDUe6jUcPMUz8VxjKNUGH1mN3gFzWEdzS7OfJZ3F1a7pHW06vOo0P8A+4lJVRtAjKx+VptFHq6Y/wCgAqC12xiKdLWsBwIa6e/tZZWSxu1WknKC7m4edroHR/EOJJZfeXPbPjJlT0+jbv8AzKrW8m3P0RVFXrOeeZ0AHpAV/s3YhpjPUgWkN1M8xK6fh6dAyxxLuNgfQSncHjQWmQQTyie86lQRuDnA6DiSAqnE03E+0Y3aADmrfCuMmYIUe0ZOjRPG9vNBUNMb5I46BJYzl4nenywQZ18Pkk6o4/NFKCkmcKCDMX3Lh9QDcfFROxLhvj4oL7ZOIDanaGY6wePGPmU1t7GtFN4cWtLmkBouSSI8e9ZKlj3Nkt14m/xS9SoXElxJJ1JMlNHCEIUHrWkkACSbADjwXiEIOqdQtMgkHkrvZfSDKfzm5x7ws4fI+iokINyalCuZp1gTua6x7oN/Ke9MNoimBIcOdi35gHyXz5P4TbFambPJHB1x3cQO5XUfQMLVp/qYAfebInw/dMsqNcb1KgHKT5hZnBdMKJblrYYf3MJB+XrKsqO0MJU9isWz+l9z4EQfRUXdCvh2Wc8u55SPgVe4DH03CDBG4mx+EL5vjsS5jpDw9vH2o77laDo7WMEl0DWQCmo39DEUxAJDgeIkeohc4jBYU3cwDm23zj0Wc/GNNpBHMQfULyriy3fbhY/AKi2xOyKLobNSDpcEJHEdCIH5Tjz3HujT0VXh8e5zwQIvfSPU2Woo7RIba08Cf90GOd0fFMy5tQu7gR8j5Lt+CDjZom+hnzJJjzW3wG1ABBuOE/vdN4inReBnzAcnQfhITDXzU4JwFmgRwIJ8VEaJDZEk8AR819IpbIoC7S8cDP3K5xGwg6IcHRxATDXzCsarO0HOBPinsBWzTmvzAP35LanoteSGu/yaB5AQl8V0Kf7TexyBB9NUw1i2Elzuy5rfdy37yYslqtIyey53fPrda9/Q6tufbk1s+plA6HPFy+P7pA8oPopgweLY4CwDQfALnBl09pxP3otZj9gOmMzAeDBBPMktn1S7uirgMwk8S8ED1ITFVLrkRDY0Agee5Q4oNgnU99iV3i6+HpfzK1MuH6aYznu4BZ3H7cYT+Wwxuzn4ga+agYA1t6qywHR9lVrXOxDWZmlwlrSJFQMDP5gdmuD7MAEayshiMY9+p8BYLUYLpBg20msfhy9wa5pcAwe0T25ylxcGusCYBaI1t5/9F5npnw93xnv0amfUltLY/V1HMLiYJh0DtCSA4a2MSkjsxvvO9FYbK21Qpk9YzOCG/oaSCKjXEgO7N2hzbj9XCQbFvSTAQR+EMujMcx94E5ASernteyZgASJJC8zj4OnovF5me9MRM6FMJvimgRQOaAQTVflcB2v0SDeJzDQGUtieiGWiavX0bMLw3Mcxinnj2YmLa62Xbtv4Y9YOpAa91cg9WzMwVI6sNMT2O1qf1cgutrdIMJVZUazDCnmbDC0NBDsrQZMXBInjr7xA4z4+zbfxP7r3XoyKEIXtZetdBB4cQD6GxXr3ySTFzNgAL8ALAcghCDlCEIBCEIBCEIJKdZw0JC2HR3GvdTJLrjeAB8AhCsFi/GPjX0H0Xj6hIE3twCEKo9o13AwDZP4bHVLDNbuH0QhAzh8W/tX0NrD6KyobQqke2UIVR3U2hUkdrdwH0UtPaFT3vQfReIQN4balX3/QfRTVdqVg4APPkPohCBX+JVZcM515JfaO0arRIffjAPxCEIMN0l6S4pgaW1iCdSA2d++FjcXtGtV/mVXv/ucT8ShCzWiqEIUAhCEAhCEAhCEAhCEH/9k="/>
          <p:cNvSpPr>
            <a:spLocks noChangeAspect="1" noChangeArrowheads="1"/>
          </p:cNvSpPr>
          <p:nvPr/>
        </p:nvSpPr>
        <p:spPr bwMode="auto">
          <a:xfrm>
            <a:off x="155575" y="-1912938"/>
            <a:ext cx="52959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data:image/jpeg;base64,/9j/4AAQSkZJRgABAQAAAQABAAD/2wCEAAkGBxMSEhUUExIVFhUWFxgUFxgYGBoaGBgUFBQWFhUVGBUYHSggGBolHBQUITEhJSkrLi4uFx8zODMsNygtLisBCgoKDg0OGhAQGiwkHCQsLCwsLCwsLCwsLCwsLCwsLCwsLCwsLCwsLCwsLCwsLCwsLCwsLCwsLCwsLCwsLCwsK//AABEIAMUBAAMBIgACEQEDEQH/xAAcAAACAgMBAQAAAAAAAAAAAAAEBQMGAAECBwj/xAA+EAABAwIEAwYEBAQFBQEBAAABAAIRAyEEBRIxQVFhBiJxgZGhEzKxwUJS0eEUFXLwIzOCktIHQ2Li8cIW/8QAFgEBAQEAAAAAAAAAAAAAAAAAAAEC/8QAHREBAQEAAgMBAQAAAAAAAAAAAAERIUECMVESYf/aAAwDAQACEQMRAD8A8gw17gQQphU47hc0gTHeA+ikxNIt3BvxAsqiWnBMhwI5Ltj7xcD1CT1HD9eCjbiXTuUFpo4Yuvv5LC4av/IJBhM3rUj3XG/A3CmrZ0927Gz4Ipn8GoXSXEDrsizgXAbtIPIqvMzysJAdblErvA509puAR4ILEMOGthzT4zstUKLWmd/MFKn9oX3ho8JsoXZ48D/LA6oix1cSIu0keG3mo3VaZH+U4HmDPsq7/PKm0Aomrn72gQb+CBvQYZ4xwkD6FSU3gkh3d5EDfy2QOG7RvcILWl3hdNcNUcQHVaJAMkGYBixI53VLWOp62wNNuJP2Sn+BIdYh3grMzB0i8d9omNiCLibnYLh2FpzLS6PzQYmCYEDe3umVn9+JbhaRFixY+kJ7rtLv6bKz4H+CIPxPiahFiCCd9vRcYp+CbdrKnGZG0eKLsI6FTT+LU7hAC3L/AMbT629URjcUxlTQwd60ANDiS4AtjTvMhK8Rmb3mI/sdEwl2aOoYTVLmkDpz81HSpmTcNHG+/mkdTNq7TZo85Wv5jVqWfAHS3uoqwMosLp1ho5/up2Y2k0x8QEeEz6KsfHB7siPUKXGYhrGQHt24BUP6+dYNglxJPCAUkzDPGG9OmI6m/mqy7EanSSXcm8Fr+Jie7BUFjo57Uc2WhresIR2NcTqqPLvoluFqki5PnsuqjxEaf0QFOqyZkwtVnD8ToHKf0QjTDdzHACyiJO4ZbnuSgZ0sRTjaY5/YcVDiWl5GkFs87ey010wBIPkpnVQ0XcS72CASi4XmI5FDVMU6YBty4LnE4nUAIiEPCK6e+eC5C0tyoOzVMRK4laXdNoO5gIOVgMLbgtsYTwKDplYgFYNv7+iOwOVOeHEy2AC0aSdRm4kfLAk35QmVDAN0taYlpJnTDjMWLuIEW8SrggwXZ6q5zQ5paHBryRDopu2dDTykxumdHJKYcWk64kDVLYn5XGOI3jZH4RlUN7rHAc22lDOxcO01GuB5lVnL2ZYHLKhBpgFrSQSZsS3Yn1Vmw3ZOAHOqtM+fskWC7QspM0mXHghMd2mL7BzgOXFDIvmGw+FojvxqG3D2KAxeKw7Kge1jfhQO5A06wbVN4mLbcFQsTnhd3ZPmhBmbmgtDrEgm03bMX8ykLNen4vtZSc2PgsJHGwKHZ2gpOb3qA9QV5pWzA8SHeSh/mTtpEc7qcK9NqZjhXNg0Q0HeI+gROGy7BvkiroJaW/hu0xIIPgL72Xk9DGOmNR9TdFfxzx+I+RRMleijsf8AGBFGo17pkG+0Rp3iOO0qpZ52UrUnQ8Gb6oB0iDvOzhF0Tk3a2pSAhxtx3Vvy7tq2owtrNa4GxJF48Crpnx5Rjcrq03ECQRYgiCPLdBUsAfxNJ4mTHsvY8RluFqEOo2P5XAaTIIuJB4kjrCq2c9n3tLtQ2jTY3nkYi3UjdMTbPahVKLw6zQB0ErkgSbifQBM8dlzxw9N0s+Bpd3m+X7KN620EbEdFE+g6bkyei7q4y9gLLYxpcfuUHIpRuRHLip2vbHTqoPi2kuHuT6KLRMnVbmf0REvxiTI+q6qV3EbT14IcUy6wM8+AU0saINyOA2RQTzJW9VoXCxQbC0upXVOkTtdBwum0ydkyw2VavmMJ3l/Z0k2vYm8Dbe6siW4rmHy57jACsWG7PPpPa9jy4gNdIBaQ7iBO8c1a8myGqW6RSm86ovcAQXcrbK8ZJ2dp0wDiGnycLeSvpOapGV5E6oBDHAcVc8t7HYdsOe/1GyZZrm1Gm3uRpGxG/sqRmvaLeZI4d5Ro4zxtBjtAkgcWLz3Pm09fdc4+O6hxWYOqOPecB0MpXj2ng+T4/ZEDVK1RruBHgsp4smZt5KKpRcbkn1st03QRqCCUGdyYXdLFhgc1uz26TIBtINjwMgXXNSpqsGx5qfB1QwnugktLYcJA1CJH/kOBViX0B9+RK2dQ4g9NkdSieM9YXFWiZvfxUUDTIB6+ym16twAPNM8v7OfFuajGDqTKzF5E1htVDwgUlzWfK4A9ETTzR0byosThbw1vuont02Db8UFhy/OCCCTtz2CueA7ZBzdDw0g2kiPcry9tWSBO3AzCZ4S93P22A/dUXHMiA2Q5pbcgACRJkjVuVT85wTHEmmAY/FB9bp3lvaGo2WMFOYiX3jwUVHFkPJeGumQdQ7t9yBz5FPaZnpR6tEg81wBfYDqrfnmV/E7zQS3awgSNx7j1VYxtEtsAfAxPoo0Hc48AfH9ly117ieS6LOLrLb3iLfT7oN0xBN5PILl5sZgfX9lG15Gy4eEHCxYtwoOmDpummBwXGx9igcOwkx9U+ytgm8g+yoa5dl+oW35FXrszkUuhtxuCRHq28ILs7hXMlzw3SY+YbRNum/LgFY6+ZMosL6b2tdxgx7K/xmcnlXHMwzIZpLhuCRv0VGz/ADirWlwBtvEQkGe546q7UZnmP7uq/iszdEtdHRRoyxWZOHzOSHHY+d/VDVKrnGTccisxFW0BojkLoiF+LcLSIK0MSRs0HoSojvxB5GFJTwLyZIPi2Pogx+Jc7YALfxTxk+C7OHDbOn3CnYBEXQZR73dDCOqKwtEU3y4B2/dcDBkECYPCZ8lCNIHdJB85XdCpD2udNRoILmEkahykXCqVw8xYH9VHrvxPO4TGnllV4kNDvDdRNyiqDdrmjwlFF0MwJbAbYeSxz5u39URSdoECTO8qak1oO1/H7IF0zswz4oGuHA3pkK1UKYgnQ4E8YhJ8xwLmiQ6Z4XQKAQTv62RdDE0m7oKnQJnYnzWUcPBnTcc7oCG1na9bGeFlcOz+H/iY+MWsHoq7TxTS2KhjkIErvL8e1rxExPFQXSrlrKZIY4lvTj5lU3tVlHw3a6ZOk/iIIn1ur+2qK1IRUlwHkPIJBjsO6s1wcQYiCSSeMjSLXt6Kp65eZ16k2F1A5zojgjcyp6HkAbeiDJLrk+SlaiOV1q6LhbKg1C6bbe66cyDBsVuk0GxMIJ6D3WI2Vs7Os1kzpsJ3ibtEDr3tvFVbBUTMAjy4q85PhGhoJY4HiSLRwgi/NWM+S2Unt0S5zdtnG58TxVRzjM4JDRbxkIjOsWwt06b8wVUa3G5RY1VxjyY4dEFVqEmCSFqoCuXOiN56/qgynXDbG/sphBMgHxCHrVjx0+n3U2DxLGbjV4Iow0i0SWg+Kg/iDwkeFlLVxrXW7w9wuatJx/Hby/RBx/Eh24PiVumxx+V5PRS0w1u9/EqGqSbtMDxCImY0N3dfkuHvkyN+vBD0mn8T13rHAbceCFWGpmrxIpNDac90SHOaOALoE+MKD+ZV3bukcil1eqzV/hmo1sCAS0mYGqdPCZjpCIwgAv8AN4lVJ6dVca4G4hNMqqPNxfwj6pZjWNf8oM8olQYeu9hiXNRV1OLqMHjzIhKMdiwAYcCTvF0KM1a1t26zzcZSnEY0OPIeiCCtX728TwRTWuAElt+u3kluLPQdJKyjiABe5/psoLBhWMAuSTzEIPGUoMtBjqocPinG8l3RtgEFjcW9zoIPmSfdUXHs9jh8pPinNTDAOBY6LyL7EGQYG6o2UVtMSAPZWenjpAix+iF5hL2qyvSQ47EahYAXnhvz3VWqiOv0V5zvLNVI1DqJtEgwd5M8xbfeVR6tGCZged0qePyh3LRW3FahZaSVXA34qVj3ERAPWFxiKBaSN1qm8tuCAUDLK6RLhxM8Bf04q8NzAspATFgLbWG5HNVHs2XOqAhzQZ3NgCJIOrhsrBmeJc3emPL7rXTPZFnGLP8A8S34pgESUTj8S1x+UDwISl8zsVGk1WpJiIKkZhnRN3IR42siaAcLyR0UEdSk+diPJRt3glOMLmxafw+YTSnj8NVH+LRaTzbZUKMNhh+F0+Y+6OayLz5EhGNwNB4/wiW8gf1UVXI8UGyGFzeaIFrPDhsAg2Q3Yj0RYyyqR8rRzkwUK/CuFreRQRnDgu3N13Uwsbn0hQ1KDgdyuaY0nvG3igZfFoAAUw8nSNUiO9+IDmFGzEHk3zW/4dhDdFRxlsuFgGukiBztBnqgsXRib/dVIsuX4um4Xexh5tCgx+Dc4yxwd1VZwzj+aPBO8uxN4Op3WwUUE6hUB3JXLqUmeKe1cO03BgeKiaKJPejwQB4bKNd3Fo8St/yqD87TysSigAHd1oj0+qlqP1WAv0MpgW1aVSn0HOykyzCGq6AJ6/unGEwxJ7zDHMhO2fD0wXR7D2uVcNV/H5a5g+dk8mjUfUKHB1NJvPmb+ib5jXc1mmm7u8w0D3N0mwWCdOp0xMajMSNxKGnuLxeukQWucIMCSACRZ3WOS8/xwIJXqeFpMa1oGr4hLdIaLyflid7wvPM7pAVHDTEEi+9jdL6SXkiUgDY3vyC048Fy5p4rLR1mmCcwm0/VKHOIPXqvS+0OSPifm8bFUnG4Eg95pBVRLlIjvFzm2PywbxaRO07ppinF7fn9bJRlgIdAaHSCNLp4jcRxG6NxlSoNJZTaNIA56oMy4E3PDgqm3S92XvcbQesypxlZNnA+i4/nL21HP+G0PcHAjSNI1blreBHDkujmztBYX2JDjIBuBAvuN9k4ORNDsuXjU1wIHCRPooa2RnYEzy/ZD1M0c/T3vkENgAQJncb34mVOM8rai/4jtRmXTcyIMnqE4LonCZAXgkiALExaTtPJMWZEGNadVnTEixgwY80qbnxA+YedhbbZGUu0IA7zWkdHfYpwcmxyJwOkQHcRtECTc7WC6rYOq1h0YgiIlpdzmIE324JI7OGvhrWgDx9LIugyo+zagE+qvCZ5fQ1TBVTBe9rpm2oSIMXB25rZyR2qDUaGn8YlzdpHyiemy6xWCxFIzIeOZXLMZVIh1voouX62ezpIn4sG0C9952sI6xumOE7CPqskVWEibOIAP5YdPH2VbxNZ4dNvIqRuOPUedkMq14XsAASTUOkHgACWkbgl0TPCVNW7HUWzB1jmYAmbyJ5RtKQ0sVNMzVDSCBp1HVEE6o5WA80uq4kyf8YnpqRmT+m9fKaQhrYkTO2k37sCJFt7lEYfKmuqCG/4Y/C58E2/M0c77KrtrkXBU1Gu95uXeAlNa/K1/wAhDQ6dJkWOr5b3sPmnqhf5dTgAhlie9+IybA3i3CAFDSpHTfWoDhwy8meoTTIelrIGllK0Wju25hxMrvCkMPytJPAAe3LxSluLhv8AlkDnpP3QlTFA/K50nofsifmLHjA421QCZ0iLE73WmUBqa99XviI0wCIED5QEhwZg9428wmYayxbE9JKav5g7EYNoBdrqQ4QQCACJmDzukOKN4BOmZiSbnc8pVrY6kaUOgHrufJA08Ey7g1x9h7ppkK/4t5AAAAkDUSTpExqJ4Ae0KnZ0XayTzImd7xPgVdcfXpiNc6QbhpvHGOEql5pWm0WTonsua+9h6brpwHEmeX7qWliXgQ0AeSheL94yVlp7jDjZzXW2NiCqv2lyouBc0gRwVvyvEMZZwLm9Nwt55hMK9ssbPO5B9FUeP0NbXgizgbEGCJtvw3RbGuBIm4MHiDFrHYjqmmd5dSHeYS08iFDlrhqABkEC7gBeLi02mUTtXsbGrvCPAKCoZFrq65zl7Yn6QQqlizFonrF0UvpggrRGo2lTvDIvvzhClpH6orpzI4z9VLRqxYAHxKHa48FJQplztpUBuE6w3yTVlMxId6Sh6WGDR8pUtPy9fsqgii8TD3vW8XQb+AuI6iEM+jUJ5hGUcXoEOLvBUL2vjkD4KEtc8qfF12k3aSoWYjTttyAlBNh8Lqa493u6bEmTqJHdHGIvyQ1XCNBnimmExT3tdoce43W4EtEtBE6QdzfYLVOTux08zsiTsLgspqVLgiPGE2bhDSb3nD1RlGmdPA+R+oQFaXbCD1n7qKwYphF58STHoEP/ADkN+VpPmoq1Jo+Z5lDPZA+8KifEZk9/zucBylS4aq0XBM9QELhKLTs2UfSqmme61o6uQNGUwWS57W/6TJXeHqv4aQ3nstU3vqi79XRrfuoXYbhphAybSaY7wJ6XI9E+p0mins5x6mB6JVk2Ws4AT4291ZP5bA+YT0vCgoea62kuFJsAEGRIGoOaJ63JHUKk4ht5Mk9V6L2iY1kkvc4zBbJA7pMSPcePVUPG1Q53AK1nx7pc+o4+HotMBOy6fcwLrRDm9Flt7Th61+9Ef+JReLxVFwhzfPYpBUoubYvAPgg3trTM6h0VRxm1IT3XSOTkFgyJ0mk03LpbvEAET+W0+ZWse9x4/qhsveWunUdiDwMGxFtwrEsWqvl9M09YdUHQgOaqzmVEG4DD1Fj6K45aHFsM0uEA2I4jaRx6JTnuFiZpz4bqEuzVBr4WTN0I6i+bX80yxlEhxi3igagdO3nEorKeBfvEeITPD0HNFw1AUsTVb+YjoCmP8e9wj6hFdOo6vxKNtMDgD1BWwSN3z0EIvCUmu2PqQERxS1NvMecqaq0v4BxUtTCltjH1+ihBcy8uHlZURV6ECCy/ggX4WN/QJyMeX7uBHuhqtNk2cQoIKGFc4htNnegnhs1pcbk8gSiMpdTcZqOefom2W0aFSGOqFxJgNHzE8gEVQx2Cp92m15O0kCJ80Owr8xa21JpPlCgw7qhdMAzzTOnRpvMukA8oCYimymO6GmfVBDhMv1XLA/o0D6kIDO8A0fgDenH2T+li3tae4/1ICRZvVkFzhHmECOm8N2BCX4vEibn6rmq4uJOohbwhE2bJ57lUMMBj3MHdefKU2yt9Sqbt91mBwsganeUQn2XU26gGgE9LlQWPs3kZeQXUyR5AepRvaY/DaQx7GwNgbnzWUsO2nT1PJB5Od9lUe0GatBIEXG0Db5gRy8eISJb8VXtDiZcSCY5mCfCVS8RUlx+pT3OMbM2A81XnuvulWJsO4cXALdcM4E+PFRUqBPEDx/RGU8ODsZ68FFemYzEPIioGuH5ov6pHjq4Z8ry0rt+LEbkeSAxVbUN2kdFUDVa+r8RB9l1QfpPeuPX90DVqltpb9FjanGwVF2yfGsBG4H3tH39lY3YJldvd38V5tg8YRfX91c+zHaEAtbGq8ARFyZifFEvHJFn2TvYT3CfGCqlicKZPd9AvfzVw+JbHwi13iVS+0fZJocSwX6qK8sY9zT3THr91LWxFQi8HwVmrdkXzqmPdQuyJw2v7IKs1lQmYAW/iEG+mehT3EZa9v5vMCF3l9B3FlI/1GCgWYTNXM3jzKZDOWOEOMDpdSV8Gz/uMaP6bpRiMrBMsKBxQw9B92vHnZTOw1u48HwVbdQeLTHQQumYl1O7ZnqSgcmjUJADZPCBeeHmuWYR7HQWwQbzCW0s2qu4kHmOfCEdhdZcS95mbzYg8Z6qp2uOEA0AkGfJYKl+vUiPRayZ9N8B+JYwdQmePdgqQ/wA9jz5qKGdiXOEGo3wCrmbYxokQD4NWZpmdMn/DcPAWVcx+IcTuI8UGq2Nc46WDdH5fharbke6HwVORLXR5JxRqGI136qielUe60FXbs6Cxmp9N0DqAqnhcMAJOpx8YCnr455EDXp5XgibgHyIlQHdps/YdekAFosJMuvEA+686zDHF5/L4JlmJknux43SWpqk8vBVJANcjr5yog6OCKLmg2gnzK0aZcd/aFGg9MEnaU0wVEngB7lZQyyeM9BKt2Qdntu75f3dAPiabR8slJsWYTrFaHXAHrBSDMaZ6x4fcIgYkHj6ysLoQzMRFjYrprp/GgI+LtZw8EXh6rhcO+yDFY7RI80VQaDxkKiy5N2kdSmXOJjuxtMj5p4ROyv2Udp2VmgVgSDabRbe/mvJ6TgwyEwwuchu7PrE+SJmcx68/s1h8Tei9zHHmRCR5n/05xc2IcOhQeR9obj4eqDsDBMxJHsVdcr7UuI+a3UKE8teaY/snimyAHiOYP1VVxeVvY7/EY6egIX0PU7UUTZz2g8bKrZ9XwtXaqJ6C/wBEaeTMw7dP4wh6pe3/ALhjlF09zmlRa6GvLv8ASlzG0+LY6mVUJa7HG4aT4pZV1je3qrh/LWkS3EN8OKX47KHdT1hQV6nVHMg+aIxOIfUeXPc4uNy4m5tuV1Xy6NmnzW8S2pUIL5Ja1rB0awQ0W5BUvtJQaRc1W+ZRFR1rvB8JUFLAyI0k+SLo5UYu0hRS9pHP+/NE4bBkmbHoU0wvZ41DDWz4N+6vXZ3/AKaPqQXtcB1ICIrGV4GYHw2DrMn0CuuUdkqJAc74nMkgBoVvy7svhMNSdUa34rmA21C7h+EXiZSTtR2hpljBTBpEEO9tiCOviiW9QFmPwKMspibTqFwTxHQ7Ko5jXIFrDhMkxyE7BRZxm4dJNQE9Jj2VbrYoOPeLj0iypjMTVk2v4pfVaHbx4KTFtB2Hl/8AEv0kGxj++qiuqmHnoPABF4PCN4kfX6LkMZ+WTzJn9kVgq7Zgi3RA4ykAO4u6bD0CvmT1Xn5KYb1kD91VsoqRAbTHpJVywGLfAApgdXfYIPK8Q/UL2PQx7JRXLhsT9QnWLotGzwehsUvrVWxsgTPpyVu5tAUlakSbei5bhnH/AOorujUAsHEdEbRB33/vkgm0T1+q7p1C3iR5WQO6VMOFyAeRlQPaRs0+Vx7qHCZleJHmrDgK7XD5PRVCzB4s7THSPsnFHO6osXWiOo2uL729yo6uXEmQPdA1aMG7PQoHlHMw6Je/UDx2iBBnnvboFZMsxotrpNcCAQQeB22432XnDnabgx0UlPNXt2Lhed+O8+KJz09yyupgqg01KLT1JRuI7F5fX+UAf0leOYHtK61rjibyI4j7qx5N2rcDerHIQZEdf1Uw2/DzOP8ApVTaJovdPKJPsqlX7H4ujPzkeDl6Flfa2sQQdBidLp35SNx1R3/9VW+H3aGqpynu73g+CG/x5R/KnkE1aL4aCSdJEAbnZGYLCUzoBa8NPdpmB3tJkgQ28Sd16Rie1FUhunD3nvh0fLBkDzhKxjaja9Ssym0Co1o0uiGFg3bHPj4Kxmy2wHlnZMVtgQOsD7JoexuDpiaz4iOPMwPcpSO0lamXl1amA64Fu7PAHkq7i84bGn45c0CNJJIjgL8FF216QMZgcLoaxmqZBcI7pERq6G9+iHx3bMNcdB7pbAbA7r5Pe1DhHBeQ5hn2r5QPFLKOaOm59FcXPr0LMs9s/vBuslzg0xLjxIHFUnN82DrAk+JQGJxJdNifFLKzTvAUVLUxfX6KNtQHxXeDoFxgNT3DZW9o2YPqqK88nwXIc0btBTPFYcg/KD1S+rSLunggja8H8BI5BSYfEBrhFMT1uuS2NpPiu6Wkm5I9kFvyvMnwNvIQrHl9Wo4iQI6lVDJtB29pJ9SrllOqQGU2t6vMnxhQUzH4JrhIkec/ZVrG0g3gsWIF7zKhOII4LFiKkbV4wjKFYusY9FixBJo4W9F1SBYe6SFixEPMFXdxh3iFPiGA8APCQsWIFtfCiDEhQUcK0tkybkb8o6dVixBNSpNH5vUf8UQx4GwcP9Q/4rSxFT0ce5u0+v7Ituf1Rs5w/wBX7LSxUcPzqqfxv/3fsuKmcVHCC50f1fssWIAXvkyS71H6LRg7g+o/RbWKDk028neo/RaNNp4HyIH2WLEHHwG83+o/RSU6bOIJ8x+ixYgnaaf5XDwfH/5UoxLfyu/3/wDqsWIIXPadw7/d+yHfQYfzf7h/xWLEGv4Zg21f7h/xXAwzZ/F4SP8AisWIGGGxAZsHR/V+ybYftFoECmf9/wD6rFiD/9k="/>
          <p:cNvSpPr>
            <a:spLocks noChangeAspect="1" noChangeArrowheads="1"/>
          </p:cNvSpPr>
          <p:nvPr/>
        </p:nvSpPr>
        <p:spPr bwMode="auto">
          <a:xfrm>
            <a:off x="155575" y="-1295400"/>
            <a:ext cx="3524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292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2010&amp; 2011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749710" y="4126468"/>
            <a:ext cx="2209800" cy="2198132"/>
            <a:chOff x="749710" y="3897868"/>
            <a:chExt cx="2209800" cy="2198132"/>
          </a:xfrm>
        </p:grpSpPr>
        <p:pic>
          <p:nvPicPr>
            <p:cNvPr id="2056" name="Picture 8" descr="http://www.ultrasoundpaedia.com/uploads/53003/ufiles/Second_Trimester/Normal/2nd%20Trimester%20Normal/bpd-and-h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10" y="4399829"/>
              <a:ext cx="2209800" cy="169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4971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Fetal HC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4050268"/>
            <a:ext cx="3230964" cy="2198132"/>
            <a:chOff x="5105400" y="3897868"/>
            <a:chExt cx="3230964" cy="2198132"/>
          </a:xfrm>
        </p:grpSpPr>
        <p:pic>
          <p:nvPicPr>
            <p:cNvPr id="2052" name="Picture 4" descr="http://upload.wikimedia.org/wikipedia/commons/2/2f/CRL_Crown_rump_lengh_12_weeks_ecografia_Dr._Wolfgang_Morod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6" t="47720" r="21675" b="9782"/>
            <a:stretch/>
          </p:blipFill>
          <p:spPr bwMode="auto">
            <a:xfrm>
              <a:off x="5105400" y="4399935"/>
              <a:ext cx="3230964" cy="169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912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Fetal CRL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92337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fetal growth restriction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40% of antepartum stillbirths due to FGR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Up to 70% of unexplained stillbirths are due to undiagnosed FGR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Prevention of FGR related stillbirths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Accurate pregnancy dating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Customized fetal Growth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Use of latest fetal wellbeing techniques (Doppler, computerized CTG)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Timely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intervesion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2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+mn-lt"/>
              </a:rPr>
              <a:t>All pregnant women should be screened for diabetes at the first visit</a:t>
            </a:r>
          </a:p>
          <a:p>
            <a:pPr marL="0" indent="0" algn="just">
              <a:buNone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+mn-lt"/>
              </a:rPr>
              <a:t>One stage, non-­fasting 75g OGCT as described by the Diabetes in Pregnancy Study Group of India (DIPSI) is recommended for screening at the first visit and at 28 weeks. A 2-­hour blood glucose of more than 140mg/dl confirms gestational diabetes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838200" y="1090136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diabetes in pregnancy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30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329" y="1298024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hypertensive disease of pregnancy	</a:t>
            </a:r>
          </a:p>
          <a:p>
            <a:endParaRPr lang="en-US" sz="24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Screening for preeclampsia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Regular blood pressure checkups 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Periconceptional folic acid fortification</a:t>
            </a:r>
          </a:p>
          <a:p>
            <a:endParaRPr lang="en-GB" sz="24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400" dirty="0"/>
              <a:t>Reduction in fetal malformations	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Syphilis detection and treatment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39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600" b="1" dirty="0"/>
              <a:t>Post term/ post maturity pregnancy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POST TERM: &gt;42 completed   weeks   (&gt;294d)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POST DATE:  &gt;40 completed weeks(280d)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POST MATURITY: Specific syndrome of infant associated with post term pregnancy</a:t>
            </a:r>
          </a:p>
        </p:txBody>
      </p:sp>
    </p:spTree>
    <p:extLst>
      <p:ext uri="{BB962C8B-B14F-4D97-AF65-F5344CB8AC3E}">
        <p14:creationId xmlns:p14="http://schemas.microsoft.com/office/powerpoint/2010/main" val="24552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Post term/ post maturity pregnancy</a:t>
            </a:r>
            <a:endParaRPr lang="en-GB" sz="3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77000" cy="43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6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Stillbirth risk increases with gestation</a:t>
            </a:r>
          </a:p>
          <a:p>
            <a:r>
              <a:rPr lang="en-US" dirty="0">
                <a:solidFill>
                  <a:schemeClr val="tx1"/>
                </a:solidFill>
              </a:rPr>
              <a:t>It increases significantly after 42 weeks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Induction of labour is indicated after 41 weeks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GB" sz="3600" b="1" dirty="0"/>
              <a:t>Post term/ post maturity pregnancy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966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7030A0"/>
                </a:solidFill>
              </a:rPr>
              <a:t>Thank you</a:t>
            </a:r>
            <a:endParaRPr lang="en-GB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8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Should be able to know 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Terminology 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Epidemiology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Main causes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Interventions that can prevent stillbirth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Post dates/ post maturity</a:t>
            </a:r>
          </a:p>
          <a:p>
            <a:pPr lvl="1"/>
            <a:endParaRPr lang="en-GB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GB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Read :Management after an IUD</a:t>
            </a:r>
          </a:p>
          <a:p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b="1" dirty="0"/>
              <a:t>Definitions 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Stillbirth (SB)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Death in utero after a viability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Perinatal death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Stillbirth + Early neonatal death (END)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Perinatal mortality rate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No of perinatal deaths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1000</a:t>
            </a:r>
          </a:p>
          <a:p>
            <a:pPr marL="3657600" lvl="8" indent="398463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Total number of births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Stillbirth rate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No of stillbirths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 1000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                             Total number of births</a:t>
            </a:r>
          </a:p>
          <a:p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Prospective risk of stillbirth 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sz="2300" u="sng" dirty="0">
                <a:solidFill>
                  <a:schemeClr val="tx1"/>
                </a:solidFill>
                <a:latin typeface="+mn-lt"/>
              </a:rPr>
              <a:t>No of stillbirths            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     x 1000</a:t>
            </a:r>
          </a:p>
          <a:p>
            <a:pPr marL="4232275" lvl="8" indent="-176213"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  Total number of ongoing pregnancies</a:t>
            </a:r>
          </a:p>
          <a:p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Post-term pregnancy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: pregnancy going beyond 42 weeks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39725" indent="-339725"/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0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6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z="3600" b="1" dirty="0"/>
              <a:t>Epidemiology of death in utero 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74727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GB" sz="3600" b="1" dirty="0"/>
              <a:t>Main causes of stillbirths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Delivery complications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Maternal infections in pregnancy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Maternal disorders, especially hypertension and diabetes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Fetal growth restriction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Congenital abnormalities</a:t>
            </a:r>
          </a:p>
        </p:txBody>
      </p:sp>
    </p:spTree>
    <p:extLst>
      <p:ext uri="{BB962C8B-B14F-4D97-AF65-F5344CB8AC3E}">
        <p14:creationId xmlns:p14="http://schemas.microsoft.com/office/powerpoint/2010/main" val="12198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1" dirty="0"/>
              <a:t>Interventions that can prevent stillbirths</a:t>
            </a:r>
            <a:br>
              <a:rPr lang="en-GB" sz="2400" b="1" dirty="0"/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/>
              <a:t>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Emergency obstetric care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Identification and induction for pregnant women with ≥41 weeks’ gestation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fetal growth restriction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diabetes in pregnancy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hypertensive disease of pregnancy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 err="1">
                <a:solidFill>
                  <a:schemeClr val="tx1"/>
                </a:solidFill>
                <a:latin typeface="+mn-lt"/>
              </a:rPr>
              <a:t>Periconceptional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folic acid fortification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Syphilis detection and treatment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0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  <a:latin typeface="+mn-lt"/>
              </a:rPr>
              <a:t>Comprehensive emergency obstetric care</a:t>
            </a: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700,000 stillbirths could be prevented worldwide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Partogram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Access to electronic fetal monitoring (CTG) during labour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Safe use of oxytocin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Mandatory training in obstetric emergencies (breech delivery, shoulder dystocia)</a:t>
            </a:r>
          </a:p>
          <a:p>
            <a:pPr lvl="1"/>
            <a:endParaRPr lang="en-GB" sz="2000" dirty="0"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8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96894"/>
              </p:ext>
            </p:extLst>
          </p:nvPr>
        </p:nvGraphicFramePr>
        <p:xfrm>
          <a:off x="228600" y="1752600"/>
          <a:ext cx="8229599" cy="4123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0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Weeks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Stillbirths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Ongoing pregnancies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Prospective risk of stillbirths (95 % CI)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Odds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(95 % CI)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29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12595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(0.5 to 1.6)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(0.28 to 1.33)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31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12564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0.48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 to 1.0)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(0.12 to 0.86)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33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12508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(0.3 to 1.2)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(0.15 to 0.96)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34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35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12406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(0.4 to 1.4)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(0.22 to 1.15)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36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37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12104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0.66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(0.3 to 1.3)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0.45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(0.19 to 1.08)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38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-  39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10443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1.43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(0.9 to 2.4)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Reference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41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3898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2.57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(1.4 to 4.7)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1.79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(0.80 to 3.98)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629400" y="5334000"/>
            <a:ext cx="14478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172200" y="2743200"/>
            <a:ext cx="381000" cy="2743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8600" y="845403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5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41680"/>
            <a:ext cx="6477000" cy="43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92337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</p:spTree>
    <p:extLst>
      <p:ext uri="{BB962C8B-B14F-4D97-AF65-F5344CB8AC3E}">
        <p14:creationId xmlns:p14="http://schemas.microsoft.com/office/powerpoint/2010/main" val="31630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199</TotalTime>
  <Words>661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Palatino Linotype</vt:lpstr>
      <vt:lpstr>Wingdings</vt:lpstr>
      <vt:lpstr>Executive</vt:lpstr>
      <vt:lpstr>Intra-uterine death, Post term pregnancy</vt:lpstr>
      <vt:lpstr>Scope</vt:lpstr>
      <vt:lpstr>Definitions </vt:lpstr>
      <vt:lpstr>Epidemiology of death in utero </vt:lpstr>
      <vt:lpstr>Main causes of stillbirths</vt:lpstr>
      <vt:lpstr>Interventions that can prevent stillbirths  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Post term/ post maturity pregnancy</vt:lpstr>
      <vt:lpstr>Post term/ post maturity pregnancy</vt:lpstr>
      <vt:lpstr>Post term/ post maturity pregnancy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Intra-uterine death, Post term pregnancy</dc:title>
  <dc:creator>Win8</dc:creator>
  <cp:lastModifiedBy>tiran dias</cp:lastModifiedBy>
  <cp:revision>23</cp:revision>
  <dcterms:created xsi:type="dcterms:W3CDTF">2014-02-11T04:29:11Z</dcterms:created>
  <dcterms:modified xsi:type="dcterms:W3CDTF">2019-07-07T14:44:43Z</dcterms:modified>
</cp:coreProperties>
</file>