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7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0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02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7613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59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73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05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4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43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14800" y="2327275"/>
            <a:ext cx="4962398" cy="1415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935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7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78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786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4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6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0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1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4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theme" Target="../theme/theme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3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20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19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0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19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19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19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19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19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 /><Relationship Id="rId1" Type="http://schemas.openxmlformats.org/officeDocument/2006/relationships/slideLayout" Target="../slideLayouts/slideLayout19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 /><Relationship Id="rId1" Type="http://schemas.openxmlformats.org/officeDocument/2006/relationships/slideLayout" Target="../slideLayouts/slideLayout19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19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 /><Relationship Id="rId1" Type="http://schemas.openxmlformats.org/officeDocument/2006/relationships/slideLayout" Target="../slideLayouts/slideLayout19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 /><Relationship Id="rId1" Type="http://schemas.openxmlformats.org/officeDocument/2006/relationships/slideLayout" Target="../slideLayouts/slideLayout19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19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19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19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19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19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19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19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614736" y="1755775"/>
            <a:ext cx="4962398" cy="1415414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610235" marR="5080" indent="-598170">
              <a:lnSpc>
                <a:spcPts val="5180"/>
              </a:lnSpc>
              <a:spcBef>
                <a:spcPts val="755"/>
              </a:spcBef>
            </a:pPr>
            <a:r>
              <a:rPr spc="-5" dirty="0"/>
              <a:t>INFERTILITY </a:t>
            </a:r>
            <a:r>
              <a:rPr dirty="0"/>
              <a:t>AND</a:t>
            </a:r>
            <a:r>
              <a:rPr spc="-70" dirty="0"/>
              <a:t> </a:t>
            </a:r>
            <a:r>
              <a:rPr spc="-5" dirty="0"/>
              <a:t>ITS  </a:t>
            </a:r>
            <a:r>
              <a:rPr spc="-1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0173" y="3942969"/>
            <a:ext cx="33115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7E7E7E"/>
                </a:solidFill>
                <a:latin typeface="Tw Cen MT"/>
                <a:cs typeface="Tw Cen MT"/>
              </a:rPr>
              <a:t>DR. </a:t>
            </a:r>
            <a:r>
              <a:rPr sz="2200" spc="-5" dirty="0">
                <a:solidFill>
                  <a:srgbClr val="7E7E7E"/>
                </a:solidFill>
                <a:latin typeface="Tw Cen MT"/>
                <a:cs typeface="Tw Cen MT"/>
              </a:rPr>
              <a:t>THILINA</a:t>
            </a:r>
            <a:r>
              <a:rPr sz="2200" spc="-30" dirty="0">
                <a:solidFill>
                  <a:srgbClr val="7E7E7E"/>
                </a:solidFill>
                <a:latin typeface="Tw Cen MT"/>
                <a:cs typeface="Tw Cen MT"/>
              </a:rPr>
              <a:t> </a:t>
            </a:r>
            <a:r>
              <a:rPr sz="2200" spc="-50" dirty="0">
                <a:solidFill>
                  <a:srgbClr val="7E7E7E"/>
                </a:solidFill>
                <a:latin typeface="Tw Cen MT"/>
                <a:cs typeface="Tw Cen MT"/>
              </a:rPr>
              <a:t>PALIHAWADANA</a:t>
            </a:r>
            <a:endParaRPr sz="2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1076705"/>
            <a:ext cx="7545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WHAT </a:t>
            </a:r>
            <a:r>
              <a:rPr dirty="0"/>
              <a:t>ARE THE </a:t>
            </a:r>
            <a:r>
              <a:rPr spc="-20" dirty="0"/>
              <a:t>CAUSES </a:t>
            </a:r>
            <a:r>
              <a:rPr dirty="0"/>
              <a:t>FOR</a:t>
            </a:r>
            <a:r>
              <a:rPr spc="-10" dirty="0"/>
              <a:t> </a:t>
            </a:r>
            <a:r>
              <a:rPr dirty="0"/>
              <a:t>INFERTILITY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530" y="2351913"/>
            <a:ext cx="227330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w Cen MT"/>
                <a:cs typeface="Tw Cen MT"/>
              </a:rPr>
              <a:t>SEMINAL </a:t>
            </a:r>
            <a:r>
              <a:rPr sz="2400" spc="-5" dirty="0">
                <a:latin typeface="Tw Cen MT"/>
                <a:cs typeface="Tw Cen MT"/>
              </a:rPr>
              <a:t>FLUID  </a:t>
            </a:r>
            <a:r>
              <a:rPr sz="2400" dirty="0">
                <a:latin typeface="Tw Cen MT"/>
                <a:cs typeface="Tw Cen MT"/>
              </a:rPr>
              <a:t>ABNORMAL</a:t>
            </a:r>
            <a:r>
              <a:rPr sz="2400" spc="5" dirty="0">
                <a:latin typeface="Tw Cen MT"/>
                <a:cs typeface="Tw Cen MT"/>
              </a:rPr>
              <a:t>I</a:t>
            </a:r>
            <a:r>
              <a:rPr sz="2400" dirty="0">
                <a:latin typeface="Tw Cen MT"/>
                <a:cs typeface="Tw Cen MT"/>
              </a:rPr>
              <a:t>T</a:t>
            </a:r>
            <a:r>
              <a:rPr sz="2400" spc="5" dirty="0">
                <a:latin typeface="Tw Cen MT"/>
                <a:cs typeface="Tw Cen MT"/>
              </a:rPr>
              <a:t>I</a:t>
            </a:r>
            <a:r>
              <a:rPr sz="2400" dirty="0">
                <a:latin typeface="Tw Cen MT"/>
                <a:cs typeface="Tw Cen MT"/>
              </a:rPr>
              <a:t>ES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9790" y="2225421"/>
            <a:ext cx="3465195" cy="2601595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latin typeface="Tw Cen MT"/>
                <a:cs typeface="Tw Cen MT"/>
              </a:rPr>
              <a:t>ANEJACULATION</a:t>
            </a:r>
            <a:endParaRPr sz="2400">
              <a:latin typeface="Tw Cen MT"/>
              <a:cs typeface="Tw Cen MT"/>
            </a:endParaRPr>
          </a:p>
          <a:p>
            <a:pPr marL="241300" marR="5080" indent="-228600">
              <a:lnSpc>
                <a:spcPct val="1201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w Cen MT"/>
                <a:cs typeface="Tw Cen MT"/>
              </a:rPr>
              <a:t>ABNORMAL </a:t>
            </a:r>
            <a:r>
              <a:rPr sz="2400" spc="-15" dirty="0">
                <a:latin typeface="Tw Cen MT"/>
                <a:cs typeface="Tw Cen MT"/>
              </a:rPr>
              <a:t>VOLUME,  </a:t>
            </a:r>
            <a:r>
              <a:rPr sz="2400" spc="-35" dirty="0">
                <a:latin typeface="Tw Cen MT"/>
                <a:cs typeface="Tw Cen MT"/>
              </a:rPr>
              <a:t>COUNT, </a:t>
            </a:r>
            <a:r>
              <a:rPr sz="2400" spc="-30" dirty="0">
                <a:latin typeface="Tw Cen MT"/>
                <a:cs typeface="Tw Cen MT"/>
              </a:rPr>
              <a:t>MOTILITY,  </a:t>
            </a:r>
            <a:r>
              <a:rPr sz="2400" spc="-25" dirty="0">
                <a:latin typeface="Tw Cen MT"/>
                <a:cs typeface="Tw Cen MT"/>
              </a:rPr>
              <a:t>MORPHOLOGY,</a:t>
            </a:r>
            <a:r>
              <a:rPr sz="2400" spc="-7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VIABILITY</a:t>
            </a:r>
            <a:endParaRPr sz="240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w Cen MT"/>
                <a:cs typeface="Tw Cen MT"/>
              </a:rPr>
              <a:t>AZOOSPERMIA</a:t>
            </a:r>
            <a:endParaRPr sz="2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1076705"/>
            <a:ext cx="7545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WHAT </a:t>
            </a:r>
            <a:r>
              <a:rPr dirty="0"/>
              <a:t>ARE THE </a:t>
            </a:r>
            <a:r>
              <a:rPr spc="-20" dirty="0"/>
              <a:t>CAUSES </a:t>
            </a:r>
            <a:r>
              <a:rPr dirty="0"/>
              <a:t>FOR</a:t>
            </a:r>
            <a:r>
              <a:rPr spc="-10" dirty="0"/>
              <a:t> </a:t>
            </a:r>
            <a:r>
              <a:rPr dirty="0"/>
              <a:t>INFERTILITY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530" y="2425065"/>
            <a:ext cx="3119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w Cen MT"/>
                <a:cs typeface="Tw Cen MT"/>
              </a:rPr>
              <a:t>SEXUAL</a:t>
            </a:r>
            <a:r>
              <a:rPr sz="2400" spc="-55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DYSFUNCTION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9790" y="2225421"/>
            <a:ext cx="1971675" cy="2289175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w Cen MT"/>
                <a:cs typeface="Tw Cen MT"/>
              </a:rPr>
              <a:t>FREQUENCY</a:t>
            </a:r>
            <a:endParaRPr sz="240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w Cen MT"/>
                <a:cs typeface="Tw Cen MT"/>
              </a:rPr>
              <a:t>REGULARITY</a:t>
            </a:r>
            <a:endParaRPr sz="240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59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latin typeface="Tw Cen MT"/>
                <a:cs typeface="Tw Cen MT"/>
              </a:rPr>
              <a:t>PENETRATION</a:t>
            </a:r>
            <a:endParaRPr sz="240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w Cen MT"/>
                <a:cs typeface="Tw Cen MT"/>
              </a:rPr>
              <a:t>EJ</a:t>
            </a:r>
            <a:r>
              <a:rPr sz="2400" spc="-90" dirty="0">
                <a:latin typeface="Tw Cen MT"/>
                <a:cs typeface="Tw Cen MT"/>
              </a:rPr>
              <a:t>A</a:t>
            </a:r>
            <a:r>
              <a:rPr sz="2400" dirty="0">
                <a:latin typeface="Tw Cen MT"/>
                <a:cs typeface="Tw Cen MT"/>
              </a:rPr>
              <a:t>CUL</a:t>
            </a:r>
            <a:r>
              <a:rPr sz="2400" spc="-114" dirty="0">
                <a:latin typeface="Tw Cen MT"/>
                <a:cs typeface="Tw Cen MT"/>
              </a:rPr>
              <a:t>A</a:t>
            </a:r>
            <a:r>
              <a:rPr sz="2400" dirty="0">
                <a:latin typeface="Tw Cen MT"/>
                <a:cs typeface="Tw Cen MT"/>
              </a:rPr>
              <a:t>TION</a:t>
            </a:r>
            <a:endParaRPr sz="2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1076705"/>
            <a:ext cx="7545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WHAT </a:t>
            </a:r>
            <a:r>
              <a:rPr dirty="0"/>
              <a:t>ARE THE </a:t>
            </a:r>
            <a:r>
              <a:rPr spc="-20" dirty="0"/>
              <a:t>CAUSES </a:t>
            </a:r>
            <a:r>
              <a:rPr dirty="0"/>
              <a:t>FOR</a:t>
            </a:r>
            <a:r>
              <a:rPr spc="-10" dirty="0"/>
              <a:t> </a:t>
            </a:r>
            <a:r>
              <a:rPr dirty="0"/>
              <a:t>INFERTILITY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530" y="2351913"/>
            <a:ext cx="232727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Tw Cen MT"/>
                <a:cs typeface="Tw Cen MT"/>
              </a:rPr>
              <a:t>FALLOPIAN</a:t>
            </a:r>
            <a:r>
              <a:rPr sz="2400" spc="-9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TUBE  ABNORMALITIES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9790" y="2225421"/>
            <a:ext cx="3105150" cy="3860800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w Cen MT"/>
                <a:cs typeface="Tw Cen MT"/>
              </a:rPr>
              <a:t>BLOCKED</a:t>
            </a:r>
            <a:r>
              <a:rPr sz="2400" spc="-1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TUBES</a:t>
            </a:r>
            <a:endParaRPr sz="240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w Cen MT"/>
                <a:cs typeface="Tw Cen MT"/>
              </a:rPr>
              <a:t>SCARRED</a:t>
            </a:r>
            <a:r>
              <a:rPr sz="2400" spc="-2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TUBES</a:t>
            </a:r>
            <a:endParaRPr sz="240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59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Tw Cen MT"/>
                <a:cs typeface="Tw Cen MT"/>
              </a:rPr>
              <a:t>PERITUBAL</a:t>
            </a:r>
            <a:r>
              <a:rPr sz="2400" spc="-30" dirty="0">
                <a:latin typeface="Tw Cen MT"/>
                <a:cs typeface="Tw Cen MT"/>
              </a:rPr>
              <a:t> </a:t>
            </a:r>
            <a:r>
              <a:rPr sz="2400" spc="-5" dirty="0">
                <a:latin typeface="Tw Cen MT"/>
                <a:cs typeface="Tw Cen MT"/>
              </a:rPr>
              <a:t>ADHESIONS</a:t>
            </a:r>
            <a:endParaRPr sz="2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latin typeface="Tw Cen MT"/>
                <a:cs typeface="Tw Cen MT"/>
              </a:rPr>
              <a:t>PELVIC</a:t>
            </a:r>
            <a:r>
              <a:rPr sz="2400" spc="-2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DISEASE</a:t>
            </a:r>
            <a:endParaRPr sz="2400">
              <a:latin typeface="Tw Cen MT"/>
              <a:cs typeface="Tw Cen MT"/>
            </a:endParaRPr>
          </a:p>
          <a:p>
            <a:pPr marL="698500" lvl="1" indent="-22860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Tw Cen MT"/>
                <a:cs typeface="Tw Cen MT"/>
              </a:rPr>
              <a:t>ENDOMETRIOSIS</a:t>
            </a:r>
            <a:endParaRPr sz="2400">
              <a:latin typeface="Tw Cen MT"/>
              <a:cs typeface="Tw Cen MT"/>
            </a:endParaRPr>
          </a:p>
          <a:p>
            <a:pPr marL="698500" lvl="1" indent="-22860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Tw Cen MT"/>
                <a:cs typeface="Tw Cen MT"/>
              </a:rPr>
              <a:t>PID</a:t>
            </a:r>
            <a:endParaRPr sz="2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1076705"/>
            <a:ext cx="7545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WHAT </a:t>
            </a:r>
            <a:r>
              <a:rPr dirty="0"/>
              <a:t>ARE THE </a:t>
            </a:r>
            <a:r>
              <a:rPr spc="-20" dirty="0"/>
              <a:t>CAUSES </a:t>
            </a:r>
            <a:r>
              <a:rPr dirty="0"/>
              <a:t>FOR</a:t>
            </a:r>
            <a:r>
              <a:rPr spc="-10" dirty="0"/>
              <a:t> </a:t>
            </a:r>
            <a:r>
              <a:rPr dirty="0"/>
              <a:t>INFERTILITY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0935" y="1998598"/>
            <a:ext cx="3366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w Cen MT"/>
                <a:cs typeface="Tw Cen MT"/>
              </a:rPr>
              <a:t>UTERINE</a:t>
            </a:r>
            <a:r>
              <a:rPr sz="2400" spc="-8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ABNORMALITIES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0" y="2091377"/>
            <a:ext cx="5642610" cy="4103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432560" indent="-228600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>
                <a:latin typeface="Tw Cen MT"/>
                <a:cs typeface="Tw Cen MT"/>
              </a:rPr>
              <a:t>CONGENITAL  </a:t>
            </a:r>
            <a:r>
              <a:rPr sz="2400">
                <a:latin typeface="Tw Cen MT"/>
                <a:cs typeface="Tw Cen MT"/>
              </a:rPr>
              <a:t>ABNORMALITIS</a:t>
            </a:r>
          </a:p>
          <a:p>
            <a:pPr marL="698500" lvl="1" indent="-22860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25" dirty="0">
                <a:latin typeface="Tw Cen MT"/>
                <a:cs typeface="Tw Cen MT"/>
              </a:rPr>
              <a:t>SEPTATE</a:t>
            </a:r>
            <a:r>
              <a:rPr sz="2200" spc="-10" dirty="0">
                <a:latin typeface="Tw Cen MT"/>
                <a:cs typeface="Tw Cen MT"/>
              </a:rPr>
              <a:t> </a:t>
            </a:r>
            <a:r>
              <a:rPr sz="2200" spc="-5" dirty="0">
                <a:latin typeface="Tw Cen MT"/>
                <a:cs typeface="Tw Cen MT"/>
              </a:rPr>
              <a:t>UTERUS</a:t>
            </a:r>
            <a:endParaRPr sz="220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w Cen MT"/>
                <a:cs typeface="Tw Cen MT"/>
              </a:rPr>
              <a:t>UTERINE</a:t>
            </a:r>
            <a:r>
              <a:rPr sz="2400" spc="-20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AGENSIS</a:t>
            </a:r>
            <a:endParaRPr sz="240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w Cen MT"/>
                <a:cs typeface="Tw Cen MT"/>
              </a:rPr>
              <a:t>FIBROIIDS</a:t>
            </a:r>
            <a:endParaRPr sz="240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59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" dirty="0">
                <a:latin typeface="Tw Cen MT"/>
                <a:cs typeface="Tw Cen MT"/>
              </a:rPr>
              <a:t>POLYPS</a:t>
            </a:r>
            <a:endParaRPr sz="240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w Cen MT"/>
                <a:cs typeface="Tw Cen MT"/>
              </a:rPr>
              <a:t>ABNORMAL</a:t>
            </a:r>
            <a:r>
              <a:rPr sz="2400" spc="-8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ENDOMETRIUM</a:t>
            </a:r>
            <a:endParaRPr sz="2400">
              <a:latin typeface="Tw Cen MT"/>
              <a:cs typeface="Tw Cen MT"/>
            </a:endParaRPr>
          </a:p>
          <a:p>
            <a:pPr marL="698500" lvl="1" indent="-22860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40" dirty="0">
                <a:latin typeface="Tw Cen MT"/>
                <a:cs typeface="Tw Cen MT"/>
              </a:rPr>
              <a:t>TB,</a:t>
            </a:r>
            <a:r>
              <a:rPr sz="2200" spc="-10" dirty="0">
                <a:latin typeface="Tw Cen MT"/>
                <a:cs typeface="Tw Cen MT"/>
              </a:rPr>
              <a:t> INFECTION,</a:t>
            </a:r>
            <a:endParaRPr sz="2200">
              <a:latin typeface="Tw Cen MT"/>
              <a:cs typeface="Tw Cen MT"/>
            </a:endParaRPr>
          </a:p>
          <a:p>
            <a:pPr marL="6985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Tw Cen MT"/>
                <a:cs typeface="Tw Cen MT"/>
              </a:rPr>
              <a:t>ASHERMAN’S</a:t>
            </a:r>
            <a:r>
              <a:rPr sz="2200" spc="-15" dirty="0">
                <a:latin typeface="Tw Cen MT"/>
                <a:cs typeface="Tw Cen MT"/>
              </a:rPr>
              <a:t> </a:t>
            </a:r>
            <a:r>
              <a:rPr sz="2200" spc="-5" dirty="0">
                <a:latin typeface="Tw Cen MT"/>
                <a:cs typeface="Tw Cen MT"/>
              </a:rPr>
              <a:t>SYNDROME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" y="3128772"/>
            <a:ext cx="5250180" cy="3500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HOW </a:t>
            </a:r>
            <a:r>
              <a:rPr spc="-40" dirty="0"/>
              <a:t>TO </a:t>
            </a:r>
            <a:r>
              <a:rPr spc="-25" dirty="0"/>
              <a:t>INVESTIGATE </a:t>
            </a:r>
            <a:r>
              <a:rPr spc="-5" dirty="0"/>
              <a:t>FOR</a:t>
            </a:r>
            <a:r>
              <a:rPr spc="45" dirty="0"/>
              <a:t> </a:t>
            </a:r>
            <a:r>
              <a:rPr spc="-5" dirty="0"/>
              <a:t>AETIOLOGY?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530" y="2425065"/>
            <a:ext cx="20313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w Cen MT"/>
                <a:cs typeface="Tw Cen MT"/>
              </a:rPr>
              <a:t>A</a:t>
            </a:r>
            <a:r>
              <a:rPr sz="2400" b="1" spc="5" dirty="0">
                <a:latin typeface="Tw Cen MT"/>
                <a:cs typeface="Tw Cen MT"/>
              </a:rPr>
              <a:t>N</a:t>
            </a:r>
            <a:r>
              <a:rPr sz="2400" b="1" spc="-75" dirty="0">
                <a:latin typeface="Tw Cen MT"/>
                <a:cs typeface="Tw Cen MT"/>
              </a:rPr>
              <a:t>O</a:t>
            </a:r>
            <a:r>
              <a:rPr sz="2400" b="1" dirty="0">
                <a:latin typeface="Tw Cen MT"/>
                <a:cs typeface="Tw Cen MT"/>
              </a:rPr>
              <a:t>VUL</a:t>
            </a:r>
            <a:r>
              <a:rPr sz="2400" b="1" spc="-145" dirty="0">
                <a:latin typeface="Tw Cen MT"/>
                <a:cs typeface="Tw Cen MT"/>
              </a:rPr>
              <a:t>A</a:t>
            </a:r>
            <a:r>
              <a:rPr sz="2400" b="1" dirty="0">
                <a:latin typeface="Tw Cen MT"/>
                <a:cs typeface="Tw Cen MT"/>
              </a:rPr>
              <a:t>TION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9990" y="2225421"/>
            <a:ext cx="4517390" cy="1156335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w Cen MT"/>
                <a:cs typeface="Tw Cen MT"/>
              </a:rPr>
              <a:t>MIDLUTEAL </a:t>
            </a:r>
            <a:r>
              <a:rPr sz="2400" dirty="0">
                <a:latin typeface="Tw Cen MT"/>
                <a:cs typeface="Tw Cen MT"/>
              </a:rPr>
              <a:t>PROGESTERONE</a:t>
            </a:r>
            <a:r>
              <a:rPr sz="2400" spc="-6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LEVEL</a:t>
            </a:r>
            <a:endParaRPr sz="240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w Cen MT"/>
                <a:cs typeface="Tw Cen MT"/>
              </a:rPr>
              <a:t>USS FOLLICLE</a:t>
            </a:r>
            <a:r>
              <a:rPr sz="2400" spc="-15" dirty="0">
                <a:latin typeface="Tw Cen MT"/>
                <a:cs typeface="Tw Cen MT"/>
              </a:rPr>
              <a:t> TRACKING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9990" y="3924042"/>
            <a:ext cx="1497330" cy="115633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64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w Cen MT"/>
                <a:cs typeface="Tw Cen MT"/>
              </a:rPr>
              <a:t>BBT</a:t>
            </a:r>
            <a:endParaRPr sz="240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w Cen MT"/>
                <a:cs typeface="Tw Cen MT"/>
              </a:rPr>
              <a:t>LH</a:t>
            </a:r>
            <a:r>
              <a:rPr sz="2400" spc="-70" dirty="0">
                <a:latin typeface="Tw Cen MT"/>
                <a:cs typeface="Tw Cen MT"/>
              </a:rPr>
              <a:t> </a:t>
            </a:r>
            <a:r>
              <a:rPr sz="2400" spc="-5" dirty="0">
                <a:latin typeface="Tw Cen MT"/>
                <a:cs typeface="Tw Cen MT"/>
              </a:rPr>
              <a:t>SURGE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7804" y="3240023"/>
            <a:ext cx="3380232" cy="332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HOW </a:t>
            </a:r>
            <a:r>
              <a:rPr spc="-40" dirty="0"/>
              <a:t>TO </a:t>
            </a:r>
            <a:r>
              <a:rPr spc="-25" dirty="0"/>
              <a:t>INVESTIGATE </a:t>
            </a:r>
            <a:r>
              <a:rPr spc="-5" dirty="0"/>
              <a:t>FOR</a:t>
            </a:r>
            <a:r>
              <a:rPr spc="45" dirty="0"/>
              <a:t> </a:t>
            </a:r>
            <a:r>
              <a:rPr spc="-5" dirty="0"/>
              <a:t>AETIOLOGY?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530" y="2425065"/>
            <a:ext cx="4252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w Cen MT"/>
                <a:cs typeface="Tw Cen MT"/>
              </a:rPr>
              <a:t>SEMINAL </a:t>
            </a:r>
            <a:r>
              <a:rPr sz="2400" b="1" dirty="0">
                <a:latin typeface="Tw Cen MT"/>
                <a:cs typeface="Tw Cen MT"/>
              </a:rPr>
              <a:t>FLUID</a:t>
            </a:r>
            <a:r>
              <a:rPr sz="2400" b="1" spc="-90" dirty="0">
                <a:latin typeface="Tw Cen MT"/>
                <a:cs typeface="Tw Cen MT"/>
              </a:rPr>
              <a:t> </a:t>
            </a:r>
            <a:r>
              <a:rPr sz="2400" b="1" dirty="0">
                <a:latin typeface="Tw Cen MT"/>
                <a:cs typeface="Tw Cen MT"/>
              </a:rPr>
              <a:t>ABNORMALITIES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9990" y="2425065"/>
            <a:ext cx="3598545" cy="152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w Cen MT"/>
                <a:cs typeface="Tw Cen MT"/>
              </a:rPr>
              <a:t>SEMINAL </a:t>
            </a:r>
            <a:r>
              <a:rPr sz="2400" spc="-5" dirty="0">
                <a:latin typeface="Tw Cen MT"/>
                <a:cs typeface="Tw Cen MT"/>
              </a:rPr>
              <a:t>FLUID</a:t>
            </a:r>
            <a:r>
              <a:rPr sz="2400" spc="-50" dirty="0">
                <a:latin typeface="Tw Cen MT"/>
                <a:cs typeface="Tw Cen MT"/>
              </a:rPr>
              <a:t> </a:t>
            </a:r>
            <a:r>
              <a:rPr sz="2400" spc="-20" dirty="0">
                <a:latin typeface="Tw Cen MT"/>
                <a:cs typeface="Tw Cen MT"/>
              </a:rPr>
              <a:t>ANALYSIS</a:t>
            </a:r>
            <a:endParaRPr sz="2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5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w Cen MT"/>
                <a:cs typeface="Tw Cen MT"/>
              </a:rPr>
              <a:t>SPERM FUNCTIONAL</a:t>
            </a:r>
            <a:r>
              <a:rPr sz="2400" spc="-10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TESTS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1395" y="3503676"/>
            <a:ext cx="4985004" cy="2804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HOW </a:t>
            </a:r>
            <a:r>
              <a:rPr spc="-40" dirty="0"/>
              <a:t>TO </a:t>
            </a:r>
            <a:r>
              <a:rPr spc="-25" dirty="0"/>
              <a:t>INVESTIGATE </a:t>
            </a:r>
            <a:r>
              <a:rPr spc="-5" dirty="0"/>
              <a:t>FOR</a:t>
            </a:r>
            <a:r>
              <a:rPr spc="45" dirty="0"/>
              <a:t> </a:t>
            </a:r>
            <a:r>
              <a:rPr spc="-5" dirty="0"/>
              <a:t>AETIOLOGY?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530" y="2425065"/>
            <a:ext cx="3011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Tw Cen MT"/>
                <a:cs typeface="Tw Cen MT"/>
              </a:rPr>
              <a:t>SEXUAL</a:t>
            </a:r>
            <a:r>
              <a:rPr sz="2400" b="1" spc="-55" dirty="0">
                <a:latin typeface="Tw Cen MT"/>
                <a:cs typeface="Tw Cen MT"/>
              </a:rPr>
              <a:t> </a:t>
            </a:r>
            <a:r>
              <a:rPr sz="2400" b="1" spc="-10" dirty="0">
                <a:latin typeface="Tw Cen MT"/>
                <a:cs typeface="Tw Cen MT"/>
              </a:rPr>
              <a:t>DYSFUNCTION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9990" y="2314632"/>
            <a:ext cx="3773804" cy="335026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200" spc="-25" dirty="0">
                <a:latin typeface="Tw Cen MT"/>
                <a:cs typeface="Tw Cen MT"/>
              </a:rPr>
              <a:t>MAINLY </a:t>
            </a:r>
            <a:r>
              <a:rPr sz="2200" spc="-5" dirty="0">
                <a:latin typeface="Tw Cen MT"/>
                <a:cs typeface="Tw Cen MT"/>
              </a:rPr>
              <a:t>BY</a:t>
            </a:r>
            <a:r>
              <a:rPr sz="2200" spc="35" dirty="0">
                <a:latin typeface="Tw Cen MT"/>
                <a:cs typeface="Tw Cen MT"/>
              </a:rPr>
              <a:t> </a:t>
            </a:r>
            <a:r>
              <a:rPr sz="2200" spc="-25" dirty="0">
                <a:latin typeface="Tw Cen MT"/>
                <a:cs typeface="Tw Cen MT"/>
              </a:rPr>
              <a:t>HISTORY</a:t>
            </a:r>
            <a:endParaRPr sz="2200">
              <a:latin typeface="Tw Cen MT"/>
              <a:cs typeface="Tw Cen MT"/>
            </a:endParaRPr>
          </a:p>
          <a:p>
            <a:pPr marL="698500" indent="-22860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0" dirty="0">
                <a:latin typeface="Tw Cen MT"/>
                <a:cs typeface="Tw Cen MT"/>
              </a:rPr>
              <a:t>LOW </a:t>
            </a:r>
            <a:r>
              <a:rPr sz="2000" dirty="0">
                <a:latin typeface="Tw Cen MT"/>
                <a:cs typeface="Tw Cen MT"/>
              </a:rPr>
              <a:t>FREQUENCY</a:t>
            </a:r>
            <a:endParaRPr sz="2000">
              <a:latin typeface="Tw Cen MT"/>
              <a:cs typeface="Tw Cen MT"/>
            </a:endParaRPr>
          </a:p>
          <a:p>
            <a:pPr marL="1155700" lvl="1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900" spc="-25" dirty="0">
                <a:latin typeface="Tw Cen MT"/>
                <a:cs typeface="Tw Cen MT"/>
              </a:rPr>
              <a:t>LACK </a:t>
            </a:r>
            <a:r>
              <a:rPr sz="1900" spc="-5" dirty="0">
                <a:latin typeface="Tw Cen MT"/>
                <a:cs typeface="Tw Cen MT"/>
              </a:rPr>
              <a:t>OF</a:t>
            </a:r>
            <a:r>
              <a:rPr sz="1900" spc="25" dirty="0">
                <a:latin typeface="Tw Cen MT"/>
                <a:cs typeface="Tw Cen MT"/>
              </a:rPr>
              <a:t> </a:t>
            </a:r>
            <a:r>
              <a:rPr sz="1900" spc="-5" dirty="0">
                <a:latin typeface="Tw Cen MT"/>
                <a:cs typeface="Tw Cen MT"/>
              </a:rPr>
              <a:t>LIBIDIO</a:t>
            </a:r>
            <a:endParaRPr sz="1900">
              <a:latin typeface="Tw Cen MT"/>
              <a:cs typeface="Tw Cen MT"/>
            </a:endParaRPr>
          </a:p>
          <a:p>
            <a:pPr marL="698500" indent="-2286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Tw Cen MT"/>
                <a:cs typeface="Tw Cen MT"/>
              </a:rPr>
              <a:t>IRREGULAR</a:t>
            </a:r>
            <a:r>
              <a:rPr sz="2200" spc="-15" dirty="0">
                <a:latin typeface="Tw Cen MT"/>
                <a:cs typeface="Tw Cen MT"/>
              </a:rPr>
              <a:t> </a:t>
            </a:r>
            <a:r>
              <a:rPr sz="2200" spc="-5" dirty="0">
                <a:latin typeface="Tw Cen MT"/>
                <a:cs typeface="Tw Cen MT"/>
              </a:rPr>
              <a:t>INTERCOURSE</a:t>
            </a:r>
            <a:endParaRPr sz="2200">
              <a:latin typeface="Tw Cen MT"/>
              <a:cs typeface="Tw Cen MT"/>
            </a:endParaRPr>
          </a:p>
          <a:p>
            <a:pPr marL="1155700" lvl="1" indent="-22860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900" spc="-15" dirty="0">
                <a:latin typeface="Tw Cen MT"/>
                <a:cs typeface="Tw Cen MT"/>
              </a:rPr>
              <a:t>WORK</a:t>
            </a:r>
            <a:r>
              <a:rPr sz="1900" spc="-20" dirty="0">
                <a:latin typeface="Tw Cen MT"/>
                <a:cs typeface="Tw Cen MT"/>
              </a:rPr>
              <a:t> </a:t>
            </a:r>
            <a:r>
              <a:rPr sz="1900" spc="-5" dirty="0">
                <a:latin typeface="Tw Cen MT"/>
                <a:cs typeface="Tw Cen MT"/>
              </a:rPr>
              <a:t>COMMITMENTS</a:t>
            </a:r>
            <a:endParaRPr sz="1900">
              <a:latin typeface="Tw Cen MT"/>
              <a:cs typeface="Tw Cen MT"/>
            </a:endParaRPr>
          </a:p>
          <a:p>
            <a:pPr marL="698500" indent="-2286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Tw Cen MT"/>
                <a:cs typeface="Tw Cen MT"/>
              </a:rPr>
              <a:t>NON-PENETRATIVE</a:t>
            </a:r>
            <a:r>
              <a:rPr sz="2000" spc="-4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SEX</a:t>
            </a:r>
            <a:endParaRPr sz="2000">
              <a:latin typeface="Tw Cen MT"/>
              <a:cs typeface="Tw Cen MT"/>
            </a:endParaRPr>
          </a:p>
          <a:p>
            <a:pPr marL="1155700" lvl="1" indent="-2286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900" spc="-10" dirty="0">
                <a:latin typeface="Tw Cen MT"/>
                <a:cs typeface="Tw Cen MT"/>
              </a:rPr>
              <a:t>ED</a:t>
            </a:r>
            <a:endParaRPr sz="1900">
              <a:latin typeface="Tw Cen MT"/>
              <a:cs typeface="Tw Cen MT"/>
            </a:endParaRPr>
          </a:p>
          <a:p>
            <a:pPr marL="6985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30" dirty="0">
                <a:latin typeface="Tw Cen MT"/>
                <a:cs typeface="Tw Cen MT"/>
              </a:rPr>
              <a:t>EJACULATORY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PROBLEMS</a:t>
            </a:r>
            <a:endParaRPr sz="2000">
              <a:latin typeface="Tw Cen MT"/>
              <a:cs typeface="Tw Cen MT"/>
            </a:endParaRPr>
          </a:p>
          <a:p>
            <a:pPr marL="1155700" lvl="1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900" spc="-15" dirty="0">
                <a:latin typeface="Tw Cen MT"/>
                <a:cs typeface="Tw Cen MT"/>
              </a:rPr>
              <a:t>PREMATURE,</a:t>
            </a:r>
            <a:r>
              <a:rPr sz="1900" spc="-10" dirty="0">
                <a:latin typeface="Tw Cen MT"/>
                <a:cs typeface="Tw Cen MT"/>
              </a:rPr>
              <a:t> </a:t>
            </a:r>
            <a:r>
              <a:rPr sz="1900" spc="-5" dirty="0">
                <a:latin typeface="Tw Cen MT"/>
                <a:cs typeface="Tw Cen MT"/>
              </a:rPr>
              <a:t>RETROGRADE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2900" y="3226307"/>
            <a:ext cx="5362956" cy="3200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HOW </a:t>
            </a:r>
            <a:r>
              <a:rPr spc="-40" dirty="0"/>
              <a:t>TO </a:t>
            </a:r>
            <a:r>
              <a:rPr spc="-25" dirty="0"/>
              <a:t>INVESTIGATE </a:t>
            </a:r>
            <a:r>
              <a:rPr spc="-5" dirty="0"/>
              <a:t>FOR</a:t>
            </a:r>
            <a:r>
              <a:rPr spc="45" dirty="0"/>
              <a:t> </a:t>
            </a:r>
            <a:r>
              <a:rPr spc="-5" dirty="0"/>
              <a:t>AETIOLOGY?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530" y="2425065"/>
            <a:ext cx="200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w Cen MT"/>
                <a:cs typeface="Tw Cen MT"/>
              </a:rPr>
              <a:t>TUBAL</a:t>
            </a:r>
            <a:r>
              <a:rPr sz="2400" b="1" spc="-90" dirty="0">
                <a:latin typeface="Tw Cen MT"/>
                <a:cs typeface="Tw Cen MT"/>
              </a:rPr>
              <a:t> </a:t>
            </a:r>
            <a:r>
              <a:rPr sz="2400" b="1" dirty="0">
                <a:latin typeface="Tw Cen MT"/>
                <a:cs typeface="Tw Cen MT"/>
              </a:rPr>
              <a:t>DISEASE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9990" y="2234565"/>
            <a:ext cx="4562475" cy="2418715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  <a:tabLst>
                <a:tab pos="3582035" algn="l"/>
              </a:tabLst>
            </a:pPr>
            <a:r>
              <a:rPr sz="2400" b="1" spc="-10" dirty="0">
                <a:latin typeface="Tw Cen MT"/>
                <a:cs typeface="Tw Cen MT"/>
              </a:rPr>
              <a:t>HYSTEROSALPINGOGRAM	</a:t>
            </a:r>
            <a:r>
              <a:rPr sz="2400" b="1" dirty="0">
                <a:latin typeface="Tw Cen MT"/>
                <a:cs typeface="Tw Cen MT"/>
              </a:rPr>
              <a:t>(HSG)</a:t>
            </a:r>
            <a:endParaRPr sz="2400">
              <a:latin typeface="Tw Cen MT"/>
              <a:cs typeface="Tw Cen MT"/>
            </a:endParaRPr>
          </a:p>
          <a:p>
            <a:pPr marL="241300" marR="5080" indent="-228600">
              <a:lnSpc>
                <a:spcPct val="1101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Tw Cen MT"/>
                <a:cs typeface="Tw Cen MT"/>
              </a:rPr>
              <a:t>LOOK </a:t>
            </a:r>
            <a:r>
              <a:rPr sz="2400" spc="-60" dirty="0">
                <a:latin typeface="Tw Cen MT"/>
                <a:cs typeface="Tw Cen MT"/>
              </a:rPr>
              <a:t>AT </a:t>
            </a:r>
            <a:r>
              <a:rPr sz="2400" dirty="0">
                <a:latin typeface="Tw Cen MT"/>
                <a:cs typeface="Tw Cen MT"/>
              </a:rPr>
              <a:t>THE OUTLINE OF</a:t>
            </a:r>
            <a:r>
              <a:rPr sz="2400" spc="-4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UTERUS  AND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TUBES</a:t>
            </a:r>
            <a:endParaRPr sz="2400">
              <a:latin typeface="Tw Cen MT"/>
              <a:cs typeface="Tw Cen MT"/>
            </a:endParaRPr>
          </a:p>
          <a:p>
            <a:pPr marL="241300" marR="875665" indent="-228600">
              <a:lnSpc>
                <a:spcPct val="11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5" dirty="0">
                <a:latin typeface="Tw Cen MT"/>
                <a:cs typeface="Tw Cen MT"/>
              </a:rPr>
              <a:t>PATENCY </a:t>
            </a:r>
            <a:r>
              <a:rPr sz="2400" dirty="0">
                <a:latin typeface="Tw Cen MT"/>
                <a:cs typeface="Tw Cen MT"/>
              </a:rPr>
              <a:t>OF TUBES CAN</a:t>
            </a:r>
            <a:r>
              <a:rPr sz="2400" spc="-7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BE  </a:t>
            </a:r>
            <a:r>
              <a:rPr sz="2400" spc="-10" dirty="0">
                <a:latin typeface="Tw Cen MT"/>
                <a:cs typeface="Tw Cen MT"/>
              </a:rPr>
              <a:t>DEMONSTRATED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0183" y="3014472"/>
            <a:ext cx="4954524" cy="3268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HOW </a:t>
            </a:r>
            <a:r>
              <a:rPr spc="-40" dirty="0"/>
              <a:t>TO </a:t>
            </a:r>
            <a:r>
              <a:rPr spc="-25" dirty="0"/>
              <a:t>INVESTIGATE </a:t>
            </a:r>
            <a:r>
              <a:rPr spc="-5" dirty="0"/>
              <a:t>FOR</a:t>
            </a:r>
            <a:r>
              <a:rPr spc="45" dirty="0"/>
              <a:t> </a:t>
            </a:r>
            <a:r>
              <a:rPr spc="-5" dirty="0"/>
              <a:t>AETIOLOGY?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530" y="2425065"/>
            <a:ext cx="200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w Cen MT"/>
                <a:cs typeface="Tw Cen MT"/>
              </a:rPr>
              <a:t>TUBAL</a:t>
            </a:r>
            <a:r>
              <a:rPr sz="2400" b="1" spc="-90" dirty="0">
                <a:latin typeface="Tw Cen MT"/>
                <a:cs typeface="Tw Cen MT"/>
              </a:rPr>
              <a:t> </a:t>
            </a:r>
            <a:r>
              <a:rPr sz="2400" b="1" dirty="0">
                <a:latin typeface="Tw Cen MT"/>
                <a:cs typeface="Tw Cen MT"/>
              </a:rPr>
              <a:t>DISEASE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9990" y="2234565"/>
            <a:ext cx="4562475" cy="2418715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  <a:tabLst>
                <a:tab pos="3582035" algn="l"/>
              </a:tabLst>
            </a:pPr>
            <a:r>
              <a:rPr sz="2400" b="1" spc="-10" dirty="0">
                <a:latin typeface="Tw Cen MT"/>
                <a:cs typeface="Tw Cen MT"/>
              </a:rPr>
              <a:t>HYSTEROSALPINGOGRAM	</a:t>
            </a:r>
            <a:r>
              <a:rPr sz="2400" b="1" dirty="0">
                <a:latin typeface="Tw Cen MT"/>
                <a:cs typeface="Tw Cen MT"/>
              </a:rPr>
              <a:t>(HSG)</a:t>
            </a:r>
            <a:endParaRPr sz="2400">
              <a:latin typeface="Tw Cen MT"/>
              <a:cs typeface="Tw Cen MT"/>
            </a:endParaRPr>
          </a:p>
          <a:p>
            <a:pPr marL="241300" marR="5080" indent="-228600">
              <a:lnSpc>
                <a:spcPct val="1101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Tw Cen MT"/>
                <a:cs typeface="Tw Cen MT"/>
              </a:rPr>
              <a:t>LOOK </a:t>
            </a:r>
            <a:r>
              <a:rPr sz="2400" spc="-60" dirty="0">
                <a:latin typeface="Tw Cen MT"/>
                <a:cs typeface="Tw Cen MT"/>
              </a:rPr>
              <a:t>AT </a:t>
            </a:r>
            <a:r>
              <a:rPr sz="2400" dirty="0">
                <a:latin typeface="Tw Cen MT"/>
                <a:cs typeface="Tw Cen MT"/>
              </a:rPr>
              <a:t>THE OUTLINE OF</a:t>
            </a:r>
            <a:r>
              <a:rPr sz="2400" spc="-4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UTERUS  AND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TUBES</a:t>
            </a:r>
            <a:endParaRPr sz="2400">
              <a:latin typeface="Tw Cen MT"/>
              <a:cs typeface="Tw Cen MT"/>
            </a:endParaRPr>
          </a:p>
          <a:p>
            <a:pPr marL="241300" marR="875665" indent="-228600">
              <a:lnSpc>
                <a:spcPct val="11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5" dirty="0">
                <a:latin typeface="Tw Cen MT"/>
                <a:cs typeface="Tw Cen MT"/>
              </a:rPr>
              <a:t>PATENCY </a:t>
            </a:r>
            <a:r>
              <a:rPr sz="2400" dirty="0">
                <a:latin typeface="Tw Cen MT"/>
                <a:cs typeface="Tw Cen MT"/>
              </a:rPr>
              <a:t>OF TUBES CAN</a:t>
            </a:r>
            <a:r>
              <a:rPr sz="2400" spc="-7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BE  </a:t>
            </a:r>
            <a:r>
              <a:rPr sz="2400" spc="-10" dirty="0">
                <a:latin typeface="Tw Cen MT"/>
                <a:cs typeface="Tw Cen MT"/>
              </a:rPr>
              <a:t>DEMONSTRATED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1836" y="2983990"/>
            <a:ext cx="3954779" cy="3790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HOW </a:t>
            </a:r>
            <a:r>
              <a:rPr spc="-40" dirty="0"/>
              <a:t>TO </a:t>
            </a:r>
            <a:r>
              <a:rPr spc="-25" dirty="0"/>
              <a:t>INVESTIGATE </a:t>
            </a:r>
            <a:r>
              <a:rPr spc="-5" dirty="0"/>
              <a:t>FOR</a:t>
            </a:r>
            <a:r>
              <a:rPr spc="45" dirty="0"/>
              <a:t> </a:t>
            </a:r>
            <a:r>
              <a:rPr spc="-5" dirty="0"/>
              <a:t>AETIOLOGY?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530" y="2425065"/>
            <a:ext cx="200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w Cen MT"/>
                <a:cs typeface="Tw Cen MT"/>
              </a:rPr>
              <a:t>TUBAL</a:t>
            </a:r>
            <a:r>
              <a:rPr sz="2400" b="1" spc="-90" dirty="0">
                <a:latin typeface="Tw Cen MT"/>
                <a:cs typeface="Tw Cen MT"/>
              </a:rPr>
              <a:t> </a:t>
            </a:r>
            <a:r>
              <a:rPr sz="2400" b="1" dirty="0">
                <a:latin typeface="Tw Cen MT"/>
                <a:cs typeface="Tw Cen MT"/>
              </a:rPr>
              <a:t>DISEASE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9990" y="2234565"/>
            <a:ext cx="4562475" cy="2418715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  <a:tabLst>
                <a:tab pos="3582035" algn="l"/>
              </a:tabLst>
            </a:pPr>
            <a:r>
              <a:rPr sz="2400" b="1" spc="-10" dirty="0">
                <a:latin typeface="Tw Cen MT"/>
                <a:cs typeface="Tw Cen MT"/>
              </a:rPr>
              <a:t>HYSTEROSALPINGOGRAM	</a:t>
            </a:r>
            <a:r>
              <a:rPr sz="2400" b="1" dirty="0">
                <a:latin typeface="Tw Cen MT"/>
                <a:cs typeface="Tw Cen MT"/>
              </a:rPr>
              <a:t>(HSG)</a:t>
            </a:r>
            <a:endParaRPr sz="2400">
              <a:latin typeface="Tw Cen MT"/>
              <a:cs typeface="Tw Cen MT"/>
            </a:endParaRPr>
          </a:p>
          <a:p>
            <a:pPr marL="241300" marR="5080" indent="-228600">
              <a:lnSpc>
                <a:spcPct val="1101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Tw Cen MT"/>
                <a:cs typeface="Tw Cen MT"/>
              </a:rPr>
              <a:t>LOOK </a:t>
            </a:r>
            <a:r>
              <a:rPr sz="2400" spc="-60" dirty="0">
                <a:latin typeface="Tw Cen MT"/>
                <a:cs typeface="Tw Cen MT"/>
              </a:rPr>
              <a:t>AT </a:t>
            </a:r>
            <a:r>
              <a:rPr sz="2400" dirty="0">
                <a:latin typeface="Tw Cen MT"/>
                <a:cs typeface="Tw Cen MT"/>
              </a:rPr>
              <a:t>THE OUTLINE OF</a:t>
            </a:r>
            <a:r>
              <a:rPr sz="2400" spc="-4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UTERUS  AND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TUBES</a:t>
            </a:r>
            <a:endParaRPr sz="2400">
              <a:latin typeface="Tw Cen MT"/>
              <a:cs typeface="Tw Cen MT"/>
            </a:endParaRPr>
          </a:p>
          <a:p>
            <a:pPr marL="241300" marR="875665" indent="-228600">
              <a:lnSpc>
                <a:spcPct val="11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5" dirty="0">
                <a:latin typeface="Tw Cen MT"/>
                <a:cs typeface="Tw Cen MT"/>
              </a:rPr>
              <a:t>PATENCY </a:t>
            </a:r>
            <a:r>
              <a:rPr sz="2400" dirty="0">
                <a:latin typeface="Tw Cen MT"/>
                <a:cs typeface="Tw Cen MT"/>
              </a:rPr>
              <a:t>OF TUBES CAN</a:t>
            </a:r>
            <a:r>
              <a:rPr sz="2400" spc="-7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BE  </a:t>
            </a:r>
            <a:r>
              <a:rPr sz="2400" spc="-10" dirty="0">
                <a:latin typeface="Tw Cen MT"/>
                <a:cs typeface="Tw Cen MT"/>
              </a:rPr>
              <a:t>DEMONSTRATED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3579876"/>
            <a:ext cx="5510784" cy="2569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1665" y="1076705"/>
            <a:ext cx="4329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LEARNING</a:t>
            </a:r>
            <a:r>
              <a:rPr spc="-50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530" y="2225421"/>
            <a:ext cx="9934575" cy="2854960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0" dirty="0">
                <a:latin typeface="Tw Cen MT"/>
                <a:cs typeface="Tw Cen MT"/>
              </a:rPr>
              <a:t>WHAT </a:t>
            </a:r>
            <a:r>
              <a:rPr sz="2400" spc="-5" dirty="0">
                <a:latin typeface="Tw Cen MT"/>
                <a:cs typeface="Tw Cen MT"/>
              </a:rPr>
              <a:t>IS</a:t>
            </a:r>
            <a:r>
              <a:rPr sz="2400" spc="2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INFERTILITY?</a:t>
            </a:r>
            <a:endParaRPr sz="240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0" dirty="0">
                <a:latin typeface="Tw Cen MT"/>
                <a:cs typeface="Tw Cen MT"/>
              </a:rPr>
              <a:t>WHAT </a:t>
            </a:r>
            <a:r>
              <a:rPr sz="2400" dirty="0">
                <a:latin typeface="Tw Cen MT"/>
                <a:cs typeface="Tw Cen MT"/>
              </a:rPr>
              <a:t>ARE THE </a:t>
            </a:r>
            <a:r>
              <a:rPr sz="2400" spc="-15" dirty="0">
                <a:latin typeface="Tw Cen MT"/>
                <a:cs typeface="Tw Cen MT"/>
              </a:rPr>
              <a:t>CAUSES </a:t>
            </a:r>
            <a:r>
              <a:rPr sz="2400" dirty="0">
                <a:latin typeface="Tw Cen MT"/>
                <a:cs typeface="Tw Cen MT"/>
              </a:rPr>
              <a:t>OF</a:t>
            </a:r>
            <a:r>
              <a:rPr sz="2400" spc="3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INFERTILITY?</a:t>
            </a:r>
            <a:endParaRPr sz="240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59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latin typeface="Tw Cen MT"/>
                <a:cs typeface="Tw Cen MT"/>
              </a:rPr>
              <a:t>HOW </a:t>
            </a:r>
            <a:r>
              <a:rPr sz="2400" spc="-20" dirty="0">
                <a:latin typeface="Tw Cen MT"/>
                <a:cs typeface="Tw Cen MT"/>
              </a:rPr>
              <a:t>TO </a:t>
            </a:r>
            <a:r>
              <a:rPr sz="2400" spc="-15" dirty="0">
                <a:latin typeface="Tw Cen MT"/>
                <a:cs typeface="Tw Cen MT"/>
              </a:rPr>
              <a:t>INVESTIGATE </a:t>
            </a:r>
            <a:r>
              <a:rPr sz="2400" dirty="0">
                <a:latin typeface="Tw Cen MT"/>
                <a:cs typeface="Tw Cen MT"/>
              </a:rPr>
              <a:t>FOR </a:t>
            </a:r>
            <a:r>
              <a:rPr sz="2400" spc="-5" dirty="0">
                <a:latin typeface="Tw Cen MT"/>
                <a:cs typeface="Tw Cen MT"/>
              </a:rPr>
              <a:t>AETIOLOGY IN</a:t>
            </a:r>
            <a:r>
              <a:rPr sz="2400" spc="40" dirty="0">
                <a:latin typeface="Tw Cen MT"/>
                <a:cs typeface="Tw Cen MT"/>
              </a:rPr>
              <a:t> </a:t>
            </a:r>
            <a:r>
              <a:rPr sz="2400" spc="-5" dirty="0">
                <a:latin typeface="Tw Cen MT"/>
                <a:cs typeface="Tw Cen MT"/>
              </a:rPr>
              <a:t>INFERTILITY?</a:t>
            </a:r>
            <a:endParaRPr sz="240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latin typeface="Tw Cen MT"/>
                <a:cs typeface="Tw Cen MT"/>
              </a:rPr>
              <a:t>HOW </a:t>
            </a:r>
            <a:r>
              <a:rPr sz="2400" spc="-20" dirty="0">
                <a:latin typeface="Tw Cen MT"/>
                <a:cs typeface="Tw Cen MT"/>
              </a:rPr>
              <a:t>TO </a:t>
            </a:r>
            <a:r>
              <a:rPr sz="2400" spc="-25" dirty="0">
                <a:latin typeface="Tw Cen MT"/>
                <a:cs typeface="Tw Cen MT"/>
              </a:rPr>
              <a:t>TREAT</a:t>
            </a:r>
            <a:r>
              <a:rPr sz="2400" spc="30" dirty="0">
                <a:latin typeface="Tw Cen MT"/>
                <a:cs typeface="Tw Cen MT"/>
              </a:rPr>
              <a:t> </a:t>
            </a:r>
            <a:r>
              <a:rPr sz="2400" spc="-5" dirty="0">
                <a:latin typeface="Tw Cen MT"/>
                <a:cs typeface="Tw Cen MT"/>
              </a:rPr>
              <a:t>INFERTILITY?</a:t>
            </a:r>
            <a:endParaRPr sz="240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latin typeface="Tw Cen MT"/>
                <a:cs typeface="Tw Cen MT"/>
              </a:rPr>
              <a:t>HOW </a:t>
            </a:r>
            <a:r>
              <a:rPr sz="2400" spc="-25" dirty="0">
                <a:latin typeface="Tw Cen MT"/>
                <a:cs typeface="Tw Cen MT"/>
              </a:rPr>
              <a:t>TO </a:t>
            </a:r>
            <a:r>
              <a:rPr sz="2400" spc="-5" dirty="0">
                <a:latin typeface="Tw Cen MT"/>
                <a:cs typeface="Tw Cen MT"/>
              </a:rPr>
              <a:t>DEVELOP </a:t>
            </a:r>
            <a:r>
              <a:rPr sz="2400" dirty="0">
                <a:latin typeface="Tw Cen MT"/>
                <a:cs typeface="Tw Cen MT"/>
              </a:rPr>
              <a:t>A </a:t>
            </a:r>
            <a:r>
              <a:rPr sz="2400" spc="-5" dirty="0">
                <a:latin typeface="Tw Cen MT"/>
                <a:cs typeface="Tw Cen MT"/>
              </a:rPr>
              <a:t>MANAGEMENT </a:t>
            </a:r>
            <a:r>
              <a:rPr sz="2400" dirty="0">
                <a:latin typeface="Tw Cen MT"/>
                <a:cs typeface="Tw Cen MT"/>
              </a:rPr>
              <a:t>PLAN FOR A COUPLE WITH</a:t>
            </a:r>
            <a:r>
              <a:rPr sz="2400" spc="40" dirty="0">
                <a:latin typeface="Tw Cen MT"/>
                <a:cs typeface="Tw Cen MT"/>
              </a:rPr>
              <a:t> </a:t>
            </a:r>
            <a:r>
              <a:rPr sz="2400" spc="-5" dirty="0">
                <a:latin typeface="Tw Cen MT"/>
                <a:cs typeface="Tw Cen MT"/>
              </a:rPr>
              <a:t>INFERTILITY?</a:t>
            </a:r>
            <a:endParaRPr sz="2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HOW </a:t>
            </a:r>
            <a:r>
              <a:rPr spc="-40" dirty="0"/>
              <a:t>TO </a:t>
            </a:r>
            <a:r>
              <a:rPr spc="-25" dirty="0"/>
              <a:t>INVESTIGATE </a:t>
            </a:r>
            <a:r>
              <a:rPr spc="-5" dirty="0"/>
              <a:t>FOR</a:t>
            </a:r>
            <a:r>
              <a:rPr spc="45" dirty="0"/>
              <a:t> </a:t>
            </a:r>
            <a:r>
              <a:rPr spc="-5" dirty="0"/>
              <a:t>AETIOLOGY?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530" y="2425065"/>
            <a:ext cx="200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w Cen MT"/>
                <a:cs typeface="Tw Cen MT"/>
              </a:rPr>
              <a:t>TUBAL</a:t>
            </a:r>
            <a:r>
              <a:rPr sz="2400" b="1" spc="-90" dirty="0">
                <a:latin typeface="Tw Cen MT"/>
                <a:cs typeface="Tw Cen MT"/>
              </a:rPr>
              <a:t> </a:t>
            </a:r>
            <a:r>
              <a:rPr sz="2400" b="1" dirty="0">
                <a:latin typeface="Tw Cen MT"/>
                <a:cs typeface="Tw Cen MT"/>
              </a:rPr>
              <a:t>DISEASE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9990" y="2234565"/>
            <a:ext cx="4754880" cy="294767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400" b="1" spc="-30" dirty="0">
                <a:latin typeface="Tw Cen MT"/>
                <a:cs typeface="Tw Cen MT"/>
              </a:rPr>
              <a:t>LAPAROSCOPY </a:t>
            </a:r>
            <a:r>
              <a:rPr sz="2400" b="1" dirty="0">
                <a:latin typeface="Tw Cen MT"/>
                <a:cs typeface="Tw Cen MT"/>
              </a:rPr>
              <a:t>AND </a:t>
            </a:r>
            <a:r>
              <a:rPr sz="2400" b="1" spc="-35" dirty="0">
                <a:latin typeface="Tw Cen MT"/>
                <a:cs typeface="Tw Cen MT"/>
              </a:rPr>
              <a:t>DYE</a:t>
            </a:r>
            <a:r>
              <a:rPr sz="2400" b="1" spc="-15" dirty="0">
                <a:latin typeface="Tw Cen MT"/>
                <a:cs typeface="Tw Cen MT"/>
              </a:rPr>
              <a:t> </a:t>
            </a:r>
            <a:r>
              <a:rPr sz="2400" b="1" spc="-5" dirty="0">
                <a:latin typeface="Tw Cen MT"/>
                <a:cs typeface="Tw Cen MT"/>
              </a:rPr>
              <a:t>TEST</a:t>
            </a:r>
            <a:endParaRPr sz="240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2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w Cen MT"/>
                <a:cs typeface="Tw Cen MT"/>
              </a:rPr>
              <a:t>ASSESS TUBES </a:t>
            </a:r>
            <a:r>
              <a:rPr sz="2400" b="1" dirty="0">
                <a:latin typeface="Tw Cen MT"/>
                <a:cs typeface="Tw Cen MT"/>
              </a:rPr>
              <a:t>AND</a:t>
            </a:r>
            <a:r>
              <a:rPr sz="2400" b="1" spc="-40" dirty="0">
                <a:latin typeface="Tw Cen MT"/>
                <a:cs typeface="Tw Cen MT"/>
              </a:rPr>
              <a:t> </a:t>
            </a:r>
            <a:r>
              <a:rPr sz="2400" b="1" spc="-20" dirty="0">
                <a:latin typeface="Tw Cen MT"/>
                <a:cs typeface="Tw Cen MT"/>
              </a:rPr>
              <a:t>PELVIS</a:t>
            </a:r>
            <a:endParaRPr sz="2400">
              <a:latin typeface="Tw Cen MT"/>
              <a:cs typeface="Tw Cen MT"/>
            </a:endParaRPr>
          </a:p>
          <a:p>
            <a:pPr marL="241300" marR="1373505" indent="-228600">
              <a:lnSpc>
                <a:spcPct val="11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w Cen MT"/>
                <a:cs typeface="Tw Cen MT"/>
              </a:rPr>
              <a:t>WHEN </a:t>
            </a:r>
            <a:r>
              <a:rPr sz="2400" spc="-15" dirty="0">
                <a:latin typeface="Tw Cen MT"/>
                <a:cs typeface="Tw Cen MT"/>
              </a:rPr>
              <a:t>PELVIC </a:t>
            </a:r>
            <a:r>
              <a:rPr sz="2400" dirty="0">
                <a:latin typeface="Tw Cen MT"/>
                <a:cs typeface="Tw Cen MT"/>
              </a:rPr>
              <a:t>DISEASE</a:t>
            </a:r>
            <a:r>
              <a:rPr sz="2400" spc="-85" dirty="0">
                <a:latin typeface="Tw Cen MT"/>
                <a:cs typeface="Tw Cen MT"/>
              </a:rPr>
              <a:t> </a:t>
            </a:r>
            <a:r>
              <a:rPr sz="2400" spc="-5" dirty="0">
                <a:latin typeface="Tw Cen MT"/>
                <a:cs typeface="Tw Cen MT"/>
              </a:rPr>
              <a:t>IS  </a:t>
            </a:r>
            <a:r>
              <a:rPr sz="2400" dirty="0">
                <a:latin typeface="Tw Cen MT"/>
                <a:cs typeface="Tw Cen MT"/>
              </a:rPr>
              <a:t>SUSPECTED</a:t>
            </a:r>
            <a:endParaRPr sz="2400">
              <a:latin typeface="Tw Cen MT"/>
              <a:cs typeface="Tw Cen MT"/>
            </a:endParaRPr>
          </a:p>
          <a:p>
            <a:pPr marL="241300" marR="5080" indent="-228600">
              <a:lnSpc>
                <a:spcPct val="1101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w Cen MT"/>
                <a:cs typeface="Tw Cen MT"/>
              </a:rPr>
              <a:t>CORRECTIVE </a:t>
            </a:r>
            <a:r>
              <a:rPr sz="2400" spc="-20" dirty="0">
                <a:latin typeface="Tw Cen MT"/>
                <a:cs typeface="Tw Cen MT"/>
              </a:rPr>
              <a:t>SURGERY </a:t>
            </a:r>
            <a:r>
              <a:rPr sz="2400" dirty="0">
                <a:latin typeface="Tw Cen MT"/>
                <a:cs typeface="Tw Cen MT"/>
              </a:rPr>
              <a:t>ALSO </a:t>
            </a:r>
            <a:r>
              <a:rPr sz="2400" spc="-60" dirty="0">
                <a:latin typeface="Tw Cen MT"/>
                <a:cs typeface="Tw Cen MT"/>
              </a:rPr>
              <a:t>AT </a:t>
            </a:r>
            <a:r>
              <a:rPr sz="2400" dirty="0">
                <a:latin typeface="Tw Cen MT"/>
                <a:cs typeface="Tw Cen MT"/>
              </a:rPr>
              <a:t>THE  SAME</a:t>
            </a:r>
            <a:r>
              <a:rPr sz="2400" spc="-5" dirty="0">
                <a:latin typeface="Tw Cen MT"/>
                <a:cs typeface="Tw Cen MT"/>
              </a:rPr>
              <a:t> TIME.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5656" y="3012947"/>
            <a:ext cx="5190744" cy="3845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HOW </a:t>
            </a:r>
            <a:r>
              <a:rPr spc="-40" dirty="0"/>
              <a:t>TO </a:t>
            </a:r>
            <a:r>
              <a:rPr spc="-25" dirty="0"/>
              <a:t>INVESTIGATE </a:t>
            </a:r>
            <a:r>
              <a:rPr spc="-5" dirty="0"/>
              <a:t>FOR</a:t>
            </a:r>
            <a:r>
              <a:rPr spc="45" dirty="0"/>
              <a:t> </a:t>
            </a:r>
            <a:r>
              <a:rPr spc="-5" dirty="0"/>
              <a:t>AETIOLOGY?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530" y="2425065"/>
            <a:ext cx="3368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w Cen MT"/>
                <a:cs typeface="Tw Cen MT"/>
              </a:rPr>
              <a:t>UTERINE</a:t>
            </a:r>
            <a:r>
              <a:rPr sz="2400" b="1" spc="-45" dirty="0">
                <a:latin typeface="Tw Cen MT"/>
                <a:cs typeface="Tw Cen MT"/>
              </a:rPr>
              <a:t> </a:t>
            </a:r>
            <a:r>
              <a:rPr sz="2400" b="1" spc="-5" dirty="0">
                <a:latin typeface="Tw Cen MT"/>
                <a:cs typeface="Tw Cen MT"/>
              </a:rPr>
              <a:t>ABNORMALITIES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9990" y="2225421"/>
            <a:ext cx="4679950" cy="1627505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400" b="1" spc="-10" dirty="0">
                <a:latin typeface="Tw Cen MT"/>
                <a:cs typeface="Tw Cen MT"/>
              </a:rPr>
              <a:t>ULTRASOUND</a:t>
            </a:r>
            <a:r>
              <a:rPr sz="2400" b="1" spc="-20" dirty="0">
                <a:latin typeface="Tw Cen MT"/>
                <a:cs typeface="Tw Cen MT"/>
              </a:rPr>
              <a:t> </a:t>
            </a:r>
            <a:r>
              <a:rPr sz="2400" b="1" spc="-5" dirty="0">
                <a:latin typeface="Tw Cen MT"/>
                <a:cs typeface="Tw Cen MT"/>
              </a:rPr>
              <a:t>SCAN</a:t>
            </a:r>
            <a:endParaRPr sz="240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Tw Cen MT"/>
                <a:cs typeface="Tw Cen MT"/>
              </a:rPr>
              <a:t>GROWTHS </a:t>
            </a:r>
            <a:r>
              <a:rPr sz="2400" dirty="0">
                <a:latin typeface="Tw Cen MT"/>
                <a:cs typeface="Tw Cen MT"/>
              </a:rPr>
              <a:t>AND </a:t>
            </a:r>
            <a:r>
              <a:rPr sz="2400" spc="-20" dirty="0">
                <a:latin typeface="Tw Cen MT"/>
                <a:cs typeface="Tw Cen MT"/>
              </a:rPr>
              <a:t>INDENTATIONS</a:t>
            </a:r>
            <a:endParaRPr sz="2400">
              <a:latin typeface="Tw Cen MT"/>
              <a:cs typeface="Tw Cen MT"/>
            </a:endParaRPr>
          </a:p>
          <a:p>
            <a:pPr marL="698500" lvl="1" indent="-228600">
              <a:lnSpc>
                <a:spcPct val="100000"/>
              </a:lnSpc>
              <a:spcBef>
                <a:spcPts val="10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Tw Cen MT"/>
                <a:cs typeface="Tw Cen MT"/>
              </a:rPr>
              <a:t>FIBROIDS, </a:t>
            </a:r>
            <a:r>
              <a:rPr sz="2200" spc="-25" dirty="0">
                <a:latin typeface="Tw Cen MT"/>
                <a:cs typeface="Tw Cen MT"/>
              </a:rPr>
              <a:t>POLYPS,</a:t>
            </a:r>
            <a:r>
              <a:rPr sz="2200" spc="5" dirty="0">
                <a:latin typeface="Tw Cen MT"/>
                <a:cs typeface="Tw Cen MT"/>
              </a:rPr>
              <a:t> </a:t>
            </a:r>
            <a:r>
              <a:rPr sz="2200" spc="-15" dirty="0">
                <a:latin typeface="Tw Cen MT"/>
                <a:cs typeface="Tw Cen MT"/>
              </a:rPr>
              <a:t>ADENOMYOSIS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37559"/>
            <a:ext cx="4916424" cy="3154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HOW </a:t>
            </a:r>
            <a:r>
              <a:rPr spc="-40" dirty="0"/>
              <a:t>TO </a:t>
            </a:r>
            <a:r>
              <a:rPr spc="-25" dirty="0"/>
              <a:t>INVESTIGATE </a:t>
            </a:r>
            <a:r>
              <a:rPr spc="-5" dirty="0"/>
              <a:t>FOR</a:t>
            </a:r>
            <a:r>
              <a:rPr spc="45" dirty="0"/>
              <a:t> </a:t>
            </a:r>
            <a:r>
              <a:rPr spc="-5" dirty="0"/>
              <a:t>AETIOLOGY?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530" y="2425065"/>
            <a:ext cx="3368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w Cen MT"/>
                <a:cs typeface="Tw Cen MT"/>
              </a:rPr>
              <a:t>UTERINE</a:t>
            </a:r>
            <a:r>
              <a:rPr sz="2400" b="1" spc="-45" dirty="0">
                <a:latin typeface="Tw Cen MT"/>
                <a:cs typeface="Tw Cen MT"/>
              </a:rPr>
              <a:t> </a:t>
            </a:r>
            <a:r>
              <a:rPr sz="2400" b="1" spc="-5" dirty="0">
                <a:latin typeface="Tw Cen MT"/>
                <a:cs typeface="Tw Cen MT"/>
              </a:rPr>
              <a:t>ABNORMALITIES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9990" y="2225421"/>
            <a:ext cx="4679950" cy="2188845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400" b="1" spc="-10" dirty="0">
                <a:latin typeface="Tw Cen MT"/>
                <a:cs typeface="Tw Cen MT"/>
              </a:rPr>
              <a:t>ULTRASOUND</a:t>
            </a:r>
            <a:r>
              <a:rPr sz="2400" b="1" spc="-20" dirty="0">
                <a:latin typeface="Tw Cen MT"/>
                <a:cs typeface="Tw Cen MT"/>
              </a:rPr>
              <a:t> </a:t>
            </a:r>
            <a:r>
              <a:rPr sz="2400" b="1" spc="-5" dirty="0">
                <a:latin typeface="Tw Cen MT"/>
                <a:cs typeface="Tw Cen MT"/>
              </a:rPr>
              <a:t>SCAN</a:t>
            </a:r>
            <a:endParaRPr sz="240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Tw Cen MT"/>
                <a:cs typeface="Tw Cen MT"/>
              </a:rPr>
              <a:t>GROWTHS </a:t>
            </a:r>
            <a:r>
              <a:rPr sz="2400" dirty="0">
                <a:latin typeface="Tw Cen MT"/>
                <a:cs typeface="Tw Cen MT"/>
              </a:rPr>
              <a:t>AND </a:t>
            </a:r>
            <a:r>
              <a:rPr sz="2400" spc="-20" dirty="0">
                <a:latin typeface="Tw Cen MT"/>
                <a:cs typeface="Tw Cen MT"/>
              </a:rPr>
              <a:t>INDENTATIONS</a:t>
            </a:r>
            <a:endParaRPr sz="2400">
              <a:latin typeface="Tw Cen MT"/>
              <a:cs typeface="Tw Cen MT"/>
            </a:endParaRPr>
          </a:p>
          <a:p>
            <a:pPr marL="698500" lvl="1" indent="-228600">
              <a:lnSpc>
                <a:spcPct val="100000"/>
              </a:lnSpc>
              <a:spcBef>
                <a:spcPts val="10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Tw Cen MT"/>
                <a:cs typeface="Tw Cen MT"/>
              </a:rPr>
              <a:t>FIBROIDS, </a:t>
            </a:r>
            <a:r>
              <a:rPr sz="2200" spc="-25" dirty="0">
                <a:latin typeface="Tw Cen MT"/>
                <a:cs typeface="Tw Cen MT"/>
              </a:rPr>
              <a:t>POLYPS,</a:t>
            </a:r>
            <a:r>
              <a:rPr sz="2200" spc="5" dirty="0">
                <a:latin typeface="Tw Cen MT"/>
                <a:cs typeface="Tw Cen MT"/>
              </a:rPr>
              <a:t> </a:t>
            </a:r>
            <a:r>
              <a:rPr sz="2200" spc="-15" dirty="0">
                <a:latin typeface="Tw Cen MT"/>
                <a:cs typeface="Tw Cen MT"/>
              </a:rPr>
              <a:t>ADENOMYOSIS</a:t>
            </a:r>
            <a:endParaRPr sz="220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w Cen MT"/>
                <a:cs typeface="Tw Cen MT"/>
              </a:rPr>
              <a:t>3D SCAN </a:t>
            </a:r>
            <a:r>
              <a:rPr sz="2400" spc="-20" dirty="0">
                <a:latin typeface="Tw Cen MT"/>
                <a:cs typeface="Tw Cen MT"/>
              </a:rPr>
              <a:t>TO </a:t>
            </a:r>
            <a:r>
              <a:rPr sz="2400" dirty="0">
                <a:latin typeface="Tw Cen MT"/>
                <a:cs typeface="Tw Cen MT"/>
              </a:rPr>
              <a:t>ASSESS</a:t>
            </a:r>
            <a:r>
              <a:rPr sz="2400" spc="-20" dirty="0">
                <a:latin typeface="Tw Cen MT"/>
                <a:cs typeface="Tw Cen MT"/>
              </a:rPr>
              <a:t> </a:t>
            </a:r>
            <a:r>
              <a:rPr sz="2400" spc="-35" dirty="0">
                <a:latin typeface="Tw Cen MT"/>
                <a:cs typeface="Tw Cen MT"/>
              </a:rPr>
              <a:t>CAVITY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4923" y="3063239"/>
            <a:ext cx="4834128" cy="3625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HOW </a:t>
            </a:r>
            <a:r>
              <a:rPr spc="-40" dirty="0"/>
              <a:t>TO </a:t>
            </a:r>
            <a:r>
              <a:rPr spc="-25" dirty="0"/>
              <a:t>INVESTIGATE </a:t>
            </a:r>
            <a:r>
              <a:rPr spc="-5" dirty="0"/>
              <a:t>FOR</a:t>
            </a:r>
            <a:r>
              <a:rPr spc="45" dirty="0"/>
              <a:t> </a:t>
            </a:r>
            <a:r>
              <a:rPr spc="-5" dirty="0"/>
              <a:t>AETIOLOGY?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530" y="2425065"/>
            <a:ext cx="3368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w Cen MT"/>
                <a:cs typeface="Tw Cen MT"/>
              </a:rPr>
              <a:t>UTERINE</a:t>
            </a:r>
            <a:r>
              <a:rPr sz="2400" b="1" spc="-45" dirty="0">
                <a:latin typeface="Tw Cen MT"/>
                <a:cs typeface="Tw Cen MT"/>
              </a:rPr>
              <a:t> </a:t>
            </a:r>
            <a:r>
              <a:rPr sz="2400" b="1" spc="-5" dirty="0">
                <a:latin typeface="Tw Cen MT"/>
                <a:cs typeface="Tw Cen MT"/>
              </a:rPr>
              <a:t>ABNORMALITIES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9990" y="2225421"/>
            <a:ext cx="4679950" cy="2755900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400" b="1" spc="-10" dirty="0">
                <a:latin typeface="Tw Cen MT"/>
                <a:cs typeface="Tw Cen MT"/>
              </a:rPr>
              <a:t>ULTRASOUND</a:t>
            </a:r>
            <a:r>
              <a:rPr sz="2400" b="1" spc="-20" dirty="0">
                <a:latin typeface="Tw Cen MT"/>
                <a:cs typeface="Tw Cen MT"/>
              </a:rPr>
              <a:t> </a:t>
            </a:r>
            <a:r>
              <a:rPr sz="2400" b="1" spc="-5" dirty="0">
                <a:latin typeface="Tw Cen MT"/>
                <a:cs typeface="Tw Cen MT"/>
              </a:rPr>
              <a:t>SCAN</a:t>
            </a:r>
            <a:endParaRPr sz="240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Tw Cen MT"/>
                <a:cs typeface="Tw Cen MT"/>
              </a:rPr>
              <a:t>GROWTHS </a:t>
            </a:r>
            <a:r>
              <a:rPr sz="2400" dirty="0">
                <a:latin typeface="Tw Cen MT"/>
                <a:cs typeface="Tw Cen MT"/>
              </a:rPr>
              <a:t>AND </a:t>
            </a:r>
            <a:r>
              <a:rPr sz="2400" spc="-20" dirty="0">
                <a:latin typeface="Tw Cen MT"/>
                <a:cs typeface="Tw Cen MT"/>
              </a:rPr>
              <a:t>INDENTATIONS</a:t>
            </a:r>
            <a:endParaRPr sz="2400">
              <a:latin typeface="Tw Cen MT"/>
              <a:cs typeface="Tw Cen MT"/>
            </a:endParaRPr>
          </a:p>
          <a:p>
            <a:pPr marL="698500" lvl="1" indent="-228600">
              <a:lnSpc>
                <a:spcPct val="100000"/>
              </a:lnSpc>
              <a:spcBef>
                <a:spcPts val="10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Tw Cen MT"/>
                <a:cs typeface="Tw Cen MT"/>
              </a:rPr>
              <a:t>FIBROIDS, </a:t>
            </a:r>
            <a:r>
              <a:rPr sz="2200" spc="-25" dirty="0">
                <a:latin typeface="Tw Cen MT"/>
                <a:cs typeface="Tw Cen MT"/>
              </a:rPr>
              <a:t>POLYPS,</a:t>
            </a:r>
            <a:r>
              <a:rPr sz="2200" spc="5" dirty="0">
                <a:latin typeface="Tw Cen MT"/>
                <a:cs typeface="Tw Cen MT"/>
              </a:rPr>
              <a:t> </a:t>
            </a:r>
            <a:r>
              <a:rPr sz="2200" spc="-15" dirty="0">
                <a:latin typeface="Tw Cen MT"/>
                <a:cs typeface="Tw Cen MT"/>
              </a:rPr>
              <a:t>ADENOMYOSIS</a:t>
            </a:r>
            <a:endParaRPr sz="220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w Cen MT"/>
                <a:cs typeface="Tw Cen MT"/>
              </a:rPr>
              <a:t>3D SCAN </a:t>
            </a:r>
            <a:r>
              <a:rPr sz="2400" spc="-20" dirty="0">
                <a:latin typeface="Tw Cen MT"/>
                <a:cs typeface="Tw Cen MT"/>
              </a:rPr>
              <a:t>TO </a:t>
            </a:r>
            <a:r>
              <a:rPr sz="2400" dirty="0">
                <a:latin typeface="Tw Cen MT"/>
                <a:cs typeface="Tw Cen MT"/>
              </a:rPr>
              <a:t>ASSESS</a:t>
            </a:r>
            <a:r>
              <a:rPr sz="2400" spc="-20" dirty="0">
                <a:latin typeface="Tw Cen MT"/>
                <a:cs typeface="Tw Cen MT"/>
              </a:rPr>
              <a:t> </a:t>
            </a:r>
            <a:r>
              <a:rPr sz="2400" spc="-35" dirty="0">
                <a:latin typeface="Tw Cen MT"/>
                <a:cs typeface="Tw Cen MT"/>
              </a:rPr>
              <a:t>CAVITY</a:t>
            </a:r>
            <a:endParaRPr sz="240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w Cen MT"/>
                <a:cs typeface="Tw Cen MT"/>
              </a:rPr>
              <a:t>HYSTEROSCOPY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0183" y="3217164"/>
            <a:ext cx="4572000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5697" y="1076705"/>
            <a:ext cx="5340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HOW </a:t>
            </a:r>
            <a:r>
              <a:rPr spc="-40" dirty="0"/>
              <a:t>TO TREAT</a:t>
            </a:r>
            <a:r>
              <a:rPr spc="25" dirty="0"/>
              <a:t> </a:t>
            </a:r>
            <a:r>
              <a:rPr spc="-10" dirty="0"/>
              <a:t>INFERTILITY?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530" y="2276829"/>
            <a:ext cx="4523105" cy="390461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6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w Cen MT"/>
                <a:cs typeface="Tw Cen MT"/>
              </a:rPr>
              <a:t>SPECIFIC</a:t>
            </a:r>
            <a:r>
              <a:rPr sz="2400" spc="-25" dirty="0"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TREATMENT</a:t>
            </a:r>
            <a:endParaRPr sz="24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20" dirty="0">
                <a:latin typeface="Tw Cen MT"/>
                <a:cs typeface="Tw Cen MT"/>
              </a:rPr>
              <a:t>MYOMECTOMY</a:t>
            </a:r>
            <a:endParaRPr sz="22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102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Tw Cen MT"/>
                <a:cs typeface="Tw Cen MT"/>
              </a:rPr>
              <a:t>POLIPECTOMY</a:t>
            </a:r>
            <a:endParaRPr sz="22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103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15" dirty="0">
                <a:latin typeface="Tw Cen MT"/>
                <a:cs typeface="Tw Cen MT"/>
              </a:rPr>
              <a:t>OVUALTION</a:t>
            </a:r>
            <a:r>
              <a:rPr sz="2200" dirty="0">
                <a:latin typeface="Tw Cen MT"/>
                <a:cs typeface="Tw Cen MT"/>
              </a:rPr>
              <a:t> </a:t>
            </a:r>
            <a:r>
              <a:rPr sz="2200" spc="-5" dirty="0">
                <a:latin typeface="Tw Cen MT"/>
                <a:cs typeface="Tw Cen MT"/>
              </a:rPr>
              <a:t>INDUCTION</a:t>
            </a:r>
            <a:endParaRPr sz="220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w Cen MT"/>
                <a:cs typeface="Tw Cen MT"/>
              </a:rPr>
              <a:t>EMPIRICAL</a:t>
            </a:r>
            <a:r>
              <a:rPr sz="2400" spc="-15" dirty="0">
                <a:latin typeface="Tw Cen MT"/>
                <a:cs typeface="Tw Cen MT"/>
              </a:rPr>
              <a:t> TREATMENT</a:t>
            </a:r>
            <a:endParaRPr sz="24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20" dirty="0">
                <a:latin typeface="Tw Cen MT"/>
                <a:cs typeface="Tw Cen MT"/>
              </a:rPr>
              <a:t>AUGMENTATION </a:t>
            </a:r>
            <a:r>
              <a:rPr sz="2200" spc="-5" dirty="0">
                <a:latin typeface="Tw Cen MT"/>
                <a:cs typeface="Tw Cen MT"/>
              </a:rPr>
              <a:t>OF</a:t>
            </a:r>
            <a:r>
              <a:rPr sz="2200" spc="-45" dirty="0">
                <a:latin typeface="Tw Cen MT"/>
                <a:cs typeface="Tw Cen MT"/>
              </a:rPr>
              <a:t> </a:t>
            </a:r>
            <a:r>
              <a:rPr sz="2200" spc="-20" dirty="0">
                <a:latin typeface="Tw Cen MT"/>
                <a:cs typeface="Tw Cen MT"/>
              </a:rPr>
              <a:t>OVULATION</a:t>
            </a:r>
            <a:endParaRPr sz="22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103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Tw Cen MT"/>
                <a:cs typeface="Tw Cen MT"/>
              </a:rPr>
              <a:t>INTRAUTERINE</a:t>
            </a:r>
            <a:r>
              <a:rPr sz="2200" spc="-15" dirty="0">
                <a:latin typeface="Tw Cen MT"/>
                <a:cs typeface="Tw Cen MT"/>
              </a:rPr>
              <a:t> INSEMINATION</a:t>
            </a:r>
            <a:endParaRPr sz="22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102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Tw Cen MT"/>
                <a:cs typeface="Tw Cen MT"/>
              </a:rPr>
              <a:t>IN VITRO</a:t>
            </a:r>
            <a:r>
              <a:rPr sz="2200" spc="5" dirty="0">
                <a:latin typeface="Tw Cen MT"/>
                <a:cs typeface="Tw Cen MT"/>
              </a:rPr>
              <a:t> </a:t>
            </a:r>
            <a:r>
              <a:rPr sz="2200" spc="-15" dirty="0">
                <a:latin typeface="Tw Cen MT"/>
                <a:cs typeface="Tw Cen MT"/>
              </a:rPr>
              <a:t>FERTILISATION</a:t>
            </a:r>
            <a:endParaRPr sz="2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023" y="1076705"/>
            <a:ext cx="82556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OVULATION </a:t>
            </a:r>
            <a:r>
              <a:rPr spc="-5" dirty="0"/>
              <a:t>INDUCTION </a:t>
            </a:r>
            <a:r>
              <a:rPr dirty="0"/>
              <a:t>/</a:t>
            </a:r>
            <a:r>
              <a:rPr spc="-5" dirty="0"/>
              <a:t> </a:t>
            </a:r>
            <a:r>
              <a:rPr spc="-35" dirty="0"/>
              <a:t>AUGMENTATION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530" y="2296134"/>
            <a:ext cx="7825105" cy="399034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w Cen MT"/>
                <a:cs typeface="Tw Cen MT"/>
              </a:rPr>
              <a:t>INDUCTION - </a:t>
            </a:r>
            <a:r>
              <a:rPr sz="2000" spc="-5" dirty="0">
                <a:latin typeface="Tw Cen MT"/>
                <a:cs typeface="Tw Cen MT"/>
              </a:rPr>
              <a:t>IN </a:t>
            </a:r>
            <a:r>
              <a:rPr sz="2000" dirty="0">
                <a:latin typeface="Tw Cen MT"/>
                <a:cs typeface="Tw Cen MT"/>
              </a:rPr>
              <a:t>THE PRESENCE OF</a:t>
            </a:r>
            <a:r>
              <a:rPr sz="2000" spc="-9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ANOVULATION</a:t>
            </a:r>
            <a:endParaRPr sz="20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Tw Cen MT"/>
                <a:cs typeface="Tw Cen MT"/>
              </a:rPr>
              <a:t>FIND THE </a:t>
            </a:r>
            <a:r>
              <a:rPr sz="2000" spc="-10" dirty="0">
                <a:latin typeface="Tw Cen MT"/>
                <a:cs typeface="Tw Cen MT"/>
              </a:rPr>
              <a:t>UNDERLYING</a:t>
            </a:r>
            <a:r>
              <a:rPr sz="2000" spc="-30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CAUSE</a:t>
            </a:r>
            <a:endParaRPr sz="2000">
              <a:latin typeface="Tw Cen MT"/>
              <a:cs typeface="Tw Cen MT"/>
            </a:endParaRPr>
          </a:p>
          <a:p>
            <a:pPr marL="1155700" lvl="2" indent="-229235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20" dirty="0">
                <a:latin typeface="Tw Cen MT"/>
                <a:cs typeface="Tw Cen MT"/>
              </a:rPr>
              <a:t>TREAT </a:t>
            </a:r>
            <a:r>
              <a:rPr sz="2000" spc="-5" dirty="0">
                <a:latin typeface="Tw Cen MT"/>
                <a:cs typeface="Tw Cen MT"/>
              </a:rPr>
              <a:t>IF </a:t>
            </a:r>
            <a:r>
              <a:rPr sz="2000" dirty="0">
                <a:latin typeface="Tw Cen MT"/>
                <a:cs typeface="Tw Cen MT"/>
              </a:rPr>
              <a:t>A </a:t>
            </a:r>
            <a:r>
              <a:rPr sz="2000" spc="-15" dirty="0">
                <a:latin typeface="Tw Cen MT"/>
                <a:cs typeface="Tw Cen MT"/>
              </a:rPr>
              <a:t>TREATABLE </a:t>
            </a:r>
            <a:r>
              <a:rPr sz="2000" spc="-10" dirty="0">
                <a:latin typeface="Tw Cen MT"/>
                <a:cs typeface="Tw Cen MT"/>
              </a:rPr>
              <a:t>CAUSE</a:t>
            </a:r>
            <a:r>
              <a:rPr sz="2000" spc="-3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PRESENT</a:t>
            </a:r>
            <a:endParaRPr sz="2000">
              <a:latin typeface="Tw Cen MT"/>
              <a:cs typeface="Tw Cen MT"/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Tw Cen MT"/>
                <a:cs typeface="Tw Cen MT"/>
              </a:rPr>
              <a:t>AUGMENT </a:t>
            </a:r>
            <a:r>
              <a:rPr sz="2200" spc="-5" dirty="0">
                <a:latin typeface="Tw Cen MT"/>
                <a:cs typeface="Tw Cen MT"/>
              </a:rPr>
              <a:t>/ INDUCE </a:t>
            </a:r>
            <a:r>
              <a:rPr sz="2200" spc="-20" dirty="0">
                <a:latin typeface="Tw Cen MT"/>
                <a:cs typeface="Tw Cen MT"/>
              </a:rPr>
              <a:t>OVULATION </a:t>
            </a:r>
            <a:r>
              <a:rPr sz="2200" dirty="0">
                <a:latin typeface="Tw Cen MT"/>
                <a:cs typeface="Tw Cen MT"/>
              </a:rPr>
              <a:t>BY HORMONAL</a:t>
            </a:r>
            <a:r>
              <a:rPr sz="2200" spc="10" dirty="0">
                <a:latin typeface="Tw Cen MT"/>
                <a:cs typeface="Tw Cen MT"/>
              </a:rPr>
              <a:t> </a:t>
            </a:r>
            <a:r>
              <a:rPr sz="2200" spc="-10" dirty="0">
                <a:latin typeface="Tw Cen MT"/>
                <a:cs typeface="Tw Cen MT"/>
              </a:rPr>
              <a:t>MANIPULATION</a:t>
            </a:r>
            <a:endParaRPr sz="2200">
              <a:latin typeface="Tw Cen MT"/>
              <a:cs typeface="Tw Cen MT"/>
            </a:endParaRPr>
          </a:p>
          <a:p>
            <a:pPr marL="1155700" lvl="1" indent="-229235">
              <a:lnSpc>
                <a:spcPct val="100000"/>
              </a:lnSpc>
              <a:spcBef>
                <a:spcPts val="10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w Cen MT"/>
                <a:cs typeface="Tw Cen MT"/>
              </a:rPr>
              <a:t>CLOMIFENE </a:t>
            </a:r>
            <a:r>
              <a:rPr sz="2000" dirty="0">
                <a:latin typeface="Tw Cen MT"/>
                <a:cs typeface="Tw Cen MT"/>
              </a:rPr>
              <a:t>/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spc="-5" dirty="0">
                <a:latin typeface="Tw Cen MT"/>
                <a:cs typeface="Tw Cen MT"/>
              </a:rPr>
              <a:t>TAMOXIFENE</a:t>
            </a:r>
            <a:endParaRPr sz="2000">
              <a:latin typeface="Tw Cen MT"/>
              <a:cs typeface="Tw Cen MT"/>
            </a:endParaRPr>
          </a:p>
          <a:p>
            <a:pPr marL="1155700" lvl="1" indent="-229235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w Cen MT"/>
                <a:cs typeface="Tw Cen MT"/>
              </a:rPr>
              <a:t>LETROZOLE</a:t>
            </a:r>
            <a:endParaRPr sz="2000">
              <a:latin typeface="Tw Cen MT"/>
              <a:cs typeface="Tw Cen MT"/>
            </a:endParaRPr>
          </a:p>
          <a:p>
            <a:pPr marL="1155700" lvl="1" indent="-229235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w Cen MT"/>
                <a:cs typeface="Tw Cen MT"/>
              </a:rPr>
              <a:t>GONADOTROPINS</a:t>
            </a:r>
            <a:endParaRPr sz="2000">
              <a:latin typeface="Tw Cen MT"/>
              <a:cs typeface="Tw Cen MT"/>
            </a:endParaRPr>
          </a:p>
          <a:p>
            <a:pPr marL="1155700" lvl="1" indent="-229235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5" dirty="0">
                <a:latin typeface="Tw Cen MT"/>
                <a:cs typeface="Tw Cen MT"/>
              </a:rPr>
              <a:t>LAPAROSCOPIC </a:t>
            </a:r>
            <a:r>
              <a:rPr sz="2000" spc="-25" dirty="0">
                <a:latin typeface="Tw Cen MT"/>
                <a:cs typeface="Tw Cen MT"/>
              </a:rPr>
              <a:t>OVARIAN </a:t>
            </a:r>
            <a:r>
              <a:rPr sz="2000" spc="-5" dirty="0">
                <a:latin typeface="Tw Cen MT"/>
                <a:cs typeface="Tw Cen MT"/>
              </a:rPr>
              <a:t>DRILLING </a:t>
            </a:r>
            <a:r>
              <a:rPr sz="2000" spc="-20" dirty="0">
                <a:latin typeface="Tw Cen MT"/>
                <a:cs typeface="Tw Cen MT"/>
              </a:rPr>
              <a:t>(ONLY </a:t>
            </a:r>
            <a:r>
              <a:rPr sz="2000" spc="-5" dirty="0">
                <a:latin typeface="Tw Cen MT"/>
                <a:cs typeface="Tw Cen MT"/>
              </a:rPr>
              <a:t>IN</a:t>
            </a:r>
            <a:r>
              <a:rPr sz="2000" spc="-3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PCOS)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494" y="1076705"/>
            <a:ext cx="5558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INTRAUTERINE</a:t>
            </a:r>
            <a:r>
              <a:rPr spc="-50" dirty="0"/>
              <a:t> </a:t>
            </a:r>
            <a:r>
              <a:rPr spc="-20" dirty="0"/>
              <a:t>INSEMINATION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530" y="2266277"/>
            <a:ext cx="4739005" cy="300799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5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w Cen MT"/>
                <a:cs typeface="Tw Cen MT"/>
              </a:rPr>
              <a:t>INCLUDE </a:t>
            </a:r>
            <a:r>
              <a:rPr sz="2400" spc="-30" dirty="0">
                <a:latin typeface="Tw Cen MT"/>
                <a:cs typeface="Tw Cen MT"/>
              </a:rPr>
              <a:t>VARIOUS</a:t>
            </a:r>
            <a:r>
              <a:rPr sz="2400" dirty="0">
                <a:latin typeface="Tw Cen MT"/>
                <a:cs typeface="Tw Cen MT"/>
              </a:rPr>
              <a:t> STEPS</a:t>
            </a:r>
            <a:endParaRPr sz="24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104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5" dirty="0">
                <a:latin typeface="Tw Cen MT"/>
                <a:cs typeface="Tw Cen MT"/>
              </a:rPr>
              <a:t>OVULATION </a:t>
            </a:r>
            <a:r>
              <a:rPr sz="2000" spc="-5" dirty="0">
                <a:latin typeface="Tw Cen MT"/>
                <a:cs typeface="Tw Cen MT"/>
              </a:rPr>
              <a:t>INDUCTION</a:t>
            </a:r>
            <a:r>
              <a:rPr sz="2000" spc="-3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/</a:t>
            </a:r>
            <a:endParaRPr sz="2000">
              <a:latin typeface="Tw Cen MT"/>
              <a:cs typeface="Tw Cen MT"/>
            </a:endParaRPr>
          </a:p>
          <a:p>
            <a:pPr marL="698500">
              <a:lnSpc>
                <a:spcPct val="100000"/>
              </a:lnSpc>
              <a:spcBef>
                <a:spcPts val="480"/>
              </a:spcBef>
            </a:pPr>
            <a:r>
              <a:rPr sz="2000" spc="-15" dirty="0">
                <a:latin typeface="Tw Cen MT"/>
                <a:cs typeface="Tw Cen MT"/>
              </a:rPr>
              <a:t>AUGMENTATION</a:t>
            </a:r>
            <a:endParaRPr sz="2000">
              <a:latin typeface="Tw Cen MT"/>
              <a:cs typeface="Tw Cen MT"/>
            </a:endParaRPr>
          </a:p>
          <a:p>
            <a:pPr marL="698500" marR="314960" lvl="1" indent="-228600">
              <a:lnSpc>
                <a:spcPct val="120000"/>
              </a:lnSpc>
              <a:spcBef>
                <a:spcPts val="49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Tw Cen MT"/>
                <a:cs typeface="Tw Cen MT"/>
              </a:rPr>
              <a:t>TIMING OF </a:t>
            </a:r>
            <a:r>
              <a:rPr sz="2000" spc="-15" dirty="0">
                <a:latin typeface="Tw Cen MT"/>
                <a:cs typeface="Tw Cen MT"/>
              </a:rPr>
              <a:t>OVULATION </a:t>
            </a:r>
            <a:r>
              <a:rPr sz="2000" dirty="0">
                <a:latin typeface="Tw Cen MT"/>
                <a:cs typeface="Tw Cen MT"/>
              </a:rPr>
              <a:t>WITH</a:t>
            </a:r>
            <a:r>
              <a:rPr sz="2000" spc="-114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HCG  </a:t>
            </a:r>
            <a:r>
              <a:rPr sz="2000" spc="-5" dirty="0">
                <a:latin typeface="Tw Cen MT"/>
                <a:cs typeface="Tw Cen MT"/>
              </a:rPr>
              <a:t>INJECTION</a:t>
            </a:r>
            <a:endParaRPr sz="20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Tw Cen MT"/>
                <a:cs typeface="Tw Cen MT"/>
              </a:rPr>
              <a:t>SPERM</a:t>
            </a:r>
            <a:r>
              <a:rPr sz="2000" spc="-4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PROCESSING</a:t>
            </a:r>
            <a:endParaRPr sz="20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latin typeface="Tw Cen MT"/>
                <a:cs typeface="Tw Cen MT"/>
              </a:rPr>
              <a:t>INSEMINATION </a:t>
            </a:r>
            <a:r>
              <a:rPr sz="2000" spc="-5" dirty="0">
                <a:latin typeface="Tw Cen MT"/>
                <a:cs typeface="Tw Cen MT"/>
              </a:rPr>
              <a:t>IN </a:t>
            </a:r>
            <a:r>
              <a:rPr sz="2000" dirty="0">
                <a:latin typeface="Tw Cen MT"/>
                <a:cs typeface="Tw Cen MT"/>
              </a:rPr>
              <a:t>THE UTERINE</a:t>
            </a:r>
            <a:r>
              <a:rPr sz="2000" spc="-80" dirty="0">
                <a:latin typeface="Tw Cen MT"/>
                <a:cs typeface="Tw Cen MT"/>
              </a:rPr>
              <a:t> </a:t>
            </a:r>
            <a:r>
              <a:rPr sz="2000" spc="-25" dirty="0">
                <a:latin typeface="Tw Cen MT"/>
                <a:cs typeface="Tw Cen MT"/>
              </a:rPr>
              <a:t>CAVITY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49340" y="2977895"/>
            <a:ext cx="5794248" cy="3259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465" y="1076705"/>
            <a:ext cx="4482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 </a:t>
            </a:r>
            <a:r>
              <a:rPr dirty="0"/>
              <a:t>VITRO</a:t>
            </a:r>
            <a:r>
              <a:rPr spc="-70" dirty="0"/>
              <a:t> </a:t>
            </a:r>
            <a:r>
              <a:rPr spc="-20" dirty="0"/>
              <a:t>FERTILISATION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530" y="2260781"/>
            <a:ext cx="5358765" cy="364426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Tw Cen MT"/>
                <a:cs typeface="Tw Cen MT"/>
              </a:rPr>
              <a:t>INCLUDE </a:t>
            </a:r>
            <a:r>
              <a:rPr sz="2800" spc="-5" dirty="0">
                <a:latin typeface="Tw Cen MT"/>
                <a:cs typeface="Tw Cen MT"/>
              </a:rPr>
              <a:t>THE </a:t>
            </a:r>
            <a:r>
              <a:rPr sz="2800" spc="-10" dirty="0">
                <a:latin typeface="Tw Cen MT"/>
                <a:cs typeface="Tw Cen MT"/>
              </a:rPr>
              <a:t>FOLLOWING </a:t>
            </a:r>
            <a:r>
              <a:rPr sz="2800" dirty="0">
                <a:latin typeface="Tw Cen MT"/>
                <a:cs typeface="Tw Cen MT"/>
              </a:rPr>
              <a:t>STEPS</a:t>
            </a:r>
            <a:endParaRPr sz="28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11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5" dirty="0">
                <a:latin typeface="Tw Cen MT"/>
                <a:cs typeface="Tw Cen MT"/>
              </a:rPr>
              <a:t>SUPEROVULATION </a:t>
            </a:r>
            <a:r>
              <a:rPr sz="2400" spc="-5" dirty="0">
                <a:latin typeface="Tw Cen MT"/>
                <a:cs typeface="Tw Cen MT"/>
              </a:rPr>
              <a:t>(10-15</a:t>
            </a:r>
            <a:r>
              <a:rPr sz="2400" spc="-2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OOCYTES)</a:t>
            </a:r>
            <a:endParaRPr sz="24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107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Tw Cen MT"/>
                <a:cs typeface="Tw Cen MT"/>
              </a:rPr>
              <a:t>OOCYTE</a:t>
            </a:r>
            <a:r>
              <a:rPr sz="2400" dirty="0">
                <a:latin typeface="Tw Cen MT"/>
                <a:cs typeface="Tw Cen MT"/>
              </a:rPr>
              <a:t> </a:t>
            </a:r>
            <a:r>
              <a:rPr sz="2400" spc="-20" dirty="0">
                <a:latin typeface="Tw Cen MT"/>
                <a:cs typeface="Tw Cen MT"/>
              </a:rPr>
              <a:t>RETRIEVAL</a:t>
            </a:r>
            <a:endParaRPr sz="24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Tw Cen MT"/>
                <a:cs typeface="Tw Cen MT"/>
              </a:rPr>
              <a:t>SPERM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PROCESSING</a:t>
            </a:r>
            <a:endParaRPr sz="24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Tw Cen MT"/>
                <a:cs typeface="Tw Cen MT"/>
              </a:rPr>
              <a:t>FERTILISATION </a:t>
            </a:r>
            <a:r>
              <a:rPr sz="2400" dirty="0">
                <a:latin typeface="Tw Cen MT"/>
                <a:cs typeface="Tw Cen MT"/>
              </a:rPr>
              <a:t>OUTSIDE</a:t>
            </a:r>
            <a:r>
              <a:rPr sz="2400" spc="-45" dirty="0">
                <a:latin typeface="Tw Cen MT"/>
                <a:cs typeface="Tw Cen MT"/>
              </a:rPr>
              <a:t> </a:t>
            </a:r>
            <a:r>
              <a:rPr sz="2400" spc="-20" dirty="0">
                <a:latin typeface="Tw Cen MT"/>
                <a:cs typeface="Tw Cen MT"/>
              </a:rPr>
              <a:t>BODY</a:t>
            </a:r>
            <a:endParaRPr sz="24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107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40" dirty="0">
                <a:latin typeface="Tw Cen MT"/>
                <a:cs typeface="Tw Cen MT"/>
              </a:rPr>
              <a:t>EMBRYO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REPLACEMENT</a:t>
            </a:r>
            <a:endParaRPr sz="24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Tw Cen MT"/>
                <a:cs typeface="Tw Cen MT"/>
              </a:rPr>
              <a:t>LUTEAL</a:t>
            </a:r>
            <a:r>
              <a:rPr sz="2400" spc="-2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SUPPORT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8523" y="2514600"/>
            <a:ext cx="5227320" cy="3835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465" y="1076705"/>
            <a:ext cx="4482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 </a:t>
            </a:r>
            <a:r>
              <a:rPr dirty="0"/>
              <a:t>VITRO</a:t>
            </a:r>
            <a:r>
              <a:rPr spc="-70" dirty="0"/>
              <a:t> </a:t>
            </a:r>
            <a:r>
              <a:rPr spc="-20" dirty="0"/>
              <a:t>FERTILISATION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530" y="2283737"/>
            <a:ext cx="4196715" cy="282829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Tw Cen MT"/>
                <a:cs typeface="Tw Cen MT"/>
              </a:rPr>
              <a:t>INCLUDE </a:t>
            </a:r>
            <a:r>
              <a:rPr sz="2000" dirty="0">
                <a:latin typeface="Tw Cen MT"/>
                <a:cs typeface="Tw Cen MT"/>
              </a:rPr>
              <a:t>THE </a:t>
            </a:r>
            <a:r>
              <a:rPr sz="2000" spc="-5" dirty="0">
                <a:latin typeface="Tw Cen MT"/>
                <a:cs typeface="Tw Cen MT"/>
              </a:rPr>
              <a:t>FOLLOWING</a:t>
            </a:r>
            <a:r>
              <a:rPr sz="2000" spc="-3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STEPS</a:t>
            </a:r>
            <a:endParaRPr sz="20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10" dirty="0">
                <a:latin typeface="Tw Cen MT"/>
                <a:cs typeface="Tw Cen MT"/>
              </a:rPr>
              <a:t>SUPEROVULATION </a:t>
            </a:r>
            <a:r>
              <a:rPr sz="1800" dirty="0">
                <a:latin typeface="Tw Cen MT"/>
                <a:cs typeface="Tw Cen MT"/>
              </a:rPr>
              <a:t>(10-15</a:t>
            </a:r>
            <a:r>
              <a:rPr sz="1800" spc="-100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OOCYTES)</a:t>
            </a:r>
            <a:endParaRPr sz="18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Tw Cen MT"/>
                <a:cs typeface="Tw Cen MT"/>
              </a:rPr>
              <a:t>OOCYTE</a:t>
            </a:r>
            <a:r>
              <a:rPr sz="1800" spc="-30" dirty="0">
                <a:latin typeface="Tw Cen MT"/>
                <a:cs typeface="Tw Cen MT"/>
              </a:rPr>
              <a:t> </a:t>
            </a:r>
            <a:r>
              <a:rPr sz="1800" spc="-15" dirty="0">
                <a:latin typeface="Tw Cen MT"/>
                <a:cs typeface="Tw Cen MT"/>
              </a:rPr>
              <a:t>RETRIEVAL</a:t>
            </a:r>
            <a:endParaRPr sz="18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Tw Cen MT"/>
                <a:cs typeface="Tw Cen MT"/>
              </a:rPr>
              <a:t>SPERM PROCESSING</a:t>
            </a:r>
            <a:endParaRPr sz="18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Tw Cen MT"/>
                <a:cs typeface="Tw Cen MT"/>
              </a:rPr>
              <a:t>FERTILISATION </a:t>
            </a:r>
            <a:r>
              <a:rPr sz="1800" dirty="0">
                <a:latin typeface="Tw Cen MT"/>
                <a:cs typeface="Tw Cen MT"/>
              </a:rPr>
              <a:t>OUTSIDE</a:t>
            </a:r>
            <a:r>
              <a:rPr sz="1800" spc="-50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BODY</a:t>
            </a:r>
            <a:endParaRPr sz="18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25" dirty="0">
                <a:latin typeface="Tw Cen MT"/>
                <a:cs typeface="Tw Cen MT"/>
              </a:rPr>
              <a:t>EMBRYO</a:t>
            </a:r>
            <a:r>
              <a:rPr sz="1800" spc="-30" dirty="0">
                <a:latin typeface="Tw Cen MT"/>
                <a:cs typeface="Tw Cen MT"/>
              </a:rPr>
              <a:t> </a:t>
            </a:r>
            <a:r>
              <a:rPr sz="1800" spc="-5" dirty="0">
                <a:latin typeface="Tw Cen MT"/>
                <a:cs typeface="Tw Cen MT"/>
              </a:rPr>
              <a:t>REPLACEMENT</a:t>
            </a:r>
            <a:endParaRPr sz="18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Tw Cen MT"/>
                <a:cs typeface="Tw Cen MT"/>
              </a:rPr>
              <a:t>LUTEAL</a:t>
            </a:r>
            <a:r>
              <a:rPr sz="1800" spc="-4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SUPPORT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8571" y="2880360"/>
            <a:ext cx="6722364" cy="3781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29F4-2186-F846-B066-1667CAA9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847" y="1076705"/>
            <a:ext cx="9141109" cy="553998"/>
          </a:xfrm>
        </p:spPr>
        <p:txBody>
          <a:bodyPr/>
          <a:lstStyle/>
          <a:p>
            <a:r>
              <a:rPr lang="en-US"/>
              <a:t>ICSI-(INTRA CYTOPLASMIC SPERM INJECTION</a:t>
            </a:r>
          </a:p>
        </p:txBody>
      </p:sp>
    </p:spTree>
    <p:extLst>
      <p:ext uri="{BB962C8B-B14F-4D97-AF65-F5344CB8AC3E}">
        <p14:creationId xmlns:p14="http://schemas.microsoft.com/office/powerpoint/2010/main" val="232783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9409" y="1076705"/>
            <a:ext cx="3853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WHAT </a:t>
            </a:r>
            <a:r>
              <a:rPr spc="-5" dirty="0"/>
              <a:t>IS</a:t>
            </a:r>
            <a:r>
              <a:rPr spc="-15" dirty="0"/>
              <a:t> </a:t>
            </a:r>
            <a:r>
              <a:rPr spc="-5" dirty="0"/>
              <a:t>INFERTILITY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530" y="2351913"/>
            <a:ext cx="3896995" cy="2346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201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w Cen MT"/>
                <a:cs typeface="Tw Cen MT"/>
              </a:rPr>
              <a:t>A COUPLE’S </a:t>
            </a:r>
            <a:r>
              <a:rPr sz="2400" spc="-5" dirty="0">
                <a:latin typeface="Tw Cen MT"/>
                <a:cs typeface="Tw Cen MT"/>
              </a:rPr>
              <a:t>INABILITY </a:t>
            </a:r>
            <a:r>
              <a:rPr sz="2400" spc="-20" dirty="0">
                <a:latin typeface="Tw Cen MT"/>
                <a:cs typeface="Tw Cen MT"/>
              </a:rPr>
              <a:t>TO  </a:t>
            </a:r>
            <a:r>
              <a:rPr sz="2400" dirty="0">
                <a:latin typeface="Tw Cen MT"/>
                <a:cs typeface="Tw Cen MT"/>
              </a:rPr>
              <a:t>CONCEIVE AFTER 1 YEAR OF  </a:t>
            </a:r>
            <a:r>
              <a:rPr sz="2400" spc="-5" dirty="0">
                <a:latin typeface="Tw Cen MT"/>
                <a:cs typeface="Tw Cen MT"/>
              </a:rPr>
              <a:t>UNPROTECTED</a:t>
            </a:r>
            <a:r>
              <a:rPr sz="2400" spc="-45" dirty="0">
                <a:latin typeface="Tw Cen MT"/>
                <a:cs typeface="Tw Cen MT"/>
              </a:rPr>
              <a:t> </a:t>
            </a:r>
            <a:r>
              <a:rPr sz="2400" spc="-5" dirty="0">
                <a:latin typeface="Tw Cen MT"/>
                <a:cs typeface="Tw Cen MT"/>
              </a:rPr>
              <a:t>INTERCOURSE</a:t>
            </a:r>
            <a:endParaRPr sz="2400">
              <a:latin typeface="Tw Cen MT"/>
              <a:cs typeface="Tw Cen MT"/>
            </a:endParaRPr>
          </a:p>
          <a:p>
            <a:pPr marL="241300" marR="570865" indent="-228600">
              <a:lnSpc>
                <a:spcPct val="120000"/>
              </a:lnSpc>
              <a:spcBef>
                <a:spcPts val="994"/>
              </a:spcBef>
              <a:buFont typeface="Arial"/>
              <a:buChar char="•"/>
              <a:tabLst>
                <a:tab pos="325120" algn="l"/>
                <a:tab pos="325755" algn="l"/>
              </a:tabLst>
            </a:pPr>
            <a:r>
              <a:rPr dirty="0"/>
              <a:t>	</a:t>
            </a:r>
            <a:r>
              <a:rPr sz="2400" dirty="0">
                <a:latin typeface="Tw Cen MT"/>
                <a:cs typeface="Tw Cen MT"/>
              </a:rPr>
              <a:t>DEFINE WHEN </a:t>
            </a:r>
            <a:r>
              <a:rPr sz="2400" spc="-30" dirty="0">
                <a:latin typeface="Tw Cen MT"/>
                <a:cs typeface="Tw Cen MT"/>
              </a:rPr>
              <a:t>TO  </a:t>
            </a:r>
            <a:r>
              <a:rPr sz="2400" spc="-15" dirty="0">
                <a:latin typeface="Tw Cen MT"/>
                <a:cs typeface="Tw Cen MT"/>
              </a:rPr>
              <a:t>INVESTIGATE </a:t>
            </a:r>
            <a:r>
              <a:rPr sz="2400" dirty="0">
                <a:latin typeface="Tw Cen MT"/>
                <a:cs typeface="Tw Cen MT"/>
              </a:rPr>
              <a:t>AND</a:t>
            </a:r>
            <a:r>
              <a:rPr sz="2400" spc="-50" dirty="0">
                <a:latin typeface="Tw Cen MT"/>
                <a:cs typeface="Tw Cen MT"/>
              </a:rPr>
              <a:t> </a:t>
            </a:r>
            <a:r>
              <a:rPr sz="2400" spc="-25" dirty="0">
                <a:latin typeface="Tw Cen MT"/>
                <a:cs typeface="Tw Cen MT"/>
              </a:rPr>
              <a:t>TREAT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20511" y="2318004"/>
            <a:ext cx="6175247" cy="3523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6EC4-C9BC-0544-9FB8-80683C3E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 treatment modalities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64CCC-2210-7145-AF1A-B44AD8373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471" y="2197893"/>
            <a:ext cx="10303087" cy="491519"/>
          </a:xfrm>
        </p:spPr>
        <p:txBody>
          <a:bodyPr/>
          <a:lstStyle/>
          <a:p>
            <a:r>
              <a:rPr lang="en-US" sz="3200"/>
              <a:t>Gamets donation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/>
              <a:t>Sperm IVI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/>
              <a:t>Oocytes IVF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/>
              <a:t>Embryo donation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200"/>
              <a:t>SURROGACY</a:t>
            </a:r>
          </a:p>
        </p:txBody>
      </p:sp>
    </p:spTree>
    <p:extLst>
      <p:ext uri="{BB962C8B-B14F-4D97-AF65-F5344CB8AC3E}">
        <p14:creationId xmlns:p14="http://schemas.microsoft.com/office/powerpoint/2010/main" val="381121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9409" y="1076705"/>
            <a:ext cx="3853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WHAT </a:t>
            </a:r>
            <a:r>
              <a:rPr spc="-5" dirty="0"/>
              <a:t>IS</a:t>
            </a:r>
            <a:r>
              <a:rPr spc="-15" dirty="0"/>
              <a:t> </a:t>
            </a:r>
            <a:r>
              <a:rPr spc="-5" dirty="0"/>
              <a:t>INFERTILITY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530" y="2287905"/>
            <a:ext cx="4180840" cy="385635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w Cen MT"/>
                <a:cs typeface="Tw Cen MT"/>
              </a:rPr>
              <a:t>EARLIER </a:t>
            </a:r>
            <a:r>
              <a:rPr sz="2400" spc="-15" dirty="0">
                <a:latin typeface="Tw Cen MT"/>
                <a:cs typeface="Tw Cen MT"/>
              </a:rPr>
              <a:t>INVESTIGATIONS</a:t>
            </a:r>
            <a:r>
              <a:rPr sz="2400" spc="-4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FOR</a:t>
            </a:r>
            <a:endParaRPr sz="24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30" dirty="0">
                <a:latin typeface="Tw Cen MT"/>
                <a:cs typeface="Tw Cen MT"/>
              </a:rPr>
              <a:t>ADVANCED</a:t>
            </a:r>
            <a:r>
              <a:rPr sz="2400" spc="-15" dirty="0">
                <a:latin typeface="Tw Cen MT"/>
                <a:cs typeface="Tw Cen MT"/>
              </a:rPr>
              <a:t> </a:t>
            </a:r>
            <a:r>
              <a:rPr sz="2400" spc="-25" dirty="0">
                <a:latin typeface="Tw Cen MT"/>
                <a:cs typeface="Tw Cen MT"/>
              </a:rPr>
              <a:t>AGE</a:t>
            </a:r>
            <a:endParaRPr sz="2400">
              <a:latin typeface="Tw Cen MT"/>
              <a:cs typeface="Tw Cen MT"/>
            </a:endParaRPr>
          </a:p>
          <a:p>
            <a:pPr marL="698500" marR="5715" lvl="1" indent="-228600">
              <a:lnSpc>
                <a:spcPct val="120000"/>
              </a:lnSpc>
              <a:spcBef>
                <a:spcPts val="495"/>
              </a:spcBef>
              <a:buFont typeface="Arial"/>
              <a:buChar char="•"/>
              <a:tabLst>
                <a:tab pos="699135" algn="l"/>
                <a:tab pos="2040889" algn="l"/>
                <a:tab pos="3798570" algn="l"/>
              </a:tabLst>
            </a:pPr>
            <a:r>
              <a:rPr sz="2400" dirty="0">
                <a:latin typeface="Tw Cen MT"/>
                <a:cs typeface="Tw Cen MT"/>
              </a:rPr>
              <a:t>F</a:t>
            </a:r>
            <a:r>
              <a:rPr sz="2400" spc="5" dirty="0">
                <a:latin typeface="Tw Cen MT"/>
                <a:cs typeface="Tw Cen MT"/>
              </a:rPr>
              <a:t>E</a:t>
            </a:r>
            <a:r>
              <a:rPr sz="2400" spc="-130" dirty="0">
                <a:latin typeface="Tw Cen MT"/>
                <a:cs typeface="Tw Cen MT"/>
              </a:rPr>
              <a:t>A</a:t>
            </a:r>
            <a:r>
              <a:rPr sz="2400" dirty="0">
                <a:latin typeface="Tw Cen MT"/>
                <a:cs typeface="Tw Cen MT"/>
              </a:rPr>
              <a:t>TURES	</a:t>
            </a:r>
            <a:r>
              <a:rPr sz="2400" spc="-15" dirty="0">
                <a:latin typeface="Tw Cen MT"/>
                <a:cs typeface="Tw Cen MT"/>
              </a:rPr>
              <a:t>S</a:t>
            </a:r>
            <a:r>
              <a:rPr sz="2400" dirty="0">
                <a:latin typeface="Tw Cen MT"/>
                <a:cs typeface="Tw Cen MT"/>
              </a:rPr>
              <a:t>UGGEST</a:t>
            </a:r>
            <a:r>
              <a:rPr sz="2400" spc="-5" dirty="0">
                <a:latin typeface="Tw Cen MT"/>
                <a:cs typeface="Tw Cen MT"/>
              </a:rPr>
              <a:t>IV</a:t>
            </a:r>
            <a:r>
              <a:rPr sz="2400" dirty="0">
                <a:latin typeface="Tw Cen MT"/>
                <a:cs typeface="Tw Cen MT"/>
              </a:rPr>
              <a:t>E	</a:t>
            </a:r>
            <a:r>
              <a:rPr sz="2400" spc="-5" dirty="0">
                <a:latin typeface="Tw Cen MT"/>
                <a:cs typeface="Tw Cen MT"/>
              </a:rPr>
              <a:t>OF  </a:t>
            </a:r>
            <a:r>
              <a:rPr sz="2400" dirty="0">
                <a:latin typeface="Tw Cen MT"/>
                <a:cs typeface="Tw Cen MT"/>
              </a:rPr>
              <a:t>ABNORMALITY</a:t>
            </a:r>
            <a:endParaRPr sz="2400">
              <a:latin typeface="Tw Cen MT"/>
              <a:cs typeface="Tw Cen MT"/>
            </a:endParaRPr>
          </a:p>
          <a:p>
            <a:pPr marL="698500" marR="5080" lvl="1" indent="-228600">
              <a:lnSpc>
                <a:spcPct val="120100"/>
              </a:lnSpc>
              <a:spcBef>
                <a:spcPts val="500"/>
              </a:spcBef>
              <a:buFont typeface="Arial"/>
              <a:buChar char="•"/>
              <a:tabLst>
                <a:tab pos="699135" algn="l"/>
                <a:tab pos="2760980" algn="l"/>
              </a:tabLst>
            </a:pPr>
            <a:r>
              <a:rPr sz="2400" dirty="0">
                <a:latin typeface="Tw Cen MT"/>
                <a:cs typeface="Tw Cen MT"/>
              </a:rPr>
              <a:t>CONDITIO</a:t>
            </a:r>
            <a:r>
              <a:rPr sz="2400" spc="-10" dirty="0">
                <a:latin typeface="Tw Cen MT"/>
                <a:cs typeface="Tw Cen MT"/>
              </a:rPr>
              <a:t>N</a:t>
            </a:r>
            <a:r>
              <a:rPr sz="2400" dirty="0">
                <a:latin typeface="Tw Cen MT"/>
                <a:cs typeface="Tw Cen MT"/>
              </a:rPr>
              <a:t>S	AFF</a:t>
            </a:r>
            <a:r>
              <a:rPr sz="2400" spc="5" dirty="0">
                <a:latin typeface="Tw Cen MT"/>
                <a:cs typeface="Tw Cen MT"/>
              </a:rPr>
              <a:t>E</a:t>
            </a:r>
            <a:r>
              <a:rPr sz="2400" spc="-10" dirty="0">
                <a:latin typeface="Tw Cen MT"/>
                <a:cs typeface="Tw Cen MT"/>
              </a:rPr>
              <a:t>C</a:t>
            </a:r>
            <a:r>
              <a:rPr sz="2400" dirty="0">
                <a:latin typeface="Tw Cen MT"/>
                <a:cs typeface="Tw Cen MT"/>
              </a:rPr>
              <a:t>TI</a:t>
            </a:r>
            <a:r>
              <a:rPr sz="2400" spc="-10" dirty="0">
                <a:latin typeface="Tw Cen MT"/>
                <a:cs typeface="Tw Cen MT"/>
              </a:rPr>
              <a:t>N</a:t>
            </a:r>
            <a:r>
              <a:rPr sz="2400" dirty="0">
                <a:latin typeface="Tw Cen MT"/>
                <a:cs typeface="Tw Cen MT"/>
              </a:rPr>
              <a:t>G  FERTILITY</a:t>
            </a:r>
            <a:endParaRPr sz="2400">
              <a:latin typeface="Tw Cen MT"/>
              <a:cs typeface="Tw Cen MT"/>
            </a:endParaRPr>
          </a:p>
          <a:p>
            <a:pPr marL="698500" marR="5080" lvl="1" indent="-228600">
              <a:lnSpc>
                <a:spcPct val="120000"/>
              </a:lnSpc>
              <a:spcBef>
                <a:spcPts val="505"/>
              </a:spcBef>
              <a:buFont typeface="Arial"/>
              <a:buChar char="•"/>
              <a:tabLst>
                <a:tab pos="699135" algn="l"/>
                <a:tab pos="2161540" algn="l"/>
                <a:tab pos="2837180" algn="l"/>
              </a:tabLst>
            </a:pPr>
            <a:r>
              <a:rPr sz="2400" dirty="0">
                <a:latin typeface="Tw Cen MT"/>
                <a:cs typeface="Tw Cen MT"/>
              </a:rPr>
              <a:t>SOCIAL	/	PERSONAL  </a:t>
            </a:r>
            <a:r>
              <a:rPr sz="2400" spc="-5" dirty="0">
                <a:latin typeface="Tw Cen MT"/>
                <a:cs typeface="Tw Cen MT"/>
              </a:rPr>
              <a:t>REASONS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20511" y="2318004"/>
            <a:ext cx="6175247" cy="3523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4326" y="1076705"/>
            <a:ext cx="748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WHAT </a:t>
            </a:r>
            <a:r>
              <a:rPr dirty="0"/>
              <a:t>ARE </a:t>
            </a:r>
            <a:r>
              <a:rPr spc="-5" dirty="0"/>
              <a:t>THE </a:t>
            </a:r>
            <a:r>
              <a:rPr spc="-20" dirty="0"/>
              <a:t>CAUSES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INFERTILITY?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530" y="2276829"/>
            <a:ext cx="3970020" cy="101028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6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w Cen MT"/>
                <a:cs typeface="Tw Cen MT"/>
              </a:rPr>
              <a:t>REQUIREMENTS FOR</a:t>
            </a:r>
            <a:r>
              <a:rPr sz="2400" spc="-8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FERTILITY</a:t>
            </a:r>
            <a:endParaRPr sz="24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20" dirty="0">
                <a:latin typeface="Tw Cen MT"/>
                <a:cs typeface="Tw Cen MT"/>
              </a:rPr>
              <a:t>OVULATION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10271" y="2014727"/>
            <a:ext cx="3767328" cy="439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4326" y="1076705"/>
            <a:ext cx="748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WHAT </a:t>
            </a:r>
            <a:r>
              <a:rPr dirty="0"/>
              <a:t>ARE </a:t>
            </a:r>
            <a:r>
              <a:rPr spc="-5" dirty="0"/>
              <a:t>THE </a:t>
            </a:r>
            <a:r>
              <a:rPr spc="-20" dirty="0"/>
              <a:t>CAUSES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INFERTILITY?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530" y="2276829"/>
            <a:ext cx="4141470" cy="147510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6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w Cen MT"/>
                <a:cs typeface="Tw Cen MT"/>
              </a:rPr>
              <a:t>REQUIREMENTS FOR</a:t>
            </a:r>
            <a:r>
              <a:rPr sz="2400" spc="-5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FERTILITY</a:t>
            </a:r>
            <a:endParaRPr sz="24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20" dirty="0">
                <a:latin typeface="Tw Cen MT"/>
                <a:cs typeface="Tw Cen MT"/>
              </a:rPr>
              <a:t>OVULATION</a:t>
            </a:r>
            <a:endParaRPr sz="22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102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Tw Cen MT"/>
                <a:cs typeface="Tw Cen MT"/>
              </a:rPr>
              <a:t>NORMAL SEMEN</a:t>
            </a:r>
            <a:r>
              <a:rPr sz="2200" spc="-30" dirty="0">
                <a:latin typeface="Tw Cen MT"/>
                <a:cs typeface="Tw Cen MT"/>
              </a:rPr>
              <a:t> </a:t>
            </a:r>
            <a:r>
              <a:rPr sz="2200" spc="-20" dirty="0">
                <a:latin typeface="Tw Cen MT"/>
                <a:cs typeface="Tw Cen MT"/>
              </a:rPr>
              <a:t>PARAMETERS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0" y="1708404"/>
            <a:ext cx="59436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1488" y="4459223"/>
            <a:ext cx="3334512" cy="2066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4326" y="1076705"/>
            <a:ext cx="748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WHAT </a:t>
            </a:r>
            <a:r>
              <a:rPr dirty="0"/>
              <a:t>ARE </a:t>
            </a:r>
            <a:r>
              <a:rPr spc="-5" dirty="0"/>
              <a:t>THE </a:t>
            </a:r>
            <a:r>
              <a:rPr spc="-20" dirty="0"/>
              <a:t>CAUSES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INFERTILITY?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530" y="2276829"/>
            <a:ext cx="5835015" cy="284035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6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w Cen MT"/>
                <a:cs typeface="Tw Cen MT"/>
              </a:rPr>
              <a:t>REQUIREMENTS FOR</a:t>
            </a:r>
            <a:r>
              <a:rPr sz="2400" spc="-3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FERTILITY</a:t>
            </a:r>
            <a:endParaRPr sz="24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20" dirty="0">
                <a:latin typeface="Tw Cen MT"/>
                <a:cs typeface="Tw Cen MT"/>
              </a:rPr>
              <a:t>OVULATION</a:t>
            </a:r>
            <a:endParaRPr sz="22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102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Tw Cen MT"/>
                <a:cs typeface="Tw Cen MT"/>
              </a:rPr>
              <a:t>NORMAL SEMEN</a:t>
            </a:r>
            <a:r>
              <a:rPr sz="2200" spc="-35" dirty="0">
                <a:latin typeface="Tw Cen MT"/>
                <a:cs typeface="Tw Cen MT"/>
              </a:rPr>
              <a:t> </a:t>
            </a:r>
            <a:r>
              <a:rPr sz="2200" spc="-20" dirty="0">
                <a:latin typeface="Tw Cen MT"/>
                <a:cs typeface="Tw Cen MT"/>
              </a:rPr>
              <a:t>PARAMETERS</a:t>
            </a:r>
            <a:endParaRPr sz="22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103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Tw Cen MT"/>
                <a:cs typeface="Tw Cen MT"/>
              </a:rPr>
              <a:t>NORMAL SEXUAL</a:t>
            </a:r>
            <a:r>
              <a:rPr sz="2200" spc="-20" dirty="0">
                <a:latin typeface="Tw Cen MT"/>
                <a:cs typeface="Tw Cen MT"/>
              </a:rPr>
              <a:t> </a:t>
            </a:r>
            <a:r>
              <a:rPr sz="2200" spc="-5" dirty="0">
                <a:latin typeface="Tw Cen MT"/>
                <a:cs typeface="Tw Cen MT"/>
              </a:rPr>
              <a:t>FUNCTIONS</a:t>
            </a:r>
            <a:endParaRPr sz="22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103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50" dirty="0">
                <a:latin typeface="Tw Cen MT"/>
                <a:cs typeface="Tw Cen MT"/>
              </a:rPr>
              <a:t>PATENT </a:t>
            </a:r>
            <a:r>
              <a:rPr sz="2200" spc="-5" dirty="0">
                <a:latin typeface="Tw Cen MT"/>
                <a:cs typeface="Tw Cen MT"/>
              </a:rPr>
              <a:t>AND FUNCTIONAL </a:t>
            </a:r>
            <a:r>
              <a:rPr sz="2200" spc="-15" dirty="0">
                <a:latin typeface="Tw Cen MT"/>
                <a:cs typeface="Tw Cen MT"/>
              </a:rPr>
              <a:t>FALLOPIAN</a:t>
            </a:r>
            <a:r>
              <a:rPr sz="2200" spc="65" dirty="0">
                <a:latin typeface="Tw Cen MT"/>
                <a:cs typeface="Tw Cen MT"/>
              </a:rPr>
              <a:t> </a:t>
            </a:r>
            <a:r>
              <a:rPr sz="2200" spc="-5" dirty="0">
                <a:latin typeface="Tw Cen MT"/>
                <a:cs typeface="Tw Cen MT"/>
              </a:rPr>
              <a:t>TUBES</a:t>
            </a:r>
            <a:endParaRPr sz="2200">
              <a:latin typeface="Tw Cen MT"/>
              <a:cs typeface="Tw Cen MT"/>
            </a:endParaRPr>
          </a:p>
          <a:p>
            <a:pPr marL="1155700" lvl="2" indent="-229235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w Cen MT"/>
                <a:cs typeface="Tw Cen MT"/>
              </a:rPr>
              <a:t>NORMAL</a:t>
            </a:r>
            <a:r>
              <a:rPr sz="2000" spc="-3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PELVIS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32676" y="1964435"/>
            <a:ext cx="4730496" cy="3547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98364" y="4855462"/>
            <a:ext cx="5364480" cy="2002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4326" y="1076705"/>
            <a:ext cx="748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WHAT </a:t>
            </a:r>
            <a:r>
              <a:rPr dirty="0"/>
              <a:t>ARE </a:t>
            </a:r>
            <a:r>
              <a:rPr spc="-5" dirty="0"/>
              <a:t>THE </a:t>
            </a:r>
            <a:r>
              <a:rPr spc="-20" dirty="0"/>
              <a:t>CAUSES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INFERTILITY?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530" y="2276829"/>
            <a:ext cx="5835015" cy="330263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6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w Cen MT"/>
                <a:cs typeface="Tw Cen MT"/>
              </a:rPr>
              <a:t>REQUIREMENTS FOR</a:t>
            </a:r>
            <a:r>
              <a:rPr sz="2400" spc="-3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FERTILITY</a:t>
            </a:r>
            <a:endParaRPr sz="24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20" dirty="0">
                <a:latin typeface="Tw Cen MT"/>
                <a:cs typeface="Tw Cen MT"/>
              </a:rPr>
              <a:t>OVULATION</a:t>
            </a:r>
            <a:endParaRPr sz="22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102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Tw Cen MT"/>
                <a:cs typeface="Tw Cen MT"/>
              </a:rPr>
              <a:t>NORMAL SEMEN</a:t>
            </a:r>
            <a:r>
              <a:rPr sz="2200" spc="-35" dirty="0">
                <a:latin typeface="Tw Cen MT"/>
                <a:cs typeface="Tw Cen MT"/>
              </a:rPr>
              <a:t> </a:t>
            </a:r>
            <a:r>
              <a:rPr sz="2200" spc="-20" dirty="0">
                <a:latin typeface="Tw Cen MT"/>
                <a:cs typeface="Tw Cen MT"/>
              </a:rPr>
              <a:t>PARAMETERS</a:t>
            </a:r>
            <a:endParaRPr sz="22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103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Tw Cen MT"/>
                <a:cs typeface="Tw Cen MT"/>
              </a:rPr>
              <a:t>NORMAL SEXUAL</a:t>
            </a:r>
            <a:r>
              <a:rPr sz="2200" spc="-20" dirty="0">
                <a:latin typeface="Tw Cen MT"/>
                <a:cs typeface="Tw Cen MT"/>
              </a:rPr>
              <a:t> </a:t>
            </a:r>
            <a:r>
              <a:rPr sz="2200" spc="-5" dirty="0">
                <a:latin typeface="Tw Cen MT"/>
                <a:cs typeface="Tw Cen MT"/>
              </a:rPr>
              <a:t>FUNCTIONS</a:t>
            </a:r>
            <a:endParaRPr sz="22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103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50" dirty="0">
                <a:latin typeface="Tw Cen MT"/>
                <a:cs typeface="Tw Cen MT"/>
              </a:rPr>
              <a:t>PATENT </a:t>
            </a:r>
            <a:r>
              <a:rPr sz="2200" spc="-5" dirty="0">
                <a:latin typeface="Tw Cen MT"/>
                <a:cs typeface="Tw Cen MT"/>
              </a:rPr>
              <a:t>AND FUNCTIONAL </a:t>
            </a:r>
            <a:r>
              <a:rPr sz="2200" spc="-15" dirty="0">
                <a:latin typeface="Tw Cen MT"/>
                <a:cs typeface="Tw Cen MT"/>
              </a:rPr>
              <a:t>FALLOPIAN</a:t>
            </a:r>
            <a:r>
              <a:rPr sz="2200" spc="65" dirty="0">
                <a:latin typeface="Tw Cen MT"/>
                <a:cs typeface="Tw Cen MT"/>
              </a:rPr>
              <a:t> </a:t>
            </a:r>
            <a:r>
              <a:rPr sz="2200" spc="-5" dirty="0">
                <a:latin typeface="Tw Cen MT"/>
                <a:cs typeface="Tw Cen MT"/>
              </a:rPr>
              <a:t>TUBES</a:t>
            </a:r>
            <a:endParaRPr sz="2200">
              <a:latin typeface="Tw Cen MT"/>
              <a:cs typeface="Tw Cen MT"/>
            </a:endParaRPr>
          </a:p>
          <a:p>
            <a:pPr marL="1155700" lvl="2" indent="-229235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w Cen MT"/>
                <a:cs typeface="Tw Cen MT"/>
              </a:rPr>
              <a:t>NORMAL</a:t>
            </a:r>
            <a:r>
              <a:rPr sz="2000" spc="-3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PELVIS</a:t>
            </a:r>
            <a:endParaRPr sz="2000">
              <a:latin typeface="Tw Cen MT"/>
              <a:cs typeface="Tw Cen MT"/>
            </a:endParaRPr>
          </a:p>
          <a:p>
            <a:pPr marL="698500" lvl="1" indent="-229235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Tw Cen MT"/>
                <a:cs typeface="Tw Cen MT"/>
              </a:rPr>
              <a:t>NORMAL UTERUS AND</a:t>
            </a:r>
            <a:r>
              <a:rPr sz="2200" spc="15" dirty="0">
                <a:latin typeface="Tw Cen MT"/>
                <a:cs typeface="Tw Cen MT"/>
              </a:rPr>
              <a:t> </a:t>
            </a:r>
            <a:r>
              <a:rPr sz="2200" spc="-5" dirty="0">
                <a:latin typeface="Tw Cen MT"/>
                <a:cs typeface="Tw Cen MT"/>
              </a:rPr>
              <a:t>ENDOMETRIUM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1631" y="2063495"/>
            <a:ext cx="4759452" cy="2677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1076705"/>
            <a:ext cx="7545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WHAT </a:t>
            </a:r>
            <a:r>
              <a:rPr dirty="0"/>
              <a:t>ARE THE </a:t>
            </a:r>
            <a:r>
              <a:rPr spc="-20" dirty="0"/>
              <a:t>CAUSES </a:t>
            </a:r>
            <a:r>
              <a:rPr dirty="0"/>
              <a:t>FOR</a:t>
            </a:r>
            <a:r>
              <a:rPr spc="-10" dirty="0"/>
              <a:t> </a:t>
            </a:r>
            <a:r>
              <a:rPr dirty="0"/>
              <a:t>INFERTILITY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530" y="2351913"/>
            <a:ext cx="373126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latin typeface="Tw Cen MT"/>
                <a:cs typeface="Tw Cen MT"/>
              </a:rPr>
              <a:t>ANOVULATION </a:t>
            </a:r>
            <a:r>
              <a:rPr sz="2400" dirty="0">
                <a:latin typeface="Tw Cen MT"/>
                <a:cs typeface="Tw Cen MT"/>
              </a:rPr>
              <a:t>OR  </a:t>
            </a:r>
            <a:r>
              <a:rPr sz="2400" spc="-40" dirty="0">
                <a:latin typeface="Tw Cen MT"/>
                <a:cs typeface="Tw Cen MT"/>
              </a:rPr>
              <a:t>OVULATORY</a:t>
            </a:r>
            <a:r>
              <a:rPr sz="2400" spc="-45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DYSFUNCTION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9790" y="2351913"/>
            <a:ext cx="3507104" cy="2914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325120" indent="-228600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w Cen MT"/>
                <a:cs typeface="Tw Cen MT"/>
              </a:rPr>
              <a:t>HYPO</a:t>
            </a:r>
            <a:r>
              <a:rPr sz="2400" spc="-10" dirty="0">
                <a:latin typeface="Tw Cen MT"/>
                <a:cs typeface="Tw Cen MT"/>
              </a:rPr>
              <a:t>G</a:t>
            </a:r>
            <a:r>
              <a:rPr sz="2400" dirty="0">
                <a:latin typeface="Tw Cen MT"/>
                <a:cs typeface="Tw Cen MT"/>
              </a:rPr>
              <a:t>O</a:t>
            </a:r>
            <a:r>
              <a:rPr sz="2400" spc="-10" dirty="0">
                <a:latin typeface="Tw Cen MT"/>
                <a:cs typeface="Tw Cen MT"/>
              </a:rPr>
              <a:t>N</a:t>
            </a:r>
            <a:r>
              <a:rPr sz="2400" dirty="0">
                <a:latin typeface="Tw Cen MT"/>
                <a:cs typeface="Tw Cen MT"/>
              </a:rPr>
              <a:t>AD</a:t>
            </a:r>
            <a:r>
              <a:rPr sz="2400" spc="-50" dirty="0">
                <a:latin typeface="Tw Cen MT"/>
                <a:cs typeface="Tw Cen MT"/>
              </a:rPr>
              <a:t>O</a:t>
            </a:r>
            <a:r>
              <a:rPr sz="2400" dirty="0">
                <a:latin typeface="Tw Cen MT"/>
                <a:cs typeface="Tw Cen MT"/>
              </a:rPr>
              <a:t>TROPIC  </a:t>
            </a:r>
            <a:r>
              <a:rPr sz="2400" spc="-5" dirty="0">
                <a:latin typeface="Tw Cen MT"/>
                <a:cs typeface="Tw Cen MT"/>
              </a:rPr>
              <a:t>HYPOGONADISM</a:t>
            </a:r>
            <a:endParaRPr sz="2400">
              <a:latin typeface="Tw Cen MT"/>
              <a:cs typeface="Tw Cen MT"/>
            </a:endParaRPr>
          </a:p>
          <a:p>
            <a:pPr marL="241300" marR="273050" indent="-228600">
              <a:lnSpc>
                <a:spcPct val="12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w Cen MT"/>
                <a:cs typeface="Tw Cen MT"/>
              </a:rPr>
              <a:t>HYPERGONAD</a:t>
            </a:r>
            <a:r>
              <a:rPr sz="2400" spc="-55" dirty="0">
                <a:latin typeface="Tw Cen MT"/>
                <a:cs typeface="Tw Cen MT"/>
              </a:rPr>
              <a:t>O</a:t>
            </a:r>
            <a:r>
              <a:rPr sz="2400" dirty="0">
                <a:latin typeface="Tw Cen MT"/>
                <a:cs typeface="Tw Cen MT"/>
              </a:rPr>
              <a:t>TROPIC  </a:t>
            </a:r>
            <a:r>
              <a:rPr sz="2400" spc="-5" dirty="0">
                <a:latin typeface="Tw Cen MT"/>
                <a:cs typeface="Tw Cen MT"/>
              </a:rPr>
              <a:t>HYPOGONADISM</a:t>
            </a:r>
            <a:endParaRPr sz="2400">
              <a:latin typeface="Tw Cen MT"/>
              <a:cs typeface="Tw Cen MT"/>
            </a:endParaRPr>
          </a:p>
          <a:p>
            <a:pPr marL="241300" marR="5080" indent="-228600">
              <a:lnSpc>
                <a:spcPct val="1201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w Cen MT"/>
                <a:cs typeface="Tw Cen MT"/>
              </a:rPr>
              <a:t>N</a:t>
            </a:r>
            <a:r>
              <a:rPr sz="2400" spc="-10" dirty="0">
                <a:latin typeface="Tw Cen MT"/>
                <a:cs typeface="Tw Cen MT"/>
              </a:rPr>
              <a:t>O</a:t>
            </a:r>
            <a:r>
              <a:rPr sz="2400" dirty="0">
                <a:latin typeface="Tw Cen MT"/>
                <a:cs typeface="Tw Cen MT"/>
              </a:rPr>
              <a:t>RMO</a:t>
            </a:r>
            <a:r>
              <a:rPr sz="2400" spc="-10" dirty="0">
                <a:latin typeface="Tw Cen MT"/>
                <a:cs typeface="Tw Cen MT"/>
              </a:rPr>
              <a:t>G</a:t>
            </a:r>
            <a:r>
              <a:rPr sz="2400" dirty="0">
                <a:latin typeface="Tw Cen MT"/>
                <a:cs typeface="Tw Cen MT"/>
              </a:rPr>
              <a:t>O</a:t>
            </a:r>
            <a:r>
              <a:rPr sz="2400" spc="-10" dirty="0">
                <a:latin typeface="Tw Cen MT"/>
                <a:cs typeface="Tw Cen MT"/>
              </a:rPr>
              <a:t>N</a:t>
            </a:r>
            <a:r>
              <a:rPr sz="2400" dirty="0">
                <a:latin typeface="Tw Cen MT"/>
                <a:cs typeface="Tw Cen MT"/>
              </a:rPr>
              <a:t>AD</a:t>
            </a:r>
            <a:r>
              <a:rPr sz="2400" spc="-50" dirty="0">
                <a:latin typeface="Tw Cen MT"/>
                <a:cs typeface="Tw Cen MT"/>
              </a:rPr>
              <a:t>O</a:t>
            </a:r>
            <a:r>
              <a:rPr sz="2400" dirty="0">
                <a:latin typeface="Tw Cen MT"/>
                <a:cs typeface="Tw Cen MT"/>
              </a:rPr>
              <a:t>TROPIC  </a:t>
            </a:r>
            <a:r>
              <a:rPr sz="2400" spc="-5" dirty="0">
                <a:latin typeface="Tw Cen MT"/>
                <a:cs typeface="Tw Cen MT"/>
              </a:rPr>
              <a:t>HYPOGONADISM</a:t>
            </a:r>
            <a:endParaRPr sz="2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Droplet</vt:lpstr>
      <vt:lpstr>INFERTILITY AND ITS  MANAGEMENT</vt:lpstr>
      <vt:lpstr>LEARNING OBJECTIVES</vt:lpstr>
      <vt:lpstr>WHAT IS INFERTILITY</vt:lpstr>
      <vt:lpstr>WHAT IS INFERTILITY</vt:lpstr>
      <vt:lpstr>WHAT ARE THE CAUSES OF INFERTILITY?</vt:lpstr>
      <vt:lpstr>WHAT ARE THE CAUSES OF INFERTILITY?</vt:lpstr>
      <vt:lpstr>WHAT ARE THE CAUSES OF INFERTILITY?</vt:lpstr>
      <vt:lpstr>WHAT ARE THE CAUSES OF INFERTILITY?</vt:lpstr>
      <vt:lpstr>WHAT ARE THE CAUSES FOR INFERTILITY</vt:lpstr>
      <vt:lpstr>WHAT ARE THE CAUSES FOR INFERTILITY</vt:lpstr>
      <vt:lpstr>WHAT ARE THE CAUSES FOR INFERTILITY</vt:lpstr>
      <vt:lpstr>WHAT ARE THE CAUSES FOR INFERTILITY</vt:lpstr>
      <vt:lpstr>WHAT ARE THE CAUSES FOR INFERTILITY</vt:lpstr>
      <vt:lpstr>HOW TO INVESTIGATE FOR AETIOLOGY?</vt:lpstr>
      <vt:lpstr>HOW TO INVESTIGATE FOR AETIOLOGY?</vt:lpstr>
      <vt:lpstr>HOW TO INVESTIGATE FOR AETIOLOGY?</vt:lpstr>
      <vt:lpstr>HOW TO INVESTIGATE FOR AETIOLOGY?</vt:lpstr>
      <vt:lpstr>HOW TO INVESTIGATE FOR AETIOLOGY?</vt:lpstr>
      <vt:lpstr>HOW TO INVESTIGATE FOR AETIOLOGY?</vt:lpstr>
      <vt:lpstr>HOW TO INVESTIGATE FOR AETIOLOGY?</vt:lpstr>
      <vt:lpstr>HOW TO INVESTIGATE FOR AETIOLOGY?</vt:lpstr>
      <vt:lpstr>HOW TO INVESTIGATE FOR AETIOLOGY?</vt:lpstr>
      <vt:lpstr>HOW TO INVESTIGATE FOR AETIOLOGY?</vt:lpstr>
      <vt:lpstr>HOW TO TREAT INFERTILITY?</vt:lpstr>
      <vt:lpstr>OVULATION INDUCTION / AUGMENTATION</vt:lpstr>
      <vt:lpstr>INTRAUTERINE INSEMINATION</vt:lpstr>
      <vt:lpstr>IN VITRO FERTILISATION</vt:lpstr>
      <vt:lpstr>IN VITRO FERTILISATION</vt:lpstr>
      <vt:lpstr>ICSI-(INTRA CYTOPLASMIC SPERM INJECTION</vt:lpstr>
      <vt:lpstr>Other  treatment modalities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Infertility and its management</dc:title>
  <dc:creator>Thilina Palihawadana</dc:creator>
  <cp:lastModifiedBy>isuru sampath rathnayake</cp:lastModifiedBy>
  <cp:revision>2</cp:revision>
  <dcterms:created xsi:type="dcterms:W3CDTF">2019-07-15T15:55:38Z</dcterms:created>
  <dcterms:modified xsi:type="dcterms:W3CDTF">2019-07-19T17:29:49Z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2019-07-15T00:00:00Z</vt:filetime>
  </property>
</Properties>
</file>