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72" r:id="rId4"/>
    <p:sldId id="258" r:id="rId5"/>
    <p:sldId id="260" r:id="rId6"/>
    <p:sldId id="259" r:id="rId7"/>
    <p:sldId id="261" r:id="rId8"/>
    <p:sldId id="273" r:id="rId9"/>
    <p:sldId id="263" r:id="rId10"/>
    <p:sldId id="298" r:id="rId11"/>
    <p:sldId id="300" r:id="rId12"/>
    <p:sldId id="264" r:id="rId13"/>
    <p:sldId id="265" r:id="rId14"/>
    <p:sldId id="268" r:id="rId15"/>
    <p:sldId id="288" r:id="rId16"/>
    <p:sldId id="290" r:id="rId17"/>
    <p:sldId id="275" r:id="rId18"/>
    <p:sldId id="269" r:id="rId19"/>
    <p:sldId id="289" r:id="rId20"/>
    <p:sldId id="276" r:id="rId21"/>
    <p:sldId id="274" r:id="rId22"/>
    <p:sldId id="266" r:id="rId23"/>
    <p:sldId id="267" r:id="rId24"/>
    <p:sldId id="283" r:id="rId25"/>
    <p:sldId id="277" r:id="rId26"/>
    <p:sldId id="284" r:id="rId27"/>
    <p:sldId id="305" r:id="rId28"/>
    <p:sldId id="306" r:id="rId29"/>
    <p:sldId id="308" r:id="rId30"/>
    <p:sldId id="309" r:id="rId31"/>
    <p:sldId id="285" r:id="rId32"/>
    <p:sldId id="287" r:id="rId33"/>
    <p:sldId id="310" r:id="rId34"/>
    <p:sldId id="311" r:id="rId35"/>
    <p:sldId id="302" r:id="rId36"/>
    <p:sldId id="286" r:id="rId37"/>
    <p:sldId id="278" r:id="rId38"/>
    <p:sldId id="279" r:id="rId39"/>
    <p:sldId id="280" r:id="rId40"/>
    <p:sldId id="281" r:id="rId41"/>
    <p:sldId id="301" r:id="rId42"/>
    <p:sldId id="307" r:id="rId43"/>
    <p:sldId id="291" r:id="rId44"/>
    <p:sldId id="282" r:id="rId45"/>
    <p:sldId id="292" r:id="rId46"/>
    <p:sldId id="304" r:id="rId47"/>
    <p:sldId id="294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8" Type="http://schemas.openxmlformats.org/officeDocument/2006/relationships/slide" Target="slides/slide7.xml" /><Relationship Id="rId51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226F2-148B-4D8E-AA01-B5482B5251DF}" type="datetimeFigureOut">
              <a:rPr lang="en-GB" smtClean="0"/>
              <a:pPr/>
              <a:t>01/07/2019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CE8FD-27C0-4C5A-988E-83AAB071C52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CE8FD-27C0-4C5A-988E-83AAB071C522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i3.wp.com/slideplayer.com/9461321/29/images/52/Clue+cells+http://www.kcom.edu/faculty/chamberlain/Website/lectures/lecture/image/clue2.jpg.jpg&amp;imgrefurl=https://airfreshener.club/quotes/clue-cells-treatment-bacterial-vaginosis.html&amp;docid=j0ftaNfo8NFEFM&amp;tbnid=XPKZ9Pk8kXmsQM:&amp;vet=12ahUKEwi66ozS25fiAhWJbisKHSnPAJI4yAEQMyguMC56BAgBEC8..i&amp;w=960&amp;h=720&amp;bih=495&amp;biw=1093&amp;q=clue%20cells&amp;ved=2ahUKEwi66ozS25fiAhWJbisKHSnPAJI4yAEQMyguMC56BAgBEC8&amp;iact=mrc&amp;uact=8" TargetMode="External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jpeg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A patient with vaginal/urethral Discharge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Dr. </a:t>
            </a:r>
            <a:r>
              <a:rPr lang="en-GB" dirty="0" err="1"/>
              <a:t>Indira</a:t>
            </a:r>
            <a:r>
              <a:rPr lang="en-GB" dirty="0"/>
              <a:t> </a:t>
            </a:r>
            <a:r>
              <a:rPr lang="en-GB" dirty="0" err="1"/>
              <a:t>Fonseka</a:t>
            </a:r>
            <a:endParaRPr lang="en-GB" dirty="0"/>
          </a:p>
          <a:p>
            <a:r>
              <a:rPr lang="en-GB" dirty="0"/>
              <a:t>Department of Medical Microbiology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Diagnosis of Vulvovaginal candidiasis </a:t>
            </a:r>
            <a:br>
              <a:rPr lang="en-GB" b="1" dirty="0"/>
            </a:br>
            <a:r>
              <a:rPr lang="en-GB" b="1" dirty="0"/>
              <a:t>cont…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buAutoNum type="arabicPeriod" startAt="2"/>
            </a:pPr>
            <a:endParaRPr lang="en-GB" dirty="0"/>
          </a:p>
          <a:p>
            <a:pPr marL="514350" lvl="1" indent="-514350">
              <a:buAutoNum type="arabicPeriod" startAt="2"/>
            </a:pPr>
            <a:endParaRPr lang="en-GB" dirty="0"/>
          </a:p>
          <a:p>
            <a:pPr marL="514350" lvl="1" indent="-514350">
              <a:buAutoNum type="arabicPeriod" startAt="2"/>
            </a:pPr>
            <a:endParaRPr lang="en-GB" dirty="0"/>
          </a:p>
          <a:p>
            <a:endParaRPr lang="en-GB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733800"/>
            <a:ext cx="4348163" cy="2606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33400" y="1600200"/>
            <a:ext cx="784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dirty="0"/>
              <a:t>2.  Wet mount with 10% KOH of vaginal   discharge - look for yeast  cells or </a:t>
            </a:r>
            <a:r>
              <a:rPr lang="en-GB" sz="3200" dirty="0" err="1"/>
              <a:t>pseudohyphae</a:t>
            </a:r>
            <a:endParaRPr lang="en-GB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Diagnosis of Vulvovaginal candidiasis </a:t>
            </a:r>
            <a:br>
              <a:rPr lang="en-GB" b="1" dirty="0"/>
            </a:br>
            <a:r>
              <a:rPr lang="en-GB" b="1" dirty="0"/>
              <a:t>cont…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3048000"/>
            <a:ext cx="2705370" cy="3413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1828800"/>
            <a:ext cx="8610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GB" sz="3200" dirty="0"/>
              <a:t>3</a:t>
            </a:r>
            <a:r>
              <a:rPr lang="en-GB" sz="2800" dirty="0"/>
              <a:t>. Culture of vaginal discharge:  </a:t>
            </a:r>
            <a:r>
              <a:rPr lang="en-GB" sz="2800" dirty="0" err="1"/>
              <a:t>Sabouraud’s</a:t>
            </a:r>
            <a:r>
              <a:rPr lang="en-GB" sz="2800" dirty="0"/>
              <a:t> media ( in patients with recurrent candidiasis and if microscopic findings are inconclusive)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5943600"/>
            <a:ext cx="45136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None/>
            </a:pPr>
            <a:r>
              <a:rPr lang="en-GB" sz="2800" dirty="0"/>
              <a:t>4. Vaginal fluid pH- normal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Treatment of Vulvovaginal candidiasis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Depends on complicated or uncomplicated infection</a:t>
            </a:r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304801"/>
          <a:ext cx="9144000" cy="6553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481">
                <a:tc>
                  <a:txBody>
                    <a:bodyPr/>
                    <a:lstStyle/>
                    <a:p>
                      <a:r>
                        <a:rPr lang="en-GB" dirty="0"/>
                        <a:t>Uncomplicated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Complicated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325">
                <a:tc>
                  <a:txBody>
                    <a:bodyPr/>
                    <a:lstStyle/>
                    <a:p>
                      <a:r>
                        <a:rPr lang="en-GB" dirty="0"/>
                        <a:t>Sporadic infection with Candida albicans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Infection with Candida non albicans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r>
                        <a:rPr lang="en-GB" dirty="0"/>
                        <a:t>Mild to moderate disease</a:t>
                      </a:r>
                      <a:r>
                        <a:rPr lang="en-GB" baseline="0" dirty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Severe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3325">
                <a:tc>
                  <a:txBody>
                    <a:bodyPr/>
                    <a:lstStyle/>
                    <a:p>
                      <a:r>
                        <a:rPr lang="en-GB" dirty="0"/>
                        <a:t>No history of recent infection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Recurrent infection (4</a:t>
                      </a:r>
                      <a:r>
                        <a:rPr lang="en-GB" baseline="0" dirty="0"/>
                        <a:t> or more episodes per  year)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3325">
                <a:tc>
                  <a:txBody>
                    <a:bodyPr/>
                    <a:lstStyle/>
                    <a:p>
                      <a:r>
                        <a:rPr lang="en-GB" dirty="0"/>
                        <a:t>No underlying illness: DM, HIV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Underlying </a:t>
                      </a:r>
                      <a:r>
                        <a:rPr lang="en-GB" dirty="0" err="1"/>
                        <a:t>immunosupression</a:t>
                      </a:r>
                      <a:r>
                        <a:rPr lang="en-GB" baseline="0" dirty="0"/>
                        <a:t>: DM,HIV, Malignancy, drugs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r>
                        <a:rPr lang="en-GB" dirty="0"/>
                        <a:t>Treatment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r>
                        <a:rPr lang="en-GB" dirty="0"/>
                        <a:t>Short</a:t>
                      </a:r>
                      <a:r>
                        <a:rPr lang="en-GB" baseline="0" dirty="0"/>
                        <a:t> course of vaginal or oral antifungal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Treat according</a:t>
                      </a:r>
                      <a:r>
                        <a:rPr lang="en-GB" baseline="0" dirty="0"/>
                        <a:t> to  fungal culture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3298">
                <a:tc>
                  <a:txBody>
                    <a:bodyPr/>
                    <a:lstStyle/>
                    <a:p>
                      <a:r>
                        <a:rPr lang="en-GB" dirty="0"/>
                        <a:t>Topical /Vaginal preparations ( tablets, ointments, creams , </a:t>
                      </a:r>
                      <a:r>
                        <a:rPr lang="en-GB" dirty="0" err="1"/>
                        <a:t>pessary</a:t>
                      </a:r>
                      <a:r>
                        <a:rPr lang="en-GB" dirty="0"/>
                        <a:t>)</a:t>
                      </a:r>
                    </a:p>
                    <a:p>
                      <a:r>
                        <a:rPr lang="en-GB" dirty="0" err="1"/>
                        <a:t>Nystatin</a:t>
                      </a:r>
                      <a:r>
                        <a:rPr lang="en-GB" dirty="0"/>
                        <a:t> , </a:t>
                      </a:r>
                      <a:r>
                        <a:rPr lang="en-GB" dirty="0" err="1"/>
                        <a:t>micanazole</a:t>
                      </a:r>
                      <a:r>
                        <a:rPr lang="en-GB" dirty="0"/>
                        <a:t>,  </a:t>
                      </a:r>
                      <a:r>
                        <a:rPr lang="en-GB" dirty="0" err="1"/>
                        <a:t>clotrimazole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tioconazole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terconazole</a:t>
                      </a:r>
                      <a:endParaRPr lang="en-GB" dirty="0"/>
                    </a:p>
                    <a:p>
                      <a:r>
                        <a:rPr lang="en-GB" dirty="0"/>
                        <a:t> </a:t>
                      </a:r>
                    </a:p>
                    <a:p>
                      <a:r>
                        <a:rPr lang="en-GB" dirty="0"/>
                        <a:t>Oral</a:t>
                      </a:r>
                    </a:p>
                    <a:p>
                      <a:r>
                        <a:rPr lang="en-GB" dirty="0" err="1"/>
                        <a:t>fluconazole</a:t>
                      </a:r>
                      <a:r>
                        <a:rPr lang="en-GB" dirty="0"/>
                        <a:t> 150 mg stat dose.</a:t>
                      </a:r>
                    </a:p>
                    <a:p>
                      <a:r>
                        <a:rPr lang="en-GB" dirty="0"/>
                        <a:t> </a:t>
                      </a:r>
                      <a:r>
                        <a:rPr lang="en-GB" dirty="0" err="1"/>
                        <a:t>Itraconazole</a:t>
                      </a:r>
                      <a:r>
                        <a:rPr lang="en-GB" dirty="0"/>
                        <a:t> 200mg</a:t>
                      </a:r>
                      <a:r>
                        <a:rPr lang="en-GB" baseline="0" dirty="0"/>
                        <a:t> </a:t>
                      </a:r>
                      <a:r>
                        <a:rPr lang="en-GB" baseline="0" dirty="0" err="1"/>
                        <a:t>bd</a:t>
                      </a:r>
                      <a:r>
                        <a:rPr lang="en-GB" baseline="0" dirty="0"/>
                        <a:t> x 1day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Need treatment for 14 days or more</a:t>
                      </a:r>
                    </a:p>
                    <a:p>
                      <a:r>
                        <a:rPr lang="en-GB" dirty="0"/>
                        <a:t>Prevent recurrent infection can use prophylaxis of oral </a:t>
                      </a:r>
                      <a:r>
                        <a:rPr lang="en-GB" dirty="0" err="1"/>
                        <a:t>fluconazole</a:t>
                      </a:r>
                      <a:r>
                        <a:rPr lang="en-GB" dirty="0"/>
                        <a:t> 150 mg per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Bacterial Vaginosis (BV)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9069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BV is the commonest cause of abnormal vaginal discharge in women of child bearing age.</a:t>
            </a:r>
          </a:p>
          <a:p>
            <a:r>
              <a:rPr lang="en-GB" dirty="0"/>
              <a:t>BV is characterised by an overgrowth of predominantly anaerobic organisms </a:t>
            </a:r>
            <a:r>
              <a:rPr lang="en-GB" i="1" dirty="0"/>
              <a:t>in the vagina leading to replacement of lactobacilli.</a:t>
            </a:r>
            <a:endParaRPr lang="en-GB" dirty="0"/>
          </a:p>
          <a:p>
            <a:pPr lvl="1"/>
            <a:r>
              <a:rPr lang="en-GB" i="1" dirty="0" err="1"/>
              <a:t>Gardnerella</a:t>
            </a:r>
            <a:r>
              <a:rPr lang="en-GB" i="1" dirty="0"/>
              <a:t> </a:t>
            </a:r>
            <a:r>
              <a:rPr lang="en-GB" i="1" dirty="0" err="1"/>
              <a:t>vaginalis</a:t>
            </a:r>
            <a:r>
              <a:rPr lang="en-GB" i="1" dirty="0"/>
              <a:t>,</a:t>
            </a:r>
          </a:p>
          <a:p>
            <a:pPr lvl="1"/>
            <a:r>
              <a:rPr lang="en-GB" i="1" dirty="0"/>
              <a:t> </a:t>
            </a:r>
            <a:r>
              <a:rPr lang="en-GB" i="1" dirty="0" err="1"/>
              <a:t>Prevotella</a:t>
            </a:r>
            <a:r>
              <a:rPr lang="en-GB" i="1" dirty="0"/>
              <a:t> </a:t>
            </a:r>
            <a:r>
              <a:rPr lang="en-GB" dirty="0"/>
              <a:t>species</a:t>
            </a:r>
          </a:p>
          <a:p>
            <a:pPr lvl="1"/>
            <a:r>
              <a:rPr lang="en-GB" i="1" dirty="0" err="1"/>
              <a:t>Mycoplasma</a:t>
            </a:r>
            <a:r>
              <a:rPr lang="en-GB" i="1" dirty="0"/>
              <a:t> </a:t>
            </a:r>
            <a:r>
              <a:rPr lang="en-GB" i="1" dirty="0" err="1"/>
              <a:t>hominis</a:t>
            </a:r>
            <a:endParaRPr lang="en-GB" i="1" dirty="0"/>
          </a:p>
          <a:p>
            <a:pPr lvl="1"/>
            <a:r>
              <a:rPr lang="en-GB" i="1" dirty="0"/>
              <a:t> </a:t>
            </a:r>
            <a:r>
              <a:rPr lang="en-GB" i="1" dirty="0" err="1"/>
              <a:t>Mobiluncus</a:t>
            </a:r>
            <a:r>
              <a:rPr lang="en-GB" i="1" dirty="0"/>
              <a:t> species</a:t>
            </a:r>
          </a:p>
          <a:p>
            <a:pPr lvl="1">
              <a:buNone/>
            </a:pP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Clinical features of BV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67400"/>
          </a:xfrm>
        </p:spPr>
        <p:txBody>
          <a:bodyPr>
            <a:normAutofit fontScale="92500"/>
          </a:bodyPr>
          <a:lstStyle/>
          <a:p>
            <a:r>
              <a:rPr lang="en-GB" dirty="0"/>
              <a:t>Symptoms</a:t>
            </a:r>
          </a:p>
          <a:p>
            <a:pPr lvl="1"/>
            <a:r>
              <a:rPr lang="en-GB" dirty="0"/>
              <a:t>Spontaneous onset and remission of BV can occur.</a:t>
            </a:r>
          </a:p>
          <a:p>
            <a:pPr lvl="1"/>
            <a:r>
              <a:rPr lang="en-GB" b="1" dirty="0"/>
              <a:t>Offensive fishy smelling </a:t>
            </a:r>
            <a:r>
              <a:rPr lang="en-GB" dirty="0"/>
              <a:t>vaginal discharge</a:t>
            </a:r>
          </a:p>
          <a:p>
            <a:pPr lvl="1"/>
            <a:r>
              <a:rPr lang="en-GB" dirty="0"/>
              <a:t>Usually not associated with soreness itching or irritation</a:t>
            </a:r>
          </a:p>
          <a:p>
            <a:pPr lvl="1"/>
            <a:r>
              <a:rPr lang="en-GB" dirty="0"/>
              <a:t>Many women (approximately 50%) are asymptomatic</a:t>
            </a:r>
          </a:p>
          <a:p>
            <a:r>
              <a:rPr lang="en-GB" dirty="0"/>
              <a:t>Signs</a:t>
            </a:r>
          </a:p>
          <a:p>
            <a:pPr lvl="1"/>
            <a:r>
              <a:rPr lang="en-GB" dirty="0"/>
              <a:t>Thin, homogeneous discharge, coating the walls of the vagina and vestibule</a:t>
            </a:r>
          </a:p>
          <a:p>
            <a:pPr>
              <a:buNone/>
            </a:pPr>
            <a:endParaRPr lang="en-GB" dirty="0"/>
          </a:p>
          <a:p>
            <a:r>
              <a:rPr lang="en-GB" dirty="0"/>
              <a:t>High risk of </a:t>
            </a:r>
            <a:r>
              <a:rPr lang="en-GB" dirty="0" err="1"/>
              <a:t>endometritis</a:t>
            </a:r>
            <a:r>
              <a:rPr lang="en-GB" dirty="0"/>
              <a:t> and </a:t>
            </a:r>
            <a:r>
              <a:rPr lang="en-GB" dirty="0" err="1"/>
              <a:t>salpingitis</a:t>
            </a:r>
            <a:r>
              <a:rPr lang="en-GB" dirty="0"/>
              <a:t> among women with BV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Diagnosis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err="1"/>
              <a:t>Amsel</a:t>
            </a:r>
            <a:r>
              <a:rPr lang="en-GB" dirty="0"/>
              <a:t> criteria.</a:t>
            </a:r>
          </a:p>
          <a:p>
            <a:r>
              <a:rPr lang="en-GB" dirty="0"/>
              <a:t>At least three of the four criteria should be present for the diagnosis to be confirmed.</a:t>
            </a:r>
          </a:p>
          <a:p>
            <a:pPr lvl="1"/>
            <a:r>
              <a:rPr lang="en-GB" dirty="0"/>
              <a:t>(1) Thin, homogeneous and adherent (to vaginal walls) discharge</a:t>
            </a:r>
          </a:p>
          <a:p>
            <a:pPr lvl="1"/>
            <a:r>
              <a:rPr lang="en-GB" dirty="0"/>
              <a:t>(2) Clue cells on microscopy of vaginal smear</a:t>
            </a:r>
          </a:p>
          <a:p>
            <a:pPr lvl="1"/>
            <a:r>
              <a:rPr lang="en-GB" dirty="0"/>
              <a:t>(3) pH of vaginal fluid &gt;4.5</a:t>
            </a:r>
          </a:p>
          <a:p>
            <a:pPr lvl="1"/>
            <a:r>
              <a:rPr lang="en-GB" dirty="0"/>
              <a:t>(4) Release of a fishy odour on adding 10% KOH.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GB" b="1" dirty="0"/>
              <a:t>Wet mount </a:t>
            </a:r>
          </a:p>
          <a:p>
            <a:r>
              <a:rPr lang="en-GB" dirty="0"/>
              <a:t>Increased number of pus cells</a:t>
            </a:r>
          </a:p>
          <a:p>
            <a:r>
              <a:rPr lang="en-GB" dirty="0"/>
              <a:t>Clue cells</a:t>
            </a:r>
          </a:p>
          <a:p>
            <a:pPr lvl="1"/>
            <a:r>
              <a:rPr lang="en-GB" dirty="0"/>
              <a:t>Vaginal epithelial cells studded with </a:t>
            </a:r>
            <a:r>
              <a:rPr lang="en-GB" dirty="0" err="1"/>
              <a:t>cocobacilli</a:t>
            </a:r>
            <a:endParaRPr lang="en-GB" dirty="0"/>
          </a:p>
          <a:p>
            <a:pPr lvl="1"/>
            <a:r>
              <a:rPr lang="en-GB" dirty="0"/>
              <a:t>Best appreciated at the edges of the cells</a:t>
            </a:r>
          </a:p>
          <a:p>
            <a:pPr lvl="1">
              <a:buNone/>
            </a:pPr>
            <a:endParaRPr lang="en-GB" dirty="0"/>
          </a:p>
        </p:txBody>
      </p:sp>
      <p:pic>
        <p:nvPicPr>
          <p:cNvPr id="1027" name="Picture 3" descr="C:\Users\summe_000\Desktop\clue cel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429000"/>
            <a:ext cx="3789477" cy="2838450"/>
          </a:xfrm>
          <a:prstGeom prst="rect">
            <a:avLst/>
          </a:prstGeom>
          <a:noFill/>
        </p:spPr>
      </p:pic>
      <p:pic>
        <p:nvPicPr>
          <p:cNvPr id="1029" name="Picture 5" descr="Image result for clue cells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3124200"/>
            <a:ext cx="4523000" cy="33878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dirty="0"/>
          </a:p>
          <a:p>
            <a:r>
              <a:rPr lang="en-GB" dirty="0"/>
              <a:t>Positive Whiff  test-</a:t>
            </a:r>
          </a:p>
          <a:p>
            <a:pPr lvl="1"/>
            <a:r>
              <a:rPr lang="en-GB" dirty="0"/>
              <a:t> A characteristic </a:t>
            </a:r>
            <a:r>
              <a:rPr lang="en-GB" b="1" dirty="0"/>
              <a:t>"fishy" </a:t>
            </a:r>
            <a:r>
              <a:rPr lang="en-GB" dirty="0" err="1"/>
              <a:t>odor</a:t>
            </a:r>
            <a:r>
              <a:rPr lang="en-GB" dirty="0"/>
              <a:t> on wet mount. </a:t>
            </a:r>
          </a:p>
          <a:p>
            <a:pPr lvl="1"/>
            <a:r>
              <a:rPr lang="en-GB" dirty="0"/>
              <a:t>By adding a small amount of potassium hydroxide to a microscopic slide containing the vaginal discharge, a characteristic fishy </a:t>
            </a:r>
            <a:r>
              <a:rPr lang="en-GB" dirty="0" err="1"/>
              <a:t>odor</a:t>
            </a:r>
            <a:r>
              <a:rPr lang="en-GB" dirty="0"/>
              <a:t> is considered a positive whiff test and is suggestive of bacterial vaginosis.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Complications</a:t>
            </a:r>
            <a:br>
              <a:rPr lang="en-GB" b="1" dirty="0"/>
            </a:b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 pregnancy BV is associated with </a:t>
            </a:r>
          </a:p>
          <a:p>
            <a:pPr lvl="1"/>
            <a:r>
              <a:rPr lang="en-GB" dirty="0"/>
              <a:t>late miscarriage, </a:t>
            </a:r>
          </a:p>
          <a:p>
            <a:pPr lvl="1"/>
            <a:r>
              <a:rPr lang="en-GB" dirty="0"/>
              <a:t>preterm premature rupture of membranes,</a:t>
            </a:r>
          </a:p>
          <a:p>
            <a:pPr lvl="1"/>
            <a:r>
              <a:rPr lang="en-GB" dirty="0"/>
              <a:t>preterm birth </a:t>
            </a:r>
          </a:p>
          <a:p>
            <a:pPr lvl="1"/>
            <a:r>
              <a:rPr lang="en-GB" dirty="0"/>
              <a:t> postpartum </a:t>
            </a:r>
            <a:r>
              <a:rPr lang="en-GB" dirty="0" err="1"/>
              <a:t>endometritis</a:t>
            </a:r>
            <a:r>
              <a:rPr lang="en-GB" dirty="0"/>
              <a:t>. </a:t>
            </a:r>
          </a:p>
          <a:p>
            <a:r>
              <a:rPr lang="en-GB" dirty="0"/>
              <a:t>The prevalence of BV is high in women with pelvic inflammatory disease (PID).</a:t>
            </a:r>
          </a:p>
          <a:p>
            <a:r>
              <a:rPr lang="en-GB" dirty="0"/>
              <a:t> In some instances BV may be associated with NGU in male partners.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1"/>
            <a:ext cx="7772400" cy="8382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Outline </a:t>
            </a:r>
            <a:br>
              <a:rPr lang="en-GB" b="1" dirty="0"/>
            </a:b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143000"/>
            <a:ext cx="7772400" cy="5410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 Vaginal / urethral discharge</a:t>
            </a:r>
          </a:p>
          <a:p>
            <a:pPr algn="l">
              <a:buFont typeface="Arial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  Aetiology </a:t>
            </a:r>
          </a:p>
          <a:p>
            <a:pPr algn="l">
              <a:buFont typeface="Arial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  Clinical Features</a:t>
            </a:r>
          </a:p>
          <a:p>
            <a:pPr algn="l">
              <a:buFont typeface="Arial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  Laboratory Diagnosis</a:t>
            </a:r>
          </a:p>
          <a:p>
            <a:pPr algn="l">
              <a:buFont typeface="Arial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  Treatment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Treatment of BV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563880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Treatment for BV is indicated for symptomatic women.</a:t>
            </a:r>
          </a:p>
          <a:p>
            <a:pPr>
              <a:buNone/>
            </a:pPr>
            <a:endParaRPr lang="en-GB" dirty="0"/>
          </a:p>
          <a:p>
            <a:r>
              <a:rPr lang="en-GB" dirty="0"/>
              <a:t>Recommended treatments</a:t>
            </a:r>
          </a:p>
          <a:p>
            <a:pPr lvl="1"/>
            <a:r>
              <a:rPr lang="en-GB" dirty="0" err="1"/>
              <a:t>Metronidazole</a:t>
            </a:r>
            <a:r>
              <a:rPr lang="en-GB" dirty="0"/>
              <a:t> 400 mg orally twice daily for 5-7 days</a:t>
            </a:r>
          </a:p>
          <a:p>
            <a:pPr lvl="1">
              <a:buNone/>
            </a:pPr>
            <a:r>
              <a:rPr lang="en-GB" dirty="0"/>
              <a:t>     or</a:t>
            </a:r>
          </a:p>
          <a:p>
            <a:pPr lvl="1"/>
            <a:r>
              <a:rPr lang="en-GB" dirty="0" err="1"/>
              <a:t>Metronidazole</a:t>
            </a:r>
            <a:r>
              <a:rPr lang="en-GB" dirty="0"/>
              <a:t> 2 g orally single dose</a:t>
            </a:r>
          </a:p>
          <a:p>
            <a:pPr>
              <a:buNone/>
            </a:pPr>
            <a:endParaRPr lang="en-GB" dirty="0"/>
          </a:p>
          <a:p>
            <a:r>
              <a:rPr lang="en-GB" dirty="0"/>
              <a:t>Alternative treatments</a:t>
            </a:r>
          </a:p>
          <a:p>
            <a:pPr lvl="1"/>
            <a:r>
              <a:rPr lang="en-GB" dirty="0" err="1"/>
              <a:t>Intravaginal</a:t>
            </a:r>
            <a:r>
              <a:rPr lang="en-GB" dirty="0"/>
              <a:t> </a:t>
            </a:r>
            <a:r>
              <a:rPr lang="en-GB" dirty="0" err="1"/>
              <a:t>metronidazole</a:t>
            </a:r>
            <a:r>
              <a:rPr lang="en-GB" dirty="0"/>
              <a:t> gel (0.75%) once daily for 5 days </a:t>
            </a:r>
          </a:p>
          <a:p>
            <a:pPr lvl="1">
              <a:buNone/>
            </a:pPr>
            <a:r>
              <a:rPr lang="en-GB" dirty="0"/>
              <a:t>     or</a:t>
            </a:r>
          </a:p>
          <a:p>
            <a:pPr lvl="1"/>
            <a:r>
              <a:rPr lang="en-GB" dirty="0" err="1"/>
              <a:t>Clindamycin</a:t>
            </a:r>
            <a:r>
              <a:rPr lang="en-GB" dirty="0"/>
              <a:t> 300 mg orally twice daily for 7 days  </a:t>
            </a:r>
          </a:p>
          <a:p>
            <a:pPr lvl="1">
              <a:buNone/>
            </a:pPr>
            <a:r>
              <a:rPr lang="en-GB" dirty="0"/>
              <a:t>     or</a:t>
            </a:r>
          </a:p>
          <a:p>
            <a:pPr lvl="1"/>
            <a:r>
              <a:rPr lang="en-GB" dirty="0" err="1"/>
              <a:t>Tinidazole</a:t>
            </a:r>
            <a:r>
              <a:rPr lang="en-GB" dirty="0"/>
              <a:t> 2 G orally single dose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Trichomoniasis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Caused by protozoan </a:t>
            </a:r>
            <a:r>
              <a:rPr lang="en-GB" dirty="0" err="1"/>
              <a:t>Trichomonas</a:t>
            </a:r>
            <a:r>
              <a:rPr lang="en-GB" dirty="0"/>
              <a:t> </a:t>
            </a:r>
            <a:r>
              <a:rPr lang="en-GB" dirty="0" err="1"/>
              <a:t>vaginalis</a:t>
            </a:r>
            <a:endParaRPr lang="en-GB" dirty="0"/>
          </a:p>
          <a:p>
            <a:r>
              <a:rPr lang="en-GB" dirty="0"/>
              <a:t>Not normally present in vagina</a:t>
            </a:r>
          </a:p>
          <a:p>
            <a:r>
              <a:rPr lang="en-GB" dirty="0"/>
              <a:t>Exogenous STI</a:t>
            </a:r>
          </a:p>
          <a:p>
            <a:r>
              <a:rPr lang="en-GB" dirty="0"/>
              <a:t>Purulent discharge with </a:t>
            </a:r>
            <a:r>
              <a:rPr lang="en-GB" dirty="0" err="1"/>
              <a:t>vulvar</a:t>
            </a:r>
            <a:r>
              <a:rPr lang="en-GB" dirty="0"/>
              <a:t> irritation</a:t>
            </a:r>
          </a:p>
          <a:p>
            <a:r>
              <a:rPr lang="en-GB" dirty="0" err="1"/>
              <a:t>Dysuria</a:t>
            </a:r>
            <a:r>
              <a:rPr lang="en-GB" dirty="0"/>
              <a:t> </a:t>
            </a:r>
          </a:p>
          <a:p>
            <a:r>
              <a:rPr lang="en-GB" dirty="0" err="1"/>
              <a:t>Dyspareunia</a:t>
            </a:r>
            <a:r>
              <a:rPr lang="en-GB" dirty="0"/>
              <a:t> </a:t>
            </a:r>
          </a:p>
          <a:p>
            <a:r>
              <a:rPr lang="en-GB" dirty="0"/>
              <a:t>Abnormal </a:t>
            </a:r>
            <a:r>
              <a:rPr lang="en-GB" dirty="0" err="1"/>
              <a:t>odor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Diagnosis </a:t>
            </a:r>
            <a:br>
              <a:rPr lang="en-GB" b="1" dirty="0"/>
            </a:b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Signs</a:t>
            </a:r>
          </a:p>
          <a:p>
            <a:pPr lvl="1"/>
            <a:r>
              <a:rPr lang="en-GB" dirty="0" err="1"/>
              <a:t>Vulvar</a:t>
            </a:r>
            <a:r>
              <a:rPr lang="en-GB" dirty="0"/>
              <a:t> and vaginal </a:t>
            </a:r>
            <a:r>
              <a:rPr lang="en-GB" dirty="0" err="1"/>
              <a:t>erythema</a:t>
            </a:r>
            <a:r>
              <a:rPr lang="en-GB" dirty="0"/>
              <a:t>,</a:t>
            </a:r>
          </a:p>
          <a:p>
            <a:pPr lvl="1"/>
            <a:r>
              <a:rPr lang="en-GB" dirty="0"/>
              <a:t>Purulent discharge</a:t>
            </a:r>
          </a:p>
          <a:p>
            <a:r>
              <a:rPr lang="en-GB" dirty="0"/>
              <a:t>Vaginal   pH &gt; 4.5</a:t>
            </a:r>
          </a:p>
          <a:p>
            <a:r>
              <a:rPr lang="en-GB" dirty="0"/>
              <a:t>Wet smear- pus cells and motile flagellated </a:t>
            </a:r>
            <a:r>
              <a:rPr lang="en-GB" dirty="0" err="1"/>
              <a:t>trichomonads</a:t>
            </a:r>
            <a:r>
              <a:rPr lang="en-GB" dirty="0"/>
              <a:t> </a:t>
            </a:r>
          </a:p>
          <a:p>
            <a:r>
              <a:rPr lang="en-GB" dirty="0"/>
              <a:t>Culture </a:t>
            </a:r>
          </a:p>
          <a:p>
            <a:r>
              <a:rPr lang="en-GB" dirty="0"/>
              <a:t>Non culture methods</a:t>
            </a:r>
          </a:p>
          <a:p>
            <a:pPr lvl="1"/>
            <a:r>
              <a:rPr lang="en-GB" dirty="0"/>
              <a:t>Rapid diagnostics</a:t>
            </a:r>
          </a:p>
          <a:p>
            <a:pPr lvl="1"/>
            <a:r>
              <a:rPr lang="en-GB" dirty="0"/>
              <a:t>NAAT</a:t>
            </a:r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Treatment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DOC – </a:t>
            </a:r>
            <a:r>
              <a:rPr lang="en-GB" dirty="0" err="1"/>
              <a:t>Metranidazole</a:t>
            </a:r>
            <a:r>
              <a:rPr lang="en-GB" dirty="0"/>
              <a:t> 500mg </a:t>
            </a:r>
            <a:r>
              <a:rPr lang="en-GB" dirty="0" err="1"/>
              <a:t>bd</a:t>
            </a:r>
            <a:r>
              <a:rPr lang="en-GB" dirty="0"/>
              <a:t> for7 days</a:t>
            </a:r>
          </a:p>
          <a:p>
            <a:r>
              <a:rPr lang="en-GB" dirty="0" err="1"/>
              <a:t>Tinidazole</a:t>
            </a:r>
            <a:r>
              <a:rPr lang="en-GB" dirty="0"/>
              <a:t> </a:t>
            </a:r>
          </a:p>
          <a:p>
            <a:r>
              <a:rPr lang="en-GB" dirty="0"/>
              <a:t>Need to treat partners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Cervicitis</a:t>
            </a:r>
            <a:r>
              <a:rPr lang="en-GB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Infectious </a:t>
            </a:r>
            <a:r>
              <a:rPr lang="en-GB" dirty="0" err="1"/>
              <a:t>Cervicitis</a:t>
            </a:r>
            <a:r>
              <a:rPr lang="en-GB" dirty="0"/>
              <a:t> </a:t>
            </a:r>
          </a:p>
          <a:p>
            <a:r>
              <a:rPr lang="en-GB" dirty="0"/>
              <a:t>Non -infectious </a:t>
            </a:r>
            <a:r>
              <a:rPr lang="en-GB" dirty="0" err="1"/>
              <a:t>Cervicitis</a:t>
            </a:r>
            <a:r>
              <a:rPr lang="en-GB" dirty="0"/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Infectious </a:t>
            </a:r>
            <a:r>
              <a:rPr lang="en-GB" b="1" dirty="0" err="1"/>
              <a:t>Cervicitis</a:t>
            </a:r>
            <a:r>
              <a:rPr lang="en-GB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Caused by STD</a:t>
            </a:r>
          </a:p>
          <a:p>
            <a:pPr lvl="1"/>
            <a:r>
              <a:rPr lang="en-GB" dirty="0"/>
              <a:t>Neisseria gonorrhoeae</a:t>
            </a:r>
          </a:p>
          <a:p>
            <a:pPr lvl="1"/>
            <a:r>
              <a:rPr lang="en-GB" dirty="0"/>
              <a:t>Chlamydia trachomatis </a:t>
            </a:r>
          </a:p>
          <a:p>
            <a:pPr lvl="1"/>
            <a:r>
              <a:rPr lang="en-GB" dirty="0" err="1"/>
              <a:t>Mycoplasma</a:t>
            </a:r>
            <a:r>
              <a:rPr lang="en-GB" dirty="0"/>
              <a:t> </a:t>
            </a:r>
            <a:r>
              <a:rPr lang="en-GB" dirty="0" err="1"/>
              <a:t>genitalium</a:t>
            </a:r>
            <a:endParaRPr lang="en-GB" dirty="0"/>
          </a:p>
          <a:p>
            <a:r>
              <a:rPr lang="en-GB" dirty="0"/>
              <a:t>Clinical features</a:t>
            </a:r>
          </a:p>
          <a:p>
            <a:pPr lvl="1"/>
            <a:r>
              <a:rPr lang="en-GB" dirty="0"/>
              <a:t>Abnormal vaginal discharge</a:t>
            </a:r>
          </a:p>
          <a:p>
            <a:pPr lvl="1"/>
            <a:r>
              <a:rPr lang="en-GB" dirty="0"/>
              <a:t> Intermenstrual vaginal bleeding</a:t>
            </a:r>
          </a:p>
          <a:p>
            <a:pPr lvl="1"/>
            <a:r>
              <a:rPr lang="en-GB" dirty="0"/>
              <a:t>Post coital bleeding</a:t>
            </a:r>
          </a:p>
          <a:p>
            <a:pPr lvl="1"/>
            <a:r>
              <a:rPr lang="en-GB" dirty="0"/>
              <a:t>Lower abdominal pain- can associated with </a:t>
            </a:r>
            <a:r>
              <a:rPr lang="en-GB" dirty="0" err="1"/>
              <a:t>urethritis</a:t>
            </a:r>
            <a:r>
              <a:rPr lang="en-GB" dirty="0"/>
              <a:t>, </a:t>
            </a:r>
            <a:r>
              <a:rPr lang="en-GB" dirty="0" err="1"/>
              <a:t>endometritis</a:t>
            </a:r>
            <a:r>
              <a:rPr lang="en-GB" dirty="0"/>
              <a:t> or </a:t>
            </a:r>
            <a:r>
              <a:rPr lang="en-GB" dirty="0" err="1"/>
              <a:t>salpingitis</a:t>
            </a:r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305800" cy="5821363"/>
          </a:xfrm>
        </p:spPr>
        <p:txBody>
          <a:bodyPr>
            <a:normAutofit/>
          </a:bodyPr>
          <a:lstStyle/>
          <a:p>
            <a:pPr>
              <a:buNone/>
            </a:pPr>
            <a:endParaRPr lang="en-GB" dirty="0"/>
          </a:p>
          <a:p>
            <a:r>
              <a:rPr lang="en-GB" dirty="0"/>
              <a:t>Signs</a:t>
            </a:r>
          </a:p>
          <a:p>
            <a:pPr lvl="1"/>
            <a:r>
              <a:rPr lang="en-GB" dirty="0"/>
              <a:t>Vulva and vaginal mucosa usually normal</a:t>
            </a:r>
          </a:p>
          <a:p>
            <a:pPr lvl="1"/>
            <a:r>
              <a:rPr lang="en-GB" dirty="0"/>
              <a:t>Purulent or </a:t>
            </a:r>
            <a:r>
              <a:rPr lang="en-GB" dirty="0" err="1"/>
              <a:t>mucopurulent</a:t>
            </a:r>
            <a:r>
              <a:rPr lang="en-GB" dirty="0"/>
              <a:t> </a:t>
            </a:r>
            <a:r>
              <a:rPr lang="en-GB" dirty="0" err="1"/>
              <a:t>endocervical</a:t>
            </a:r>
            <a:r>
              <a:rPr lang="en-GB" dirty="0"/>
              <a:t> </a:t>
            </a:r>
            <a:r>
              <a:rPr lang="en-GB" dirty="0" err="1"/>
              <a:t>exudate</a:t>
            </a:r>
            <a:endParaRPr lang="en-GB" dirty="0"/>
          </a:p>
          <a:p>
            <a:pPr lvl="1"/>
            <a:r>
              <a:rPr lang="en-GB" dirty="0"/>
              <a:t> Sustained </a:t>
            </a:r>
            <a:r>
              <a:rPr lang="en-GB" dirty="0" err="1"/>
              <a:t>endocervical</a:t>
            </a:r>
            <a:r>
              <a:rPr lang="en-GB" dirty="0"/>
              <a:t> bleeding</a:t>
            </a:r>
            <a:endParaRPr lang="en-GB" b="1" dirty="0"/>
          </a:p>
          <a:p>
            <a:pPr lvl="1"/>
            <a:r>
              <a:rPr lang="en-GB" dirty="0"/>
              <a:t> Cervical oedema and </a:t>
            </a:r>
            <a:r>
              <a:rPr lang="en-GB" dirty="0" err="1"/>
              <a:t>erythaema</a:t>
            </a:r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Laboratory Diagnosis of </a:t>
            </a:r>
            <a:r>
              <a:rPr lang="en-GB" b="1" dirty="0" err="1"/>
              <a:t>gonococcal</a:t>
            </a:r>
            <a:r>
              <a:rPr lang="en-GB" b="1" dirty="0"/>
              <a:t> infection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5410200"/>
          </a:xfrm>
        </p:spPr>
        <p:txBody>
          <a:bodyPr>
            <a:normAutofit fontScale="92500"/>
          </a:bodyPr>
          <a:lstStyle/>
          <a:p>
            <a:pPr>
              <a:buNone/>
            </a:pPr>
            <a:endParaRPr lang="en-GB" b="1" dirty="0"/>
          </a:p>
          <a:p>
            <a:pPr>
              <a:buNone/>
            </a:pPr>
            <a:r>
              <a:rPr lang="en-GB" b="1" dirty="0"/>
              <a:t>Collection of Specimens</a:t>
            </a:r>
          </a:p>
          <a:p>
            <a:r>
              <a:rPr lang="en-GB" dirty="0"/>
              <a:t>Sterile cotton swabs should be used </a:t>
            </a:r>
          </a:p>
          <a:p>
            <a:r>
              <a:rPr lang="en-GB" i="1" dirty="0" err="1"/>
              <a:t>Endocervix</a:t>
            </a:r>
            <a:r>
              <a:rPr lang="en-GB" i="1" dirty="0"/>
              <a:t> </a:t>
            </a:r>
          </a:p>
          <a:p>
            <a:pPr lvl="1"/>
            <a:r>
              <a:rPr lang="en-GB" i="1" dirty="0"/>
              <a:t>The use of antiseptics, analgesics and lubricants should be avoided </a:t>
            </a:r>
            <a:r>
              <a:rPr lang="en-GB" dirty="0"/>
              <a:t>when collecting specimens. </a:t>
            </a:r>
          </a:p>
          <a:p>
            <a:pPr lvl="1"/>
            <a:r>
              <a:rPr lang="en-GB" dirty="0"/>
              <a:t>Use a vaginal speculum, clean the </a:t>
            </a:r>
            <a:r>
              <a:rPr lang="en-GB" dirty="0" err="1"/>
              <a:t>ecto-ocervix</a:t>
            </a:r>
            <a:r>
              <a:rPr lang="en-GB" dirty="0"/>
              <a:t> with a large cotton swab. Insert the sterile cotton swab about 2cm into the cervical canal. </a:t>
            </a:r>
          </a:p>
          <a:p>
            <a:pPr lvl="1"/>
            <a:r>
              <a:rPr lang="en-GB" dirty="0"/>
              <a:t>Rotate and move the swab gently from side to side for 5-10 seconds to allow absorption of the </a:t>
            </a:r>
            <a:r>
              <a:rPr lang="en-GB" dirty="0" err="1"/>
              <a:t>exudate</a:t>
            </a:r>
            <a:r>
              <a:rPr lang="en-GB" dirty="0"/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Laboratory Diagnosis of </a:t>
            </a:r>
            <a:r>
              <a:rPr lang="en-GB" b="1" dirty="0" err="1"/>
              <a:t>gonococcal</a:t>
            </a:r>
            <a:r>
              <a:rPr lang="en-GB" b="1" dirty="0"/>
              <a:t> infection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Vaginal specimens are recommended for </a:t>
            </a:r>
            <a:r>
              <a:rPr lang="en-GB" dirty="0" err="1"/>
              <a:t>prepubertal</a:t>
            </a:r>
            <a:r>
              <a:rPr lang="en-GB" dirty="0"/>
              <a:t> girls without speculum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Laboratory Diagnosis of </a:t>
            </a:r>
            <a:r>
              <a:rPr lang="en-GB" b="1" dirty="0" err="1"/>
              <a:t>gonococcal</a:t>
            </a:r>
            <a:r>
              <a:rPr lang="en-GB" b="1" dirty="0"/>
              <a:t> infection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Smear for microscopy should be made.</a:t>
            </a:r>
          </a:p>
          <a:p>
            <a:pPr lvl="1"/>
            <a:r>
              <a:rPr lang="en-GB" dirty="0"/>
              <a:t>To obtain a thin homogenous film, roll the  swab on to a clean slide, and allow the smear to air dry.</a:t>
            </a:r>
          </a:p>
          <a:p>
            <a:r>
              <a:rPr lang="en-GB" dirty="0"/>
              <a:t>Culture</a:t>
            </a:r>
          </a:p>
          <a:p>
            <a:pPr lvl="1"/>
            <a:r>
              <a:rPr lang="en-GB" dirty="0"/>
              <a:t>specimens are inoculated directly on to a culture medium in the examination room. </a:t>
            </a:r>
          </a:p>
          <a:p>
            <a:pPr lvl="1"/>
            <a:r>
              <a:rPr lang="en-GB" dirty="0"/>
              <a:t>Roll the swab containing the specimen over a small area of the surface of the culture plate.</a:t>
            </a:r>
          </a:p>
          <a:p>
            <a:pPr lvl="1"/>
            <a:r>
              <a:rPr lang="en-GB" dirty="0"/>
              <a:t>Inoculated plate should be sent to the laboratory immediately for further streaking and incubation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Vaginal discharge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Physiological discharge </a:t>
            </a:r>
          </a:p>
          <a:p>
            <a:r>
              <a:rPr lang="en-GB" dirty="0"/>
              <a:t>Vaginal cells contain glycogen </a:t>
            </a:r>
          </a:p>
          <a:p>
            <a:r>
              <a:rPr lang="en-GB" dirty="0"/>
              <a:t>Continuously shed </a:t>
            </a:r>
          </a:p>
          <a:p>
            <a:r>
              <a:rPr lang="en-GB" dirty="0"/>
              <a:t>As cells </a:t>
            </a:r>
            <a:r>
              <a:rPr lang="en-GB" dirty="0" err="1"/>
              <a:t>autolyze</a:t>
            </a:r>
            <a:r>
              <a:rPr lang="en-GB" dirty="0"/>
              <a:t> and glycogen depolymerise to  glucose</a:t>
            </a:r>
          </a:p>
          <a:p>
            <a:r>
              <a:rPr lang="en-GB" dirty="0"/>
              <a:t>Serve as an energy source for lactobacilli</a:t>
            </a:r>
          </a:p>
          <a:p>
            <a:r>
              <a:rPr lang="en-GB" dirty="0"/>
              <a:t>Lactobacilli metabolise glucose in to lactose</a:t>
            </a:r>
          </a:p>
          <a:p>
            <a:r>
              <a:rPr lang="en-GB" dirty="0"/>
              <a:t>Normal vaginal pH around  3.6-4.0</a:t>
            </a:r>
          </a:p>
          <a:p>
            <a:r>
              <a:rPr lang="en-GB" dirty="0"/>
              <a:t>Colourless and </a:t>
            </a:r>
            <a:r>
              <a:rPr lang="en-GB" dirty="0" err="1"/>
              <a:t>odorless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Laboratory Diagnosis of </a:t>
            </a:r>
            <a:r>
              <a:rPr lang="en-GB" b="1" dirty="0" err="1"/>
              <a:t>gonococcal</a:t>
            </a:r>
            <a:r>
              <a:rPr lang="en-GB" b="1" dirty="0"/>
              <a:t> infection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Transport of Specimens</a:t>
            </a:r>
          </a:p>
          <a:p>
            <a:pPr lvl="1"/>
            <a:r>
              <a:rPr lang="en-GB" dirty="0"/>
              <a:t>If culture facilities are not available, the swabs should be inserted into a transport medium (</a:t>
            </a:r>
            <a:r>
              <a:rPr lang="en-GB" dirty="0" err="1"/>
              <a:t>Amies</a:t>
            </a:r>
            <a:r>
              <a:rPr lang="en-GB" dirty="0"/>
              <a:t>) and transported at room temperature, to reach the laboratory within 24-48 hours.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458200" cy="6705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GB" dirty="0"/>
          </a:p>
          <a:p>
            <a:pPr lvl="1">
              <a:buNone/>
            </a:pPr>
            <a:r>
              <a:rPr lang="en-GB" b="1" dirty="0"/>
              <a:t>Microscopy</a:t>
            </a:r>
          </a:p>
          <a:p>
            <a:pPr lvl="1">
              <a:buNone/>
            </a:pPr>
            <a:r>
              <a:rPr lang="en-GB" b="1" dirty="0"/>
              <a:t>	</a:t>
            </a:r>
            <a:r>
              <a:rPr lang="en-GB" dirty="0"/>
              <a:t>Pus cells &gt;30/ high power field in a cervical smear support the diagnosis of </a:t>
            </a:r>
            <a:r>
              <a:rPr lang="en-GB" dirty="0" err="1"/>
              <a:t>cervicitis</a:t>
            </a:r>
            <a:r>
              <a:rPr lang="en-GB" dirty="0"/>
              <a:t>.</a:t>
            </a:r>
          </a:p>
          <a:p>
            <a:pPr lvl="1">
              <a:buNone/>
            </a:pPr>
            <a:r>
              <a:rPr lang="en-GB" dirty="0"/>
              <a:t>    </a:t>
            </a:r>
            <a:r>
              <a:rPr lang="en-GB" i="1" dirty="0"/>
              <a:t>N. gonorrhoeae- </a:t>
            </a:r>
            <a:r>
              <a:rPr lang="en-GB" dirty="0"/>
              <a:t>Gram stain intracellular Gram negative </a:t>
            </a:r>
            <a:r>
              <a:rPr lang="en-GB" dirty="0" err="1"/>
              <a:t>diplococci</a:t>
            </a:r>
            <a:endParaRPr lang="en-GB" dirty="0"/>
          </a:p>
          <a:p>
            <a:r>
              <a:rPr lang="en-GB" b="1" dirty="0"/>
              <a:t>Culture</a:t>
            </a:r>
            <a:endParaRPr lang="en-GB" dirty="0"/>
          </a:p>
          <a:p>
            <a:pPr lvl="1"/>
            <a:r>
              <a:rPr lang="en-GB" dirty="0"/>
              <a:t>considered the gold standard for the diagnosis of infection with </a:t>
            </a:r>
            <a:r>
              <a:rPr lang="en-GB" i="1" dirty="0"/>
              <a:t>N. gonorrhoeae</a:t>
            </a:r>
            <a:endParaRPr lang="en-GB" b="1" dirty="0"/>
          </a:p>
          <a:p>
            <a:pPr lvl="1"/>
            <a:r>
              <a:rPr lang="en-GB" dirty="0"/>
              <a:t> sensitive (&gt;95%) </a:t>
            </a:r>
          </a:p>
          <a:p>
            <a:pPr lvl="1"/>
            <a:r>
              <a:rPr lang="en-GB" dirty="0"/>
              <a:t> Selective culture media such as Thayer Martin (TM), modified Thayer Martin (MTM) and New York City(NYC) containing antimicrobials are often used for routine isolation of gonococci.</a:t>
            </a:r>
          </a:p>
          <a:p>
            <a:r>
              <a:rPr lang="en-GB" dirty="0"/>
              <a:t>NAAT</a:t>
            </a:r>
          </a:p>
          <a:p>
            <a:pPr lvl="1"/>
            <a:r>
              <a:rPr lang="en-GB" dirty="0"/>
              <a:t>can be performed on traditional swab specimens collected from the urethra and cervix.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477962"/>
          </a:xfrm>
        </p:spPr>
        <p:txBody>
          <a:bodyPr>
            <a:normAutofit fontScale="90000"/>
          </a:bodyPr>
          <a:lstStyle/>
          <a:p>
            <a:pPr lvl="1"/>
            <a:r>
              <a:rPr lang="en-GB" b="1" i="1" dirty="0"/>
              <a:t>N. gonorrhoeae</a:t>
            </a:r>
            <a:br>
              <a:rPr lang="en-GB" b="1" i="1" dirty="0"/>
            </a:br>
            <a:br>
              <a:rPr lang="en-GB" i="1" dirty="0"/>
            </a:br>
            <a:r>
              <a:rPr lang="en-GB" sz="2000" dirty="0"/>
              <a:t>Gram stain of vaginal pus       -      intracellular Gram negative </a:t>
            </a:r>
            <a:r>
              <a:rPr lang="en-GB" sz="2000" dirty="0" err="1"/>
              <a:t>diplococci</a:t>
            </a:r>
            <a:br>
              <a:rPr lang="en-GB" sz="2000" dirty="0"/>
            </a:br>
            <a:r>
              <a:rPr lang="en-GB" sz="2000" dirty="0"/>
              <a:t>                    </a:t>
            </a:r>
            <a:br>
              <a:rPr lang="en-GB" sz="2000" dirty="0"/>
            </a:br>
            <a:r>
              <a:rPr lang="en-GB" sz="2000" dirty="0"/>
              <a:t>extracellular Gram negative </a:t>
            </a:r>
            <a:r>
              <a:rPr lang="en-GB" sz="2000" dirty="0" err="1"/>
              <a:t>diplococci</a:t>
            </a:r>
            <a:br>
              <a:rPr lang="en-GB" sz="2000" dirty="0"/>
            </a:br>
            <a:endParaRPr lang="en-GB" sz="2000" dirty="0"/>
          </a:p>
        </p:txBody>
      </p:sp>
      <p:pic>
        <p:nvPicPr>
          <p:cNvPr id="34818" name="Picture 2" descr="C:\Users\summe_000\Desktop\Gonococcal_urethritis_PHIL_4085_lore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828800"/>
            <a:ext cx="7745260" cy="4267200"/>
          </a:xfrm>
          <a:prstGeom prst="rect">
            <a:avLst/>
          </a:prstGeom>
          <a:noFill/>
        </p:spPr>
      </p:pic>
      <p:sp>
        <p:nvSpPr>
          <p:cNvPr id="8" name="Right Arrow 7"/>
          <p:cNvSpPr/>
          <p:nvPr/>
        </p:nvSpPr>
        <p:spPr>
          <a:xfrm rot="7437861">
            <a:off x="865062" y="1920066"/>
            <a:ext cx="1224237" cy="1605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102686" flipH="1">
            <a:off x="4572000" y="1219200"/>
            <a:ext cx="381000" cy="259080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Laboratory Diagnosis of </a:t>
            </a:r>
            <a:r>
              <a:rPr lang="en-GB" sz="2800" b="1" i="1" dirty="0"/>
              <a:t>Chlamydia trachomatis 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b="1" dirty="0"/>
              <a:t>Specimen collection and transport</a:t>
            </a:r>
          </a:p>
          <a:p>
            <a:r>
              <a:rPr lang="en-GB" dirty="0"/>
              <a:t>Viable </a:t>
            </a:r>
            <a:r>
              <a:rPr lang="en-GB" dirty="0" err="1"/>
              <a:t>chlamydial</a:t>
            </a:r>
            <a:r>
              <a:rPr lang="en-GB" dirty="0"/>
              <a:t> organisms are found within urethral, cervical, and rectal epithelial cells, but not in </a:t>
            </a:r>
            <a:r>
              <a:rPr lang="en-GB" dirty="0" err="1"/>
              <a:t>exudate</a:t>
            </a:r>
            <a:r>
              <a:rPr lang="en-GB" dirty="0"/>
              <a:t> or pus.</a:t>
            </a:r>
          </a:p>
          <a:p>
            <a:r>
              <a:rPr lang="en-GB" dirty="0"/>
              <a:t>Cervical swab:</a:t>
            </a:r>
          </a:p>
          <a:p>
            <a:pPr lvl="1"/>
            <a:r>
              <a:rPr lang="en-GB" dirty="0"/>
              <a:t>Clean the cervical </a:t>
            </a:r>
          </a:p>
          <a:p>
            <a:pPr lvl="1"/>
            <a:r>
              <a:rPr lang="en-GB" dirty="0"/>
              <a:t> Insert the sterile cotton swab about 2cm into the cervical canal.</a:t>
            </a:r>
          </a:p>
          <a:p>
            <a:pPr lvl="1"/>
            <a:r>
              <a:rPr lang="en-GB" dirty="0"/>
              <a:t>Rotate and move the swab gently from side to side for 15-30 seconds to obtain an adequate number of cells.</a:t>
            </a:r>
          </a:p>
          <a:p>
            <a:pPr lvl="1"/>
            <a:r>
              <a:rPr lang="en-GB" dirty="0"/>
              <a:t> Remove swab, taking care not to contaminate it with material from the vaginal walls and place in transport medium</a:t>
            </a:r>
            <a:endParaRPr lang="en-GB" b="1" dirty="0"/>
          </a:p>
          <a:p>
            <a:r>
              <a:rPr lang="en-GB" dirty="0"/>
              <a:t>Urethral swab in men:</a:t>
            </a:r>
          </a:p>
          <a:p>
            <a:pPr lvl="1"/>
            <a:r>
              <a:rPr lang="en-GB" dirty="0"/>
              <a:t> Insert a swab 2 to 3 cm into the urethra and rotate, making sure the swab is in contact with the urethral wall to obtain an adequate number of cells.</a:t>
            </a:r>
          </a:p>
          <a:p>
            <a:pPr lvl="1"/>
            <a:r>
              <a:rPr lang="en-GB" dirty="0"/>
              <a:t> Remove the swab and place it in transport medium.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Laboratory Diagnosis of </a:t>
            </a:r>
            <a:r>
              <a:rPr lang="en-GB" b="1" i="1" dirty="0"/>
              <a:t>Chlamydia trachomatis cont…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Laboratory tests to diagnose Chlamydia:</a:t>
            </a:r>
          </a:p>
          <a:p>
            <a:r>
              <a:rPr lang="en-GB" dirty="0"/>
              <a:t> Antigen detection by ELISA</a:t>
            </a:r>
          </a:p>
          <a:p>
            <a:r>
              <a:rPr lang="en-GB" dirty="0"/>
              <a:t> Culture</a:t>
            </a:r>
          </a:p>
          <a:p>
            <a:r>
              <a:rPr lang="en-GB" dirty="0"/>
              <a:t>Direct </a:t>
            </a:r>
            <a:r>
              <a:rPr lang="en-GB" dirty="0" err="1"/>
              <a:t>Immunofluorescence</a:t>
            </a:r>
            <a:r>
              <a:rPr lang="en-GB" dirty="0"/>
              <a:t> </a:t>
            </a:r>
          </a:p>
          <a:p>
            <a:r>
              <a:rPr lang="en-GB" dirty="0"/>
              <a:t>NAAT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Complications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Scarring and fibrosis of fallopian tubes leads to</a:t>
            </a:r>
          </a:p>
          <a:p>
            <a:pPr lvl="1"/>
            <a:r>
              <a:rPr lang="en-GB" dirty="0"/>
              <a:t>Infertility </a:t>
            </a:r>
          </a:p>
          <a:p>
            <a:pPr lvl="1"/>
            <a:r>
              <a:rPr lang="en-GB" dirty="0"/>
              <a:t>ectopic pregnancy</a:t>
            </a:r>
          </a:p>
          <a:p>
            <a:pPr lvl="1"/>
            <a:r>
              <a:rPr lang="en-GB" dirty="0"/>
              <a:t>Pelvic inflammatory disease</a:t>
            </a:r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Treatment of </a:t>
            </a:r>
            <a:r>
              <a:rPr lang="en-GB" b="1" dirty="0" err="1"/>
              <a:t>cervicitis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867400"/>
          </a:xfrm>
        </p:spPr>
        <p:txBody>
          <a:bodyPr>
            <a:normAutofit fontScale="92500" lnSpcReduction="20000"/>
          </a:bodyPr>
          <a:lstStyle/>
          <a:p>
            <a:endParaRPr lang="en-GB" dirty="0"/>
          </a:p>
          <a:p>
            <a:r>
              <a:rPr lang="en-GB" dirty="0" err="1"/>
              <a:t>Anticlamydial</a:t>
            </a:r>
            <a:r>
              <a:rPr lang="en-GB" dirty="0"/>
              <a:t> drugs</a:t>
            </a:r>
          </a:p>
          <a:p>
            <a:pPr lvl="1"/>
            <a:r>
              <a:rPr lang="en-GB" dirty="0" err="1"/>
              <a:t>Doxycycline</a:t>
            </a:r>
            <a:r>
              <a:rPr lang="en-GB" dirty="0"/>
              <a:t> 100 mg orally twice a day for 7 days</a:t>
            </a:r>
          </a:p>
          <a:p>
            <a:pPr lvl="1"/>
            <a:r>
              <a:rPr lang="en-GB" dirty="0" err="1"/>
              <a:t>Azithromycin</a:t>
            </a:r>
            <a:r>
              <a:rPr lang="en-GB" dirty="0"/>
              <a:t> 1 g orally in a single dose</a:t>
            </a:r>
          </a:p>
          <a:p>
            <a:pPr lvl="1"/>
            <a:r>
              <a:rPr lang="en-GB" dirty="0"/>
              <a:t>Tetracycline</a:t>
            </a:r>
          </a:p>
          <a:p>
            <a:pPr lvl="1"/>
            <a:r>
              <a:rPr lang="en-GB" dirty="0"/>
              <a:t>Erythromycin </a:t>
            </a:r>
          </a:p>
          <a:p>
            <a:pPr lvl="1">
              <a:buNone/>
            </a:pPr>
            <a:endParaRPr lang="en-GB" dirty="0"/>
          </a:p>
          <a:p>
            <a:r>
              <a:rPr lang="en-GB" i="1" dirty="0"/>
              <a:t>N. gonorrhoeae </a:t>
            </a:r>
            <a:r>
              <a:rPr lang="en-GB" b="1" dirty="0"/>
              <a:t>-</a:t>
            </a:r>
            <a:r>
              <a:rPr lang="en-GB" dirty="0"/>
              <a:t> uncomplicated </a:t>
            </a:r>
            <a:r>
              <a:rPr lang="en-GB" dirty="0" err="1"/>
              <a:t>anogenital</a:t>
            </a:r>
            <a:r>
              <a:rPr lang="en-GB" dirty="0"/>
              <a:t> infection in adults:</a:t>
            </a:r>
          </a:p>
          <a:p>
            <a:pPr lvl="1"/>
            <a:r>
              <a:rPr lang="en-GB" dirty="0"/>
              <a:t>Cefuroxime </a:t>
            </a:r>
            <a:r>
              <a:rPr lang="en-GB" dirty="0" err="1"/>
              <a:t>axetil</a:t>
            </a:r>
            <a:r>
              <a:rPr lang="en-GB" dirty="0"/>
              <a:t> 1g orally single dose </a:t>
            </a:r>
          </a:p>
          <a:p>
            <a:pPr lvl="1"/>
            <a:r>
              <a:rPr lang="en-GB" dirty="0" err="1"/>
              <a:t>Ceftriaxone</a:t>
            </a:r>
            <a:r>
              <a:rPr lang="en-GB" dirty="0"/>
              <a:t> 250mg IM as a single dose </a:t>
            </a:r>
          </a:p>
          <a:p>
            <a:pPr lvl="1"/>
            <a:r>
              <a:rPr lang="en-GB" dirty="0" err="1"/>
              <a:t>Cefixime</a:t>
            </a:r>
            <a:r>
              <a:rPr lang="en-GB" dirty="0"/>
              <a:t> 400mg orally as a single dose </a:t>
            </a:r>
          </a:p>
          <a:p>
            <a:pPr lvl="1"/>
            <a:r>
              <a:rPr lang="en-GB" dirty="0" err="1"/>
              <a:t>Spectinomycin</a:t>
            </a:r>
            <a:r>
              <a:rPr lang="en-GB" dirty="0"/>
              <a:t> 2g IM as a single dose</a:t>
            </a:r>
          </a:p>
          <a:p>
            <a:pPr>
              <a:buNone/>
            </a:pPr>
            <a:r>
              <a:rPr lang="en-GB" b="1" dirty="0"/>
              <a:t>	</a:t>
            </a:r>
            <a:endParaRPr lang="en-GB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Non-infectious </a:t>
            </a:r>
            <a:r>
              <a:rPr lang="en-GB" b="1" dirty="0" err="1"/>
              <a:t>cervicitis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Inflammation in an </a:t>
            </a:r>
            <a:r>
              <a:rPr lang="en-GB" dirty="0" err="1"/>
              <a:t>ectropion</a:t>
            </a:r>
            <a:endParaRPr lang="en-GB" dirty="0"/>
          </a:p>
          <a:p>
            <a:r>
              <a:rPr lang="en-GB" dirty="0"/>
              <a:t>Not associated with </a:t>
            </a:r>
            <a:r>
              <a:rPr lang="en-GB" dirty="0" err="1"/>
              <a:t>urethritis</a:t>
            </a:r>
            <a:r>
              <a:rPr lang="en-GB" dirty="0"/>
              <a:t>, </a:t>
            </a:r>
            <a:r>
              <a:rPr lang="en-GB" dirty="0" err="1"/>
              <a:t>endometritis</a:t>
            </a:r>
            <a:r>
              <a:rPr lang="en-GB" dirty="0"/>
              <a:t> or </a:t>
            </a:r>
            <a:r>
              <a:rPr lang="en-GB" dirty="0" err="1"/>
              <a:t>salpingitis</a:t>
            </a:r>
            <a:endParaRPr lang="en-GB" dirty="0"/>
          </a:p>
          <a:p>
            <a:pPr>
              <a:buNone/>
            </a:pP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Urethritis</a:t>
            </a:r>
            <a:r>
              <a:rPr lang="en-GB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GB" dirty="0" err="1"/>
              <a:t>Urethritis</a:t>
            </a:r>
            <a:r>
              <a:rPr lang="en-GB" dirty="0"/>
              <a:t> or inflammation of the urethra, is a </a:t>
            </a:r>
            <a:r>
              <a:rPr lang="en-GB" dirty="0" err="1"/>
              <a:t>multifactorial</a:t>
            </a:r>
            <a:r>
              <a:rPr lang="en-GB" dirty="0"/>
              <a:t> condition which can be sexually acquired.</a:t>
            </a:r>
          </a:p>
          <a:p>
            <a:r>
              <a:rPr lang="en-GB" dirty="0"/>
              <a:t>Urethral inflammation can occur without a known pathogen being isolated </a:t>
            </a:r>
          </a:p>
          <a:p>
            <a:endParaRPr lang="en-GB" dirty="0"/>
          </a:p>
          <a:p>
            <a:endParaRPr lang="en-GB" dirty="0"/>
          </a:p>
          <a:p>
            <a:pPr>
              <a:buNone/>
            </a:pPr>
            <a:endParaRPr lang="en-GB" b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Aetiology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 err="1"/>
              <a:t>Gonococcal</a:t>
            </a:r>
            <a:r>
              <a:rPr lang="en-GB" b="1" dirty="0"/>
              <a:t> </a:t>
            </a:r>
            <a:r>
              <a:rPr lang="en-GB" b="1" dirty="0" err="1"/>
              <a:t>urethritis</a:t>
            </a:r>
            <a:endParaRPr lang="en-GB" b="1" dirty="0"/>
          </a:p>
          <a:p>
            <a:pPr>
              <a:buNone/>
            </a:pPr>
            <a:endParaRPr lang="en-GB" b="1" dirty="0"/>
          </a:p>
          <a:p>
            <a:r>
              <a:rPr lang="en-GB" b="1" dirty="0"/>
              <a:t>Non-</a:t>
            </a:r>
            <a:r>
              <a:rPr lang="en-GB" b="1" dirty="0" err="1"/>
              <a:t>gonococcal</a:t>
            </a:r>
            <a:r>
              <a:rPr lang="en-GB" b="1" dirty="0"/>
              <a:t> </a:t>
            </a:r>
            <a:r>
              <a:rPr lang="en-GB" b="1" dirty="0" err="1"/>
              <a:t>urethritis</a:t>
            </a:r>
            <a:r>
              <a:rPr lang="en-GB" b="1" dirty="0"/>
              <a:t> (NGU)</a:t>
            </a:r>
            <a:endParaRPr lang="en-GB" dirty="0"/>
          </a:p>
          <a:p>
            <a:pPr lvl="1"/>
            <a:r>
              <a:rPr lang="en-GB" i="1" dirty="0"/>
              <a:t>C. trachomatis 11-43%</a:t>
            </a:r>
          </a:p>
          <a:p>
            <a:pPr lvl="1"/>
            <a:r>
              <a:rPr lang="en-GB" i="1" dirty="0"/>
              <a:t>M. </a:t>
            </a:r>
            <a:r>
              <a:rPr lang="en-GB" i="1" dirty="0" err="1"/>
              <a:t>genitalium</a:t>
            </a:r>
            <a:r>
              <a:rPr lang="en-GB" i="1" dirty="0"/>
              <a:t> 9-25%</a:t>
            </a:r>
          </a:p>
          <a:p>
            <a:pPr lvl="1"/>
            <a:r>
              <a:rPr lang="en-GB" dirty="0"/>
              <a:t>Adenoviruses 2-4%</a:t>
            </a:r>
          </a:p>
          <a:p>
            <a:pPr lvl="1"/>
            <a:r>
              <a:rPr lang="en-GB" i="1" dirty="0"/>
              <a:t>T. </a:t>
            </a:r>
            <a:r>
              <a:rPr lang="en-GB" i="1" dirty="0" err="1"/>
              <a:t>vaginalis</a:t>
            </a:r>
            <a:r>
              <a:rPr lang="en-GB" i="1" dirty="0"/>
              <a:t> 1-20%</a:t>
            </a:r>
          </a:p>
          <a:p>
            <a:pPr lvl="1"/>
            <a:r>
              <a:rPr lang="en-GB" dirty="0"/>
              <a:t>Herpes simplex virus 2-3%</a:t>
            </a:r>
          </a:p>
          <a:p>
            <a:pPr lvl="1"/>
            <a:r>
              <a:rPr lang="pt-BR" i="1" dirty="0"/>
              <a:t>N. meningitidis</a:t>
            </a:r>
          </a:p>
          <a:p>
            <a:pPr lvl="1"/>
            <a:r>
              <a:rPr lang="pt-BR" i="1" dirty="0"/>
              <a:t>Haemophilus spp</a:t>
            </a:r>
          </a:p>
          <a:p>
            <a:pPr lvl="1"/>
            <a:r>
              <a:rPr lang="pt-BR" i="1" dirty="0"/>
              <a:t> Candida spp</a:t>
            </a:r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Vulvovaginitis</a:t>
            </a:r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/>
              <a:t>Abnormal Vaginal discharge</a:t>
            </a:r>
          </a:p>
          <a:p>
            <a:r>
              <a:rPr lang="en-GB" dirty="0"/>
              <a:t>Change of colour, consistency, volume or odour</a:t>
            </a:r>
          </a:p>
          <a:p>
            <a:r>
              <a:rPr lang="en-GB" dirty="0"/>
              <a:t>Symptoms</a:t>
            </a:r>
          </a:p>
          <a:p>
            <a:pPr lvl="1"/>
            <a:r>
              <a:rPr lang="en-GB" dirty="0"/>
              <a:t> Itching, </a:t>
            </a:r>
          </a:p>
          <a:p>
            <a:pPr lvl="1"/>
            <a:r>
              <a:rPr lang="en-GB" dirty="0"/>
              <a:t>soreness, </a:t>
            </a:r>
          </a:p>
          <a:p>
            <a:pPr lvl="1"/>
            <a:r>
              <a:rPr lang="en-GB" dirty="0" err="1"/>
              <a:t>dysuria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pelvic pain,</a:t>
            </a:r>
          </a:p>
          <a:p>
            <a:pPr lvl="1"/>
            <a:r>
              <a:rPr lang="en-GB" dirty="0"/>
              <a:t> intermenstrual bleeding</a:t>
            </a:r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Clinical features</a:t>
            </a:r>
            <a:br>
              <a:rPr lang="en-GB" b="1" dirty="0"/>
            </a:b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915400" cy="63246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GB" b="1" dirty="0"/>
              <a:t>Symptoms 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	May be asymptomatic 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  </a:t>
            </a:r>
            <a:r>
              <a:rPr lang="en-GB" dirty="0" err="1"/>
              <a:t>Urthral</a:t>
            </a:r>
            <a:r>
              <a:rPr lang="en-GB" dirty="0"/>
              <a:t> discharge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	</a:t>
            </a:r>
            <a:r>
              <a:rPr lang="en-GB" dirty="0" err="1"/>
              <a:t>Dysuria</a:t>
            </a:r>
            <a:r>
              <a:rPr lang="en-GB" dirty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   Urethral irritation</a:t>
            </a:r>
          </a:p>
          <a:p>
            <a:pPr>
              <a:buNone/>
            </a:pPr>
            <a:r>
              <a:rPr lang="en-GB" sz="2800" b="1" dirty="0"/>
              <a:t>  Signs</a:t>
            </a:r>
          </a:p>
          <a:p>
            <a:r>
              <a:rPr lang="en-GB" sz="2800" dirty="0"/>
              <a:t>Urethral discharge.</a:t>
            </a:r>
          </a:p>
          <a:p>
            <a:pPr>
              <a:buNone/>
            </a:pPr>
            <a:r>
              <a:rPr lang="en-GB" sz="2800" dirty="0"/>
              <a:t>	(This may have not been noticed by the patient or may only be present on urethral massage.)</a:t>
            </a:r>
          </a:p>
          <a:p>
            <a:r>
              <a:rPr lang="en-GB" sz="2800" dirty="0"/>
              <a:t> </a:t>
            </a:r>
            <a:r>
              <a:rPr lang="en-GB" sz="2800" dirty="0" err="1"/>
              <a:t>Erythema</a:t>
            </a:r>
            <a:r>
              <a:rPr lang="en-GB" sz="2800" dirty="0"/>
              <a:t> and oedema of urethral </a:t>
            </a:r>
            <a:r>
              <a:rPr lang="en-GB" sz="2800" dirty="0" err="1"/>
              <a:t>meatus</a:t>
            </a:r>
            <a:r>
              <a:rPr lang="en-GB" sz="2800" dirty="0"/>
              <a:t> (</a:t>
            </a:r>
            <a:r>
              <a:rPr lang="en-GB" sz="2800" dirty="0" err="1"/>
              <a:t>Meatitis</a:t>
            </a:r>
            <a:r>
              <a:rPr lang="en-GB" sz="2800" dirty="0"/>
              <a:t>)</a:t>
            </a:r>
          </a:p>
          <a:p>
            <a:r>
              <a:rPr lang="en-GB" sz="2800" dirty="0"/>
              <a:t>Normal examination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Complications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• </a:t>
            </a:r>
            <a:r>
              <a:rPr lang="en-GB" dirty="0" err="1"/>
              <a:t>Epididymo-orchitis</a:t>
            </a:r>
            <a:endParaRPr lang="en-GB" dirty="0"/>
          </a:p>
          <a:p>
            <a:pPr>
              <a:buNone/>
            </a:pPr>
            <a:r>
              <a:rPr lang="en-GB" dirty="0"/>
              <a:t>	Can present with unilateral scrotal pain, swelling and tenderness</a:t>
            </a:r>
          </a:p>
          <a:p>
            <a:pPr>
              <a:buNone/>
            </a:pPr>
            <a:r>
              <a:rPr lang="en-GB" dirty="0"/>
              <a:t>• Sexually acquired reactive arthritis(Arthritis with or soon after NGU) </a:t>
            </a:r>
          </a:p>
          <a:p>
            <a:r>
              <a:rPr lang="en-GB" dirty="0"/>
              <a:t> Reiter’s syndrome</a:t>
            </a:r>
          </a:p>
          <a:p>
            <a:pPr>
              <a:buNone/>
            </a:pPr>
            <a:r>
              <a:rPr lang="en-GB" dirty="0"/>
              <a:t>• </a:t>
            </a:r>
            <a:r>
              <a:rPr lang="en-GB" dirty="0" err="1"/>
              <a:t>Prostatitis</a:t>
            </a:r>
            <a:endParaRPr lang="en-GB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Specimen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i="1" dirty="0"/>
              <a:t>Use a sterile cotton swab</a:t>
            </a:r>
          </a:p>
          <a:p>
            <a:r>
              <a:rPr lang="en-GB" i="1" dirty="0"/>
              <a:t>Urethra  </a:t>
            </a:r>
          </a:p>
          <a:p>
            <a:pPr lvl="1"/>
            <a:r>
              <a:rPr lang="en-GB" i="1" dirty="0"/>
              <a:t>If discharge is evident collect directly on to a swab. If not, milk the urethra to evacuate </a:t>
            </a:r>
            <a:r>
              <a:rPr lang="en-GB" i="1" dirty="0" err="1"/>
              <a:t>exudate</a:t>
            </a:r>
            <a:r>
              <a:rPr lang="en-GB" i="1" dirty="0"/>
              <a:t>. </a:t>
            </a:r>
          </a:p>
          <a:p>
            <a:pPr lvl="1"/>
            <a:r>
              <a:rPr lang="en-GB" i="1" dirty="0"/>
              <a:t>Still </a:t>
            </a:r>
            <a:r>
              <a:rPr lang="en-GB" dirty="0"/>
              <a:t>if no discharge collect urethral specimens, 4 hours after the patient has passed urine , by inserting a thin swab 2-3 cm in to the urethra and gently rotating the swab for 5-10 seconds to allow absorption of the exudates.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Specimen collection cont..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dirty="0"/>
          </a:p>
          <a:p>
            <a:r>
              <a:rPr lang="en-GB" dirty="0"/>
              <a:t>If </a:t>
            </a:r>
            <a:r>
              <a:rPr lang="en-GB" dirty="0" err="1"/>
              <a:t>urethritis</a:t>
            </a:r>
            <a:r>
              <a:rPr lang="en-GB" dirty="0"/>
              <a:t> is not detected in symptomatic patients, - early morning sample - EMS.</a:t>
            </a:r>
          </a:p>
          <a:p>
            <a:r>
              <a:rPr lang="en-GB" dirty="0"/>
              <a:t>A mid-stream sample of urine (MSU) should be taken if a urinary tract infection is suspected. </a:t>
            </a:r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Investigation and diagnosis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686800" cy="6019800"/>
          </a:xfrm>
        </p:spPr>
        <p:txBody>
          <a:bodyPr>
            <a:normAutofit/>
          </a:bodyPr>
          <a:lstStyle/>
          <a:p>
            <a:r>
              <a:rPr lang="en-GB" dirty="0"/>
              <a:t>confirmed by demonstrating </a:t>
            </a:r>
            <a:r>
              <a:rPr lang="en-GB" dirty="0" err="1"/>
              <a:t>polymorpho</a:t>
            </a:r>
            <a:r>
              <a:rPr lang="en-GB" dirty="0"/>
              <a:t>-nuclear leucocytes (PMNL) in the anterior urethra. </a:t>
            </a:r>
          </a:p>
          <a:p>
            <a:endParaRPr lang="en-GB" dirty="0"/>
          </a:p>
          <a:p>
            <a:pPr>
              <a:buNone/>
            </a:pPr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 A Gram stained urethral smear containing 5 or more PMNL per high-power (x1000)</a:t>
            </a:r>
          </a:p>
          <a:p>
            <a:pPr>
              <a:buNone/>
            </a:pPr>
            <a:r>
              <a:rPr lang="en-GB" dirty="0"/>
              <a:t>               and/or</a:t>
            </a:r>
          </a:p>
          <a:p>
            <a:pPr>
              <a:buNone/>
            </a:pPr>
            <a:r>
              <a:rPr lang="en-GB" dirty="0"/>
              <a:t>(ii) A Gram stained preparation from a centrifuged sample of a first passed urine (FPU) specimen, containing 10 or more PMNL per high-power (x1000)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Treatment</a:t>
            </a:r>
            <a:br>
              <a:rPr lang="en-GB" b="1" dirty="0"/>
            </a:b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Treatment should be initiated as soon as the diagnosis is made and without waiting for the results of tests for </a:t>
            </a:r>
            <a:r>
              <a:rPr lang="en-GB" dirty="0" err="1"/>
              <a:t>chlamydia</a:t>
            </a:r>
            <a:r>
              <a:rPr lang="en-GB" dirty="0"/>
              <a:t> and cultures for </a:t>
            </a:r>
            <a:r>
              <a:rPr lang="en-GB" i="1" dirty="0"/>
              <a:t>N. gonorrhoeae.</a:t>
            </a:r>
          </a:p>
          <a:p>
            <a:endParaRPr lang="en-GB" dirty="0"/>
          </a:p>
          <a:p>
            <a:r>
              <a:rPr lang="en-GB" dirty="0"/>
              <a:t>Recommended treatments</a:t>
            </a:r>
          </a:p>
          <a:p>
            <a:pPr lvl="1"/>
            <a:r>
              <a:rPr lang="en-GB" dirty="0" err="1"/>
              <a:t>Doxycycline</a:t>
            </a:r>
            <a:r>
              <a:rPr lang="en-GB" dirty="0"/>
              <a:t> 100 mg twice a day for 7 days or</a:t>
            </a:r>
          </a:p>
          <a:p>
            <a:pPr lvl="1"/>
            <a:r>
              <a:rPr lang="en-GB" dirty="0" err="1"/>
              <a:t>Azithromycin</a:t>
            </a:r>
            <a:r>
              <a:rPr lang="en-GB" dirty="0"/>
              <a:t> 1g orally in a single dose</a:t>
            </a:r>
          </a:p>
          <a:p>
            <a:r>
              <a:rPr lang="en-GB" dirty="0"/>
              <a:t>Alternative treatments</a:t>
            </a:r>
          </a:p>
          <a:p>
            <a:pPr lvl="1"/>
            <a:r>
              <a:rPr lang="en-GB" dirty="0"/>
              <a:t>Erythromycin 500mg twice daily for 14 </a:t>
            </a:r>
            <a:r>
              <a:rPr lang="en-GB" dirty="0" err="1"/>
              <a:t>daysor</a:t>
            </a:r>
            <a:endParaRPr lang="en-GB" dirty="0"/>
          </a:p>
          <a:p>
            <a:pPr lvl="1"/>
            <a:r>
              <a:rPr lang="en-GB" dirty="0" err="1"/>
              <a:t>Ofloxacin</a:t>
            </a:r>
            <a:r>
              <a:rPr lang="en-GB" dirty="0"/>
              <a:t> 200mg twice a day or 400mg once a day for 7 days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GB" b="1" dirty="0"/>
          </a:p>
          <a:p>
            <a:pPr algn="ctr">
              <a:buNone/>
            </a:pPr>
            <a:endParaRPr lang="en-GB" b="1" dirty="0"/>
          </a:p>
          <a:p>
            <a:pPr algn="ctr">
              <a:buNone/>
            </a:pPr>
            <a:r>
              <a:rPr lang="en-GB" sz="4000" b="1" dirty="0"/>
              <a:t>Questions?</a:t>
            </a:r>
          </a:p>
          <a:p>
            <a:endParaRPr lang="en-GB" sz="40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GB" b="1" dirty="0"/>
          </a:p>
          <a:p>
            <a:pPr algn="ctr">
              <a:buNone/>
            </a:pPr>
            <a:endParaRPr lang="en-GB" b="1" dirty="0"/>
          </a:p>
          <a:p>
            <a:pPr algn="ctr">
              <a:buNone/>
            </a:pPr>
            <a:endParaRPr lang="en-GB" b="1" dirty="0"/>
          </a:p>
          <a:p>
            <a:pPr algn="ctr">
              <a:buNone/>
            </a:pPr>
            <a:r>
              <a:rPr lang="en-GB" sz="4800" b="1" dirty="0"/>
              <a:t>Thank you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Causes for vaginal discharge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Infective causes (common)</a:t>
            </a:r>
          </a:p>
          <a:p>
            <a:r>
              <a:rPr lang="en-GB" dirty="0"/>
              <a:t>Bacterial</a:t>
            </a:r>
          </a:p>
          <a:p>
            <a:pPr lvl="1"/>
            <a:r>
              <a:rPr lang="en-GB" dirty="0"/>
              <a:t>Bacterial vaginosis</a:t>
            </a:r>
          </a:p>
          <a:p>
            <a:pPr lvl="1"/>
            <a:r>
              <a:rPr lang="en-GB" dirty="0"/>
              <a:t>Neisseria gonorrhoeae</a:t>
            </a:r>
          </a:p>
          <a:p>
            <a:pPr lvl="1"/>
            <a:r>
              <a:rPr lang="en-GB" dirty="0"/>
              <a:t>Chlamydia trachomatis</a:t>
            </a:r>
          </a:p>
          <a:p>
            <a:r>
              <a:rPr lang="en-GB" dirty="0"/>
              <a:t>Fungal</a:t>
            </a:r>
          </a:p>
          <a:p>
            <a:pPr lvl="1"/>
            <a:r>
              <a:rPr lang="en-GB" dirty="0"/>
              <a:t>Candidiasis</a:t>
            </a:r>
            <a:endParaRPr lang="en-GB" i="1" dirty="0"/>
          </a:p>
          <a:p>
            <a:r>
              <a:rPr lang="en-GB" dirty="0"/>
              <a:t>Parasite</a:t>
            </a:r>
          </a:p>
          <a:p>
            <a:pPr lvl="1"/>
            <a:r>
              <a:rPr lang="en-GB" dirty="0"/>
              <a:t>Trichomoniasis (less common)</a:t>
            </a:r>
          </a:p>
          <a:p>
            <a:r>
              <a:rPr lang="en-GB" dirty="0"/>
              <a:t>Herpes simplex (rare) 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Causes for vaginal discharge 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Non infective causes (less common)</a:t>
            </a:r>
          </a:p>
          <a:p>
            <a:pPr lvl="1"/>
            <a:r>
              <a:rPr lang="en-GB" dirty="0"/>
              <a:t>Inflammation due to allergy or irritation (Disinfectants, deodorants)</a:t>
            </a:r>
          </a:p>
          <a:p>
            <a:pPr lvl="1"/>
            <a:r>
              <a:rPr lang="en-GB" dirty="0"/>
              <a:t>Retained foreign body </a:t>
            </a:r>
            <a:r>
              <a:rPr lang="en-GB" dirty="0" err="1"/>
              <a:t>Eg</a:t>
            </a:r>
            <a:r>
              <a:rPr lang="en-GB" dirty="0"/>
              <a:t>. Tampon</a:t>
            </a:r>
          </a:p>
          <a:p>
            <a:pPr lvl="1"/>
            <a:r>
              <a:rPr lang="en-GB" dirty="0"/>
              <a:t>Tumours of vulva,  vagina, cervix and </a:t>
            </a:r>
            <a:r>
              <a:rPr lang="en-GB" dirty="0" err="1"/>
              <a:t>endometirum</a:t>
            </a:r>
            <a:endParaRPr lang="en-GB" dirty="0"/>
          </a:p>
          <a:p>
            <a:pPr lvl="1"/>
            <a:r>
              <a:rPr lang="en-GB" dirty="0"/>
              <a:t>Cervical polyps</a:t>
            </a:r>
          </a:p>
          <a:p>
            <a:pPr lvl="1"/>
            <a:r>
              <a:rPr lang="en-GB" dirty="0"/>
              <a:t>Atrophic vaginitis in post menopausal women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1925" y="1603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Vulvovaginal candidiasis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40379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/>
              <a:t>Caused by Candida albicans (80-90%), other yeasts (nonalbicans 20%)</a:t>
            </a:r>
          </a:p>
          <a:p>
            <a:r>
              <a:rPr lang="en-GB" dirty="0"/>
              <a:t>Part of vaginal flora in asymptomatic women</a:t>
            </a:r>
          </a:p>
          <a:p>
            <a:r>
              <a:rPr lang="en-GB" dirty="0"/>
              <a:t>Higher incidence among women</a:t>
            </a:r>
          </a:p>
          <a:p>
            <a:pPr lvl="1"/>
            <a:r>
              <a:rPr lang="en-GB" dirty="0"/>
              <a:t>OCP users due to high oestrogen levels,</a:t>
            </a:r>
          </a:p>
          <a:p>
            <a:pPr lvl="1"/>
            <a:r>
              <a:rPr lang="en-GB" dirty="0"/>
              <a:t>Uncontrolled DM</a:t>
            </a:r>
          </a:p>
          <a:p>
            <a:pPr lvl="1"/>
            <a:r>
              <a:rPr lang="en-GB" dirty="0"/>
              <a:t>Immuno-suppressed patients (chemotherapy, transplantation, HIV)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Vulvovaginal candidiasis cont….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Symptoms </a:t>
            </a:r>
          </a:p>
          <a:p>
            <a:pPr lvl="1"/>
            <a:r>
              <a:rPr lang="en-GB" dirty="0" err="1"/>
              <a:t>Vulval</a:t>
            </a:r>
            <a:r>
              <a:rPr lang="en-GB" dirty="0"/>
              <a:t> itching</a:t>
            </a:r>
          </a:p>
          <a:p>
            <a:pPr lvl="1"/>
            <a:r>
              <a:rPr lang="en-GB" dirty="0"/>
              <a:t> </a:t>
            </a:r>
            <a:r>
              <a:rPr lang="en-GB" dirty="0" err="1"/>
              <a:t>Vulval</a:t>
            </a:r>
            <a:r>
              <a:rPr lang="en-GB" dirty="0"/>
              <a:t> soreness</a:t>
            </a:r>
          </a:p>
          <a:p>
            <a:pPr lvl="1"/>
            <a:r>
              <a:rPr lang="en-GB" dirty="0"/>
              <a:t>Vaginal discharge</a:t>
            </a:r>
          </a:p>
          <a:p>
            <a:pPr lvl="1"/>
            <a:r>
              <a:rPr lang="en-GB" dirty="0"/>
              <a:t>Superficial </a:t>
            </a:r>
            <a:r>
              <a:rPr lang="en-GB" dirty="0" err="1"/>
              <a:t>dyspareunia</a:t>
            </a:r>
            <a:endParaRPr lang="en-GB" dirty="0"/>
          </a:p>
          <a:p>
            <a:pPr lvl="1"/>
            <a:r>
              <a:rPr lang="en-GB" dirty="0"/>
              <a:t> External </a:t>
            </a:r>
            <a:r>
              <a:rPr lang="en-GB" dirty="0" err="1"/>
              <a:t>dysuria</a:t>
            </a:r>
            <a:endParaRPr lang="en-GB" dirty="0"/>
          </a:p>
          <a:p>
            <a:r>
              <a:rPr lang="en-GB" dirty="0"/>
              <a:t>Signs</a:t>
            </a:r>
          </a:p>
          <a:p>
            <a:pPr lvl="1"/>
            <a:r>
              <a:rPr lang="en-GB" dirty="0" err="1"/>
              <a:t>Erythema</a:t>
            </a:r>
            <a:endParaRPr lang="en-GB" dirty="0"/>
          </a:p>
          <a:p>
            <a:pPr lvl="1"/>
            <a:r>
              <a:rPr lang="en-GB" dirty="0"/>
              <a:t>Fissuring</a:t>
            </a:r>
          </a:p>
          <a:p>
            <a:pPr lvl="1"/>
            <a:r>
              <a:rPr lang="en-GB" dirty="0"/>
              <a:t>Discharge (may be curd-like, non-offensive)</a:t>
            </a:r>
          </a:p>
          <a:p>
            <a:pPr lvl="1"/>
            <a:r>
              <a:rPr lang="en-GB" dirty="0"/>
              <a:t>Satellite lesions</a:t>
            </a:r>
          </a:p>
          <a:p>
            <a:pPr lvl="1"/>
            <a:r>
              <a:rPr lang="en-GB" dirty="0"/>
              <a:t>Oedema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Diagnosis of Vulvovaginal candidiasis </a:t>
            </a:r>
            <a:br>
              <a:rPr lang="en-GB" b="1" dirty="0"/>
            </a:b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Clinical </a:t>
            </a:r>
          </a:p>
          <a:p>
            <a:r>
              <a:rPr lang="en-GB" dirty="0"/>
              <a:t>Laboratory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Gram stain – yeast cells/</a:t>
            </a:r>
            <a:r>
              <a:rPr lang="en-GB" dirty="0" err="1"/>
              <a:t>pseudohyphae</a:t>
            </a:r>
            <a:endParaRPr lang="en-GB" dirty="0"/>
          </a:p>
          <a:p>
            <a:pPr lvl="1"/>
            <a:endParaRPr lang="en-GB" dirty="0"/>
          </a:p>
          <a:p>
            <a:pPr>
              <a:buNone/>
            </a:pPr>
            <a:endParaRPr lang="en-GB" dirty="0"/>
          </a:p>
          <a:p>
            <a:pPr lvl="1">
              <a:buFont typeface="Arial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429000"/>
            <a:ext cx="4857306" cy="3235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41316</TotalTime>
  <Words>1725</Words>
  <Application>Microsoft Office PowerPoint</Application>
  <PresentationFormat>On-screen Show (4:3)</PresentationFormat>
  <Paragraphs>335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A patient with vaginal/urethral Discharge</vt:lpstr>
      <vt:lpstr>Outline  </vt:lpstr>
      <vt:lpstr>Vaginal discharge</vt:lpstr>
      <vt:lpstr>Vulvovaginitis </vt:lpstr>
      <vt:lpstr>Causes for vaginal discharge</vt:lpstr>
      <vt:lpstr>Causes for vaginal discharge cont..</vt:lpstr>
      <vt:lpstr>Vulvovaginal candidiasis </vt:lpstr>
      <vt:lpstr>Vulvovaginal candidiasis cont….</vt:lpstr>
      <vt:lpstr>Diagnosis of Vulvovaginal candidiasis  </vt:lpstr>
      <vt:lpstr>Diagnosis of Vulvovaginal candidiasis  cont…</vt:lpstr>
      <vt:lpstr>Diagnosis of Vulvovaginal candidiasis  cont…</vt:lpstr>
      <vt:lpstr>Treatment of Vulvovaginal candidiasis  </vt:lpstr>
      <vt:lpstr>PowerPoint Presentation</vt:lpstr>
      <vt:lpstr>Bacterial Vaginosis (BV)</vt:lpstr>
      <vt:lpstr>Clinical features of BV </vt:lpstr>
      <vt:lpstr>Diagnosis </vt:lpstr>
      <vt:lpstr>PowerPoint Presentation</vt:lpstr>
      <vt:lpstr>PowerPoint Presentation</vt:lpstr>
      <vt:lpstr>Complications </vt:lpstr>
      <vt:lpstr>Treatment of BV</vt:lpstr>
      <vt:lpstr>Trichomoniasis</vt:lpstr>
      <vt:lpstr>Diagnosis  </vt:lpstr>
      <vt:lpstr>Treatment </vt:lpstr>
      <vt:lpstr>Cervicitis </vt:lpstr>
      <vt:lpstr>Infectious Cervicitis </vt:lpstr>
      <vt:lpstr>PowerPoint Presentation</vt:lpstr>
      <vt:lpstr>Laboratory Diagnosis of gonococcal infection</vt:lpstr>
      <vt:lpstr>Laboratory Diagnosis of gonococcal infection</vt:lpstr>
      <vt:lpstr>Laboratory Diagnosis of gonococcal infection</vt:lpstr>
      <vt:lpstr>Laboratory Diagnosis of gonococcal infection</vt:lpstr>
      <vt:lpstr>PowerPoint Presentation</vt:lpstr>
      <vt:lpstr>N. gonorrhoeae  Gram stain of vaginal pus       -      intracellular Gram negative diplococci                      extracellular Gram negative diplococci </vt:lpstr>
      <vt:lpstr>Laboratory Diagnosis of Chlamydia trachomatis </vt:lpstr>
      <vt:lpstr>Laboratory Diagnosis of Chlamydia trachomatis cont…</vt:lpstr>
      <vt:lpstr>Complications </vt:lpstr>
      <vt:lpstr>Treatment of cervicitis </vt:lpstr>
      <vt:lpstr>Non-infectious cervicitis</vt:lpstr>
      <vt:lpstr>Urethritis </vt:lpstr>
      <vt:lpstr>Aetiology </vt:lpstr>
      <vt:lpstr>Clinical features </vt:lpstr>
      <vt:lpstr>Complications </vt:lpstr>
      <vt:lpstr>Specimen collection</vt:lpstr>
      <vt:lpstr>Specimen collection cont..</vt:lpstr>
      <vt:lpstr>Investigation and diagnosis </vt:lpstr>
      <vt:lpstr>Treatment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patient with urthral/vaginalDischarge</dc:title>
  <dc:creator>indira</dc:creator>
  <cp:lastModifiedBy>isuru sampath rathnayake</cp:lastModifiedBy>
  <cp:revision>36</cp:revision>
  <dcterms:created xsi:type="dcterms:W3CDTF">2006-08-16T00:00:00Z</dcterms:created>
  <dcterms:modified xsi:type="dcterms:W3CDTF">2019-06-30T19:11:53Z</dcterms:modified>
</cp:coreProperties>
</file>