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72" r:id="rId5"/>
    <p:sldId id="259" r:id="rId6"/>
    <p:sldId id="273" r:id="rId7"/>
    <p:sldId id="260" r:id="rId8"/>
    <p:sldId id="271" r:id="rId9"/>
    <p:sldId id="262" r:id="rId10"/>
    <p:sldId id="263" r:id="rId11"/>
    <p:sldId id="274" r:id="rId12"/>
    <p:sldId id="261" r:id="rId13"/>
    <p:sldId id="276" r:id="rId14"/>
    <p:sldId id="277" r:id="rId15"/>
    <p:sldId id="279" r:id="rId16"/>
    <p:sldId id="278" r:id="rId17"/>
    <p:sldId id="265" r:id="rId18"/>
    <p:sldId id="267" r:id="rId19"/>
    <p:sldId id="268" r:id="rId20"/>
    <p:sldId id="269" r:id="rId21"/>
    <p:sldId id="283" r:id="rId22"/>
    <p:sldId id="270" r:id="rId23"/>
    <p:sldId id="287" r:id="rId24"/>
    <p:sldId id="280" r:id="rId25"/>
    <p:sldId id="284" r:id="rId26"/>
    <p:sldId id="266" r:id="rId27"/>
    <p:sldId id="285" r:id="rId28"/>
    <p:sldId id="286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49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dc.gov/std/gonorrhea/default.htm" TargetMode="External"/><Relationship Id="rId2" Type="http://schemas.openxmlformats.org/officeDocument/2006/relationships/hyperlink" Target="https://www.cdc.gov/std/chlamydia/default.ht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dc.gov/reproductivehealth/UnintendedPregnancy/Contraception.htm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Pelvic Inflammatory Disease (PID)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Dr. </a:t>
            </a:r>
            <a:r>
              <a:rPr lang="en-GB" dirty="0" err="1" smtClean="0"/>
              <a:t>Indira</a:t>
            </a:r>
            <a:r>
              <a:rPr lang="en-GB" dirty="0" smtClean="0"/>
              <a:t> </a:t>
            </a:r>
            <a:r>
              <a:rPr lang="en-GB" dirty="0" err="1" smtClean="0"/>
              <a:t>Fonseka</a:t>
            </a:r>
            <a:endParaRPr lang="en-GB" dirty="0" smtClean="0"/>
          </a:p>
          <a:p>
            <a:r>
              <a:rPr lang="en-GB" dirty="0" smtClean="0"/>
              <a:t>Department of Medical Microbiology</a:t>
            </a:r>
            <a:endParaRPr lang="en-GB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b="1" dirty="0" smtClean="0">
                <a:solidFill>
                  <a:srgbClr val="0070C0"/>
                </a:solidFill>
              </a:rPr>
              <a:t>HVS/ </a:t>
            </a:r>
            <a:r>
              <a:rPr lang="en-GB" b="1" dirty="0" err="1" smtClean="0">
                <a:solidFill>
                  <a:srgbClr val="0070C0"/>
                </a:solidFill>
              </a:rPr>
              <a:t>endo</a:t>
            </a:r>
            <a:r>
              <a:rPr lang="en-GB" b="1" dirty="0" smtClean="0">
                <a:solidFill>
                  <a:srgbClr val="0070C0"/>
                </a:solidFill>
              </a:rPr>
              <a:t>-cervical swab</a:t>
            </a:r>
          </a:p>
          <a:p>
            <a:pPr lvl="1"/>
            <a:r>
              <a:rPr lang="en-GB" dirty="0" smtClean="0"/>
              <a:t>Wet mount for </a:t>
            </a:r>
            <a:r>
              <a:rPr lang="en-GB" b="1" dirty="0" smtClean="0"/>
              <a:t>pus cells</a:t>
            </a:r>
          </a:p>
          <a:p>
            <a:pPr lvl="1"/>
            <a:r>
              <a:rPr lang="en-GB" b="1" dirty="0" smtClean="0"/>
              <a:t>Gram stain </a:t>
            </a:r>
            <a:r>
              <a:rPr lang="en-GB" dirty="0" smtClean="0"/>
              <a:t>-  Gram negative  intracellular </a:t>
            </a:r>
            <a:r>
              <a:rPr lang="en-GB" dirty="0" err="1" smtClean="0"/>
              <a:t>diplococci</a:t>
            </a:r>
            <a:endParaRPr lang="en-GB" dirty="0" smtClean="0"/>
          </a:p>
          <a:p>
            <a:pPr lvl="1"/>
            <a:r>
              <a:rPr lang="en-GB" dirty="0" smtClean="0"/>
              <a:t>Culture for </a:t>
            </a:r>
            <a:r>
              <a:rPr lang="en-GB" i="1" dirty="0" smtClean="0"/>
              <a:t>N. gonorrhoeae</a:t>
            </a:r>
          </a:p>
          <a:p>
            <a:pPr lvl="1"/>
            <a:r>
              <a:rPr lang="en-GB" dirty="0" smtClean="0"/>
              <a:t>PCR/NAAT for </a:t>
            </a:r>
            <a:r>
              <a:rPr lang="en-GB" i="1" dirty="0" smtClean="0"/>
              <a:t>Chlamydia </a:t>
            </a:r>
            <a:r>
              <a:rPr lang="en-GB" dirty="0" smtClean="0"/>
              <a:t>and  </a:t>
            </a:r>
            <a:r>
              <a:rPr lang="en-GB" i="1" dirty="0" err="1" smtClean="0"/>
              <a:t>N.gonorrhoea</a:t>
            </a:r>
            <a:endParaRPr lang="en-GB" i="1" dirty="0" smtClean="0"/>
          </a:p>
          <a:p>
            <a:r>
              <a:rPr lang="en-GB" dirty="0" smtClean="0"/>
              <a:t>TVS/USS abdomen</a:t>
            </a:r>
          </a:p>
          <a:p>
            <a:pPr lvl="1"/>
            <a:r>
              <a:rPr lang="en-GB" dirty="0" err="1" smtClean="0"/>
              <a:t>Adenexial</a:t>
            </a:r>
            <a:r>
              <a:rPr lang="en-GB" dirty="0" smtClean="0"/>
              <a:t> masses</a:t>
            </a:r>
          </a:p>
          <a:p>
            <a:r>
              <a:rPr lang="en-GB" dirty="0" smtClean="0"/>
              <a:t>Abdominal CT/MRI</a:t>
            </a:r>
          </a:p>
          <a:p>
            <a:pPr lvl="1"/>
            <a:endParaRPr lang="en-GB" i="1" dirty="0" smtClean="0"/>
          </a:p>
          <a:p>
            <a:endParaRPr lang="en-GB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to diagnose PID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Some  </a:t>
            </a:r>
            <a:r>
              <a:rPr lang="en-GB" dirty="0" smtClean="0"/>
              <a:t>cases are </a:t>
            </a:r>
            <a:r>
              <a:rPr lang="en-GB" b="1" dirty="0" smtClean="0"/>
              <a:t>asymptomatic</a:t>
            </a:r>
          </a:p>
          <a:p>
            <a:r>
              <a:rPr lang="en-GB" dirty="0" smtClean="0"/>
              <a:t>Many episodes of PID go </a:t>
            </a:r>
            <a:r>
              <a:rPr lang="en-GB" dirty="0" smtClean="0"/>
              <a:t>unrecognized or</a:t>
            </a:r>
            <a:r>
              <a:rPr lang="en-GB" dirty="0" smtClean="0"/>
              <a:t> </a:t>
            </a:r>
            <a:r>
              <a:rPr lang="en-GB" b="1" dirty="0" err="1" smtClean="0"/>
              <a:t>underdiagnosed</a:t>
            </a:r>
            <a:r>
              <a:rPr lang="en-GB" dirty="0" smtClean="0"/>
              <a:t> - mild or nonspecific symptoms or signs (e.g., abnormal bleeding, </a:t>
            </a:r>
            <a:r>
              <a:rPr lang="en-GB" dirty="0" err="1" smtClean="0"/>
              <a:t>dyspareunia</a:t>
            </a:r>
            <a:r>
              <a:rPr lang="en-GB" dirty="0" smtClean="0"/>
              <a:t>, vaginal discharge)</a:t>
            </a:r>
          </a:p>
          <a:p>
            <a:r>
              <a:rPr lang="en-GB" dirty="0" smtClean="0"/>
              <a:t>A diagnosis is usually based on a combination of </a:t>
            </a:r>
            <a:r>
              <a:rPr lang="en-GB" b="1" dirty="0" smtClean="0"/>
              <a:t>medical history, physical exam, and other investigation results.</a:t>
            </a:r>
            <a:endParaRPr lang="en-GB" b="1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Examination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Abdominal examination</a:t>
            </a:r>
          </a:p>
          <a:p>
            <a:pPr lvl="1"/>
            <a:r>
              <a:rPr lang="en-GB" dirty="0" smtClean="0"/>
              <a:t>Distension, tenderness and lower abdominal rigidity</a:t>
            </a:r>
          </a:p>
          <a:p>
            <a:r>
              <a:rPr lang="en-GB" dirty="0" smtClean="0"/>
              <a:t>Speculum examination</a:t>
            </a:r>
          </a:p>
          <a:p>
            <a:pPr lvl="1"/>
            <a:r>
              <a:rPr lang="en-GB" dirty="0" smtClean="0"/>
              <a:t>Purulent discharge from cervical </a:t>
            </a:r>
            <a:r>
              <a:rPr lang="en-GB" dirty="0" err="1" smtClean="0"/>
              <a:t>os</a:t>
            </a:r>
            <a:endParaRPr lang="en-GB" dirty="0" smtClean="0"/>
          </a:p>
          <a:p>
            <a:r>
              <a:rPr lang="en-GB" dirty="0" smtClean="0"/>
              <a:t>Bimanual examination</a:t>
            </a:r>
          </a:p>
          <a:p>
            <a:pPr lvl="1"/>
            <a:r>
              <a:rPr lang="en-GB" dirty="0" smtClean="0"/>
              <a:t>Cervical movement tenderness/excitation</a:t>
            </a:r>
          </a:p>
          <a:p>
            <a:pPr lvl="1"/>
            <a:r>
              <a:rPr lang="en-GB" dirty="0" smtClean="0"/>
              <a:t>Tenderness in the </a:t>
            </a:r>
            <a:r>
              <a:rPr lang="en-GB" dirty="0" err="1" smtClean="0"/>
              <a:t>fornices</a:t>
            </a:r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Additional criteria that support a diagnosis of PID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GB" dirty="0" smtClean="0"/>
          </a:p>
          <a:p>
            <a:r>
              <a:rPr lang="en-GB" dirty="0" smtClean="0"/>
              <a:t>Bacterial vaginosis</a:t>
            </a:r>
          </a:p>
          <a:p>
            <a:r>
              <a:rPr lang="en-GB" dirty="0" err="1" smtClean="0"/>
              <a:t>Mucopurulent</a:t>
            </a:r>
            <a:r>
              <a:rPr lang="en-GB" dirty="0" smtClean="0"/>
              <a:t> </a:t>
            </a:r>
            <a:r>
              <a:rPr lang="en-GB" dirty="0" err="1" smtClean="0"/>
              <a:t>cervicitis</a:t>
            </a:r>
            <a:endParaRPr lang="en-GB" dirty="0" smtClean="0"/>
          </a:p>
          <a:p>
            <a:r>
              <a:rPr lang="en-GB" dirty="0" smtClean="0"/>
              <a:t>Laboratory documentation of cervical infection with </a:t>
            </a:r>
            <a:r>
              <a:rPr lang="en-GB" i="1" dirty="0" smtClean="0"/>
              <a:t>N. gonorrhoeae or C. trachomatis</a:t>
            </a:r>
          </a:p>
          <a:p>
            <a:r>
              <a:rPr lang="en-GB" dirty="0" smtClean="0"/>
              <a:t>Oral temperature higher than 38° C (100.4° F)</a:t>
            </a:r>
          </a:p>
          <a:p>
            <a:r>
              <a:rPr lang="en-GB" dirty="0" smtClean="0"/>
              <a:t>High ESR or CRP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Definitive criteria for</a:t>
            </a:r>
            <a:br>
              <a:rPr lang="en-GB" dirty="0" smtClean="0"/>
            </a:br>
            <a:r>
              <a:rPr lang="en-GB" dirty="0" smtClean="0"/>
              <a:t>PID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Histologic</a:t>
            </a:r>
            <a:r>
              <a:rPr lang="en-GB" dirty="0" smtClean="0"/>
              <a:t>  evidence of </a:t>
            </a:r>
            <a:r>
              <a:rPr lang="en-GB" dirty="0" err="1" smtClean="0"/>
              <a:t>endometritis</a:t>
            </a:r>
            <a:r>
              <a:rPr lang="en-GB" dirty="0" smtClean="0"/>
              <a:t> on endometrial biopsy</a:t>
            </a:r>
          </a:p>
          <a:p>
            <a:r>
              <a:rPr lang="en-GB" dirty="0" err="1" smtClean="0"/>
              <a:t>Transvaginal</a:t>
            </a:r>
            <a:r>
              <a:rPr lang="en-GB" dirty="0" smtClean="0"/>
              <a:t> </a:t>
            </a:r>
            <a:r>
              <a:rPr lang="en-GB" dirty="0" err="1" smtClean="0"/>
              <a:t>ultrasonography</a:t>
            </a:r>
            <a:r>
              <a:rPr lang="en-GB" dirty="0" smtClean="0"/>
              <a:t> or other imaging techniques showing thickened, fluid-filled tubes with or without free pelvic fluid or </a:t>
            </a:r>
            <a:r>
              <a:rPr lang="en-GB" dirty="0" err="1" smtClean="0"/>
              <a:t>tubo</a:t>
            </a:r>
            <a:r>
              <a:rPr lang="en-GB" dirty="0" smtClean="0"/>
              <a:t>-ovarian complex</a:t>
            </a:r>
          </a:p>
          <a:p>
            <a:r>
              <a:rPr lang="en-GB" dirty="0" smtClean="0"/>
              <a:t>laparoscopic abnormalities showing tubal purulent </a:t>
            </a:r>
            <a:r>
              <a:rPr lang="en-GB" dirty="0" err="1" smtClean="0"/>
              <a:t>exudate</a:t>
            </a:r>
            <a:r>
              <a:rPr lang="en-GB" dirty="0" smtClean="0"/>
              <a:t>, </a:t>
            </a:r>
            <a:r>
              <a:rPr lang="en-GB" dirty="0" err="1" smtClean="0"/>
              <a:t>erythema</a:t>
            </a:r>
            <a:r>
              <a:rPr lang="en-GB" dirty="0" smtClean="0"/>
              <a:t>, and </a:t>
            </a:r>
            <a:r>
              <a:rPr lang="en-GB" dirty="0" err="1" smtClean="0"/>
              <a:t>edema</a:t>
            </a:r>
            <a:endParaRPr lang="en-GB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Clinical diagnosis and grading of PID have poor specificity</a:t>
            </a:r>
          </a:p>
          <a:p>
            <a:r>
              <a:rPr lang="en-GB" dirty="0" smtClean="0"/>
              <a:t>Women with PID associated with </a:t>
            </a:r>
            <a:r>
              <a:rPr lang="en-GB" b="1" dirty="0" smtClean="0">
                <a:solidFill>
                  <a:srgbClr val="0070C0"/>
                </a:solidFill>
              </a:rPr>
              <a:t>moderate to severe pelvic adhesions or tubal occlusion were found to have less tenderness on </a:t>
            </a:r>
            <a:r>
              <a:rPr lang="en-GB" b="1" dirty="0" err="1" smtClean="0">
                <a:solidFill>
                  <a:srgbClr val="0070C0"/>
                </a:solidFill>
              </a:rPr>
              <a:t>abdominopelvic</a:t>
            </a:r>
            <a:r>
              <a:rPr lang="en-GB" b="1" dirty="0" smtClean="0">
                <a:solidFill>
                  <a:srgbClr val="0070C0"/>
                </a:solidFill>
              </a:rPr>
              <a:t> examination </a:t>
            </a:r>
            <a:endParaRPr lang="en-GB" dirty="0" smtClean="0"/>
          </a:p>
          <a:p>
            <a:r>
              <a:rPr lang="en-GB" dirty="0" smtClean="0"/>
              <a:t>They appear less ill than women with limited or no adhesions</a:t>
            </a:r>
            <a:endParaRPr lang="en-GB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Diagnostic laparoscopy indications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GB" dirty="0" smtClean="0"/>
          </a:p>
          <a:p>
            <a:r>
              <a:rPr lang="en-GB" dirty="0" smtClean="0"/>
              <a:t>Empirical therapy has failed</a:t>
            </a:r>
          </a:p>
          <a:p>
            <a:r>
              <a:rPr lang="en-GB" dirty="0" smtClean="0"/>
              <a:t>Patients  with a history of recurrent PID</a:t>
            </a:r>
          </a:p>
          <a:p>
            <a:r>
              <a:rPr lang="en-GB" dirty="0" smtClean="0"/>
              <a:t>Negative tests for </a:t>
            </a:r>
            <a:r>
              <a:rPr lang="en-GB" dirty="0" err="1" smtClean="0"/>
              <a:t>chlamydia</a:t>
            </a:r>
            <a:r>
              <a:rPr lang="en-GB" dirty="0" smtClean="0"/>
              <a:t>, </a:t>
            </a:r>
            <a:r>
              <a:rPr lang="en-GB" dirty="0" err="1" smtClean="0"/>
              <a:t>gonorrhea</a:t>
            </a:r>
            <a:r>
              <a:rPr lang="en-GB" dirty="0" smtClean="0"/>
              <a:t> and bacterial vaginosis. </a:t>
            </a:r>
          </a:p>
          <a:p>
            <a:r>
              <a:rPr lang="en-GB" b="1" dirty="0" smtClean="0">
                <a:solidFill>
                  <a:srgbClr val="0070C0"/>
                </a:solidFill>
              </a:rPr>
              <a:t>Endometriosis is a common alternative diagnosis </a:t>
            </a:r>
            <a:r>
              <a:rPr lang="en-GB" dirty="0" smtClean="0"/>
              <a:t>in these women.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/>
          </a:bodyPr>
          <a:lstStyle/>
          <a:p>
            <a:r>
              <a:rPr lang="en-GB" b="1" dirty="0" smtClean="0"/>
              <a:t>Laparoscopic confirmation of moderate acute </a:t>
            </a:r>
            <a:r>
              <a:rPr lang="en-GB" b="1" dirty="0" err="1" smtClean="0"/>
              <a:t>salpingitis</a:t>
            </a:r>
            <a:r>
              <a:rPr lang="en-GB" b="1" dirty="0" smtClean="0"/>
              <a:t> showing </a:t>
            </a:r>
            <a:r>
              <a:rPr lang="en-GB" b="1" dirty="0" smtClean="0">
                <a:solidFill>
                  <a:srgbClr val="FF0000"/>
                </a:solidFill>
              </a:rPr>
              <a:t>patchy fibrin deposits </a:t>
            </a:r>
            <a:r>
              <a:rPr lang="en-GB" b="1" dirty="0" smtClean="0"/>
              <a:t>on the </a:t>
            </a:r>
            <a:r>
              <a:rPr lang="en-GB" b="1" dirty="0" err="1" smtClean="0"/>
              <a:t>serosal</a:t>
            </a:r>
            <a:r>
              <a:rPr lang="en-GB" b="1" dirty="0" smtClean="0"/>
              <a:t> surfaces of the fallopian tubes.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2133600"/>
            <a:ext cx="4699165" cy="4359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Management of PID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Mild to moderate symptoms and signs can manage as an OPD patient</a:t>
            </a:r>
          </a:p>
          <a:p>
            <a:r>
              <a:rPr lang="en-GB" dirty="0" smtClean="0"/>
              <a:t>Hospitalization  needed</a:t>
            </a:r>
          </a:p>
          <a:p>
            <a:pPr lvl="1"/>
            <a:r>
              <a:rPr lang="en-GB" dirty="0" smtClean="0"/>
              <a:t>patients with clinically severe disease (severe illness, nausea and vomiting, or high fever), </a:t>
            </a:r>
          </a:p>
          <a:p>
            <a:pPr lvl="1"/>
            <a:r>
              <a:rPr lang="en-GB" dirty="0" smtClean="0"/>
              <a:t>those unable to follow or tolerate an outpatient oral regimen</a:t>
            </a:r>
          </a:p>
          <a:p>
            <a:pPr lvl="1"/>
            <a:r>
              <a:rPr lang="en-GB" dirty="0" smtClean="0"/>
              <a:t>pregnant women</a:t>
            </a:r>
          </a:p>
          <a:p>
            <a:pPr lvl="1"/>
            <a:r>
              <a:rPr lang="en-GB" dirty="0" smtClean="0"/>
              <a:t>women with a clinical diagnosis of </a:t>
            </a:r>
            <a:r>
              <a:rPr lang="en-GB" dirty="0" err="1" smtClean="0"/>
              <a:t>tubo</a:t>
            </a:r>
            <a:r>
              <a:rPr lang="en-GB" dirty="0" smtClean="0"/>
              <a:t>-ovarian abscess</a:t>
            </a:r>
            <a:endParaRPr lang="en-GB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Treatment of PID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382000" cy="4983163"/>
          </a:xfrm>
        </p:spPr>
        <p:txBody>
          <a:bodyPr>
            <a:normAutofit fontScale="92500"/>
          </a:bodyPr>
          <a:lstStyle/>
          <a:p>
            <a:r>
              <a:rPr lang="en-GB" dirty="0" smtClean="0"/>
              <a:t>Treatment consists of pelvic rest and antibiotics. </a:t>
            </a:r>
          </a:p>
          <a:p>
            <a:endParaRPr lang="en-GB" dirty="0" smtClean="0"/>
          </a:p>
          <a:p>
            <a:r>
              <a:rPr lang="en-GB" dirty="0" smtClean="0"/>
              <a:t>Antibiotic regimens</a:t>
            </a:r>
          </a:p>
          <a:p>
            <a:pPr lvl="1"/>
            <a:r>
              <a:rPr lang="en-GB" b="1" dirty="0" smtClean="0">
                <a:solidFill>
                  <a:srgbClr val="00B050"/>
                </a:solidFill>
              </a:rPr>
              <a:t>Empirical , broad-spectrum coverage of likely pathogens</a:t>
            </a:r>
          </a:p>
          <a:p>
            <a:pPr lvl="1"/>
            <a:r>
              <a:rPr lang="en-GB" b="1" i="1" dirty="0" smtClean="0">
                <a:solidFill>
                  <a:schemeClr val="accent1">
                    <a:lumMod val="75000"/>
                  </a:schemeClr>
                </a:solidFill>
              </a:rPr>
              <a:t>N. gonorrhoeae</a:t>
            </a:r>
          </a:p>
          <a:p>
            <a:pPr lvl="1"/>
            <a:r>
              <a:rPr lang="en-GB" b="1" i="1" dirty="0" smtClean="0">
                <a:solidFill>
                  <a:schemeClr val="accent1">
                    <a:lumMod val="75000"/>
                  </a:schemeClr>
                </a:solidFill>
              </a:rPr>
              <a:t>C. trachomatis</a:t>
            </a:r>
          </a:p>
          <a:p>
            <a:pPr lvl="1"/>
            <a:r>
              <a:rPr lang="en-GB" b="1" i="1" dirty="0" smtClean="0">
                <a:solidFill>
                  <a:schemeClr val="accent1">
                    <a:lumMod val="75000"/>
                  </a:schemeClr>
                </a:solidFill>
              </a:rPr>
              <a:t>Anaerobes</a:t>
            </a:r>
          </a:p>
          <a:p>
            <a:pPr lvl="1"/>
            <a:r>
              <a:rPr lang="en-GB" b="1" i="1" dirty="0" smtClean="0">
                <a:solidFill>
                  <a:schemeClr val="accent1">
                    <a:lumMod val="75000"/>
                  </a:schemeClr>
                </a:solidFill>
              </a:rPr>
              <a:t>Gram  negative </a:t>
            </a:r>
            <a:r>
              <a:rPr lang="en-GB" b="1" dirty="0" smtClean="0">
                <a:solidFill>
                  <a:schemeClr val="accent1">
                    <a:lumMod val="75000"/>
                  </a:schemeClr>
                </a:solidFill>
              </a:rPr>
              <a:t>facultative bacteria</a:t>
            </a:r>
          </a:p>
          <a:p>
            <a:pPr lvl="1"/>
            <a:r>
              <a:rPr lang="en-GB" b="1" dirty="0" smtClean="0">
                <a:solidFill>
                  <a:schemeClr val="accent1">
                    <a:lumMod val="75000"/>
                  </a:schemeClr>
                </a:solidFill>
              </a:rPr>
              <a:t>Streptococci  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Outline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What is PID</a:t>
            </a:r>
          </a:p>
          <a:p>
            <a:r>
              <a:rPr lang="en-GB" dirty="0" smtClean="0"/>
              <a:t>Causes for PID</a:t>
            </a:r>
          </a:p>
          <a:p>
            <a:r>
              <a:rPr lang="en-GB" dirty="0" smtClean="0"/>
              <a:t>Presentation </a:t>
            </a:r>
          </a:p>
          <a:p>
            <a:r>
              <a:rPr lang="en-GB" dirty="0" smtClean="0"/>
              <a:t>Investigations</a:t>
            </a:r>
          </a:p>
          <a:p>
            <a:r>
              <a:rPr lang="en-GB" dirty="0" smtClean="0"/>
              <a:t>Diagnosis </a:t>
            </a:r>
          </a:p>
          <a:p>
            <a:r>
              <a:rPr lang="en-GB" dirty="0" smtClean="0"/>
              <a:t>Complications </a:t>
            </a:r>
            <a:endParaRPr lang="en-GB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Treatment </a:t>
            </a:r>
            <a:r>
              <a:rPr lang="en-GB" dirty="0" err="1" smtClean="0"/>
              <a:t>regiemns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458200" cy="5867400"/>
          </a:xfrm>
        </p:spPr>
        <p:txBody>
          <a:bodyPr>
            <a:normAutofit fontScale="92500" lnSpcReduction="10000"/>
          </a:bodyPr>
          <a:lstStyle/>
          <a:p>
            <a:r>
              <a:rPr lang="en-GB" b="1" dirty="0" smtClean="0">
                <a:solidFill>
                  <a:srgbClr val="0070C0"/>
                </a:solidFill>
              </a:rPr>
              <a:t> </a:t>
            </a:r>
            <a:r>
              <a:rPr lang="en-GB" b="1" dirty="0" err="1" smtClean="0">
                <a:solidFill>
                  <a:srgbClr val="0070C0"/>
                </a:solidFill>
              </a:rPr>
              <a:t>Metronidazole</a:t>
            </a:r>
            <a:r>
              <a:rPr lang="en-GB" b="1" dirty="0" smtClean="0">
                <a:solidFill>
                  <a:srgbClr val="0070C0"/>
                </a:solidFill>
              </a:rPr>
              <a:t> </a:t>
            </a:r>
            <a:r>
              <a:rPr lang="en-GB" dirty="0" smtClean="0"/>
              <a:t>should be prescribed for women with the </a:t>
            </a:r>
            <a:r>
              <a:rPr lang="en-GB" b="1" dirty="0" smtClean="0">
                <a:solidFill>
                  <a:srgbClr val="0070C0"/>
                </a:solidFill>
              </a:rPr>
              <a:t>clinical diagnosis of PID and concurrent BV</a:t>
            </a:r>
          </a:p>
          <a:p>
            <a:r>
              <a:rPr lang="en-GB" b="1" dirty="0" err="1" smtClean="0">
                <a:solidFill>
                  <a:srgbClr val="00B050"/>
                </a:solidFill>
              </a:rPr>
              <a:t>Fluoroquinolones</a:t>
            </a:r>
            <a:r>
              <a:rPr lang="en-GB" b="1" dirty="0" smtClean="0">
                <a:solidFill>
                  <a:srgbClr val="00B050"/>
                </a:solidFill>
              </a:rPr>
              <a:t>  alone are no longer recommended</a:t>
            </a:r>
            <a:r>
              <a:rPr lang="en-GB" dirty="0" smtClean="0"/>
              <a:t> in the treatment of PID due to the emergence of </a:t>
            </a:r>
            <a:r>
              <a:rPr lang="en-GB" dirty="0" err="1" smtClean="0"/>
              <a:t>quinolone</a:t>
            </a:r>
            <a:r>
              <a:rPr lang="en-GB" dirty="0" smtClean="0"/>
              <a:t>-resistant </a:t>
            </a:r>
            <a:r>
              <a:rPr lang="en-GB" i="1" dirty="0" smtClean="0"/>
              <a:t>N. gonorrhoeae.</a:t>
            </a:r>
          </a:p>
          <a:p>
            <a:r>
              <a:rPr lang="en-GB" b="1" dirty="0" smtClean="0">
                <a:solidFill>
                  <a:srgbClr val="0070C0"/>
                </a:solidFill>
              </a:rPr>
              <a:t>Tests for </a:t>
            </a:r>
            <a:r>
              <a:rPr lang="en-GB" b="1" dirty="0" err="1" smtClean="0">
                <a:solidFill>
                  <a:srgbClr val="0070C0"/>
                </a:solidFill>
              </a:rPr>
              <a:t>gonorrhea</a:t>
            </a:r>
            <a:r>
              <a:rPr lang="en-GB" b="1" dirty="0" smtClean="0">
                <a:solidFill>
                  <a:srgbClr val="0070C0"/>
                </a:solidFill>
              </a:rPr>
              <a:t> must be performed before instituting therapy.</a:t>
            </a:r>
          </a:p>
          <a:p>
            <a:r>
              <a:rPr lang="en-GB" dirty="0" smtClean="0"/>
              <a:t> If the NAAT  result is positive for </a:t>
            </a:r>
            <a:r>
              <a:rPr lang="en-GB" dirty="0" err="1" smtClean="0"/>
              <a:t>gonorrhea</a:t>
            </a:r>
            <a:r>
              <a:rPr lang="en-GB" dirty="0" smtClean="0"/>
              <a:t>, </a:t>
            </a:r>
            <a:r>
              <a:rPr lang="en-GB" b="1" dirty="0" smtClean="0">
                <a:solidFill>
                  <a:srgbClr val="0070C0"/>
                </a:solidFill>
              </a:rPr>
              <a:t>IV cephalosporin </a:t>
            </a:r>
            <a:r>
              <a:rPr lang="en-GB" dirty="0" smtClean="0"/>
              <a:t>is recommended. </a:t>
            </a:r>
          </a:p>
          <a:p>
            <a:r>
              <a:rPr lang="en-GB" dirty="0" smtClean="0"/>
              <a:t>If </a:t>
            </a:r>
            <a:r>
              <a:rPr lang="en-GB" b="1" dirty="0" smtClean="0"/>
              <a:t>culture for </a:t>
            </a:r>
            <a:r>
              <a:rPr lang="en-GB" b="1" dirty="0" err="1" smtClean="0"/>
              <a:t>gonorrhea</a:t>
            </a:r>
            <a:r>
              <a:rPr lang="en-GB" b="1" dirty="0" smtClean="0"/>
              <a:t> </a:t>
            </a:r>
            <a:r>
              <a:rPr lang="en-GB" dirty="0" smtClean="0"/>
              <a:t>is positive, treatment should be based on results of </a:t>
            </a:r>
            <a:r>
              <a:rPr lang="en-GB" b="1" dirty="0" smtClean="0"/>
              <a:t>ABST.</a:t>
            </a:r>
          </a:p>
          <a:p>
            <a:endParaRPr lang="en-GB" dirty="0" smtClean="0"/>
          </a:p>
          <a:p>
            <a:pPr>
              <a:buNone/>
            </a:pPr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Treatment </a:t>
            </a:r>
            <a:r>
              <a:rPr lang="en-GB" dirty="0" err="1" smtClean="0"/>
              <a:t>regiemns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GB" dirty="0" smtClean="0"/>
              <a:t>Other  outpatient regimens </a:t>
            </a:r>
            <a:r>
              <a:rPr lang="en-GB" dirty="0" smtClean="0"/>
              <a:t>(mild to moderate )</a:t>
            </a:r>
          </a:p>
          <a:p>
            <a:pPr>
              <a:buNone/>
            </a:pPr>
            <a:r>
              <a:rPr lang="en-GB" b="1" dirty="0" smtClean="0"/>
              <a:t>If sexually acquired (multiple partners, STI </a:t>
            </a:r>
            <a:r>
              <a:rPr lang="en-GB" b="1" dirty="0" err="1" smtClean="0"/>
              <a:t>inpartners</a:t>
            </a:r>
            <a:r>
              <a:rPr lang="en-GB" b="1" dirty="0" smtClean="0"/>
              <a:t>)</a:t>
            </a:r>
            <a:endParaRPr lang="en-GB" b="1" dirty="0" smtClean="0"/>
          </a:p>
          <a:p>
            <a:pPr>
              <a:buNone/>
            </a:pPr>
            <a:r>
              <a:rPr lang="en-GB" dirty="0" err="1" smtClean="0">
                <a:solidFill>
                  <a:srgbClr val="0070C0"/>
                </a:solidFill>
              </a:rPr>
              <a:t>Ceftriaxone</a:t>
            </a:r>
            <a:r>
              <a:rPr lang="en-GB" dirty="0" smtClean="0">
                <a:solidFill>
                  <a:srgbClr val="0070C0"/>
                </a:solidFill>
              </a:rPr>
              <a:t> </a:t>
            </a:r>
            <a:r>
              <a:rPr lang="en-GB" dirty="0" smtClean="0"/>
              <a:t>250mg IM single dose + </a:t>
            </a:r>
          </a:p>
          <a:p>
            <a:pPr>
              <a:buNone/>
            </a:pPr>
            <a:r>
              <a:rPr lang="en-GB" dirty="0" smtClean="0">
                <a:solidFill>
                  <a:srgbClr val="0070C0"/>
                </a:solidFill>
              </a:rPr>
              <a:t>O</a:t>
            </a:r>
            <a:r>
              <a:rPr lang="en-GB" dirty="0" smtClean="0"/>
              <a:t>. </a:t>
            </a:r>
            <a:r>
              <a:rPr lang="en-GB" dirty="0" err="1" smtClean="0">
                <a:solidFill>
                  <a:srgbClr val="0070C0"/>
                </a:solidFill>
              </a:rPr>
              <a:t>Doxycycline</a:t>
            </a:r>
            <a:r>
              <a:rPr lang="en-GB" dirty="0" smtClean="0">
                <a:solidFill>
                  <a:srgbClr val="0070C0"/>
                </a:solidFill>
              </a:rPr>
              <a:t> </a:t>
            </a:r>
            <a:r>
              <a:rPr lang="en-GB" dirty="0" smtClean="0"/>
              <a:t>100mg 12hrly for14 days  + </a:t>
            </a:r>
          </a:p>
          <a:p>
            <a:pPr>
              <a:buNone/>
            </a:pPr>
            <a:r>
              <a:rPr lang="en-GB" dirty="0" err="1" smtClean="0">
                <a:solidFill>
                  <a:srgbClr val="0070C0"/>
                </a:solidFill>
              </a:rPr>
              <a:t>Metranidazole</a:t>
            </a:r>
            <a:r>
              <a:rPr lang="en-GB" dirty="0" smtClean="0"/>
              <a:t> 400mg 122hrly for 14 days.</a:t>
            </a:r>
          </a:p>
          <a:p>
            <a:pPr>
              <a:buNone/>
            </a:pPr>
            <a:r>
              <a:rPr lang="en-GB" b="1" dirty="0" smtClean="0"/>
              <a:t>Non sexually acquired</a:t>
            </a:r>
          </a:p>
          <a:p>
            <a:pPr>
              <a:buNone/>
            </a:pPr>
            <a:r>
              <a:rPr lang="en-GB" dirty="0" smtClean="0">
                <a:solidFill>
                  <a:srgbClr val="0070C0"/>
                </a:solidFill>
              </a:rPr>
              <a:t>Amoxicillin </a:t>
            </a:r>
            <a:r>
              <a:rPr lang="en-GB" dirty="0" smtClean="0">
                <a:solidFill>
                  <a:srgbClr val="0070C0"/>
                </a:solidFill>
              </a:rPr>
              <a:t>/clavulanic   acid + </a:t>
            </a:r>
            <a:r>
              <a:rPr lang="en-GB" dirty="0" err="1" smtClean="0">
                <a:solidFill>
                  <a:srgbClr val="0070C0"/>
                </a:solidFill>
              </a:rPr>
              <a:t>doxycycline</a:t>
            </a:r>
            <a:r>
              <a:rPr lang="en-GB" dirty="0" smtClean="0">
                <a:solidFill>
                  <a:srgbClr val="0070C0"/>
                </a:solidFill>
              </a:rPr>
              <a:t> </a:t>
            </a:r>
            <a:r>
              <a:rPr lang="en-GB" dirty="0" smtClean="0">
                <a:solidFill>
                  <a:srgbClr val="0070C0"/>
                </a:solidFill>
              </a:rPr>
              <a:t> + </a:t>
            </a:r>
            <a:r>
              <a:rPr lang="en-GB" dirty="0" err="1" smtClean="0">
                <a:solidFill>
                  <a:srgbClr val="0070C0"/>
                </a:solidFill>
              </a:rPr>
              <a:t>metranidazole</a:t>
            </a:r>
            <a:r>
              <a:rPr lang="en-GB" dirty="0" smtClean="0">
                <a:solidFill>
                  <a:srgbClr val="0070C0"/>
                </a:solidFill>
              </a:rPr>
              <a:t>- 14 days</a:t>
            </a:r>
            <a:endParaRPr lang="en-GB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GB" dirty="0" smtClean="0"/>
              <a:t>                                      or </a:t>
            </a:r>
          </a:p>
          <a:p>
            <a:r>
              <a:rPr lang="en-GB" dirty="0" smtClean="0"/>
              <a:t>CRO + </a:t>
            </a:r>
            <a:r>
              <a:rPr lang="en-GB" dirty="0" err="1" smtClean="0"/>
              <a:t>Azithromycin</a:t>
            </a:r>
            <a:r>
              <a:rPr lang="en-GB" dirty="0" smtClean="0"/>
              <a:t>  </a:t>
            </a:r>
            <a:r>
              <a:rPr lang="en-GB" dirty="0" smtClean="0"/>
              <a:t>+ </a:t>
            </a:r>
            <a:r>
              <a:rPr lang="en-GB" dirty="0" err="1" smtClean="0"/>
              <a:t>metronidazole</a:t>
            </a:r>
            <a:r>
              <a:rPr lang="en-GB" dirty="0" smtClean="0"/>
              <a:t> </a:t>
            </a:r>
            <a:endParaRPr lang="en-GB" dirty="0" smtClean="0"/>
          </a:p>
          <a:p>
            <a:pPr>
              <a:buNone/>
            </a:pPr>
            <a:r>
              <a:rPr lang="en-GB" dirty="0" smtClean="0"/>
              <a:t> </a:t>
            </a:r>
            <a:r>
              <a:rPr lang="en-GB" dirty="0" smtClean="0"/>
              <a:t>                                     or</a:t>
            </a:r>
            <a:endParaRPr lang="en-GB" dirty="0" smtClean="0"/>
          </a:p>
          <a:p>
            <a:r>
              <a:rPr lang="en-GB" dirty="0" smtClean="0"/>
              <a:t>Co-</a:t>
            </a:r>
            <a:r>
              <a:rPr lang="en-GB" dirty="0" err="1" smtClean="0"/>
              <a:t>amoxyclav</a:t>
            </a:r>
            <a:r>
              <a:rPr lang="en-GB" dirty="0" smtClean="0"/>
              <a:t> + </a:t>
            </a:r>
            <a:r>
              <a:rPr lang="en-GB" dirty="0" err="1" smtClean="0"/>
              <a:t>azithro</a:t>
            </a:r>
            <a:r>
              <a:rPr lang="en-GB" dirty="0" smtClean="0"/>
              <a:t>+ </a:t>
            </a:r>
            <a:r>
              <a:rPr lang="en-GB" dirty="0" err="1" smtClean="0"/>
              <a:t>Metranidazole</a:t>
            </a:r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Treatment </a:t>
            </a:r>
            <a:r>
              <a:rPr lang="en-GB" dirty="0" err="1" smtClean="0"/>
              <a:t>regiemns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If there is </a:t>
            </a:r>
            <a:r>
              <a:rPr lang="en-GB" b="1" dirty="0" smtClean="0">
                <a:solidFill>
                  <a:srgbClr val="0070C0"/>
                </a:solidFill>
              </a:rPr>
              <a:t>no response to therapy </a:t>
            </a:r>
            <a:r>
              <a:rPr lang="en-GB" dirty="0" smtClean="0"/>
              <a:t>within </a:t>
            </a:r>
            <a:r>
              <a:rPr lang="en-GB" b="1" dirty="0" smtClean="0">
                <a:solidFill>
                  <a:srgbClr val="0070C0"/>
                </a:solidFill>
              </a:rPr>
              <a:t>72 hours</a:t>
            </a:r>
            <a:r>
              <a:rPr lang="en-GB" dirty="0" smtClean="0"/>
              <a:t>, patients should be </a:t>
            </a:r>
            <a:r>
              <a:rPr lang="en-GB" b="1" dirty="0" smtClean="0">
                <a:solidFill>
                  <a:srgbClr val="0070C0"/>
                </a:solidFill>
              </a:rPr>
              <a:t>re-evaluated </a:t>
            </a:r>
            <a:r>
              <a:rPr lang="en-GB" dirty="0" smtClean="0"/>
              <a:t>and possibly hospitalized to </a:t>
            </a:r>
            <a:r>
              <a:rPr lang="en-GB" b="1" dirty="0" smtClean="0">
                <a:solidFill>
                  <a:srgbClr val="0070C0"/>
                </a:solidFill>
              </a:rPr>
              <a:t>confirm the diagnosis </a:t>
            </a:r>
            <a:r>
              <a:rPr lang="en-GB" dirty="0" smtClean="0"/>
              <a:t>and for consideration of </a:t>
            </a:r>
            <a:r>
              <a:rPr lang="en-GB" b="1" dirty="0" smtClean="0">
                <a:solidFill>
                  <a:srgbClr val="0070C0"/>
                </a:solidFill>
              </a:rPr>
              <a:t>IV AB </a:t>
            </a:r>
            <a:r>
              <a:rPr lang="en-GB" dirty="0" smtClean="0"/>
              <a:t>therapy if they are on an oral regimen.</a:t>
            </a:r>
          </a:p>
          <a:p>
            <a:endParaRPr lang="en-GB" dirty="0" smtClean="0"/>
          </a:p>
          <a:p>
            <a:r>
              <a:rPr lang="en-GB" dirty="0" smtClean="0"/>
              <a:t>All male sex partners of women with acute PID should be evaluated for STIs </a:t>
            </a:r>
            <a:endParaRPr lang="en-GB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Treatment </a:t>
            </a:r>
            <a:r>
              <a:rPr lang="en-GB" dirty="0" err="1" smtClean="0"/>
              <a:t>regiemns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GB" dirty="0" smtClean="0"/>
              <a:t>Severe PID</a:t>
            </a:r>
          </a:p>
          <a:p>
            <a:r>
              <a:rPr lang="en-GB" b="1" dirty="0" smtClean="0">
                <a:solidFill>
                  <a:srgbClr val="0070C0"/>
                </a:solidFill>
              </a:rPr>
              <a:t>IV Co-</a:t>
            </a:r>
            <a:r>
              <a:rPr lang="en-GB" b="1" dirty="0" err="1" smtClean="0">
                <a:solidFill>
                  <a:srgbClr val="0070C0"/>
                </a:solidFill>
              </a:rPr>
              <a:t>amoxyclav</a:t>
            </a:r>
            <a:r>
              <a:rPr lang="en-GB" b="1" dirty="0" smtClean="0">
                <a:solidFill>
                  <a:srgbClr val="0070C0"/>
                </a:solidFill>
              </a:rPr>
              <a:t> + IV Ciprofloxacin + IV </a:t>
            </a:r>
            <a:r>
              <a:rPr lang="en-GB" b="1" dirty="0" err="1" smtClean="0">
                <a:solidFill>
                  <a:srgbClr val="0070C0"/>
                </a:solidFill>
              </a:rPr>
              <a:t>metranidazole</a:t>
            </a:r>
            <a:endParaRPr lang="en-GB" b="1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GB" dirty="0" smtClean="0"/>
              <a:t>                             OR</a:t>
            </a:r>
          </a:p>
          <a:p>
            <a:r>
              <a:rPr lang="en-GB" b="1" dirty="0" smtClean="0">
                <a:solidFill>
                  <a:srgbClr val="0070C0"/>
                </a:solidFill>
              </a:rPr>
              <a:t>IV </a:t>
            </a:r>
            <a:r>
              <a:rPr lang="en-GB" b="1" dirty="0" err="1" smtClean="0">
                <a:solidFill>
                  <a:srgbClr val="0070C0"/>
                </a:solidFill>
              </a:rPr>
              <a:t>Cefriaxone</a:t>
            </a:r>
            <a:r>
              <a:rPr lang="en-GB" b="1" dirty="0" smtClean="0">
                <a:solidFill>
                  <a:srgbClr val="0070C0"/>
                </a:solidFill>
              </a:rPr>
              <a:t>+ O. Doxy +IV </a:t>
            </a:r>
            <a:r>
              <a:rPr lang="en-GB" b="1" dirty="0" err="1" smtClean="0">
                <a:solidFill>
                  <a:srgbClr val="0070C0"/>
                </a:solidFill>
              </a:rPr>
              <a:t>metranidazole</a:t>
            </a:r>
            <a:endParaRPr lang="en-GB" b="1" dirty="0" smtClean="0">
              <a:solidFill>
                <a:srgbClr val="0070C0"/>
              </a:solidFill>
            </a:endParaRPr>
          </a:p>
          <a:p>
            <a:r>
              <a:rPr lang="en-GB" dirty="0" smtClean="0"/>
              <a:t>Total duration </a:t>
            </a:r>
            <a:r>
              <a:rPr lang="en-GB" b="1" dirty="0" smtClean="0"/>
              <a:t>14 days</a:t>
            </a:r>
          </a:p>
          <a:p>
            <a:r>
              <a:rPr lang="en-GB" dirty="0" smtClean="0"/>
              <a:t>Switch to oral with clinical improvement</a:t>
            </a:r>
            <a:endParaRPr lang="en-GB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Management of Suspected</a:t>
            </a:r>
            <a:br>
              <a:rPr lang="en-GB" dirty="0" smtClean="0"/>
            </a:br>
            <a:r>
              <a:rPr lang="en-GB" dirty="0" err="1" smtClean="0"/>
              <a:t>Tubo</a:t>
            </a:r>
            <a:r>
              <a:rPr lang="en-GB" dirty="0" smtClean="0"/>
              <a:t>-ovarian Abscess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suspect  </a:t>
            </a:r>
            <a:r>
              <a:rPr lang="en-GB" dirty="0" err="1" smtClean="0"/>
              <a:t>tubo</a:t>
            </a:r>
            <a:r>
              <a:rPr lang="en-GB" dirty="0" smtClean="0"/>
              <a:t>-ovarian abscess  </a:t>
            </a:r>
          </a:p>
          <a:p>
            <a:pPr lvl="1"/>
            <a:r>
              <a:rPr lang="en-GB" dirty="0" smtClean="0"/>
              <a:t> need  hospitalization </a:t>
            </a:r>
          </a:p>
          <a:p>
            <a:pPr lvl="1"/>
            <a:r>
              <a:rPr lang="en-GB" dirty="0" smtClean="0"/>
              <a:t> broad-spectrum antimicrobial drugs that include adequate coverage </a:t>
            </a:r>
          </a:p>
          <a:p>
            <a:endParaRPr lang="en-GB" dirty="0" smtClean="0"/>
          </a:p>
          <a:p>
            <a:r>
              <a:rPr lang="en-GB" dirty="0" smtClean="0"/>
              <a:t>85%  of abscesses with a diameter of 4 to 6 cm respond to antibiotics alone</a:t>
            </a:r>
          </a:p>
          <a:p>
            <a:r>
              <a:rPr lang="en-GB" dirty="0" smtClean="0"/>
              <a:t>Abscess size -10 cm or </a:t>
            </a:r>
            <a:r>
              <a:rPr lang="en-GB" dirty="0" err="1" smtClean="0"/>
              <a:t>larger,only</a:t>
            </a:r>
            <a:r>
              <a:rPr lang="en-GB" dirty="0" smtClean="0"/>
              <a:t>  40% of those respond to AB </a:t>
            </a:r>
            <a:r>
              <a:rPr lang="en-GB" dirty="0" smtClean="0"/>
              <a:t>alone</a:t>
            </a:r>
            <a:endParaRPr lang="en-GB" dirty="0" smtClean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Management of Suspected</a:t>
            </a:r>
            <a:br>
              <a:rPr lang="en-GB" dirty="0" smtClean="0"/>
            </a:br>
            <a:r>
              <a:rPr lang="en-GB" dirty="0" err="1" smtClean="0"/>
              <a:t>Tubo</a:t>
            </a:r>
            <a:r>
              <a:rPr lang="en-GB" dirty="0" smtClean="0"/>
              <a:t>-ovarian Abscess cont..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Surgical intervention need if not respond to antimicrobial therapy </a:t>
            </a:r>
          </a:p>
          <a:p>
            <a:r>
              <a:rPr lang="en-GB" dirty="0" smtClean="0"/>
              <a:t>It can be performed </a:t>
            </a:r>
            <a:r>
              <a:rPr lang="en-GB" dirty="0" err="1" smtClean="0"/>
              <a:t>laparoscopically</a:t>
            </a:r>
            <a:r>
              <a:rPr lang="en-GB" dirty="0" smtClean="0"/>
              <a:t>, or by </a:t>
            </a:r>
            <a:r>
              <a:rPr lang="en-GB" dirty="0" err="1" smtClean="0"/>
              <a:t>laparotomy</a:t>
            </a:r>
            <a:r>
              <a:rPr lang="en-GB" dirty="0" smtClean="0"/>
              <a:t>. </a:t>
            </a:r>
          </a:p>
          <a:p>
            <a:r>
              <a:rPr lang="en-GB" dirty="0" smtClean="0"/>
              <a:t>A patient with a </a:t>
            </a:r>
            <a:r>
              <a:rPr lang="en-GB" b="1" dirty="0" smtClean="0">
                <a:solidFill>
                  <a:srgbClr val="0070C0"/>
                </a:solidFill>
              </a:rPr>
              <a:t>suspected leaking or ruptured abscess</a:t>
            </a:r>
            <a:r>
              <a:rPr lang="en-GB" dirty="0" smtClean="0"/>
              <a:t> should undergo </a:t>
            </a:r>
            <a:r>
              <a:rPr lang="en-GB" b="1" dirty="0" smtClean="0">
                <a:solidFill>
                  <a:srgbClr val="0070C0"/>
                </a:solidFill>
              </a:rPr>
              <a:t>immediate surgical exploration after rapid stabilization </a:t>
            </a:r>
            <a:r>
              <a:rPr lang="en-GB" dirty="0" smtClean="0"/>
              <a:t>and institution of broad spectrum of </a:t>
            </a:r>
            <a:r>
              <a:rPr lang="en-GB" b="1" dirty="0" smtClean="0">
                <a:solidFill>
                  <a:srgbClr val="0070C0"/>
                </a:solidFill>
              </a:rPr>
              <a:t>antibiotics</a:t>
            </a:r>
            <a:r>
              <a:rPr lang="en-GB" dirty="0" smtClean="0"/>
              <a:t>.</a:t>
            </a:r>
          </a:p>
          <a:p>
            <a:endParaRPr lang="en-GB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Complications of PID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If diagnosed and treated early, the complications of PID can be prevented. </a:t>
            </a:r>
          </a:p>
          <a:p>
            <a:r>
              <a:rPr lang="en-GB" dirty="0" smtClean="0"/>
              <a:t>complications of PID</a:t>
            </a:r>
          </a:p>
          <a:p>
            <a:pPr lvl="1"/>
            <a:r>
              <a:rPr lang="en-GB" dirty="0" smtClean="0"/>
              <a:t>Formation of scar tissue both outside and inside the fallopian tubes that can lead to </a:t>
            </a:r>
            <a:r>
              <a:rPr lang="en-GB" b="1" dirty="0" smtClean="0"/>
              <a:t>tubal obstruction</a:t>
            </a:r>
          </a:p>
          <a:p>
            <a:pPr lvl="1"/>
            <a:r>
              <a:rPr lang="en-GB" dirty="0" smtClean="0"/>
              <a:t>Ectopic pregnancy</a:t>
            </a:r>
          </a:p>
          <a:p>
            <a:pPr lvl="1"/>
            <a:r>
              <a:rPr lang="en-GB" dirty="0" smtClean="0"/>
              <a:t>Infertility </a:t>
            </a:r>
          </a:p>
          <a:p>
            <a:pPr lvl="1"/>
            <a:r>
              <a:rPr lang="en-GB" dirty="0" smtClean="0"/>
              <a:t>Chronic  pelvic/abdominal pain</a:t>
            </a:r>
          </a:p>
          <a:p>
            <a:pPr lvl="1"/>
            <a:r>
              <a:rPr lang="en-GB" dirty="0" err="1" smtClean="0"/>
              <a:t>Dyspareunia</a:t>
            </a:r>
            <a:endParaRPr lang="en-GB" dirty="0" smtClean="0"/>
          </a:p>
          <a:p>
            <a:pPr lvl="1"/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GB" dirty="0" smtClean="0"/>
          </a:p>
          <a:p>
            <a:pPr algn="ctr">
              <a:buNone/>
            </a:pPr>
            <a:endParaRPr lang="en-GB" dirty="0" smtClean="0"/>
          </a:p>
          <a:p>
            <a:pPr algn="ctr">
              <a:buNone/>
            </a:pPr>
            <a:r>
              <a:rPr lang="en-GB" sz="4000" b="1" dirty="0" smtClean="0"/>
              <a:t>Questions ?</a:t>
            </a:r>
            <a:endParaRPr lang="en-GB" sz="4000" b="1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GB" dirty="0" smtClean="0"/>
          </a:p>
          <a:p>
            <a:pPr algn="ctr">
              <a:buNone/>
            </a:pPr>
            <a:endParaRPr lang="en-GB" dirty="0" smtClean="0"/>
          </a:p>
          <a:p>
            <a:pPr algn="ctr">
              <a:buNone/>
            </a:pPr>
            <a:r>
              <a:rPr lang="en-GB" sz="4800" b="1" dirty="0" smtClean="0"/>
              <a:t>Thank You</a:t>
            </a:r>
            <a:endParaRPr lang="en-GB" sz="4800" b="1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Pelvic Inflammatory Disease (PID)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305800" cy="5715000"/>
          </a:xfrm>
        </p:spPr>
        <p:txBody>
          <a:bodyPr>
            <a:normAutofit/>
          </a:bodyPr>
          <a:lstStyle/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What is PID?</a:t>
            </a:r>
          </a:p>
          <a:p>
            <a:r>
              <a:rPr lang="en-GB" dirty="0" smtClean="0"/>
              <a:t>Pelvic inflammatory disease is an infection of a woman’s reproductive organs.</a:t>
            </a:r>
          </a:p>
          <a:p>
            <a:r>
              <a:rPr lang="en-GB" dirty="0" smtClean="0"/>
              <a:t>It is a complication often caused by some STDs, like </a:t>
            </a:r>
            <a:r>
              <a:rPr lang="en-GB" u="sng" dirty="0" err="1" smtClean="0">
                <a:hlinkClick r:id="rId2"/>
              </a:rPr>
              <a:t>chlamydia</a:t>
            </a:r>
            <a:r>
              <a:rPr lang="en-GB" dirty="0" smtClean="0"/>
              <a:t>, </a:t>
            </a:r>
            <a:r>
              <a:rPr lang="en-GB" u="sng" dirty="0" err="1" smtClean="0">
                <a:hlinkClick r:id="rId3"/>
              </a:rPr>
              <a:t>gonorrhea</a:t>
            </a:r>
            <a:r>
              <a:rPr lang="en-GB" u="sng" dirty="0" smtClean="0"/>
              <a:t> </a:t>
            </a:r>
            <a:r>
              <a:rPr lang="en-GB" dirty="0" smtClean="0"/>
              <a:t>and BV .</a:t>
            </a:r>
          </a:p>
          <a:p>
            <a:r>
              <a:rPr lang="en-GB" dirty="0" smtClean="0"/>
              <a:t>Other infections that are not sexually transmitted can also cause PID.</a:t>
            </a:r>
          </a:p>
          <a:p>
            <a:endParaRPr lang="en-GB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PID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Direct spread of microorganisms from the vagina or </a:t>
            </a:r>
            <a:r>
              <a:rPr lang="en-GB" dirty="0" err="1" smtClean="0"/>
              <a:t>endocervix</a:t>
            </a:r>
            <a:r>
              <a:rPr lang="en-GB" dirty="0" smtClean="0"/>
              <a:t> to the </a:t>
            </a:r>
            <a:r>
              <a:rPr lang="en-GB" dirty="0" err="1" smtClean="0"/>
              <a:t>endometrium</a:t>
            </a:r>
            <a:r>
              <a:rPr lang="en-GB" dirty="0" smtClean="0"/>
              <a:t> and fallopian tube mucosa</a:t>
            </a:r>
          </a:p>
          <a:p>
            <a:r>
              <a:rPr lang="en-GB" dirty="0" smtClean="0"/>
              <a:t>An infection of </a:t>
            </a:r>
          </a:p>
          <a:p>
            <a:pPr lvl="1"/>
            <a:r>
              <a:rPr lang="en-GB" dirty="0" smtClean="0"/>
              <a:t>Cervix(</a:t>
            </a:r>
            <a:r>
              <a:rPr lang="en-GB" dirty="0" err="1" smtClean="0"/>
              <a:t>cervicitis</a:t>
            </a:r>
            <a:r>
              <a:rPr lang="en-GB" dirty="0" smtClean="0"/>
              <a:t>), </a:t>
            </a:r>
          </a:p>
          <a:p>
            <a:pPr lvl="1"/>
            <a:r>
              <a:rPr lang="en-GB" dirty="0" smtClean="0"/>
              <a:t>Uterus (</a:t>
            </a:r>
            <a:r>
              <a:rPr lang="en-GB" dirty="0" err="1" smtClean="0"/>
              <a:t>endometritis</a:t>
            </a:r>
            <a:r>
              <a:rPr lang="en-GB" dirty="0" smtClean="0"/>
              <a:t>),</a:t>
            </a:r>
          </a:p>
          <a:p>
            <a:pPr lvl="1"/>
            <a:r>
              <a:rPr lang="en-GB" dirty="0" smtClean="0"/>
              <a:t>Fallopian tubes(</a:t>
            </a:r>
            <a:r>
              <a:rPr lang="en-GB" dirty="0" err="1" smtClean="0"/>
              <a:t>salpingitis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Ovaries (</a:t>
            </a:r>
            <a:r>
              <a:rPr lang="en-GB" dirty="0" err="1" smtClean="0"/>
              <a:t>oophoritis</a:t>
            </a:r>
            <a:r>
              <a:rPr lang="en-GB" dirty="0" smtClean="0"/>
              <a:t>) </a:t>
            </a:r>
          </a:p>
          <a:p>
            <a:pPr lvl="1"/>
            <a:r>
              <a:rPr lang="en-GB" dirty="0" smtClean="0"/>
              <a:t>Pelvic  </a:t>
            </a:r>
            <a:r>
              <a:rPr lang="en-GB" dirty="0" err="1" smtClean="0"/>
              <a:t>peritonium</a:t>
            </a:r>
            <a:r>
              <a:rPr lang="en-GB" dirty="0" smtClean="0"/>
              <a:t>( </a:t>
            </a:r>
            <a:r>
              <a:rPr lang="en-GB" dirty="0" err="1" smtClean="0"/>
              <a:t>peritonotis</a:t>
            </a:r>
            <a:r>
              <a:rPr lang="en-GB" dirty="0" smtClean="0"/>
              <a:t>)</a:t>
            </a:r>
            <a:endParaRPr lang="en-GB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Causes for PID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i="1" dirty="0" err="1" smtClean="0">
                <a:solidFill>
                  <a:srgbClr val="0070C0"/>
                </a:solidFill>
              </a:rPr>
              <a:t>N.gonorrhoeae</a:t>
            </a:r>
            <a:r>
              <a:rPr lang="en-GB" i="1" dirty="0" smtClean="0">
                <a:solidFill>
                  <a:srgbClr val="0070C0"/>
                </a:solidFill>
              </a:rPr>
              <a:t> </a:t>
            </a:r>
          </a:p>
          <a:p>
            <a:r>
              <a:rPr lang="en-GB" i="1" dirty="0" smtClean="0">
                <a:solidFill>
                  <a:srgbClr val="0070C0"/>
                </a:solidFill>
              </a:rPr>
              <a:t>Chlamydia trachomatis</a:t>
            </a:r>
          </a:p>
          <a:p>
            <a:r>
              <a:rPr lang="en-GB" i="1" dirty="0" err="1" smtClean="0"/>
              <a:t>Gardenerella</a:t>
            </a:r>
            <a:r>
              <a:rPr lang="en-GB" i="1" dirty="0" smtClean="0"/>
              <a:t> </a:t>
            </a:r>
            <a:r>
              <a:rPr lang="en-GB" i="1" dirty="0" err="1" smtClean="0"/>
              <a:t>vaginalis</a:t>
            </a:r>
            <a:endParaRPr lang="en-GB" i="1" dirty="0" smtClean="0"/>
          </a:p>
          <a:p>
            <a:r>
              <a:rPr lang="en-GB" i="1" dirty="0" smtClean="0"/>
              <a:t>Streptococci </a:t>
            </a:r>
            <a:r>
              <a:rPr lang="en-GB" i="1" dirty="0" err="1" smtClean="0"/>
              <a:t>spp</a:t>
            </a:r>
            <a:endParaRPr lang="en-GB" i="1" dirty="0" smtClean="0"/>
          </a:p>
          <a:p>
            <a:r>
              <a:rPr lang="en-GB" i="1" dirty="0" smtClean="0"/>
              <a:t>Staphylococcus </a:t>
            </a:r>
            <a:r>
              <a:rPr lang="en-GB" i="1" dirty="0" err="1" smtClean="0"/>
              <a:t>aureus</a:t>
            </a:r>
            <a:endParaRPr lang="en-GB" i="1" dirty="0" smtClean="0"/>
          </a:p>
          <a:p>
            <a:r>
              <a:rPr lang="en-GB" i="1" dirty="0" smtClean="0"/>
              <a:t>Gram negatives- E. coli</a:t>
            </a:r>
          </a:p>
          <a:p>
            <a:r>
              <a:rPr lang="en-GB" i="1" dirty="0" err="1" smtClean="0"/>
              <a:t>Mycoplasma</a:t>
            </a:r>
            <a:r>
              <a:rPr lang="en-GB" i="1" dirty="0" smtClean="0"/>
              <a:t> </a:t>
            </a:r>
          </a:p>
          <a:p>
            <a:r>
              <a:rPr lang="en-GB" dirty="0" smtClean="0"/>
              <a:t>Anaerobes – </a:t>
            </a:r>
            <a:r>
              <a:rPr lang="en-GB" i="1" dirty="0" err="1" smtClean="0"/>
              <a:t>bacterioides</a:t>
            </a:r>
            <a:r>
              <a:rPr lang="en-GB" i="1" dirty="0" smtClean="0"/>
              <a:t>, </a:t>
            </a:r>
            <a:r>
              <a:rPr lang="en-GB" i="1" dirty="0" err="1" smtClean="0"/>
              <a:t>peptostreptococcus</a:t>
            </a:r>
            <a:endParaRPr lang="en-GB" i="1" dirty="0" smtClean="0"/>
          </a:p>
          <a:p>
            <a:endParaRPr lang="en-GB" i="1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Who can get PID/ Risk factors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GB" dirty="0" smtClean="0"/>
              <a:t>If the patient</a:t>
            </a:r>
          </a:p>
          <a:p>
            <a:r>
              <a:rPr lang="en-GB" dirty="0" smtClean="0"/>
              <a:t>Have an STD and do not get treated</a:t>
            </a:r>
          </a:p>
          <a:p>
            <a:r>
              <a:rPr lang="en-GB" dirty="0" smtClean="0"/>
              <a:t>Have more than one sex partner</a:t>
            </a:r>
          </a:p>
          <a:p>
            <a:r>
              <a:rPr lang="en-GB" dirty="0" smtClean="0"/>
              <a:t>Have had PID before</a:t>
            </a:r>
          </a:p>
          <a:p>
            <a:r>
              <a:rPr lang="en-GB" dirty="0" smtClean="0"/>
              <a:t>Are sexually active and are age 25 or younger</a:t>
            </a:r>
          </a:p>
          <a:p>
            <a:r>
              <a:rPr lang="en-GB" dirty="0" smtClean="0"/>
              <a:t>Use an </a:t>
            </a:r>
            <a:r>
              <a:rPr lang="en-GB" u="sng" dirty="0" smtClean="0">
                <a:hlinkClick r:id="rId2"/>
              </a:rPr>
              <a:t>intrauterine device</a:t>
            </a:r>
            <a:r>
              <a:rPr lang="en-GB" dirty="0" smtClean="0"/>
              <a:t> (IUD) </a:t>
            </a:r>
          </a:p>
          <a:p>
            <a:pPr>
              <a:buNone/>
            </a:pPr>
            <a:r>
              <a:rPr lang="en-GB" dirty="0" smtClean="0"/>
              <a:t>  ( </a:t>
            </a:r>
            <a:r>
              <a:rPr lang="en-GB" sz="2400" dirty="0" smtClean="0"/>
              <a:t>However, the small increased risk is mostly limited to the first three weeks after the IUD )</a:t>
            </a:r>
            <a:endParaRPr lang="en-GB" sz="24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Clinical features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Lower abdominal pain</a:t>
            </a:r>
          </a:p>
          <a:p>
            <a:r>
              <a:rPr lang="en-GB" dirty="0" smtClean="0"/>
              <a:t>Fever </a:t>
            </a:r>
          </a:p>
          <a:p>
            <a:r>
              <a:rPr lang="en-GB" dirty="0" smtClean="0"/>
              <a:t>Abnormal vaginal discharge with unpleasant </a:t>
            </a:r>
            <a:r>
              <a:rPr lang="en-GB" dirty="0" err="1" smtClean="0"/>
              <a:t>odor</a:t>
            </a:r>
            <a:endParaRPr lang="en-GB" dirty="0" smtClean="0"/>
          </a:p>
          <a:p>
            <a:r>
              <a:rPr lang="en-GB" dirty="0" err="1" smtClean="0"/>
              <a:t>Dysuria</a:t>
            </a:r>
            <a:endParaRPr lang="en-GB" dirty="0" smtClean="0"/>
          </a:p>
          <a:p>
            <a:r>
              <a:rPr lang="en-GB" dirty="0" smtClean="0"/>
              <a:t>Intermenstrual bleeding</a:t>
            </a:r>
          </a:p>
          <a:p>
            <a:r>
              <a:rPr lang="en-GB" dirty="0" err="1" smtClean="0"/>
              <a:t>Dyspareunia</a:t>
            </a:r>
            <a:endParaRPr lang="en-GB" dirty="0" smtClean="0"/>
          </a:p>
          <a:p>
            <a:pPr>
              <a:buNone/>
            </a:pPr>
            <a:endParaRPr lang="en-GB" dirty="0" smtClean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Differential Diagnosis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dirty="0" smtClean="0"/>
              <a:t>	Acute PID</a:t>
            </a:r>
          </a:p>
          <a:p>
            <a:pPr>
              <a:buNone/>
            </a:pPr>
            <a:r>
              <a:rPr lang="en-GB" dirty="0" smtClean="0"/>
              <a:t>	Ectopic pregnancy</a:t>
            </a:r>
          </a:p>
          <a:p>
            <a:pPr>
              <a:buNone/>
            </a:pPr>
            <a:r>
              <a:rPr lang="en-GB" dirty="0" smtClean="0"/>
              <a:t>	UTI</a:t>
            </a:r>
          </a:p>
          <a:p>
            <a:pPr>
              <a:buNone/>
            </a:pPr>
            <a:r>
              <a:rPr lang="en-GB" dirty="0" smtClean="0"/>
              <a:t>	Appendicitis </a:t>
            </a:r>
          </a:p>
          <a:p>
            <a:pPr>
              <a:buNone/>
            </a:pPr>
            <a:r>
              <a:rPr lang="en-GB" dirty="0" smtClean="0"/>
              <a:t>	Irritable Bowel Syndrome</a:t>
            </a:r>
          </a:p>
          <a:p>
            <a:endParaRPr lang="en-GB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Investigations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FBC</a:t>
            </a:r>
          </a:p>
          <a:p>
            <a:r>
              <a:rPr lang="en-GB" dirty="0" smtClean="0"/>
              <a:t>C-reactive protein</a:t>
            </a:r>
          </a:p>
          <a:p>
            <a:r>
              <a:rPr lang="en-GB" dirty="0" smtClean="0"/>
              <a:t>ESR</a:t>
            </a:r>
          </a:p>
          <a:p>
            <a:r>
              <a:rPr lang="en-GB" dirty="0" smtClean="0"/>
              <a:t>Urine culture</a:t>
            </a:r>
          </a:p>
          <a:p>
            <a:r>
              <a:rPr lang="en-GB" dirty="0" smtClean="0"/>
              <a:t>Urine pregnancy test</a:t>
            </a:r>
          </a:p>
          <a:p>
            <a:endParaRPr lang="en-GB" i="1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9565</TotalTime>
  <Words>981</Words>
  <Application>Microsoft Office PowerPoint</Application>
  <PresentationFormat>On-screen Show (4:3)</PresentationFormat>
  <Paragraphs>173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Pelvic Inflammatory Disease (PID)</vt:lpstr>
      <vt:lpstr>Outline </vt:lpstr>
      <vt:lpstr>Pelvic Inflammatory Disease (PID)</vt:lpstr>
      <vt:lpstr>PID</vt:lpstr>
      <vt:lpstr>Causes for PID</vt:lpstr>
      <vt:lpstr>Who can get PID/ Risk factors</vt:lpstr>
      <vt:lpstr>Clinical features</vt:lpstr>
      <vt:lpstr>Differential Diagnosis </vt:lpstr>
      <vt:lpstr>Investigations</vt:lpstr>
      <vt:lpstr>Slide 10</vt:lpstr>
      <vt:lpstr>How to diagnose PID</vt:lpstr>
      <vt:lpstr>Examination</vt:lpstr>
      <vt:lpstr>Additional criteria that support a diagnosis of PID </vt:lpstr>
      <vt:lpstr>Definitive criteria for PID </vt:lpstr>
      <vt:lpstr>Slide 15</vt:lpstr>
      <vt:lpstr>Diagnostic laparoscopy indications </vt:lpstr>
      <vt:lpstr>Slide 17</vt:lpstr>
      <vt:lpstr>Management of PID</vt:lpstr>
      <vt:lpstr>Treatment of PID</vt:lpstr>
      <vt:lpstr>Treatment regiemns</vt:lpstr>
      <vt:lpstr>Treatment regiemns</vt:lpstr>
      <vt:lpstr>Treatment regiemns</vt:lpstr>
      <vt:lpstr>Treatment regiemns</vt:lpstr>
      <vt:lpstr>Management of Suspected Tubo-ovarian Abscess </vt:lpstr>
      <vt:lpstr>Management of Suspected Tubo-ovarian Abscess cont..</vt:lpstr>
      <vt:lpstr>Complications of PID</vt:lpstr>
      <vt:lpstr>Slide 27</vt:lpstr>
      <vt:lpstr>Slide 28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Pelvic Inflammatory Disease (PID)</dc:title>
  <dc:creator>indira</dc:creator>
  <cp:lastModifiedBy>samantha samarasekera</cp:lastModifiedBy>
  <cp:revision>27</cp:revision>
  <dcterms:created xsi:type="dcterms:W3CDTF">2006-08-16T00:00:00Z</dcterms:created>
  <dcterms:modified xsi:type="dcterms:W3CDTF">2019-07-04T07:46:39Z</dcterms:modified>
</cp:coreProperties>
</file>