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6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0EED-1D2A-4696-91DA-F65B4CFB7CED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60FA-85A1-404D-B925-9ED8DF16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clinical 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Priyantha Perera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Genetics of Malignancy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genetic defects predispose to malignancies</a:t>
            </a:r>
          </a:p>
          <a:p>
            <a:r>
              <a:rPr lang="en-US" dirty="0" smtClean="0"/>
              <a:t>Leukemia, retinoblastomas, Faccini syndrome are examples</a:t>
            </a:r>
            <a:endParaRPr lang="en-US" dirty="0"/>
          </a:p>
          <a:p>
            <a:r>
              <a:rPr lang="en-US" dirty="0" smtClean="0"/>
              <a:t>Translocations, Deletions and chromosomal breakage syndromes are examples</a:t>
            </a:r>
          </a:p>
          <a:p>
            <a:r>
              <a:rPr lang="en-US" dirty="0" smtClean="0"/>
              <a:t>Mutations in proto-oncogenes are a classic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6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Polygenic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these disorders there is a genetic predisposition, but its acts along with environment factors in producing disease</a:t>
            </a:r>
          </a:p>
          <a:p>
            <a:r>
              <a:rPr lang="en-US" dirty="0" smtClean="0"/>
              <a:t>Examples are neural tube defects, diabetes </a:t>
            </a:r>
            <a:r>
              <a:rPr lang="en-US" dirty="0" err="1" smtClean="0"/>
              <a:t>melitus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Clinical Genetics?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Genetics is the medical specialty which provides a diagnostic service and "genetic counselling" for individuals or families with, or at risk of, conditions which may have a genetic basis</a:t>
            </a:r>
            <a:r>
              <a:rPr lang="en-US" dirty="0" smtClean="0"/>
              <a:t>.</a:t>
            </a:r>
          </a:p>
          <a:p>
            <a:r>
              <a:rPr lang="en-US" dirty="0"/>
              <a:t>Genetic disorders can affect any body system and any age </a:t>
            </a:r>
            <a:r>
              <a:rPr lang="en-US" dirty="0" smtClean="0"/>
              <a:t>group </a:t>
            </a:r>
          </a:p>
          <a:p>
            <a:r>
              <a:rPr lang="en-US" dirty="0" smtClean="0"/>
              <a:t>The </a:t>
            </a:r>
            <a:r>
              <a:rPr lang="en-US" dirty="0"/>
              <a:t>aim of Genetic Services is to help those affected by, or at risk of, a genetic disorder to live and reproduce as normally as possible. </a:t>
            </a:r>
          </a:p>
        </p:txBody>
      </p:sp>
    </p:spTree>
    <p:extLst>
      <p:ext uri="{BB962C8B-B14F-4D97-AF65-F5344CB8AC3E}">
        <p14:creationId xmlns:p14="http://schemas.microsoft.com/office/powerpoint/2010/main" val="31668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disorders include :</a:t>
            </a:r>
          </a:p>
          <a:p>
            <a:r>
              <a:rPr lang="en-US" dirty="0"/>
              <a:t>Chromosomal abnormalities, which cause birth defects, mental retardation and/or reproductive problems.</a:t>
            </a:r>
          </a:p>
          <a:p>
            <a:r>
              <a:rPr lang="en-US" dirty="0"/>
              <a:t>Single gene disorders such as cystic fibrosis, muscular dystrophy, Huntington's disease and sickle cell disease.</a:t>
            </a:r>
          </a:p>
          <a:p>
            <a:r>
              <a:rPr lang="en-US" dirty="0"/>
              <a:t>Familial cancer and cancer-prone syndromes such as inherited breast or colorectal cancer and neurofibromatosis.</a:t>
            </a:r>
          </a:p>
          <a:p>
            <a:r>
              <a:rPr lang="en-US" dirty="0"/>
              <a:t>Birth defects with a genetic component such as neural tube defects and cleft lip and palate.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Chromosomal abnormalities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Trisomies</a:t>
            </a:r>
            <a:r>
              <a:rPr lang="en-US" dirty="0" smtClean="0"/>
              <a:t>- Down (21), </a:t>
            </a:r>
            <a:r>
              <a:rPr lang="en-US" dirty="0" err="1" smtClean="0"/>
              <a:t>Patau</a:t>
            </a:r>
            <a:r>
              <a:rPr lang="en-US" dirty="0" smtClean="0"/>
              <a:t> (13) , Edward (18), </a:t>
            </a:r>
            <a:r>
              <a:rPr lang="en-US" dirty="0" err="1" smtClean="0"/>
              <a:t>Klinefelter</a:t>
            </a:r>
            <a:r>
              <a:rPr lang="en-US" dirty="0" smtClean="0"/>
              <a:t> (XXY). Can occur due to anaphase lag causing nondisjunction, Translocations of </a:t>
            </a:r>
            <a:r>
              <a:rPr lang="en-US" dirty="0" err="1" smtClean="0"/>
              <a:t>mosacism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Monosomies – Turner (X0)</a:t>
            </a:r>
          </a:p>
          <a:p>
            <a:r>
              <a:rPr lang="en-US" dirty="0" smtClean="0"/>
              <a:t>Translocations</a:t>
            </a:r>
          </a:p>
          <a:p>
            <a:r>
              <a:rPr lang="en-US" dirty="0" smtClean="0"/>
              <a:t>Inversions</a:t>
            </a:r>
          </a:p>
          <a:p>
            <a:r>
              <a:rPr lang="en-US" dirty="0" smtClean="0"/>
              <a:t>Duplications</a:t>
            </a:r>
          </a:p>
          <a:p>
            <a:r>
              <a:rPr lang="en-US" dirty="0" smtClean="0"/>
              <a:t>Ring chromosomes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5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Translocations</a:t>
            </a:r>
            <a:endParaRPr lang="en-US" dirty="0"/>
          </a:p>
        </p:txBody>
      </p:sp>
      <p:pic>
        <p:nvPicPr>
          <p:cNvPr id="1026" name="Picture 2" descr="https://media3.picsearch.com/is?vwaoYluYuPttWqn-FHzO4FXkBnySw_BsfgVQw2t5WFI&amp;height=26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57" y="2297722"/>
            <a:ext cx="4384286" cy="34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8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Chromosomal abnormalities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chromosomal analysis </a:t>
            </a:r>
          </a:p>
          <a:p>
            <a:r>
              <a:rPr lang="en-US" dirty="0" smtClean="0"/>
              <a:t>A venous sample of blood is sent</a:t>
            </a:r>
          </a:p>
          <a:p>
            <a:r>
              <a:rPr lang="en-US" dirty="0" smtClean="0"/>
              <a:t>Chromosomes in neutrophils are assessed</a:t>
            </a:r>
          </a:p>
          <a:p>
            <a:r>
              <a:rPr lang="en-US" dirty="0" smtClean="0"/>
              <a:t>Cells are induced to multiply, and arrested during metaphase by poisoning the spindle</a:t>
            </a:r>
          </a:p>
          <a:p>
            <a:r>
              <a:rPr lang="en-US" dirty="0" smtClean="0"/>
              <a:t>Cells are lysed and stained for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gene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of a gene resulting in non production of a protein (Duchene muscular dystrophy) , less production of a protein (hemophilia) or production of an abnormal protein (sickle cell disease)</a:t>
            </a:r>
          </a:p>
          <a:p>
            <a:r>
              <a:rPr lang="en-US" dirty="0" smtClean="0"/>
              <a:t>Can be autosomal dominant, autosomal recessive, X linked dominant, X linked recessive</a:t>
            </a:r>
          </a:p>
          <a:p>
            <a:r>
              <a:rPr lang="en-US" dirty="0" smtClean="0"/>
              <a:t>Mitochondrial genes migrate to daughter cells in a different manner</a:t>
            </a:r>
          </a:p>
          <a:p>
            <a:r>
              <a:rPr lang="en-US" dirty="0" smtClean="0"/>
              <a:t>Mitochondrial genes are only received from mother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gene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diagnose </a:t>
            </a:r>
            <a:r>
              <a:rPr lang="en-US" dirty="0" err="1" smtClean="0"/>
              <a:t>antenataly</a:t>
            </a:r>
            <a:endParaRPr lang="en-US" dirty="0" smtClean="0"/>
          </a:p>
          <a:p>
            <a:r>
              <a:rPr lang="en-US" dirty="0" smtClean="0"/>
              <a:t>Chorionic villi sampling</a:t>
            </a:r>
          </a:p>
          <a:p>
            <a:r>
              <a:rPr lang="en-US" dirty="0" smtClean="0"/>
              <a:t>Amniocentesis can be used to get samples</a:t>
            </a:r>
          </a:p>
          <a:p>
            <a:r>
              <a:rPr lang="en-US" dirty="0" smtClean="0"/>
              <a:t>If mutation in a parent is known the mutation in the fetus can be detected using Fish 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probes </a:t>
            </a:r>
            <a:endParaRPr lang="en-US" dirty="0"/>
          </a:p>
        </p:txBody>
      </p:sp>
      <p:pic>
        <p:nvPicPr>
          <p:cNvPr id="2050" name="Picture 2" descr="https://media1.picsearch.com/is?e1pNeW9hcWbhjaJeyDb7iXQiVtRqrHbiDW3mVl1wI7M&amp;height=3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2064544"/>
            <a:ext cx="43307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clinical genetics</vt:lpstr>
      <vt:lpstr>What is Clinical Genetics? </vt:lpstr>
      <vt:lpstr>Genetic disorders</vt:lpstr>
      <vt:lpstr>Chromosomal abnormalities</vt:lpstr>
      <vt:lpstr>Translocations</vt:lpstr>
      <vt:lpstr>Chromosomal abnormalities</vt:lpstr>
      <vt:lpstr>Single gene defects</vt:lpstr>
      <vt:lpstr>Single gene defects</vt:lpstr>
      <vt:lpstr>Fish probes </vt:lpstr>
      <vt:lpstr>Genetics of Malignancy </vt:lpstr>
      <vt:lpstr>Polygenic inheritance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clinical genetics</dc:title>
  <dc:creator>Windows User</dc:creator>
  <cp:lastModifiedBy>Windows User</cp:lastModifiedBy>
  <cp:revision>5</cp:revision>
  <dcterms:created xsi:type="dcterms:W3CDTF">2019-06-03T06:41:19Z</dcterms:created>
  <dcterms:modified xsi:type="dcterms:W3CDTF">2019-06-03T07:09:35Z</dcterms:modified>
</cp:coreProperties>
</file>