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2" r:id="rId3"/>
    <p:sldId id="257" r:id="rId4"/>
    <p:sldId id="315" r:id="rId5"/>
    <p:sldId id="316" r:id="rId6"/>
    <p:sldId id="260" r:id="rId7"/>
    <p:sldId id="283" r:id="rId8"/>
    <p:sldId id="284" r:id="rId9"/>
    <p:sldId id="285" r:id="rId10"/>
    <p:sldId id="263" r:id="rId11"/>
    <p:sldId id="282" r:id="rId12"/>
    <p:sldId id="287" r:id="rId13"/>
    <p:sldId id="288" r:id="rId14"/>
    <p:sldId id="318" r:id="rId15"/>
    <p:sldId id="289" r:id="rId16"/>
    <p:sldId id="290" r:id="rId17"/>
    <p:sldId id="294" r:id="rId18"/>
    <p:sldId id="295" r:id="rId19"/>
    <p:sldId id="308" r:id="rId20"/>
    <p:sldId id="319" r:id="rId21"/>
    <p:sldId id="296" r:id="rId22"/>
    <p:sldId id="300" r:id="rId23"/>
    <p:sldId id="298" r:id="rId24"/>
    <p:sldId id="309" r:id="rId25"/>
    <p:sldId id="279" r:id="rId26"/>
    <p:sldId id="310" r:id="rId27"/>
    <p:sldId id="314" r:id="rId28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7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handoutMaster" Target="handoutMasters/handoutMaster1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7E3C876-14E8-4BBC-8455-E131A4CDA8D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3FB35E8-6C49-4206-8E48-3FBE5BFC801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3BCA5-D8B2-49AC-9370-DD76EC9ADAD8}" type="slidenum">
              <a:rPr lang="en-AU" altLang="en-US"/>
              <a:pPr/>
              <a:t>1</a:t>
            </a:fld>
            <a:endParaRPr lang="en-AU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812 w 5740"/>
                <a:gd name="T1" fmla="*/ 88 h 4316"/>
                <a:gd name="T2" fmla="*/ 0 w 5740"/>
                <a:gd name="T3" fmla="*/ 88 h 4316"/>
                <a:gd name="T4" fmla="*/ 0 w 5740"/>
                <a:gd name="T5" fmla="*/ 0 h 4316"/>
                <a:gd name="T6" fmla="*/ 5812 w 5740"/>
                <a:gd name="T7" fmla="*/ 0 h 4316"/>
                <a:gd name="T8" fmla="*/ 5812 w 5740"/>
                <a:gd name="T9" fmla="*/ 88 h 4316"/>
                <a:gd name="T10" fmla="*/ 5812 w 5740"/>
                <a:gd name="T11" fmla="*/ 88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3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3 w 382"/>
                  <a:gd name="T19" fmla="*/ 96 h 96"/>
                  <a:gd name="T20" fmla="*/ 267 w 382"/>
                  <a:gd name="T21" fmla="*/ 90 h 96"/>
                  <a:gd name="T22" fmla="*/ 315 w 382"/>
                  <a:gd name="T23" fmla="*/ 84 h 96"/>
                  <a:gd name="T24" fmla="*/ 356 w 382"/>
                  <a:gd name="T25" fmla="*/ 66 h 96"/>
                  <a:gd name="T26" fmla="*/ 386 w 382"/>
                  <a:gd name="T27" fmla="*/ 42 h 96"/>
                  <a:gd name="T28" fmla="*/ 380 w 382"/>
                  <a:gd name="T29" fmla="*/ 42 h 96"/>
                  <a:gd name="T30" fmla="*/ 350 w 382"/>
                  <a:gd name="T31" fmla="*/ 66 h 96"/>
                  <a:gd name="T32" fmla="*/ 309 w 382"/>
                  <a:gd name="T33" fmla="*/ 78 h 96"/>
                  <a:gd name="T34" fmla="*/ 267 w 382"/>
                  <a:gd name="T35" fmla="*/ 90 h 96"/>
                  <a:gd name="T36" fmla="*/ 213 w 382"/>
                  <a:gd name="T37" fmla="*/ 96 h 96"/>
                  <a:gd name="T38" fmla="*/ 213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3 w 185"/>
                  <a:gd name="T5" fmla="*/ 36 h 210"/>
                  <a:gd name="T6" fmla="*/ 159 w 185"/>
                  <a:gd name="T7" fmla="*/ 72 h 210"/>
                  <a:gd name="T8" fmla="*/ 165 w 185"/>
                  <a:gd name="T9" fmla="*/ 90 h 210"/>
                  <a:gd name="T10" fmla="*/ 171 w 185"/>
                  <a:gd name="T11" fmla="*/ 114 h 210"/>
                  <a:gd name="T12" fmla="*/ 165 w 185"/>
                  <a:gd name="T13" fmla="*/ 138 h 210"/>
                  <a:gd name="T14" fmla="*/ 153 w 185"/>
                  <a:gd name="T15" fmla="*/ 162 h 210"/>
                  <a:gd name="T16" fmla="*/ 123 w 185"/>
                  <a:gd name="T17" fmla="*/ 180 h 210"/>
                  <a:gd name="T18" fmla="*/ 90 w 185"/>
                  <a:gd name="T19" fmla="*/ 198 h 210"/>
                  <a:gd name="T20" fmla="*/ 100 w 185"/>
                  <a:gd name="T21" fmla="*/ 210 h 210"/>
                  <a:gd name="T22" fmla="*/ 135 w 185"/>
                  <a:gd name="T23" fmla="*/ 192 h 210"/>
                  <a:gd name="T24" fmla="*/ 165 w 185"/>
                  <a:gd name="T25" fmla="*/ 168 h 210"/>
                  <a:gd name="T26" fmla="*/ 183 w 185"/>
                  <a:gd name="T27" fmla="*/ 144 h 210"/>
                  <a:gd name="T28" fmla="*/ 189 w 185"/>
                  <a:gd name="T29" fmla="*/ 114 h 210"/>
                  <a:gd name="T30" fmla="*/ 183 w 185"/>
                  <a:gd name="T31" fmla="*/ 90 h 210"/>
                  <a:gd name="T32" fmla="*/ 177 w 185"/>
                  <a:gd name="T33" fmla="*/ 66 h 210"/>
                  <a:gd name="T34" fmla="*/ 159 w 185"/>
                  <a:gd name="T35" fmla="*/ 48 h 210"/>
                  <a:gd name="T36" fmla="*/ 135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</p:grpSp>
        </p:grpSp>
      </p:grpSp>
      <p:sp>
        <p:nvSpPr>
          <p:cNvPr id="10861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10861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BFEF8D-4015-4088-9B23-DA4F02F6793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D2652-14BF-4ADE-BE09-A07E27B4F46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1ADEB-0C52-494F-B100-17E8B2E8289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48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E576D-AD12-421B-956F-61800716B45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2C482-7442-4C83-A558-9156D3E429E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49D23-575D-4958-A7BD-DA617206FDA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FC3D8-A7D1-4A91-B156-1B793AD38F5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59555-5EB9-448B-BBC0-0531BEA9EE7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EB3B2-9E21-4AC5-AE3B-8857545D9C7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CAD55-FFC3-4364-A501-9CE490AF4A8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BF3EC-93FC-4C78-9E6C-07642059581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E19F9-CEFF-407D-A71B-D40BFFFE2AE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AU"/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812 w 5740"/>
                <a:gd name="T1" fmla="*/ 88 h 4316"/>
                <a:gd name="T2" fmla="*/ 0 w 5740"/>
                <a:gd name="T3" fmla="*/ 88 h 4316"/>
                <a:gd name="T4" fmla="*/ 0 w 5740"/>
                <a:gd name="T5" fmla="*/ 0 h 4316"/>
                <a:gd name="T6" fmla="*/ 5812 w 5740"/>
                <a:gd name="T7" fmla="*/ 0 h 4316"/>
                <a:gd name="T8" fmla="*/ 5812 w 5740"/>
                <a:gd name="T9" fmla="*/ 88 h 4316"/>
                <a:gd name="T10" fmla="*/ 5812 w 5740"/>
                <a:gd name="T11" fmla="*/ 88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8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07526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27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28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29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30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31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32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33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34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35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36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</p:grpSp>
        <p:grpSp>
          <p:nvGrpSpPr>
            <p:cNvPr id="2059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07538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39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40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41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42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43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44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45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46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47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48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49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9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0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552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53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54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84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060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07557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58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59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60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61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62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63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57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565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66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67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68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69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70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71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72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  <p:sp>
            <p:nvSpPr>
              <p:cNvPr id="107573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AU"/>
              </a:p>
            </p:txBody>
          </p:sp>
        </p:grpSp>
        <p:grpSp>
          <p:nvGrpSpPr>
            <p:cNvPr id="2061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38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3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3 w 382"/>
                  <a:gd name="T19" fmla="*/ 96 h 96"/>
                  <a:gd name="T20" fmla="*/ 267 w 382"/>
                  <a:gd name="T21" fmla="*/ 90 h 96"/>
                  <a:gd name="T22" fmla="*/ 315 w 382"/>
                  <a:gd name="T23" fmla="*/ 84 h 96"/>
                  <a:gd name="T24" fmla="*/ 356 w 382"/>
                  <a:gd name="T25" fmla="*/ 66 h 96"/>
                  <a:gd name="T26" fmla="*/ 386 w 382"/>
                  <a:gd name="T27" fmla="*/ 42 h 96"/>
                  <a:gd name="T28" fmla="*/ 380 w 382"/>
                  <a:gd name="T29" fmla="*/ 42 h 96"/>
                  <a:gd name="T30" fmla="*/ 350 w 382"/>
                  <a:gd name="T31" fmla="*/ 66 h 96"/>
                  <a:gd name="T32" fmla="*/ 309 w 382"/>
                  <a:gd name="T33" fmla="*/ 78 h 96"/>
                  <a:gd name="T34" fmla="*/ 267 w 382"/>
                  <a:gd name="T35" fmla="*/ 90 h 96"/>
                  <a:gd name="T36" fmla="*/ 213 w 382"/>
                  <a:gd name="T37" fmla="*/ 96 h 96"/>
                  <a:gd name="T38" fmla="*/ 213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9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0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1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2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3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3 w 185"/>
                  <a:gd name="T5" fmla="*/ 36 h 210"/>
                  <a:gd name="T6" fmla="*/ 159 w 185"/>
                  <a:gd name="T7" fmla="*/ 72 h 210"/>
                  <a:gd name="T8" fmla="*/ 165 w 185"/>
                  <a:gd name="T9" fmla="*/ 90 h 210"/>
                  <a:gd name="T10" fmla="*/ 171 w 185"/>
                  <a:gd name="T11" fmla="*/ 114 h 210"/>
                  <a:gd name="T12" fmla="*/ 165 w 185"/>
                  <a:gd name="T13" fmla="*/ 138 h 210"/>
                  <a:gd name="T14" fmla="*/ 153 w 185"/>
                  <a:gd name="T15" fmla="*/ 162 h 210"/>
                  <a:gd name="T16" fmla="*/ 123 w 185"/>
                  <a:gd name="T17" fmla="*/ 180 h 210"/>
                  <a:gd name="T18" fmla="*/ 90 w 185"/>
                  <a:gd name="T19" fmla="*/ 198 h 210"/>
                  <a:gd name="T20" fmla="*/ 100 w 185"/>
                  <a:gd name="T21" fmla="*/ 210 h 210"/>
                  <a:gd name="T22" fmla="*/ 135 w 185"/>
                  <a:gd name="T23" fmla="*/ 192 h 210"/>
                  <a:gd name="T24" fmla="*/ 165 w 185"/>
                  <a:gd name="T25" fmla="*/ 168 h 210"/>
                  <a:gd name="T26" fmla="*/ 183 w 185"/>
                  <a:gd name="T27" fmla="*/ 144 h 210"/>
                  <a:gd name="T28" fmla="*/ 189 w 185"/>
                  <a:gd name="T29" fmla="*/ 114 h 210"/>
                  <a:gd name="T30" fmla="*/ 183 w 185"/>
                  <a:gd name="T31" fmla="*/ 90 h 210"/>
                  <a:gd name="T32" fmla="*/ 177 w 185"/>
                  <a:gd name="T33" fmla="*/ 66 h 210"/>
                  <a:gd name="T34" fmla="*/ 159 w 185"/>
                  <a:gd name="T35" fmla="*/ 48 h 210"/>
                  <a:gd name="T36" fmla="*/ 135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4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069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46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1047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1048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1049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</p:grpSp>
        </p:grpSp>
      </p:grpSp>
      <p:sp>
        <p:nvSpPr>
          <p:cNvPr id="107587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758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7589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759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759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097FF98F-4486-437A-A475-DA05175948D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7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4.png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5085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Prof </a:t>
            </a:r>
            <a:r>
              <a:rPr lang="en-US" sz="2400" dirty="0" err="1"/>
              <a:t>Priyantha</a:t>
            </a:r>
            <a:r>
              <a:rPr lang="en-US" sz="2400" dirty="0"/>
              <a:t> </a:t>
            </a:r>
            <a:r>
              <a:rPr lang="en-US" sz="2400" dirty="0" err="1"/>
              <a:t>Perera</a:t>
            </a:r>
            <a:endParaRPr lang="en-US" sz="1200" dirty="0"/>
          </a:p>
          <a:p>
            <a:pPr eaLnBrk="1" hangingPunct="1">
              <a:defRPr/>
            </a:pPr>
            <a:r>
              <a:rPr lang="en-US" sz="2000" dirty="0"/>
              <a:t>Faculty of Medicine </a:t>
            </a:r>
            <a:r>
              <a:rPr lang="en-US" sz="2000" dirty="0" err="1"/>
              <a:t>Ragama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June 2016</a:t>
            </a:r>
            <a:endParaRPr lang="en-AU" sz="2000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z="4800" dirty="0"/>
              <a:t>Prematurity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Hypothermia</a:t>
            </a:r>
            <a:endParaRPr lang="en-AU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/>
              <a:t>Plastic bags at delivery</a:t>
            </a:r>
          </a:p>
          <a:p>
            <a:pPr eaLnBrk="1" hangingPunct="1">
              <a:defRPr/>
            </a:pPr>
            <a:r>
              <a:rPr lang="en-US" dirty="0"/>
              <a:t>Humidity in incubators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Kangaroo mother care (details in SGA lecture)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Warm environment</a:t>
            </a:r>
          </a:p>
          <a:p>
            <a:pPr eaLnBrk="1" hangingPunct="1">
              <a:defRPr/>
            </a:pPr>
            <a:r>
              <a:rPr lang="en-US" dirty="0"/>
              <a:t>Use of radiant warmers during procedures</a:t>
            </a:r>
          </a:p>
          <a:p>
            <a:pPr eaLnBrk="1" hangingPunct="1">
              <a:defRPr/>
            </a:pPr>
            <a:r>
              <a:rPr lang="en-US" dirty="0"/>
              <a:t>Clothing</a:t>
            </a:r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0"/>
          <a:lstStyle/>
          <a:p>
            <a:pPr eaLnBrk="1" hangingPunct="1">
              <a:defRPr/>
            </a:pPr>
            <a:r>
              <a:rPr lang="en-AU"/>
              <a:t>Bacterial infection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z="2800" dirty="0"/>
              <a:t>Predisposed by </a:t>
            </a:r>
          </a:p>
          <a:p>
            <a:pPr lvl="1" eaLnBrk="1" hangingPunct="1">
              <a:defRPr/>
            </a:pPr>
            <a:r>
              <a:rPr lang="en-AU" sz="2400" dirty="0"/>
              <a:t>PROM</a:t>
            </a:r>
          </a:p>
          <a:p>
            <a:pPr lvl="1" eaLnBrk="1" hangingPunct="1">
              <a:defRPr/>
            </a:pPr>
            <a:r>
              <a:rPr lang="en-AU" dirty="0"/>
              <a:t>Premature immune response </a:t>
            </a:r>
          </a:p>
          <a:p>
            <a:pPr lvl="1" eaLnBrk="1" hangingPunct="1">
              <a:defRPr/>
            </a:pPr>
            <a:r>
              <a:rPr lang="en-AU" dirty="0"/>
              <a:t>Immature skin</a:t>
            </a:r>
          </a:p>
          <a:p>
            <a:pPr lvl="1" eaLnBrk="1" hangingPunct="1">
              <a:defRPr/>
            </a:pPr>
            <a:r>
              <a:rPr lang="en-AU" dirty="0"/>
              <a:t>Devices ( IV etc )</a:t>
            </a:r>
          </a:p>
          <a:p>
            <a:pPr lvl="1" eaLnBrk="1" hangingPunct="1">
              <a:defRPr/>
            </a:pPr>
            <a:r>
              <a:rPr lang="en-AU" dirty="0"/>
              <a:t>Immature immune system</a:t>
            </a:r>
          </a:p>
          <a:p>
            <a:pPr eaLnBrk="1" hangingPunct="1">
              <a:defRPr/>
            </a:pPr>
            <a:endParaRPr lang="en-AU" sz="2800" dirty="0"/>
          </a:p>
          <a:p>
            <a:pPr eaLnBrk="1" hangingPunct="1">
              <a:defRPr/>
            </a:pPr>
            <a:r>
              <a:rPr lang="en-AU" sz="2800" dirty="0"/>
              <a:t>Polypharmacy /unnecessary broad spectrum antibiotics- resistant organisms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0"/>
          <a:lstStyle/>
          <a:p>
            <a:pPr eaLnBrk="1" hangingPunct="1">
              <a:defRPr/>
            </a:pPr>
            <a:r>
              <a:rPr lang="en-AU"/>
              <a:t>Respiratory Distress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/>
              <a:t>Surfactant deficient lung disease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AU" dirty="0"/>
              <a:t>	</a:t>
            </a:r>
            <a:r>
              <a:rPr lang="en-AU" sz="2800" dirty="0"/>
              <a:t> – </a:t>
            </a:r>
            <a:r>
              <a:rPr lang="en-AU" sz="2400" dirty="0"/>
              <a:t>most common in &lt; 32 weeks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AU" sz="2400" dirty="0"/>
              <a:t>	 - hyaline membrane disease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AU" sz="2400" dirty="0"/>
              <a:t>	</a:t>
            </a:r>
            <a:endParaRPr lang="en-AU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AU" dirty="0"/>
              <a:t>Other causes</a:t>
            </a:r>
          </a:p>
          <a:p>
            <a:pPr eaLnBrk="1" hangingPunct="1">
              <a:defRPr/>
            </a:pPr>
            <a:r>
              <a:rPr lang="en-AU" sz="2400" dirty="0"/>
              <a:t>TTN “wet lung”</a:t>
            </a:r>
          </a:p>
          <a:p>
            <a:pPr eaLnBrk="1" hangingPunct="1">
              <a:defRPr/>
            </a:pPr>
            <a:r>
              <a:rPr lang="en-AU" sz="2400" dirty="0"/>
              <a:t>Pneumonia</a:t>
            </a:r>
          </a:p>
          <a:p>
            <a:pPr eaLnBrk="1" hangingPunct="1">
              <a:defRPr/>
            </a:pPr>
            <a:r>
              <a:rPr lang="en-AU" sz="2400" dirty="0"/>
              <a:t>Congenital malformation ( </a:t>
            </a:r>
            <a:r>
              <a:rPr lang="en-AU" sz="2400" dirty="0" err="1"/>
              <a:t>eg</a:t>
            </a:r>
            <a:r>
              <a:rPr lang="en-AU" sz="2400" dirty="0"/>
              <a:t> CDH, OA )</a:t>
            </a:r>
          </a:p>
          <a:p>
            <a:pPr eaLnBrk="1" hangingPunct="1">
              <a:defRPr/>
            </a:pPr>
            <a:r>
              <a:rPr lang="en-AU" sz="2400" dirty="0"/>
              <a:t>Pneumothorax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AU" sz="2400" dirty="0"/>
              <a:t>Pulmonary </a:t>
            </a:r>
            <a:r>
              <a:rPr lang="en-AU" sz="2400" dirty="0" err="1"/>
              <a:t>hypoplasia</a:t>
            </a:r>
            <a:r>
              <a:rPr lang="en-AU" sz="2400" dirty="0"/>
              <a:t> if PROM</a:t>
            </a:r>
          </a:p>
          <a:p>
            <a:pPr eaLnBrk="1" hangingPunct="1">
              <a:defRPr/>
            </a:pPr>
            <a:endParaRPr lang="en-A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0"/>
          <a:lstStyle/>
          <a:p>
            <a:pPr eaLnBrk="1" hangingPunct="1">
              <a:defRPr/>
            </a:pPr>
            <a:r>
              <a:rPr lang="en-AU"/>
              <a:t>Respiratory Distress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/>
              <a:t>Tachypnoea</a:t>
            </a:r>
          </a:p>
          <a:p>
            <a:pPr eaLnBrk="1" hangingPunct="1">
              <a:defRPr/>
            </a:pPr>
            <a:r>
              <a:rPr lang="en-AU"/>
              <a:t>Intercostal recession</a:t>
            </a:r>
          </a:p>
          <a:p>
            <a:pPr eaLnBrk="1" hangingPunct="1">
              <a:defRPr/>
            </a:pPr>
            <a:r>
              <a:rPr lang="en-AU"/>
              <a:t>Sternal recession</a:t>
            </a:r>
          </a:p>
          <a:p>
            <a:pPr eaLnBrk="1" hangingPunct="1">
              <a:defRPr/>
            </a:pPr>
            <a:r>
              <a:rPr lang="en-AU"/>
              <a:t>Paradoxical respiratory movement</a:t>
            </a:r>
          </a:p>
          <a:p>
            <a:pPr eaLnBrk="1" hangingPunct="1">
              <a:defRPr/>
            </a:pPr>
            <a:r>
              <a:rPr lang="en-AU"/>
              <a:t>GRUNT</a:t>
            </a:r>
          </a:p>
          <a:p>
            <a:pPr eaLnBrk="1" hangingPunct="1">
              <a:defRPr/>
            </a:pPr>
            <a:r>
              <a:rPr lang="en-AU"/>
              <a:t>Oxygen requirement</a:t>
            </a:r>
          </a:p>
          <a:p>
            <a:pPr eaLnBrk="1" hangingPunct="1">
              <a:defRPr/>
            </a:pPr>
            <a:endParaRPr lang="en-A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0"/>
          <a:lstStyle/>
          <a:p>
            <a:pPr eaLnBrk="1" hangingPunct="1">
              <a:defRPr/>
            </a:pPr>
            <a:r>
              <a:rPr lang="en-AU" dirty="0"/>
              <a:t>Respiratory Distress Syndrome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/>
              <a:t>Surfactant deficiency</a:t>
            </a:r>
          </a:p>
          <a:p>
            <a:pPr eaLnBrk="1" hangingPunct="1">
              <a:defRPr/>
            </a:pPr>
            <a:r>
              <a:rPr lang="en-AU" dirty="0"/>
              <a:t>Increases alveolar surface tension</a:t>
            </a:r>
          </a:p>
          <a:p>
            <a:pPr eaLnBrk="1" hangingPunct="1">
              <a:defRPr/>
            </a:pPr>
            <a:r>
              <a:rPr lang="en-AU" dirty="0"/>
              <a:t>Collapses lung alveoli</a:t>
            </a:r>
          </a:p>
          <a:p>
            <a:pPr eaLnBrk="1" hangingPunct="1">
              <a:defRPr/>
            </a:pPr>
            <a:endParaRPr lang="en-AU" dirty="0"/>
          </a:p>
        </p:txBody>
      </p:sp>
      <p:pic>
        <p:nvPicPr>
          <p:cNvPr id="17412" name="Picture 2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725" y="4143375"/>
            <a:ext cx="31527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3405188"/>
            <a:ext cx="2735262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0"/>
          <a:lstStyle/>
          <a:p>
            <a:pPr eaLnBrk="1" hangingPunct="1">
              <a:defRPr/>
            </a:pPr>
            <a:r>
              <a:rPr lang="en-AU"/>
              <a:t>Resp Distress: Management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AU" sz="2800" dirty="0"/>
              <a:t>A.B.C.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800" dirty="0"/>
              <a:t>Minimal handling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800" b="1" dirty="0"/>
              <a:t>Minimal FiO</a:t>
            </a:r>
            <a:r>
              <a:rPr lang="en-AU" sz="2800" b="1" baseline="-25000" dirty="0"/>
              <a:t>2 </a:t>
            </a:r>
            <a:r>
              <a:rPr lang="en-AU" sz="2800" dirty="0"/>
              <a:t>to achieve 90-94% saturation (Avoid nasal prong oxygen for preterm babies – unless for chronic lung disease)</a:t>
            </a:r>
            <a:endParaRPr lang="en-AU" sz="2800" baseline="-25000" dirty="0"/>
          </a:p>
          <a:p>
            <a:pPr eaLnBrk="1" hangingPunct="1">
              <a:lnSpc>
                <a:spcPct val="90000"/>
              </a:lnSpc>
              <a:defRPr/>
            </a:pPr>
            <a:endParaRPr lang="en-AU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AU" sz="2800" dirty="0"/>
              <a:t>Assess for infection – treat if indicated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800" dirty="0"/>
              <a:t>IV fluids: Avoid glucose, electrolyte disturbance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800" dirty="0"/>
              <a:t>Consider need for invasive monitoring</a:t>
            </a:r>
          </a:p>
          <a:p>
            <a:pPr eaLnBrk="1" hangingPunct="1">
              <a:lnSpc>
                <a:spcPct val="90000"/>
              </a:lnSpc>
              <a:defRPr/>
            </a:pPr>
            <a:endParaRPr lang="en-AU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AU" sz="2800" dirty="0"/>
              <a:t>Decide need for particular ventilatory support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AU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0"/>
          <a:lstStyle/>
          <a:p>
            <a:pPr eaLnBrk="1" hangingPunct="1">
              <a:defRPr/>
            </a:pPr>
            <a:r>
              <a:rPr lang="en-AU"/>
              <a:t>Resp. Distress : Management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/>
              <a:t>CPAP – from time of birth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AU" dirty="0"/>
              <a:t>	“</a:t>
            </a:r>
            <a:r>
              <a:rPr lang="en-AU" i="1" dirty="0"/>
              <a:t>Delivery room CPAP”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AU" i="1" dirty="0"/>
              <a:t>		</a:t>
            </a:r>
            <a:r>
              <a:rPr lang="en-AU" sz="2800" i="1" dirty="0"/>
              <a:t>- avoid need for invasive ventilation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AU" dirty="0"/>
          </a:p>
          <a:p>
            <a:pPr eaLnBrk="1" hangingPunct="1">
              <a:defRPr/>
            </a:pPr>
            <a:r>
              <a:rPr lang="en-AU" dirty="0"/>
              <a:t>Ventilation    - </a:t>
            </a:r>
            <a:r>
              <a:rPr lang="en-AU" sz="2800" dirty="0"/>
              <a:t>conventional							- HFOV</a:t>
            </a:r>
            <a:endParaRPr lang="en-AU" dirty="0"/>
          </a:p>
          <a:p>
            <a:pPr eaLnBrk="1" hangingPunct="1">
              <a:defRPr/>
            </a:pPr>
            <a:r>
              <a:rPr lang="en-AU" dirty="0"/>
              <a:t>Surfactant   - </a:t>
            </a:r>
            <a:r>
              <a:rPr lang="en-AU" sz="2800" dirty="0"/>
              <a:t>as ‘rescue’ rather than ‘prophylactic’</a:t>
            </a:r>
            <a:endParaRPr lang="en-AU" dirty="0"/>
          </a:p>
          <a:p>
            <a:pPr eaLnBrk="1" hangingPunct="1">
              <a:defRPr/>
            </a:pPr>
            <a:r>
              <a:rPr lang="en-AU" dirty="0"/>
              <a:t>NICU</a:t>
            </a:r>
          </a:p>
          <a:p>
            <a:pPr eaLnBrk="1" hangingPunct="1">
              <a:defRPr/>
            </a:pPr>
            <a:r>
              <a:rPr lang="en-AU" dirty="0"/>
              <a:t>( Inotropes 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0"/>
          <a:lstStyle/>
          <a:p>
            <a:pPr eaLnBrk="1" hangingPunct="1">
              <a:defRPr/>
            </a:pPr>
            <a:r>
              <a:rPr lang="en-AU"/>
              <a:t>Intraventricular Haemorrhage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AU" sz="2800"/>
              <a:t>Gestation related. Rare &gt; 32/40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/>
              <a:t>Most major IVH &lt; 28/40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/>
              <a:t>Bleeding from germinal matrix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/>
              <a:t>Blood into ventricles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/>
              <a:t>Venous obstruction may cause periventricular infarction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/>
              <a:t>Seizure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/>
              <a:t>Hydrocephalus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/>
              <a:t>Cerebral palsy/ learning disability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/>
              <a:t>Minor grades : risk of poor nerudevelopment low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52625" y="1671638"/>
          <a:ext cx="5238750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hoto Editor Photo" r:id="rId3" imgW="5238095" imgH="3514286" progId="MSPhotoEd.3">
                  <p:embed/>
                </p:oleObj>
              </mc:Choice>
              <mc:Fallback>
                <p:oleObj name="Photo Editor Photo" r:id="rId3" imgW="5238095" imgH="3514286" progId="MSPhotoEd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671638"/>
                        <a:ext cx="5238750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/>
              <a:t>Feeding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/>
              <a:t>Expressed breastmilk preferred </a:t>
            </a:r>
          </a:p>
          <a:p>
            <a:pPr eaLnBrk="1" hangingPunct="1">
              <a:defRPr/>
            </a:pPr>
            <a:r>
              <a:rPr lang="en-AU" dirty="0"/>
              <a:t>NEC incidence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AU" dirty="0"/>
              <a:t>	EBM: EBM + Formula : Formula   1:3:6</a:t>
            </a:r>
          </a:p>
          <a:p>
            <a:pPr eaLnBrk="1" hangingPunct="1">
              <a:defRPr/>
            </a:pPr>
            <a:r>
              <a:rPr lang="en-AU" dirty="0"/>
              <a:t>Gut </a:t>
            </a:r>
            <a:r>
              <a:rPr lang="en-AU" dirty="0" err="1"/>
              <a:t>dysmotility</a:t>
            </a:r>
            <a:endParaRPr lang="en-AU" dirty="0"/>
          </a:p>
          <a:p>
            <a:pPr eaLnBrk="1" hangingPunct="1">
              <a:defRPr/>
            </a:pPr>
            <a:endParaRPr lang="en-AU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AU" dirty="0"/>
              <a:t>Necrotising </a:t>
            </a:r>
            <a:r>
              <a:rPr lang="en-AU" dirty="0" err="1"/>
              <a:t>enterocolitis</a:t>
            </a:r>
            <a:endParaRPr lang="en-AU" dirty="0"/>
          </a:p>
          <a:p>
            <a:pPr eaLnBrk="1" hangingPunct="1">
              <a:defRPr/>
            </a:pPr>
            <a:r>
              <a:rPr lang="en-AU" dirty="0"/>
              <a:t>Inflammation of gut resulting in gut </a:t>
            </a:r>
            <a:r>
              <a:rPr lang="en-AU" dirty="0" err="1"/>
              <a:t>ischaemia</a:t>
            </a:r>
            <a:r>
              <a:rPr lang="en-AU" dirty="0"/>
              <a:t> and bacterial migration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/>
              <a:t>Introduction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defRPr/>
            </a:pPr>
            <a:r>
              <a:rPr lang="en-AU" sz="2800" dirty="0"/>
              <a:t>Worldwide 15 million babies are born preterm</a:t>
            </a:r>
          </a:p>
          <a:p>
            <a:pPr>
              <a:defRPr/>
            </a:pPr>
            <a:endParaRPr lang="en-AU" sz="2800" dirty="0"/>
          </a:p>
          <a:p>
            <a:pPr>
              <a:defRPr/>
            </a:pPr>
            <a:r>
              <a:rPr lang="en-AU" sz="2800" dirty="0"/>
              <a:t>Preterm birth complications are the leading cause of death among children under 5 years of age</a:t>
            </a:r>
          </a:p>
          <a:p>
            <a:pPr>
              <a:defRPr/>
            </a:pPr>
            <a:endParaRPr lang="en-AU" sz="2800" dirty="0"/>
          </a:p>
          <a:p>
            <a:pPr>
              <a:defRPr/>
            </a:pPr>
            <a:r>
              <a:rPr lang="en-AU" sz="2800" dirty="0"/>
              <a:t>¾ could be saved with current, cost-effective interventions.</a:t>
            </a:r>
          </a:p>
          <a:p>
            <a:pPr>
              <a:defRPr/>
            </a:pPr>
            <a:endParaRPr lang="en-AU" sz="2800" dirty="0"/>
          </a:p>
          <a:p>
            <a:pPr>
              <a:defRPr/>
            </a:pPr>
            <a:r>
              <a:rPr lang="en-AU" sz="2800" dirty="0"/>
              <a:t>Rate of preterm birth: 5% to 18% (SL about 15%)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Jaundice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Liver enzymes immature</a:t>
            </a:r>
          </a:p>
          <a:p>
            <a:r>
              <a:rPr lang="en-US" dirty="0"/>
              <a:t>Prolonged physiological jaundice</a:t>
            </a:r>
          </a:p>
          <a:p>
            <a:r>
              <a:rPr lang="en-US" dirty="0"/>
              <a:t>Due to blood brain barrier is less effective need treatment at a lower bilirubin level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0"/>
          <a:lstStyle/>
          <a:p>
            <a:pPr eaLnBrk="1" hangingPunct="1">
              <a:defRPr/>
            </a:pPr>
            <a:r>
              <a:rPr lang="en-AU"/>
              <a:t>Approach to small baby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0850" y="1203325"/>
            <a:ext cx="86868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AU" sz="2400" dirty="0"/>
              <a:t>Talk to parents </a:t>
            </a:r>
            <a:r>
              <a:rPr lang="en-AU" sz="2400" dirty="0" err="1"/>
              <a:t>antenatally</a:t>
            </a:r>
            <a:r>
              <a:rPr lang="en-AU" sz="2400" dirty="0"/>
              <a:t>. Give idea of what to expect. Find out any issues - liaison with Obstetric team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AU" sz="2400" dirty="0"/>
              <a:t>Preparation of resuscitation equipment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AU" sz="2400" dirty="0"/>
              <a:t>ABC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AU" sz="2400" dirty="0"/>
              <a:t>Minimal handling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AU" sz="2400" dirty="0"/>
              <a:t>Neutral thermal environment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AU" sz="2400" dirty="0"/>
              <a:t>Asses respiratory support needs: ? Vent  ? CPAP ? Oxygen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AU" sz="2400" dirty="0"/>
              <a:t>Consider and cover infection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AU" sz="2400" dirty="0"/>
              <a:t>Nursery/incubator care preparation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AU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0"/>
          <a:lstStyle/>
          <a:p>
            <a:pPr eaLnBrk="1" hangingPunct="1">
              <a:defRPr/>
            </a:pPr>
            <a:r>
              <a:rPr lang="en-AU" sz="4000"/>
              <a:t>Iatrogenic Complications of Prematurity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AU" dirty="0"/>
              <a:t>Pneumothorax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/>
              <a:t>Bronchopulmonary Dysplasia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/>
              <a:t>Subglottic stenosis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/>
              <a:t>Retinopathy of prematurity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/>
              <a:t>Feed intolerance/orally aversive behaviour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/>
              <a:t>Nosocomial infection with resistant organisms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/>
              <a:t>“IV burns”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 err="1"/>
              <a:t>anemia</a:t>
            </a:r>
            <a:endParaRPr lang="en-AU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/>
              <a:t>Separation/Psychosocial</a:t>
            </a:r>
          </a:p>
          <a:p>
            <a:pPr eaLnBrk="1" hangingPunct="1">
              <a:lnSpc>
                <a:spcPct val="90000"/>
              </a:lnSpc>
              <a:defRPr/>
            </a:pPr>
            <a:endParaRPr lang="en-A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0"/>
          <a:lstStyle/>
          <a:p>
            <a:pPr eaLnBrk="1" hangingPunct="1">
              <a:defRPr/>
            </a:pPr>
            <a:r>
              <a:rPr lang="en-AU"/>
              <a:t>Parents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/>
              <a:t>Shocked, chaotic, overwhelmed</a:t>
            </a:r>
          </a:p>
          <a:p>
            <a:pPr eaLnBrk="1" hangingPunct="1">
              <a:defRPr/>
            </a:pPr>
            <a:r>
              <a:rPr lang="en-AU"/>
              <a:t>Unwell, tired, in pain</a:t>
            </a:r>
          </a:p>
          <a:p>
            <a:pPr eaLnBrk="1" hangingPunct="1">
              <a:defRPr/>
            </a:pPr>
            <a:r>
              <a:rPr lang="en-AU"/>
              <a:t>Scared, disempowered</a:t>
            </a:r>
          </a:p>
          <a:p>
            <a:pPr eaLnBrk="1" hangingPunct="1">
              <a:defRPr/>
            </a:pPr>
            <a:r>
              <a:rPr lang="en-AU"/>
              <a:t>Noise</a:t>
            </a:r>
          </a:p>
          <a:p>
            <a:pPr eaLnBrk="1" hangingPunct="1">
              <a:defRPr/>
            </a:pPr>
            <a:r>
              <a:rPr lang="en-AU"/>
              <a:t>No privacy, crowding, other families, new social rules</a:t>
            </a:r>
          </a:p>
          <a:p>
            <a:pPr eaLnBrk="1" hangingPunct="1">
              <a:defRPr/>
            </a:pPr>
            <a:r>
              <a:rPr lang="en-AU"/>
              <a:t>Need to keep rest of life, family etc together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0"/>
          <a:lstStyle/>
          <a:p>
            <a:pPr eaLnBrk="1" hangingPunct="1">
              <a:defRPr/>
            </a:pPr>
            <a:r>
              <a:rPr lang="en-AU"/>
              <a:t>Parents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/>
              <a:t>Need frank discussion of outcome and choices</a:t>
            </a:r>
          </a:p>
          <a:p>
            <a:pPr eaLnBrk="1" hangingPunct="1">
              <a:defRPr/>
            </a:pPr>
            <a:r>
              <a:rPr lang="en-AU"/>
              <a:t>Inevitably need repeated discussions</a:t>
            </a:r>
          </a:p>
          <a:p>
            <a:pPr eaLnBrk="1" hangingPunct="1">
              <a:defRPr/>
            </a:pPr>
            <a:r>
              <a:rPr lang="en-AU"/>
              <a:t>Look for self – blame, anger. Deal with it.</a:t>
            </a:r>
          </a:p>
          <a:p>
            <a:pPr eaLnBrk="1" hangingPunct="1">
              <a:defRPr/>
            </a:pPr>
            <a:r>
              <a:rPr lang="en-AU"/>
              <a:t>Need good orientation to nursery</a:t>
            </a:r>
          </a:p>
          <a:p>
            <a:pPr eaLnBrk="1" hangingPunct="1">
              <a:defRPr/>
            </a:pPr>
            <a:r>
              <a:rPr lang="en-AU"/>
              <a:t>Stable contact with 1-2 senior people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0"/>
          <a:lstStyle/>
          <a:p>
            <a:pPr eaLnBrk="1" hangingPunct="1">
              <a:defRPr/>
            </a:pPr>
            <a:r>
              <a:rPr lang="en-AU"/>
              <a:t>Outcome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AU" dirty="0"/>
              <a:t>&lt; 22 weeks	: minimal survival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/>
              <a:t>23 weeks 	: 30%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/>
              <a:t>24 weeks 	: 60%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/>
              <a:t>28 weeks 	: 90%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/>
              <a:t>30 weeks 	: 95%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/>
              <a:t>Disability overall &lt; 1000g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AU" dirty="0"/>
              <a:t>		Severe ~8%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AU" dirty="0"/>
              <a:t>		Moderate ~15%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pic>
        <p:nvPicPr>
          <p:cNvPr id="28676" name="Picture 2" descr="geddesrosebab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0"/>
            <a:ext cx="5857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765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5" y="952500"/>
            <a:ext cx="37147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/>
              <a:t>Definitions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Gestational age</a:t>
            </a:r>
            <a:endParaRPr lang="en-AU" dirty="0"/>
          </a:p>
          <a:p>
            <a:pPr eaLnBrk="1" hangingPunct="1">
              <a:defRPr/>
            </a:pPr>
            <a:r>
              <a:rPr lang="en-AU" sz="2800" dirty="0"/>
              <a:t>&lt;37 weeks completed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AU" sz="28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AU" sz="2800" dirty="0"/>
              <a:t>Extremely preterm</a:t>
            </a:r>
          </a:p>
          <a:p>
            <a:pPr lvl="1" eaLnBrk="1" hangingPunct="1">
              <a:defRPr/>
            </a:pPr>
            <a:r>
              <a:rPr lang="en-AU" sz="2400" dirty="0"/>
              <a:t>&lt;28 weeks gestation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800" dirty="0"/>
              <a:t>Very preterm</a:t>
            </a:r>
          </a:p>
          <a:p>
            <a:pPr lvl="1" eaLnBrk="1" hangingPunct="1">
              <a:defRPr/>
            </a:pPr>
            <a:r>
              <a:rPr lang="en-US" sz="2400" dirty="0"/>
              <a:t>28+0 weeks to 31+6 weeks gestation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800" dirty="0"/>
              <a:t>Moderate to late preterm</a:t>
            </a:r>
          </a:p>
          <a:p>
            <a:pPr lvl="1" eaLnBrk="1" hangingPunct="1">
              <a:defRPr/>
            </a:pPr>
            <a:r>
              <a:rPr lang="en-US" sz="2400" dirty="0"/>
              <a:t>32+0 weeks a to 36+6 weeks gestation</a:t>
            </a:r>
            <a:endParaRPr lang="en-A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/>
              <a:t>Causes of preterm delivery</a:t>
            </a:r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723900" y="1484313"/>
            <a:ext cx="7694613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/>
              <a:t>Prevention of preterm birth and its complications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/>
              <a:t>Prolong pregnancy as long as is safely possible</a:t>
            </a:r>
          </a:p>
          <a:p>
            <a:pPr lvl="1" eaLnBrk="1" hangingPunct="1">
              <a:defRPr/>
            </a:pPr>
            <a:r>
              <a:rPr lang="en-AU" dirty="0" err="1"/>
              <a:t>Tocolytics</a:t>
            </a:r>
            <a:r>
              <a:rPr lang="en-AU" dirty="0"/>
              <a:t>, cervical </a:t>
            </a:r>
            <a:r>
              <a:rPr lang="en-AU" dirty="0" err="1"/>
              <a:t>circlage</a:t>
            </a:r>
            <a:r>
              <a:rPr lang="en-AU" dirty="0"/>
              <a:t>, progesterone</a:t>
            </a:r>
          </a:p>
          <a:p>
            <a:pPr eaLnBrk="1" hangingPunct="1">
              <a:defRPr/>
            </a:pPr>
            <a:r>
              <a:rPr lang="en-AU" dirty="0"/>
              <a:t>Magnesium sulphate</a:t>
            </a:r>
          </a:p>
          <a:p>
            <a:pPr eaLnBrk="1" hangingPunct="1">
              <a:defRPr/>
            </a:pPr>
            <a:r>
              <a:rPr lang="en-AU" dirty="0"/>
              <a:t>Antenatal steroids</a:t>
            </a:r>
          </a:p>
          <a:p>
            <a:pPr eaLnBrk="1" hangingPunct="1">
              <a:defRPr/>
            </a:pPr>
            <a:r>
              <a:rPr lang="en-AU" dirty="0"/>
              <a:t>Delivery of high risk infants in tertiary centre</a:t>
            </a:r>
          </a:p>
          <a:p>
            <a:pPr eaLnBrk="1" hangingPunct="1">
              <a:defRPr/>
            </a:pPr>
            <a:r>
              <a:rPr lang="en-AU" dirty="0"/>
              <a:t>NICU costs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AU" dirty="0"/>
          </a:p>
          <a:p>
            <a:pPr eaLnBrk="1" hangingPunct="1">
              <a:defRPr/>
            </a:pPr>
            <a:endParaRPr lang="en-AU" dirty="0"/>
          </a:p>
          <a:p>
            <a:pPr eaLnBrk="1" hangingPunct="1">
              <a:defRPr/>
            </a:pP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/>
              <a:t>Complications of prematurity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003920"/>
            <a:ext cx="857885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/>
              <a:t>Hypothermia</a:t>
            </a:r>
          </a:p>
          <a:p>
            <a:pPr eaLnBrk="1" hangingPunct="1">
              <a:defRPr/>
            </a:pPr>
            <a:r>
              <a:rPr lang="en-US" sz="2000" dirty="0" err="1"/>
              <a:t>Hypoglycaemia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Respiratory </a:t>
            </a:r>
            <a:r>
              <a:rPr lang="en-US" sz="2000"/>
              <a:t>distress syndrome     </a:t>
            </a:r>
            <a:r>
              <a:rPr lang="en-AU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Immediate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000" dirty="0"/>
              <a:t>Infections</a:t>
            </a:r>
            <a:endParaRPr lang="en-AU" sz="2000" dirty="0"/>
          </a:p>
          <a:p>
            <a:pPr eaLnBrk="1" hangingPunct="1">
              <a:defRPr/>
            </a:pPr>
            <a:r>
              <a:rPr lang="en-AU" sz="2000" dirty="0"/>
              <a:t>Necrotising enterocolitis (NEC)</a:t>
            </a:r>
          </a:p>
          <a:p>
            <a:pPr eaLnBrk="1" hangingPunct="1">
              <a:defRPr/>
            </a:pPr>
            <a:r>
              <a:rPr lang="en-US" sz="2000" dirty="0"/>
              <a:t>Feed intolerance</a:t>
            </a:r>
          </a:p>
          <a:p>
            <a:pPr eaLnBrk="1" hangingPunct="1">
              <a:defRPr/>
            </a:pPr>
            <a:r>
              <a:rPr lang="en-US" sz="2000" dirty="0"/>
              <a:t>Apnoea of prematurity</a:t>
            </a:r>
          </a:p>
          <a:p>
            <a:pPr eaLnBrk="1" hangingPunct="1">
              <a:defRPr/>
            </a:pPr>
            <a:r>
              <a:rPr lang="en-US" sz="2000" dirty="0"/>
              <a:t>Jaundice </a:t>
            </a:r>
            <a:r>
              <a:rPr lang="en-US" sz="2000"/>
              <a:t>of prematurity</a:t>
            </a:r>
          </a:p>
          <a:p>
            <a:pPr eaLnBrk="1" hangingPunct="1">
              <a:defRPr/>
            </a:pPr>
            <a:r>
              <a:rPr lang="en-US" sz="2000">
                <a:solidFill>
                  <a:srgbClr val="FFC000"/>
                </a:solidFill>
              </a:rPr>
              <a:t>Aneamia</a:t>
            </a:r>
            <a:r>
              <a:rPr lang="en-US" sz="2000"/>
              <a:t> 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 err="1"/>
              <a:t>Osteopaenia</a:t>
            </a:r>
            <a:r>
              <a:rPr lang="en-US" sz="2000" dirty="0"/>
              <a:t> </a:t>
            </a:r>
            <a:r>
              <a:rPr lang="en-US" sz="2000"/>
              <a:t>of prematurity           intermediate</a:t>
            </a:r>
          </a:p>
          <a:p>
            <a:pPr eaLnBrk="1" hangingPunct="1">
              <a:defRPr/>
            </a:pPr>
            <a:r>
              <a:rPr lang="en-US" sz="2000"/>
              <a:t>Retinopathy of prematurity</a:t>
            </a:r>
          </a:p>
          <a:p>
            <a:pPr eaLnBrk="1" hangingPunct="1">
              <a:defRPr/>
            </a:pPr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Intraventricular haemorrhages</a:t>
            </a:r>
          </a:p>
          <a:p>
            <a:pPr>
              <a:defRPr/>
            </a:pPr>
            <a:r>
              <a:rPr lang="en-US" sz="2000">
                <a:solidFill>
                  <a:srgbClr val="FFC000"/>
                </a:solidFill>
              </a:rPr>
              <a:t>Cerebral palsy</a:t>
            </a:r>
          </a:p>
          <a:p>
            <a:pPr>
              <a:defRPr/>
            </a:pPr>
            <a:r>
              <a:rPr lang="en-US" sz="2000">
                <a:solidFill>
                  <a:srgbClr val="FFC000"/>
                </a:solidFill>
              </a:rPr>
              <a:t>Other neurological complications depending on     long</a:t>
            </a:r>
          </a:p>
          <a:p>
            <a:pPr marL="0" indent="0">
              <a:buNone/>
              <a:defRPr/>
            </a:pPr>
            <a:r>
              <a:rPr lang="en-US" sz="2000">
                <a:solidFill>
                  <a:srgbClr val="FFC000"/>
                </a:solidFill>
              </a:rPr>
              <a:t>problems encountered during neonatal period</a:t>
            </a:r>
            <a:r>
              <a:rPr lang="en-AU" sz="2000" dirty="0">
                <a:solidFill>
                  <a:srgbClr val="FFC000"/>
                </a:solidFill>
              </a:rPr>
              <a:t>		</a:t>
            </a:r>
            <a:r>
              <a:rPr lang="en-AU" sz="2000" dirty="0"/>
              <a:t>	</a:t>
            </a: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en-AU" dirty="0"/>
              <a:t>			</a:t>
            </a: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en-AU" dirty="0"/>
              <a:t>						</a:t>
            </a:r>
            <a:r>
              <a:rPr lang="en-AU" sz="2600" dirty="0"/>
              <a:t>		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D420FDC-CB94-9743-B926-3801EEF9B1AE}"/>
              </a:ext>
            </a:extLst>
          </p:cNvPr>
          <p:cNvSpPr/>
          <p:nvPr/>
        </p:nvSpPr>
        <p:spPr>
          <a:xfrm>
            <a:off x="4572000" y="1072253"/>
            <a:ext cx="167723" cy="2356748"/>
          </a:xfrm>
          <a:prstGeom prst="rightBrace">
            <a:avLst>
              <a:gd name="adj1" fmla="val 26638"/>
              <a:gd name="adj2" fmla="val 544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36015E9-1A6B-E346-AA1E-061A1C9AB993}"/>
              </a:ext>
            </a:extLst>
          </p:cNvPr>
          <p:cNvSpPr/>
          <p:nvPr/>
        </p:nvSpPr>
        <p:spPr>
          <a:xfrm>
            <a:off x="4584350" y="3497334"/>
            <a:ext cx="167722" cy="1341779"/>
          </a:xfrm>
          <a:prstGeom prst="rightBrace">
            <a:avLst>
              <a:gd name="adj1" fmla="val 26638"/>
              <a:gd name="adj2" fmla="val 4299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80D442D-3170-984D-8D9C-D9B9ABBDD72F}"/>
              </a:ext>
            </a:extLst>
          </p:cNvPr>
          <p:cNvSpPr/>
          <p:nvPr/>
        </p:nvSpPr>
        <p:spPr>
          <a:xfrm>
            <a:off x="6445038" y="5529883"/>
            <a:ext cx="155374" cy="1087090"/>
          </a:xfrm>
          <a:prstGeom prst="rightBrace">
            <a:avLst>
              <a:gd name="adj1" fmla="val 26638"/>
              <a:gd name="adj2" fmla="val 4299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0"/>
          <a:lstStyle/>
          <a:p>
            <a:pPr eaLnBrk="1" hangingPunct="1">
              <a:defRPr/>
            </a:pPr>
            <a:r>
              <a:rPr lang="en-AU"/>
              <a:t>Hypothermia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/>
              <a:t>Reduced Surface Area /volume ratio</a:t>
            </a:r>
          </a:p>
          <a:p>
            <a:pPr eaLnBrk="1" hangingPunct="1">
              <a:defRPr/>
            </a:pPr>
            <a:r>
              <a:rPr lang="en-AU"/>
              <a:t>Reduced Subcutaneous fat</a:t>
            </a:r>
          </a:p>
          <a:p>
            <a:pPr eaLnBrk="1" hangingPunct="1">
              <a:defRPr/>
            </a:pPr>
            <a:r>
              <a:rPr lang="en-AU"/>
              <a:t>Reduced Brown fat ( esp SGA )</a:t>
            </a:r>
          </a:p>
          <a:p>
            <a:pPr eaLnBrk="1" hangingPunct="1">
              <a:defRPr/>
            </a:pPr>
            <a:r>
              <a:rPr lang="en-AU"/>
              <a:t>Reduced energy stores</a:t>
            </a:r>
          </a:p>
          <a:p>
            <a:pPr eaLnBrk="1" hangingPunct="1">
              <a:defRPr/>
            </a:pPr>
            <a:r>
              <a:rPr lang="en-AU"/>
              <a:t>Exposure</a:t>
            </a:r>
          </a:p>
          <a:p>
            <a:pPr eaLnBrk="1" hangingPunct="1">
              <a:defRPr/>
            </a:pPr>
            <a:r>
              <a:rPr lang="en-AU"/>
              <a:t>Wet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0"/>
          <a:lstStyle/>
          <a:p>
            <a:pPr eaLnBrk="1" hangingPunct="1">
              <a:defRPr/>
            </a:pPr>
            <a:r>
              <a:rPr lang="en-AU"/>
              <a:t>Heat loss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/>
              <a:t>Conduction ( contact c. cold surface)</a:t>
            </a:r>
          </a:p>
          <a:p>
            <a:pPr eaLnBrk="1" hangingPunct="1">
              <a:defRPr/>
            </a:pPr>
            <a:r>
              <a:rPr lang="en-AU"/>
              <a:t>Convection ( air currents )</a:t>
            </a:r>
          </a:p>
          <a:p>
            <a:pPr eaLnBrk="1" hangingPunct="1">
              <a:defRPr/>
            </a:pPr>
            <a:r>
              <a:rPr lang="en-AU"/>
              <a:t>Radiation ( radiating to cooler surface )</a:t>
            </a:r>
          </a:p>
          <a:p>
            <a:pPr eaLnBrk="1" hangingPunct="1">
              <a:defRPr/>
            </a:pPr>
            <a:r>
              <a:rPr lang="en-AU"/>
              <a:t>Evaporation ( baby wet, also transepidermal)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0"/>
          <a:lstStyle/>
          <a:p>
            <a:pPr eaLnBrk="1" hangingPunct="1">
              <a:defRPr/>
            </a:pPr>
            <a:r>
              <a:rPr lang="en-AU"/>
              <a:t>Heat Loss : Management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AU" sz="2400"/>
              <a:t>Pre-warm radiant heater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400"/>
              <a:t>Minimise exposure time-don’t mess around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400"/>
              <a:t>Dry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400"/>
              <a:t>Use plastic wrap/oven bag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400"/>
              <a:t>Change drapes to dry drapes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400"/>
              <a:t>Assess need for incubator care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400"/>
              <a:t>Use transport incubator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400"/>
              <a:t>Maintain neutral thermal range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400"/>
              <a:t>Use incubator; open only when necessary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400"/>
              <a:t>Minimum handling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400"/>
              <a:t>If ELBW : use humidification in incubator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AU" sz="2400"/>
          </a:p>
          <a:p>
            <a:pPr eaLnBrk="1" hangingPunct="1">
              <a:lnSpc>
                <a:spcPct val="90000"/>
              </a:lnSpc>
              <a:defRPr/>
            </a:pPr>
            <a:endParaRPr lang="en-AU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Ripple</Template>
  <TotalTime>710</TotalTime>
  <Words>638</Words>
  <Application>Microsoft Office PowerPoint</Application>
  <PresentationFormat>On-screen Show (4:3)</PresentationFormat>
  <Paragraphs>192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Ripple</vt:lpstr>
      <vt:lpstr>Prematurity</vt:lpstr>
      <vt:lpstr>Introduction</vt:lpstr>
      <vt:lpstr>Definitions</vt:lpstr>
      <vt:lpstr>Causes of preterm delivery</vt:lpstr>
      <vt:lpstr>Prevention of preterm birth and its complications</vt:lpstr>
      <vt:lpstr>Complications of prematurity</vt:lpstr>
      <vt:lpstr>Hypothermia</vt:lpstr>
      <vt:lpstr>Heat loss</vt:lpstr>
      <vt:lpstr>Heat Loss : Management</vt:lpstr>
      <vt:lpstr>Hypothermia</vt:lpstr>
      <vt:lpstr>Bacterial infection</vt:lpstr>
      <vt:lpstr>Respiratory Distress</vt:lpstr>
      <vt:lpstr>Respiratory Distress</vt:lpstr>
      <vt:lpstr>Respiratory Distress Syndrome</vt:lpstr>
      <vt:lpstr>Resp Distress: Management</vt:lpstr>
      <vt:lpstr>Resp. Distress : Management</vt:lpstr>
      <vt:lpstr>Intraventricular Haemorrhage</vt:lpstr>
      <vt:lpstr>PowerPoint Presentation</vt:lpstr>
      <vt:lpstr>Feeding</vt:lpstr>
      <vt:lpstr>Jaundice</vt:lpstr>
      <vt:lpstr>Approach to small baby</vt:lpstr>
      <vt:lpstr>Iatrogenic Complications of Prematurity</vt:lpstr>
      <vt:lpstr>Parents</vt:lpstr>
      <vt:lpstr>Parents</vt:lpstr>
      <vt:lpstr>Outcome</vt:lpstr>
      <vt:lpstr>PowerPoint Presentation</vt:lpstr>
      <vt:lpstr>PowerPoint Presentation</vt:lpstr>
    </vt:vector>
  </TitlesOfParts>
  <Company>Mercy Health &amp; Aged Care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SGA and Prematurity</dc:title>
  <dc:creator>moorkam</dc:creator>
  <cp:lastModifiedBy>isuru sampath rathnayake</cp:lastModifiedBy>
  <cp:revision>44</cp:revision>
  <dcterms:created xsi:type="dcterms:W3CDTF">2008-08-19T00:47:56Z</dcterms:created>
  <dcterms:modified xsi:type="dcterms:W3CDTF">2019-07-03T17:02:13Z</dcterms:modified>
</cp:coreProperties>
</file>