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621D4-DE54-4879-B524-AB2D0844AA46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5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DE146-40EF-4240-9E05-06DFA81F96AE}" type="slidenum">
              <a:rPr lang="en-AU" smtClean="0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5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DE146-40EF-4240-9E05-06DFA81F96AE}" type="slidenum">
              <a:rPr lang="en-AU" smtClean="0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1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DE146-40EF-4240-9E05-06DFA81F96AE}" type="slidenum">
              <a:rPr lang="en-AU" smtClean="0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01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DE146-40EF-4240-9E05-06DFA81F96AE}" type="slidenum">
              <a:rPr lang="en-AU" smtClean="0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3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DE146-40EF-4240-9E05-06DFA81F96AE}" type="slidenum">
              <a:rPr lang="en-AU" smtClean="0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5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DE146-40EF-4240-9E05-06DFA81F96AE}" type="slidenum">
              <a:rPr lang="en-AU" smtClean="0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0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E7E15-8AEC-4272-AAC6-DB76A1E921B3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8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9FC576-8E37-445B-85C1-505364904D37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8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DCB632E7-07E6-4816-A853-1540969CF181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5D3F-EA98-4DF4-868D-676E3B8A2AAF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10106-475D-4E5E-9DF7-ED982D2B0231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BD6FF-FB4F-4BF6-BC3D-D21999406AD3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5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173136-6973-4291-B168-97C5A6085E24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639D56-794F-4810-9891-568B53693C9E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E8F00-1B14-4B3A-BB8C-075313AD193E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4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5D469-696D-4BC4-B6CA-DC7CABD82781}" type="slidenum">
              <a:rPr lang="en-AU" smtClean="0">
                <a:solidFill>
                  <a:srgbClr val="2F1311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9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srgbClr val="2F131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DE146-40EF-4240-9E05-06DFA81F96AE}" type="slidenum">
              <a:rPr lang="en-AU" smtClean="0">
                <a:solidFill>
                  <a:srgbClr val="2F131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Yo52isLMY" TargetMode="External"/><Relationship Id="rId2" Type="http://schemas.openxmlformats.org/officeDocument/2006/relationships/hyperlink" Target="http://www.youtube.com/watch?v=iM9fj4qw7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hkWlWK2ep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587500"/>
            <a:ext cx="6965950" cy="1601788"/>
          </a:xfrm>
        </p:spPr>
        <p:txBody>
          <a:bodyPr/>
          <a:lstStyle/>
          <a:p>
            <a:pPr eaLnBrk="1" hangingPunct="1"/>
            <a:r>
              <a:rPr lang="en-AU" altLang="en-US" b="1" dirty="0">
                <a:solidFill>
                  <a:schemeClr val="accent1">
                    <a:lumMod val="50000"/>
                  </a:schemeClr>
                </a:solidFill>
              </a:rPr>
              <a:t>Neonatal Seizures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26694" y="3668713"/>
            <a:ext cx="5149056" cy="199377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400" b="1" dirty="0"/>
              <a:t>Reproductive Health Module</a:t>
            </a:r>
            <a:r>
              <a:rPr lang="en-US" altLang="en-US" sz="1800" b="1" dirty="0"/>
              <a:t> 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University of </a:t>
            </a:r>
            <a:r>
              <a:rPr lang="en-US" altLang="en-US" dirty="0" err="1"/>
              <a:t>Kelaniya</a:t>
            </a:r>
            <a:endParaRPr lang="en-US" altLang="en-US" dirty="0"/>
          </a:p>
          <a:p>
            <a:pPr eaLnBrk="1" hangingPunct="1"/>
            <a:r>
              <a:rPr lang="en-US" altLang="en-US" dirty="0"/>
              <a:t>July 2018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Dr. Ranmali Rodrigo</a:t>
            </a:r>
          </a:p>
          <a:p>
            <a:pPr eaLnBrk="1" hangingPunct="1"/>
            <a:r>
              <a:rPr lang="en-US" altLang="en-US" dirty="0"/>
              <a:t>Lecturer, Department of </a:t>
            </a:r>
            <a:r>
              <a:rPr lang="en-US" altLang="en-US" dirty="0" err="1"/>
              <a:t>Paediatrics</a:t>
            </a:r>
            <a:endParaRPr lang="en-US" altLang="en-US" dirty="0"/>
          </a:p>
          <a:p>
            <a:pPr eaLnBrk="1" hangingPunct="1"/>
            <a:endParaRPr lang="en-AU" altLang="en-US" sz="2000" dirty="0"/>
          </a:p>
          <a:p>
            <a:pPr eaLnBrk="1" hangingPunct="1"/>
            <a:endParaRPr lang="en-US" altLang="en-US" sz="2000" u="sng" dirty="0">
              <a:solidFill>
                <a:srgbClr val="DDDDFF"/>
              </a:solidFill>
            </a:endParaRPr>
          </a:p>
          <a:p>
            <a:pPr eaLnBrk="1" hangingPunct="1"/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805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Aetiology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1628776"/>
            <a:ext cx="7650162" cy="5070475"/>
          </a:xfrm>
        </p:spPr>
        <p:txBody>
          <a:bodyPr/>
          <a:lstStyle/>
          <a:p>
            <a:pPr eaLnBrk="1" hangingPunct="1">
              <a:buFontTx/>
              <a:buChar char="•"/>
              <a:defRPr/>
            </a:pPr>
            <a:r>
              <a:rPr lang="en-AU" sz="2800" dirty="0"/>
              <a:t>Low calcium / magnesium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outlook good for isolated </a:t>
            </a:r>
            <a:r>
              <a:rPr lang="en-AU" sz="2400" dirty="0" err="1"/>
              <a:t>Ca</a:t>
            </a:r>
            <a:r>
              <a:rPr lang="en-AU" sz="2400" dirty="0"/>
              <a:t> related seizures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associated with low </a:t>
            </a:r>
            <a:r>
              <a:rPr lang="en-AU" sz="2400" dirty="0" err="1"/>
              <a:t>Ca</a:t>
            </a:r>
            <a:r>
              <a:rPr lang="en-AU" sz="2400" dirty="0"/>
              <a:t>- cofactor for PTH function</a:t>
            </a:r>
          </a:p>
          <a:p>
            <a:pPr marL="457200" lvl="1" indent="0" eaLnBrk="1" hangingPunct="1">
              <a:buNone/>
              <a:defRPr/>
            </a:pPr>
            <a:endParaRPr lang="en-AU" sz="2400" dirty="0"/>
          </a:p>
          <a:p>
            <a:pPr eaLnBrk="1" hangingPunct="1">
              <a:buFontTx/>
              <a:buChar char="•"/>
              <a:defRPr/>
            </a:pPr>
            <a:r>
              <a:rPr lang="en-US" sz="2800" dirty="0"/>
              <a:t>Other metabolic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hyper/</a:t>
            </a:r>
            <a:r>
              <a:rPr lang="en-AU" sz="2400" dirty="0" err="1"/>
              <a:t>hyponatraemia</a:t>
            </a:r>
            <a:endParaRPr lang="en-AU" sz="2400" dirty="0"/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inborn errors: e.g. pyridoxine responsive seizures</a:t>
            </a:r>
          </a:p>
          <a:p>
            <a:pPr marL="457200" lvl="1" indent="0" eaLnBrk="1" hangingPunct="1">
              <a:buNone/>
              <a:defRPr/>
            </a:pPr>
            <a:endParaRPr lang="en-AU" sz="2400" dirty="0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1524000" y="1557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7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2364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Aetiology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1628776"/>
            <a:ext cx="7650162" cy="50704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Char char="•"/>
              <a:defRPr/>
            </a:pPr>
            <a:r>
              <a:rPr lang="en-AU" sz="2800" dirty="0"/>
              <a:t>Drug withdrawal</a:t>
            </a:r>
          </a:p>
          <a:p>
            <a:pPr marL="0" indent="0" eaLnBrk="1" hangingPunct="1">
              <a:buNone/>
              <a:defRPr/>
            </a:pPr>
            <a:r>
              <a:rPr lang="en-AU" sz="2800" dirty="0"/>
              <a:t>	- </a:t>
            </a:r>
            <a:r>
              <a:rPr lang="en-AU" sz="2400" dirty="0"/>
              <a:t>mostly maternal opioid use</a:t>
            </a:r>
          </a:p>
          <a:p>
            <a:pPr marL="457200" lvl="1" indent="0" eaLnBrk="1" hangingPunct="1">
              <a:buNone/>
              <a:defRPr/>
            </a:pPr>
            <a:endParaRPr lang="en-AU" sz="1100" dirty="0"/>
          </a:p>
          <a:p>
            <a:pPr eaLnBrk="1" hangingPunct="1">
              <a:buFontTx/>
              <a:buChar char="•"/>
              <a:defRPr/>
            </a:pPr>
            <a:r>
              <a:rPr lang="en-AU" sz="2800" dirty="0"/>
              <a:t>Developmental brain disorders</a:t>
            </a:r>
          </a:p>
          <a:p>
            <a:pPr marL="0" indent="0" eaLnBrk="1" hangingPunct="1">
              <a:buNone/>
              <a:defRPr/>
            </a:pPr>
            <a:r>
              <a:rPr lang="en-AU" sz="2800" dirty="0"/>
              <a:t>	</a:t>
            </a:r>
            <a:r>
              <a:rPr lang="en-AU" sz="2400" dirty="0"/>
              <a:t>- neuronal migration defects like </a:t>
            </a:r>
            <a:r>
              <a:rPr lang="en-AU" sz="2400" dirty="0" err="1"/>
              <a:t>lissencephaly</a:t>
            </a:r>
            <a:endParaRPr lang="en-AU" sz="2400" dirty="0"/>
          </a:p>
          <a:p>
            <a:pPr marL="0" indent="0" eaLnBrk="1" hangingPunct="1">
              <a:buNone/>
              <a:defRPr/>
            </a:pPr>
            <a:endParaRPr lang="en-AU" sz="1000" dirty="0"/>
          </a:p>
          <a:p>
            <a:pPr eaLnBrk="1" hangingPunct="1">
              <a:buFontTx/>
              <a:buChar char="•"/>
              <a:defRPr/>
            </a:pPr>
            <a:r>
              <a:rPr lang="en-AU" sz="2800" dirty="0"/>
              <a:t>Infection </a:t>
            </a:r>
          </a:p>
          <a:p>
            <a:pPr marL="0" indent="0" eaLnBrk="1" hangingPunct="1">
              <a:buNone/>
              <a:defRPr/>
            </a:pPr>
            <a:r>
              <a:rPr lang="en-AU" sz="2800" dirty="0"/>
              <a:t>	- </a:t>
            </a:r>
            <a:r>
              <a:rPr lang="en-AU" sz="2400" dirty="0"/>
              <a:t>Bacterial meningitis: GBS, E coli, Listeria  </a:t>
            </a:r>
          </a:p>
          <a:p>
            <a:pPr marL="0" indent="0" eaLnBrk="1" hangingPunct="1">
              <a:buNone/>
              <a:defRPr/>
            </a:pPr>
            <a:r>
              <a:rPr lang="en-AU" sz="2400" dirty="0"/>
              <a:t>	- Viral meningitis: </a:t>
            </a:r>
            <a:r>
              <a:rPr lang="en-AU" sz="2400" dirty="0" err="1"/>
              <a:t>enterovirus</a:t>
            </a:r>
            <a:endParaRPr lang="en-AU" sz="2400" dirty="0"/>
          </a:p>
          <a:p>
            <a:pPr marL="0" indent="0" eaLnBrk="1" hangingPunct="1">
              <a:buNone/>
              <a:defRPr/>
            </a:pPr>
            <a:r>
              <a:rPr lang="en-AU" sz="2400" dirty="0"/>
              <a:t>	- Encephalitis: HSV</a:t>
            </a:r>
          </a:p>
          <a:p>
            <a:pPr marL="0" indent="0" eaLnBrk="1" hangingPunct="1">
              <a:buNone/>
              <a:defRPr/>
            </a:pPr>
            <a:r>
              <a:rPr lang="en-AU" sz="2400" dirty="0"/>
              <a:t>	- Intrauterine (TORCH) infections</a:t>
            </a:r>
          </a:p>
          <a:p>
            <a:pPr eaLnBrk="1" hangingPunct="1">
              <a:buFontTx/>
              <a:buChar char="•"/>
              <a:defRPr/>
            </a:pPr>
            <a:r>
              <a:rPr lang="en-AU" sz="2400" dirty="0"/>
              <a:t>•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524000" y="1557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1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30628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/>
              <a:t>Aetiology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876197"/>
            <a:ext cx="7772400" cy="467155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Tx/>
              <a:buChar char="•"/>
              <a:defRPr/>
            </a:pPr>
            <a:r>
              <a:rPr lang="en-AU" sz="3400" dirty="0"/>
              <a:t>Idiopathic/other (&lt;10%)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3200" dirty="0"/>
              <a:t>‘Familial’ neonatal seizures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2900" dirty="0"/>
              <a:t>Usually day 2-3 in a ‘well baby’, in-between fits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2900" dirty="0"/>
              <a:t>Up to 20/day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2900" dirty="0"/>
              <a:t>Resolve by 1-6 months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2900" dirty="0"/>
              <a:t>15% later seizure disorder; mostly normal development 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2900" dirty="0"/>
              <a:t>Autosomal dominant mode of inheritance </a:t>
            </a:r>
          </a:p>
          <a:p>
            <a:pPr marL="914400" lvl="2" indent="0" eaLnBrk="1" hangingPunct="1">
              <a:buNone/>
              <a:defRPr/>
            </a:pPr>
            <a:endParaRPr lang="en-AU" sz="2000" dirty="0"/>
          </a:p>
          <a:p>
            <a:pPr lvl="1" eaLnBrk="1" hangingPunct="1">
              <a:buFontTx/>
              <a:buChar char="–"/>
              <a:defRPr/>
            </a:pPr>
            <a:r>
              <a:rPr lang="en-AU" sz="4000" dirty="0"/>
              <a:t>‘Fifth’ day fits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4000" dirty="0"/>
              <a:t>90%  onset day 4-6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4000" dirty="0"/>
              <a:t>Multifocal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4000" dirty="0"/>
              <a:t>Lasts &lt;24 hours generally - although some up to 15 days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en-AU" sz="4000" dirty="0"/>
              <a:t>?related to early Zn met problem (as CSF shows low Zn)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152400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39" y="-3524"/>
            <a:ext cx="10018713" cy="1752599"/>
          </a:xfrm>
        </p:spPr>
        <p:txBody>
          <a:bodyPr/>
          <a:lstStyle/>
          <a:p>
            <a:r>
              <a:rPr lang="en-US" dirty="0"/>
              <a:t>Differential diagnoses for seizures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817589"/>
              </p:ext>
            </p:extLst>
          </p:nvPr>
        </p:nvGraphicFramePr>
        <p:xfrm>
          <a:off x="2841171" y="1330039"/>
          <a:ext cx="7968343" cy="4718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3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Jitteriness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Benign neonatal sleep myoclonus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Spasms due to tetanus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08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Symmetrical rapid movements of hands and feet</a:t>
                      </a:r>
                      <a:endParaRPr lang="en-A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Bilateral or unilateral jerking during sleep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Appears after 48 hours</a:t>
                      </a:r>
                      <a:endParaRPr lang="en-AU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08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Provoked by a stimulus</a:t>
                      </a:r>
                      <a:endParaRPr lang="en-A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Occurs during active sleep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Involuntary contraction of muscles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3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Abolished by restraining</a:t>
                      </a:r>
                      <a:endParaRPr lang="en-A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Not stimulus sensitive</a:t>
                      </a:r>
                      <a:endParaRPr lang="en-AU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Fists are persistently and tightly clenched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2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Not associated with autonomic changes (increased heart rate, blood pressure) or eye movements</a:t>
                      </a:r>
                      <a:endParaRPr lang="en-A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Often involve upper&gt;lower trunk</a:t>
                      </a:r>
                      <a:endParaRPr lang="en-AU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Trismus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opisthotonus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08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Examination is normal between episodes</a:t>
                      </a:r>
                      <a:endParaRPr lang="en-A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Stops if baby is woken up</a:t>
                      </a:r>
                      <a:endParaRPr lang="en-AU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Triggered by touch, light or sound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08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EEG is always normal</a:t>
                      </a:r>
                      <a:endParaRPr lang="en-AU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AU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Baby is conscious throughout; often crying in pain</a:t>
                      </a:r>
                      <a:endParaRPr lang="en-AU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2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Objectives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Epidemiology	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Aetiology</a:t>
            </a:r>
          </a:p>
          <a:p>
            <a:pPr>
              <a:defRPr/>
            </a:pPr>
            <a:r>
              <a:rPr lang="en-AU" dirty="0"/>
              <a:t>Types of seizures</a:t>
            </a:r>
          </a:p>
          <a:p>
            <a:pPr>
              <a:defRPr/>
            </a:pPr>
            <a:r>
              <a:rPr lang="en-AU" dirty="0"/>
              <a:t>Diagnosis</a:t>
            </a:r>
          </a:p>
          <a:p>
            <a:pPr>
              <a:defRPr/>
            </a:pPr>
            <a:r>
              <a:rPr lang="en-AU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84309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Types of fits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Tx/>
              <a:buChar char="•"/>
            </a:pPr>
            <a:r>
              <a:rPr lang="en-AU" altLang="en-US" sz="2800" dirty="0"/>
              <a:t>Subtle</a:t>
            </a:r>
          </a:p>
          <a:p>
            <a:pPr eaLnBrk="1" hangingPunct="1">
              <a:buFontTx/>
              <a:buChar char="•"/>
            </a:pPr>
            <a:r>
              <a:rPr lang="en-AU" altLang="en-US" sz="2800" dirty="0"/>
              <a:t>Tonic</a:t>
            </a:r>
          </a:p>
          <a:p>
            <a:pPr eaLnBrk="1" hangingPunct="1">
              <a:buFontTx/>
              <a:buChar char="•"/>
            </a:pPr>
            <a:r>
              <a:rPr lang="en-AU" altLang="en-US" sz="2800" dirty="0"/>
              <a:t>Multifocal </a:t>
            </a:r>
            <a:r>
              <a:rPr lang="en-AU" altLang="en-US" sz="2800" dirty="0" err="1"/>
              <a:t>clonic</a:t>
            </a:r>
            <a:endParaRPr lang="en-AU" altLang="en-US" sz="2800" dirty="0"/>
          </a:p>
          <a:p>
            <a:pPr eaLnBrk="1" hangingPunct="1">
              <a:buFontTx/>
              <a:buChar char="•"/>
            </a:pPr>
            <a:r>
              <a:rPr lang="en-AU" altLang="en-US" sz="2800" dirty="0"/>
              <a:t>Focal </a:t>
            </a:r>
            <a:r>
              <a:rPr lang="en-AU" altLang="en-US" sz="2800" dirty="0" err="1"/>
              <a:t>clonic</a:t>
            </a:r>
            <a:endParaRPr lang="en-AU" altLang="en-US" sz="2800" dirty="0"/>
          </a:p>
          <a:p>
            <a:pPr eaLnBrk="1" hangingPunct="1">
              <a:buFontTx/>
              <a:buChar char="•"/>
            </a:pPr>
            <a:r>
              <a:rPr lang="en-AU" altLang="en-US" sz="2800" dirty="0"/>
              <a:t>Myoclonic</a:t>
            </a:r>
          </a:p>
          <a:p>
            <a:pPr eaLnBrk="1" hangingPunct="1">
              <a:buFontTx/>
              <a:buChar char="•"/>
            </a:pPr>
            <a:endParaRPr lang="en-AU" altLang="en-US" sz="2800" dirty="0"/>
          </a:p>
          <a:p>
            <a:pPr eaLnBrk="1" hangingPunct="1">
              <a:buFontTx/>
              <a:buChar char="•"/>
            </a:pPr>
            <a:r>
              <a:rPr lang="en-AU" altLang="en-US" sz="2800" dirty="0"/>
              <a:t>“Jitters” – </a:t>
            </a:r>
            <a:r>
              <a:rPr lang="en-AU" altLang="en-US" sz="2400" dirty="0"/>
              <a:t>not fits; can be difficult to differentiate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524000" y="1557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2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Tx/>
              <a:buNone/>
            </a:pPr>
            <a:r>
              <a:rPr lang="en-AU" altLang="en-US" sz="2400" dirty="0">
                <a:hlinkClick r:id="rId2"/>
              </a:rPr>
              <a:t>http://www.youtube.com/watch?v=iM9fj4qw7CA</a:t>
            </a:r>
            <a:endParaRPr lang="en-AU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Subtle seizures</a:t>
            </a:r>
            <a:endParaRPr lang="en-AU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AU" altLang="en-US" sz="2400" dirty="0">
                <a:hlinkClick r:id="rId3"/>
              </a:rPr>
              <a:t>https://www.youtube.com/watch?v=AfYo52isLMY</a:t>
            </a:r>
            <a:endParaRPr lang="en-AU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jitteriness</a:t>
            </a:r>
            <a:endParaRPr lang="en-AU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AU" altLang="en-US" sz="2400" dirty="0">
                <a:hlinkClick r:id="rId4"/>
              </a:rPr>
              <a:t>https://www.youtube.com/watch?v=7hkWlWK2epA</a:t>
            </a:r>
            <a:endParaRPr lang="en-AU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Benign sleep myoclonus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667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Objectives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Epidemiology	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Aetiology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 of seizures</a:t>
            </a:r>
          </a:p>
          <a:p>
            <a:pPr>
              <a:defRPr/>
            </a:pPr>
            <a:r>
              <a:rPr lang="en-AU" dirty="0"/>
              <a:t>Diagnosis</a:t>
            </a:r>
          </a:p>
          <a:p>
            <a:pPr>
              <a:defRPr/>
            </a:pPr>
            <a:r>
              <a:rPr lang="en-AU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30079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30628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Diagnosis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787525" y="1598614"/>
            <a:ext cx="7386638" cy="4999037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Char char="•"/>
            </a:pPr>
            <a:r>
              <a:rPr lang="en-AU" altLang="en-US" sz="2800"/>
              <a:t>History and examination crucial</a:t>
            </a:r>
          </a:p>
          <a:p>
            <a:pPr lvl="1" eaLnBrk="1" hangingPunct="1">
              <a:buFontTx/>
              <a:buChar char="–"/>
            </a:pPr>
            <a:r>
              <a:rPr lang="en-US" altLang="en-US" sz="2400"/>
              <a:t>Associated tachycardia / increase in blood pressure / apnoea</a:t>
            </a:r>
          </a:p>
          <a:p>
            <a:pPr lvl="1" eaLnBrk="1" hangingPunct="1">
              <a:buFontTx/>
              <a:buNone/>
            </a:pPr>
            <a:endParaRPr lang="en-AU" altLang="en-US" sz="1200"/>
          </a:p>
          <a:p>
            <a:pPr eaLnBrk="1" hangingPunct="1">
              <a:buFontTx/>
              <a:buChar char="•"/>
            </a:pPr>
            <a:r>
              <a:rPr lang="en-AU" altLang="en-US" sz="2800"/>
              <a:t>History and examination can guide investigations</a:t>
            </a:r>
          </a:p>
          <a:p>
            <a:pPr eaLnBrk="1" hangingPunct="1">
              <a:buFontTx/>
              <a:buNone/>
            </a:pPr>
            <a:endParaRPr lang="en-AU" altLang="en-US" sz="1000"/>
          </a:p>
          <a:p>
            <a:pPr eaLnBrk="1" hangingPunct="1">
              <a:buFontTx/>
              <a:buChar char="•"/>
            </a:pPr>
            <a:r>
              <a:rPr lang="en-AU" altLang="en-US" sz="2800"/>
              <a:t>Must always be sure to exclude treatable / serious disorders</a:t>
            </a:r>
          </a:p>
          <a:p>
            <a:pPr lvl="1" eaLnBrk="1" hangingPunct="1">
              <a:buFontTx/>
              <a:buChar char="–"/>
            </a:pPr>
            <a:r>
              <a:rPr lang="en-AU" altLang="en-US" sz="2400"/>
              <a:t>low sugars</a:t>
            </a:r>
          </a:p>
          <a:p>
            <a:pPr lvl="1" eaLnBrk="1" hangingPunct="1">
              <a:buFontTx/>
              <a:buChar char="–"/>
            </a:pPr>
            <a:r>
              <a:rPr lang="en-AU" altLang="en-US" sz="2400"/>
              <a:t>sepsis/meningitis</a:t>
            </a:r>
          </a:p>
          <a:p>
            <a:pPr lvl="1" eaLnBrk="1" hangingPunct="1">
              <a:buFontTx/>
              <a:buChar char="–"/>
            </a:pPr>
            <a:r>
              <a:rPr lang="en-AU" altLang="en-US" sz="2400"/>
              <a:t>metabolic/electrolyte disturbance, etc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524000" y="1557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2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95261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/>
              <a:t>Diagnosis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2666999"/>
            <a:ext cx="10018713" cy="370114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Char char="•"/>
            </a:pPr>
            <a:r>
              <a:rPr lang="en-AU" altLang="en-US" sz="2800" dirty="0"/>
              <a:t>Scanning essential if concern present about trauma / haemorrhage / ischaemic insult</a:t>
            </a:r>
          </a:p>
          <a:p>
            <a:pPr lvl="1" eaLnBrk="1" hangingPunct="1">
              <a:buFontTx/>
              <a:buChar char="–"/>
            </a:pPr>
            <a:r>
              <a:rPr lang="en-AU" altLang="en-US" sz="2600" dirty="0"/>
              <a:t>may be prognostically helpful</a:t>
            </a:r>
          </a:p>
          <a:p>
            <a:pPr eaLnBrk="1" hangingPunct="1"/>
            <a:endParaRPr lang="en-AU" altLang="en-US" sz="2400" dirty="0"/>
          </a:p>
          <a:p>
            <a:pPr eaLnBrk="1" hangingPunct="1">
              <a:buFontTx/>
              <a:buChar char="•"/>
            </a:pPr>
            <a:r>
              <a:rPr lang="en-AU" altLang="en-US" sz="3100" dirty="0"/>
              <a:t>EEG - can be helpful</a:t>
            </a:r>
          </a:p>
          <a:p>
            <a:pPr lvl="1" eaLnBrk="1" hangingPunct="1">
              <a:buFontTx/>
              <a:buChar char="–"/>
            </a:pPr>
            <a:r>
              <a:rPr lang="en-AU" altLang="en-US" sz="2800" dirty="0"/>
              <a:t>to determine if subtle events are fits</a:t>
            </a:r>
          </a:p>
          <a:p>
            <a:pPr lvl="1" eaLnBrk="1" hangingPunct="1">
              <a:buFontTx/>
              <a:buChar char="–"/>
            </a:pPr>
            <a:r>
              <a:rPr lang="en-AU" altLang="en-US" sz="2800" dirty="0"/>
              <a:t>if baby paralysed</a:t>
            </a:r>
          </a:p>
          <a:p>
            <a:pPr lvl="1" eaLnBrk="1" hangingPunct="1">
              <a:buFontTx/>
              <a:buChar char="–"/>
            </a:pPr>
            <a:r>
              <a:rPr lang="en-AU" altLang="en-US" sz="2800" dirty="0"/>
              <a:t>prognostically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1524000" y="1557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Objectives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Epidemiology	</a:t>
            </a:r>
          </a:p>
          <a:p>
            <a:r>
              <a:rPr lang="en-AU" altLang="en-US"/>
              <a:t>Aetiology</a:t>
            </a:r>
          </a:p>
          <a:p>
            <a:r>
              <a:rPr lang="en-AU" altLang="en-US"/>
              <a:t>Types of seizures</a:t>
            </a:r>
          </a:p>
          <a:p>
            <a:r>
              <a:rPr lang="en-AU" altLang="en-US"/>
              <a:t>Diagnosis</a:t>
            </a:r>
          </a:p>
          <a:p>
            <a:r>
              <a:rPr lang="en-AU" altLang="en-US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212545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Objectives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Epidemiology	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Aetiology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 of seizures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Diagnosis</a:t>
            </a:r>
          </a:p>
          <a:p>
            <a:pPr>
              <a:defRPr/>
            </a:pPr>
            <a:r>
              <a:rPr lang="en-AU" dirty="0"/>
              <a:t>Management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940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79375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Management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1674813"/>
            <a:ext cx="7561262" cy="438626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AU" altLang="en-US" sz="2800" dirty="0"/>
              <a:t>Have to “correct the correctable”</a:t>
            </a:r>
          </a:p>
          <a:p>
            <a:pPr lvl="1" eaLnBrk="1" hangingPunct="1">
              <a:buFontTx/>
              <a:buChar char="–"/>
            </a:pPr>
            <a:r>
              <a:rPr lang="en-AU" altLang="en-US" sz="2400" dirty="0" err="1"/>
              <a:t>eg.</a:t>
            </a:r>
            <a:r>
              <a:rPr lang="en-AU" altLang="en-US" sz="2400" dirty="0"/>
              <a:t> sugar/electrolyte disturbances</a:t>
            </a:r>
          </a:p>
          <a:p>
            <a:pPr lvl="1" eaLnBrk="1" hangingPunct="1"/>
            <a:endParaRPr lang="en-AU" altLang="en-US" sz="2400" dirty="0"/>
          </a:p>
          <a:p>
            <a:pPr eaLnBrk="1" hangingPunct="1">
              <a:buFontTx/>
              <a:buChar char="•"/>
            </a:pPr>
            <a:r>
              <a:rPr lang="en-AU" altLang="en-US" sz="2800" dirty="0"/>
              <a:t>Attention to routine care</a:t>
            </a:r>
          </a:p>
          <a:p>
            <a:pPr lvl="1" eaLnBrk="1" hangingPunct="1">
              <a:buFontTx/>
              <a:buChar char="–"/>
            </a:pPr>
            <a:r>
              <a:rPr lang="en-AU" altLang="en-US" sz="2400" dirty="0"/>
              <a:t>ensure adequate hydration / renal  function</a:t>
            </a:r>
          </a:p>
          <a:p>
            <a:pPr lvl="1" eaLnBrk="1" hangingPunct="1">
              <a:buFontTx/>
              <a:buChar char="–"/>
            </a:pPr>
            <a:r>
              <a:rPr lang="en-AU" altLang="en-US" sz="2400" dirty="0"/>
              <a:t>breathing / maintenance of airway</a:t>
            </a:r>
          </a:p>
          <a:p>
            <a:pPr lvl="1" eaLnBrk="1" hangingPunct="1">
              <a:buFontTx/>
              <a:buChar char="–"/>
            </a:pPr>
            <a:r>
              <a:rPr lang="en-AU" altLang="en-US" sz="2400" dirty="0"/>
              <a:t>perfusion/oxygenation/cardiac function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524000" y="15573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3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Management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Char char="•"/>
            </a:pPr>
            <a:r>
              <a:rPr lang="en-AU" altLang="en-US" sz="2800"/>
              <a:t>Anticonvulsants</a:t>
            </a:r>
          </a:p>
          <a:p>
            <a:pPr lvl="1" eaLnBrk="1" hangingPunct="1">
              <a:buFontTx/>
              <a:buChar char="–"/>
            </a:pPr>
            <a:r>
              <a:rPr lang="en-AU" altLang="en-US" sz="2400"/>
              <a:t>Controversy as to whether seizures, in themselves are harmful</a:t>
            </a:r>
          </a:p>
          <a:p>
            <a:pPr lvl="1" eaLnBrk="1" hangingPunct="1">
              <a:buFontTx/>
              <a:buChar char="–"/>
            </a:pPr>
            <a:r>
              <a:rPr lang="en-AU" altLang="en-US" sz="2400"/>
              <a:t>problem of apnoeas/hypoxia - causing compromise</a:t>
            </a:r>
          </a:p>
          <a:p>
            <a:pPr lvl="1" eaLnBrk="1" hangingPunct="1">
              <a:buFontTx/>
              <a:buChar char="–"/>
            </a:pPr>
            <a:r>
              <a:rPr lang="en-AU" altLang="en-US" sz="2400"/>
              <a:t>effects on cerebral blood flow - may lead to IVH/haemorrhagic infarcts</a:t>
            </a:r>
          </a:p>
          <a:p>
            <a:pPr lvl="1" eaLnBrk="1" hangingPunct="1"/>
            <a:endParaRPr lang="en-AU" altLang="en-US"/>
          </a:p>
          <a:p>
            <a:pPr eaLnBrk="1" hangingPunct="1">
              <a:buFontTx/>
              <a:buChar char="•"/>
            </a:pPr>
            <a:r>
              <a:rPr lang="en-AU" altLang="en-US" sz="2800"/>
              <a:t>No definite evidence that fits themselves cause harm (?neuronal exhaustion)</a:t>
            </a: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1524000" y="14843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2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-179604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Management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455739"/>
            <a:ext cx="6977062" cy="50688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Char char="•"/>
              <a:defRPr/>
            </a:pPr>
            <a:r>
              <a:rPr lang="en-AU" sz="2800" dirty="0"/>
              <a:t>Use anticonvulsants if seizures,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frequent (&gt;2 or 3 per hour)  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prolonged (&gt;2-3 minutes)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 err="1"/>
              <a:t>esp</a:t>
            </a:r>
            <a:r>
              <a:rPr lang="en-AU" sz="2400" dirty="0"/>
              <a:t> if associated with “de-stabilisation” (hypoxia / blood pressure instability)</a:t>
            </a:r>
          </a:p>
          <a:p>
            <a:pPr marL="0" indent="0" eaLnBrk="1" hangingPunct="1">
              <a:buNone/>
              <a:defRPr/>
            </a:pPr>
            <a:endParaRPr lang="en-AU" sz="2000" dirty="0"/>
          </a:p>
          <a:p>
            <a:pPr eaLnBrk="1" hangingPunct="1">
              <a:buFontTx/>
              <a:buChar char="•"/>
              <a:defRPr/>
            </a:pPr>
            <a:r>
              <a:rPr lang="en-AU" sz="2800" dirty="0"/>
              <a:t>Anticonvulsants used:</a:t>
            </a:r>
          </a:p>
          <a:p>
            <a:pPr lvl="1" eaLnBrk="1" hangingPunct="1">
              <a:buFontTx/>
              <a:buChar char="–"/>
              <a:defRPr/>
            </a:pPr>
            <a:r>
              <a:rPr lang="en-US" sz="2400" dirty="0" err="1"/>
              <a:t>Phenobarbitone</a:t>
            </a:r>
            <a:endParaRPr lang="en-US" sz="2400" dirty="0"/>
          </a:p>
          <a:p>
            <a:pPr lvl="1" eaLnBrk="1" hangingPunct="1">
              <a:buFontTx/>
              <a:buChar char="–"/>
              <a:defRPr/>
            </a:pPr>
            <a:r>
              <a:rPr lang="en-US" sz="2400" dirty="0"/>
              <a:t>Phenytoin</a:t>
            </a:r>
          </a:p>
          <a:p>
            <a:pPr lvl="1" eaLnBrk="1" hangingPunct="1">
              <a:buFontTx/>
              <a:buChar char="–"/>
              <a:defRPr/>
            </a:pPr>
            <a:r>
              <a:rPr lang="en-US" sz="2400" dirty="0"/>
              <a:t>Midazolam (infusion)</a:t>
            </a:r>
          </a:p>
          <a:p>
            <a:pPr lvl="1" eaLnBrk="1" hangingPunct="1">
              <a:buFontTx/>
              <a:buChar char="–"/>
              <a:defRPr/>
            </a:pPr>
            <a:r>
              <a:rPr lang="en-US" sz="2400" dirty="0"/>
              <a:t>Clonazepam, paraldehyde, lignocaine, </a:t>
            </a:r>
            <a:r>
              <a:rPr lang="en-AU" sz="2400" dirty="0" err="1"/>
              <a:t>topiramate</a:t>
            </a:r>
            <a:r>
              <a:rPr lang="en-AU" sz="2400" dirty="0"/>
              <a:t>, </a:t>
            </a:r>
            <a:r>
              <a:rPr lang="en-AU" sz="2400" dirty="0" err="1"/>
              <a:t>levetriacetam</a:t>
            </a:r>
            <a:endParaRPr lang="en-AU" sz="2400" dirty="0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1524000" y="1455739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95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-16346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Management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728531" y="1370013"/>
            <a:ext cx="8979157" cy="4854575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Char char="•"/>
              <a:defRPr/>
            </a:pPr>
            <a:r>
              <a:rPr lang="en-AU" sz="2800" dirty="0"/>
              <a:t>Ongoing maintenance therapy rarely needed</a:t>
            </a:r>
          </a:p>
          <a:p>
            <a:pPr marL="0" indent="0" eaLnBrk="1" hangingPunct="1">
              <a:buNone/>
              <a:defRPr/>
            </a:pPr>
            <a:endParaRPr lang="en-AU" sz="2400" dirty="0"/>
          </a:p>
          <a:p>
            <a:pPr eaLnBrk="1" hangingPunct="1">
              <a:buFontTx/>
              <a:buChar char="•"/>
              <a:defRPr/>
            </a:pPr>
            <a:r>
              <a:rPr lang="en-AU" sz="2800" dirty="0"/>
              <a:t>Depends on aetiology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Severe HIE - 30% ongoing fits (often delayed)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brain abnormalities/metabolic disorders: highly likely to continue fitting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400" dirty="0"/>
              <a:t>Risk low if inter-</a:t>
            </a:r>
            <a:r>
              <a:rPr lang="en-AU" sz="2400" dirty="0" err="1"/>
              <a:t>ictal</a:t>
            </a:r>
            <a:r>
              <a:rPr lang="en-AU" sz="2400" dirty="0"/>
              <a:t> EEG normal</a:t>
            </a:r>
          </a:p>
          <a:p>
            <a:pPr marL="457200" lvl="1" indent="0" eaLnBrk="1" hangingPunct="1">
              <a:buNone/>
              <a:defRPr/>
            </a:pPr>
            <a:endParaRPr lang="en-AU" sz="2400" dirty="0"/>
          </a:p>
          <a:p>
            <a:pPr eaLnBrk="1" hangingPunct="1">
              <a:buFontTx/>
              <a:buChar char="•"/>
              <a:defRPr/>
            </a:pPr>
            <a:r>
              <a:rPr lang="en-AU" sz="2800" dirty="0"/>
              <a:t>if baby neurologically abnormal or seizures were difficult to control may need maintenance and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85615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Objectives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Epidemiology	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Aetiology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 of seizures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Diagnosis</a:t>
            </a:r>
          </a:p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Management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0732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z="2400"/>
              <a:t>HIE commonest cause of neonatal seizures </a:t>
            </a:r>
            <a:r>
              <a:rPr lang="en-AU" altLang="en-US"/>
              <a:t> </a:t>
            </a:r>
          </a:p>
          <a:p>
            <a:r>
              <a:rPr lang="en-AU" altLang="en-US" sz="2400"/>
              <a:t>Look for treatable causes and treat aetiology</a:t>
            </a:r>
          </a:p>
          <a:p>
            <a:r>
              <a:rPr lang="en-AU" altLang="en-US" sz="2400"/>
              <a:t>Not all neonatal seizures need to be treated</a:t>
            </a:r>
          </a:p>
          <a:p>
            <a:r>
              <a:rPr lang="en-AU" altLang="en-US" sz="2400"/>
              <a:t>Neonatal seizures can be subtle</a:t>
            </a:r>
          </a:p>
          <a:p>
            <a:r>
              <a:rPr lang="en-AU" altLang="en-US" sz="2400"/>
              <a:t>Treatment – first line Phenobarbitone</a:t>
            </a:r>
          </a:p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2503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AU" altLang="en-US"/>
          </a:p>
        </p:txBody>
      </p:sp>
      <p:pic>
        <p:nvPicPr>
          <p:cNvPr id="57348" name="Picture 5" descr="AnneGeddes_Wallpaper1280_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908051"/>
            <a:ext cx="6697662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2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Epidemiology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Tx/>
              <a:buChar char="•"/>
            </a:pPr>
            <a:r>
              <a:rPr lang="en-AU" altLang="en-US" sz="2800"/>
              <a:t>Often associated with </a:t>
            </a:r>
            <a:r>
              <a:rPr lang="en-AU" altLang="en-US" sz="2800" b="1"/>
              <a:t>underlying multisystem disorders</a:t>
            </a:r>
          </a:p>
          <a:p>
            <a:pPr eaLnBrk="1" hangingPunct="1">
              <a:buFontTx/>
              <a:buChar char="•"/>
            </a:pPr>
            <a:endParaRPr lang="en-AU" altLang="en-US" sz="1800" b="1"/>
          </a:p>
          <a:p>
            <a:pPr eaLnBrk="1" hangingPunct="1">
              <a:buFontTx/>
              <a:buChar char="•"/>
            </a:pPr>
            <a:r>
              <a:rPr lang="en-AU" altLang="en-US" sz="2800" b="1"/>
              <a:t>Incidence varies</a:t>
            </a:r>
            <a:r>
              <a:rPr lang="en-AU" altLang="en-US" sz="2800"/>
              <a:t> - part of problem is defining what constitutes ‘seizures’</a:t>
            </a:r>
          </a:p>
          <a:p>
            <a:pPr eaLnBrk="1" hangingPunct="1">
              <a:buFontTx/>
              <a:buChar char="•"/>
            </a:pPr>
            <a:endParaRPr lang="en-AU" altLang="en-US" sz="1800"/>
          </a:p>
          <a:p>
            <a:pPr eaLnBrk="1" hangingPunct="1">
              <a:buFontTx/>
              <a:buChar char="•"/>
            </a:pPr>
            <a:r>
              <a:rPr lang="en-AU" altLang="en-US" sz="2800"/>
              <a:t>Depends on clinical or EEG criteria </a:t>
            </a:r>
          </a:p>
          <a:p>
            <a:pPr eaLnBrk="1" hangingPunct="1">
              <a:buFontTx/>
              <a:buChar char="•"/>
            </a:pPr>
            <a:endParaRPr lang="en-AU" altLang="en-US" sz="1800"/>
          </a:p>
          <a:p>
            <a:pPr eaLnBrk="1" hangingPunct="1">
              <a:buFontTx/>
              <a:buChar char="•"/>
            </a:pPr>
            <a:r>
              <a:rPr lang="en-AU" altLang="en-US" sz="2800"/>
              <a:t>Incidence: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AU" altLang="en-US" sz="2400"/>
              <a:t>1.5-3.5 per 1000 live term births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AU" altLang="en-US" sz="2400"/>
              <a:t>10-130 per 1000 live preterm births 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52400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Epidemiology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Tx/>
              <a:buChar char="•"/>
            </a:pPr>
            <a:r>
              <a:rPr lang="en-AU" altLang="en-US" sz="2800" b="1" dirty="0"/>
              <a:t>Most</a:t>
            </a:r>
            <a:r>
              <a:rPr lang="en-AU" altLang="en-US" sz="2800" dirty="0"/>
              <a:t> neonatal seizures are </a:t>
            </a:r>
            <a:r>
              <a:rPr lang="en-AU" altLang="en-US" sz="2800" b="1" dirty="0"/>
              <a:t>self-limiting</a:t>
            </a:r>
          </a:p>
          <a:p>
            <a:pPr eaLnBrk="1" hangingPunct="1">
              <a:buFontTx/>
              <a:buChar char="•"/>
            </a:pPr>
            <a:r>
              <a:rPr lang="en-AU" altLang="en-US" sz="2800" dirty="0"/>
              <a:t> </a:t>
            </a:r>
          </a:p>
          <a:p>
            <a:pPr eaLnBrk="1" hangingPunct="1">
              <a:buFontTx/>
              <a:buChar char="•"/>
            </a:pPr>
            <a:r>
              <a:rPr lang="en-AU" altLang="en-US" sz="2800" dirty="0"/>
              <a:t>Seizures can also be very </a:t>
            </a:r>
            <a:r>
              <a:rPr lang="en-AU" altLang="en-US" sz="2800" b="1" dirty="0"/>
              <a:t>brief and subtle </a:t>
            </a:r>
            <a:r>
              <a:rPr lang="en-AU" altLang="en-US" sz="2400" dirty="0"/>
              <a:t>(</a:t>
            </a:r>
            <a:r>
              <a:rPr lang="en-AU" altLang="en-US" sz="2400" dirty="0" err="1"/>
              <a:t>ie</a:t>
            </a:r>
            <a:r>
              <a:rPr lang="en-AU" altLang="en-US" sz="2400" dirty="0"/>
              <a:t> apnoea, eye deviation, mouthing, etc)</a:t>
            </a:r>
          </a:p>
          <a:p>
            <a:pPr eaLnBrk="1" hangingPunct="1">
              <a:buFontTx/>
              <a:buChar char="•"/>
            </a:pPr>
            <a:endParaRPr lang="en-AU" altLang="en-US" sz="2800" dirty="0"/>
          </a:p>
          <a:p>
            <a:pPr eaLnBrk="1" hangingPunct="1">
              <a:buFontTx/>
              <a:buChar char="•"/>
            </a:pPr>
            <a:r>
              <a:rPr lang="en-AU" altLang="en-US" sz="2800" dirty="0"/>
              <a:t>Also - up to 50% of ‘fitting’ infants have ‘</a:t>
            </a:r>
            <a:r>
              <a:rPr lang="en-AU" altLang="en-US" sz="2800" b="1" dirty="0"/>
              <a:t>non-clinical’ seizures</a:t>
            </a:r>
            <a:r>
              <a:rPr lang="en-AU" altLang="en-US" sz="2800" dirty="0"/>
              <a:t> only</a:t>
            </a:r>
          </a:p>
          <a:p>
            <a:pPr lvl="1" eaLnBrk="1" hangingPunct="1">
              <a:buFontTx/>
              <a:buChar char="–"/>
            </a:pPr>
            <a:r>
              <a:rPr lang="en-AU" altLang="en-US" sz="2400" dirty="0"/>
              <a:t>anticonvulsants </a:t>
            </a:r>
          </a:p>
          <a:p>
            <a:pPr lvl="1" eaLnBrk="1" hangingPunct="1">
              <a:buFontTx/>
              <a:buChar char="–"/>
            </a:pPr>
            <a:r>
              <a:rPr lang="en-AU" altLang="en-US" sz="2400" dirty="0"/>
              <a:t>paralysed infants</a:t>
            </a:r>
          </a:p>
          <a:p>
            <a:pPr lvl="1" eaLnBrk="1" hangingPunct="1">
              <a:buFontTx/>
              <a:buChar char="–"/>
            </a:pPr>
            <a:r>
              <a:rPr lang="en-AU" altLang="en-US" sz="2400" dirty="0"/>
              <a:t>diffuse encephalopathy</a:t>
            </a:r>
          </a:p>
          <a:p>
            <a:pPr lvl="2" eaLnBrk="1" hangingPunct="1">
              <a:buFontTx/>
              <a:buNone/>
            </a:pPr>
            <a:endParaRPr lang="en-AU" altLang="en-US" dirty="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2400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84309" y="342900"/>
            <a:ext cx="10018713" cy="1752599"/>
          </a:xfrm>
        </p:spPr>
        <p:txBody>
          <a:bodyPr/>
          <a:lstStyle/>
          <a:p>
            <a:r>
              <a:rPr lang="en-AU" altLang="en-US" dirty="0"/>
              <a:t>Objectives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Epidemiology</a:t>
            </a:r>
            <a:r>
              <a:rPr lang="en-AU" dirty="0"/>
              <a:t>	</a:t>
            </a:r>
          </a:p>
          <a:p>
            <a:pPr>
              <a:defRPr/>
            </a:pPr>
            <a:r>
              <a:rPr lang="en-AU" dirty="0"/>
              <a:t>Aetiology</a:t>
            </a:r>
          </a:p>
          <a:p>
            <a:pPr>
              <a:defRPr/>
            </a:pPr>
            <a:r>
              <a:rPr lang="en-AU" dirty="0"/>
              <a:t>Types of seizures</a:t>
            </a:r>
          </a:p>
          <a:p>
            <a:pPr>
              <a:defRPr/>
            </a:pPr>
            <a:r>
              <a:rPr lang="en-AU" dirty="0"/>
              <a:t>Diagnosis</a:t>
            </a:r>
          </a:p>
          <a:p>
            <a:pPr>
              <a:defRPr/>
            </a:pPr>
            <a:r>
              <a:rPr lang="en-AU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17525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Aetiology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631949" y="1412876"/>
            <a:ext cx="8704037" cy="4824625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FontTx/>
              <a:buChar char="•"/>
            </a:pPr>
            <a:r>
              <a:rPr lang="en-AU" altLang="en-US" sz="2800" dirty="0"/>
              <a:t>Commonest identifiable causes in term babies: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–"/>
            </a:pPr>
            <a:r>
              <a:rPr lang="en-AU" altLang="en-US" sz="2200" dirty="0"/>
              <a:t>hypoxic-ischaemic encephalopathy (49%)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–"/>
            </a:pPr>
            <a:r>
              <a:rPr lang="en-AU" altLang="en-US" sz="2200" dirty="0"/>
              <a:t>cerebral infarction (12%)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–"/>
            </a:pPr>
            <a:r>
              <a:rPr lang="en-AU" altLang="en-US" sz="2200" dirty="0"/>
              <a:t>cerebral trauma (7%)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–"/>
            </a:pPr>
            <a:r>
              <a:rPr lang="en-AU" altLang="en-US" sz="2200" dirty="0"/>
              <a:t>infections (5%)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–"/>
            </a:pPr>
            <a:r>
              <a:rPr lang="en-AU" altLang="en-US" sz="2200" dirty="0"/>
              <a:t>metabolic abnormalities including hypoglycaemia (3%) </a:t>
            </a:r>
          </a:p>
          <a:p>
            <a:pPr lvl="2" eaLnBrk="1" hangingPunct="1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–"/>
            </a:pPr>
            <a:r>
              <a:rPr lang="en-AU" altLang="en-US" sz="2200" dirty="0"/>
              <a:t>narcotic drug withdrawal (4%)</a:t>
            </a:r>
          </a:p>
          <a:p>
            <a:pPr eaLnBrk="1" hangingPunct="1">
              <a:buFontTx/>
              <a:buChar char="•"/>
            </a:pPr>
            <a:r>
              <a:rPr lang="en-AU" altLang="en-US" sz="2800" dirty="0"/>
              <a:t>Idiopathic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152400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7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Aetiology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1812473"/>
            <a:ext cx="10018713" cy="440871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AU" altLang="en-US" sz="2800" b="1" dirty="0"/>
              <a:t>Hypoxic ischaemic encephalopathy</a:t>
            </a:r>
          </a:p>
          <a:p>
            <a:pPr lvl="1" eaLnBrk="1" hangingPunct="1">
              <a:buFontTx/>
              <a:buChar char="–"/>
            </a:pPr>
            <a:r>
              <a:rPr lang="en-AU" altLang="en-US" sz="2200" dirty="0"/>
              <a:t>single most common cause of neonatal seizures</a:t>
            </a:r>
          </a:p>
          <a:p>
            <a:pPr lvl="1" eaLnBrk="1" hangingPunct="1">
              <a:buFontTx/>
              <a:buChar char="–"/>
            </a:pPr>
            <a:r>
              <a:rPr lang="en-AU" altLang="en-US" sz="2200" dirty="0"/>
              <a:t>usually starts in 1</a:t>
            </a:r>
            <a:r>
              <a:rPr lang="en-AU" altLang="en-US" sz="2200" baseline="30000" dirty="0"/>
              <a:t>st</a:t>
            </a:r>
            <a:r>
              <a:rPr lang="en-AU" altLang="en-US" sz="2200" dirty="0"/>
              <a:t>  24 hours </a:t>
            </a:r>
          </a:p>
          <a:p>
            <a:pPr lvl="2" eaLnBrk="1" hangingPunct="1">
              <a:buFontTx/>
              <a:buChar char="–"/>
            </a:pPr>
            <a:r>
              <a:rPr lang="en-AU" altLang="en-US" sz="2200" dirty="0"/>
              <a:t> early onset indicates more severe HIE or in-utero insult</a:t>
            </a:r>
          </a:p>
          <a:p>
            <a:pPr lvl="1" eaLnBrk="1" hangingPunct="1">
              <a:buFontTx/>
              <a:buChar char="–"/>
            </a:pPr>
            <a:r>
              <a:rPr lang="en-AU" altLang="en-US" sz="2200" dirty="0"/>
              <a:t>can be very severe: status</a:t>
            </a:r>
          </a:p>
          <a:p>
            <a:pPr lvl="1" eaLnBrk="1" hangingPunct="1">
              <a:buFontTx/>
              <a:buChar char="–"/>
            </a:pPr>
            <a:r>
              <a:rPr lang="en-AU" altLang="en-US" sz="2200" dirty="0"/>
              <a:t>often generalised tonic-</a:t>
            </a:r>
            <a:r>
              <a:rPr lang="en-AU" altLang="en-US" sz="2200" dirty="0" err="1"/>
              <a:t>clonic</a:t>
            </a:r>
            <a:r>
              <a:rPr lang="en-AU" altLang="en-US" sz="2200" dirty="0"/>
              <a:t> - but can be focal/multi-focal – esp. in term babies with focal ischaemic injury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524000" y="14843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Aetiology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2139048"/>
            <a:ext cx="10018713" cy="422909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Char char="•"/>
              <a:defRPr/>
            </a:pPr>
            <a:r>
              <a:rPr lang="en-US" sz="2800" b="1" dirty="0"/>
              <a:t>Perinatal stroke</a:t>
            </a:r>
          </a:p>
          <a:p>
            <a:pPr lvl="1" eaLnBrk="1" hangingPunct="1">
              <a:buFontTx/>
              <a:buChar char="–"/>
              <a:defRPr/>
            </a:pPr>
            <a:r>
              <a:rPr lang="en-US" sz="2600" dirty="0"/>
              <a:t>Arterial occlusion or venous thrombosis</a:t>
            </a:r>
          </a:p>
          <a:p>
            <a:pPr lvl="1" eaLnBrk="1" hangingPunct="1">
              <a:buFontTx/>
              <a:buChar char="–"/>
              <a:defRPr/>
            </a:pPr>
            <a:r>
              <a:rPr lang="en-US" sz="2600" dirty="0"/>
              <a:t>Focal infarcts</a:t>
            </a:r>
            <a:endParaRPr lang="en-AU" sz="2600" dirty="0"/>
          </a:p>
          <a:p>
            <a:pPr eaLnBrk="1" hangingPunct="1">
              <a:buFontTx/>
              <a:buChar char="•"/>
              <a:defRPr/>
            </a:pPr>
            <a:endParaRPr lang="en-AU" sz="2800" b="1" dirty="0"/>
          </a:p>
          <a:p>
            <a:pPr eaLnBrk="1" hangingPunct="1">
              <a:buFontTx/>
              <a:buChar char="•"/>
              <a:defRPr/>
            </a:pPr>
            <a:r>
              <a:rPr lang="en-AU" sz="2800" b="1" dirty="0"/>
              <a:t>Trauma/Haemorrhage</a:t>
            </a:r>
            <a:r>
              <a:rPr lang="en-AU" sz="2800" dirty="0"/>
              <a:t> related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600" dirty="0" err="1"/>
              <a:t>Intraventricular</a:t>
            </a:r>
            <a:r>
              <a:rPr lang="en-AU" sz="2600" dirty="0"/>
              <a:t> haemorrhage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600" dirty="0" err="1"/>
              <a:t>Intracerebral</a:t>
            </a:r>
            <a:r>
              <a:rPr lang="en-AU" sz="2600" dirty="0"/>
              <a:t> haemorrhage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600" dirty="0"/>
              <a:t>Subarachnoid haemorrhage </a:t>
            </a:r>
          </a:p>
          <a:p>
            <a:pPr lvl="1" eaLnBrk="1" hangingPunct="1">
              <a:buFontTx/>
              <a:buChar char="–"/>
              <a:defRPr/>
            </a:pPr>
            <a:r>
              <a:rPr lang="en-AU" sz="2600" dirty="0"/>
              <a:t>Subdural haemorrhage</a:t>
            </a:r>
          </a:p>
          <a:p>
            <a:pPr marL="457200" lvl="1" indent="0" eaLnBrk="1" hangingPunct="1">
              <a:buNone/>
              <a:defRPr/>
            </a:pPr>
            <a:r>
              <a:rPr lang="en-AU" sz="2600" dirty="0"/>
              <a:t>In preterm infants </a:t>
            </a:r>
            <a:r>
              <a:rPr lang="en-AU" sz="2600" dirty="0" err="1"/>
              <a:t>intraventricular</a:t>
            </a:r>
            <a:r>
              <a:rPr lang="en-AU" sz="2600" dirty="0"/>
              <a:t> haemorrhage is the commonest cause 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524000" y="14843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21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5453" y="0"/>
            <a:ext cx="10018713" cy="1752599"/>
          </a:xfrm>
        </p:spPr>
        <p:txBody>
          <a:bodyPr/>
          <a:lstStyle/>
          <a:p>
            <a:pPr eaLnBrk="1" hangingPunct="1"/>
            <a:r>
              <a:rPr lang="en-AU" altLang="en-US" dirty="0"/>
              <a:t>Aetiology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484310" y="2282827"/>
            <a:ext cx="10018713" cy="434657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Char char="•"/>
            </a:pPr>
            <a:r>
              <a:rPr lang="en-AU" altLang="en-US" sz="2800" b="1" dirty="0"/>
              <a:t>Hypoglycaemia</a:t>
            </a:r>
          </a:p>
          <a:p>
            <a:pPr lvl="1" eaLnBrk="1" hangingPunct="1">
              <a:buFontTx/>
              <a:buChar char="–"/>
            </a:pPr>
            <a:r>
              <a:rPr lang="en-AU" altLang="en-US" sz="2600" dirty="0"/>
              <a:t>obvious risk factors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AU" altLang="en-US" sz="2600" dirty="0"/>
              <a:t>IUGR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/>
              <a:t>Preterm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sz="2600" dirty="0"/>
              <a:t>Maternal diabetes mellitus</a:t>
            </a:r>
            <a:endParaRPr lang="en-AU" altLang="en-US" sz="2600" dirty="0"/>
          </a:p>
          <a:p>
            <a:pPr lvl="1" eaLnBrk="1" hangingPunct="1">
              <a:buFontTx/>
              <a:buChar char="–"/>
            </a:pPr>
            <a:r>
              <a:rPr lang="en-AU" altLang="en-US" sz="2600" dirty="0"/>
              <a:t>Symptomatic prolonged hypoglycaemia : adverse neuro outcomes</a:t>
            </a:r>
          </a:p>
          <a:p>
            <a:pPr lvl="1" eaLnBrk="1" hangingPunct="1">
              <a:buFontTx/>
              <a:buChar char="–"/>
            </a:pPr>
            <a:r>
              <a:rPr lang="en-AU" altLang="en-US" sz="2600" dirty="0"/>
              <a:t>can co-exist with other pathology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AU" altLang="en-US" sz="2600" dirty="0"/>
              <a:t>asphyxia, sepsis, </a:t>
            </a:r>
            <a:r>
              <a:rPr lang="en-AU" altLang="en-US" sz="2600" dirty="0" err="1"/>
              <a:t>etc</a:t>
            </a:r>
            <a:endParaRPr lang="en-AU" altLang="en-US" sz="2600" dirty="0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524000" y="14843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2F1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61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996</TotalTime>
  <Words>880</Words>
  <Application>Microsoft Office PowerPoint</Application>
  <PresentationFormat>Widescreen</PresentationFormat>
  <Paragraphs>233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Times New Roman</vt:lpstr>
      <vt:lpstr>Wingdings</vt:lpstr>
      <vt:lpstr>Parallax</vt:lpstr>
      <vt:lpstr>Neonatal Seizures</vt:lpstr>
      <vt:lpstr>Objectives </vt:lpstr>
      <vt:lpstr>Epidemiology</vt:lpstr>
      <vt:lpstr>Epidemiology</vt:lpstr>
      <vt:lpstr>Objectives</vt:lpstr>
      <vt:lpstr>Aetiology</vt:lpstr>
      <vt:lpstr>Aetiology (cont.)</vt:lpstr>
      <vt:lpstr>Aetiology (cont.)</vt:lpstr>
      <vt:lpstr>Aetiology (cont.)</vt:lpstr>
      <vt:lpstr>Aetiology (cont.)</vt:lpstr>
      <vt:lpstr>Aetiology (cont.)</vt:lpstr>
      <vt:lpstr>Aetiology (cont.)</vt:lpstr>
      <vt:lpstr>Differential diagnoses for seizures</vt:lpstr>
      <vt:lpstr>Objectives </vt:lpstr>
      <vt:lpstr>Types of fits</vt:lpstr>
      <vt:lpstr>PowerPoint Presentation</vt:lpstr>
      <vt:lpstr>Objectives </vt:lpstr>
      <vt:lpstr>Diagnosis</vt:lpstr>
      <vt:lpstr>Diagnosis (cont.)</vt:lpstr>
      <vt:lpstr>Objectives </vt:lpstr>
      <vt:lpstr>Management</vt:lpstr>
      <vt:lpstr>Management</vt:lpstr>
      <vt:lpstr>Management</vt:lpstr>
      <vt:lpstr>Management</vt:lpstr>
      <vt:lpstr>Objectives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Asiri Rodrigo</dc:creator>
  <cp:lastModifiedBy>acer</cp:lastModifiedBy>
  <cp:revision>11</cp:revision>
  <dcterms:created xsi:type="dcterms:W3CDTF">2014-08-06T14:01:49Z</dcterms:created>
  <dcterms:modified xsi:type="dcterms:W3CDTF">2018-07-05T06:48:31Z</dcterms:modified>
</cp:coreProperties>
</file>