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322" r:id="rId13"/>
    <p:sldId id="268" r:id="rId14"/>
    <p:sldId id="269" r:id="rId15"/>
    <p:sldId id="280" r:id="rId16"/>
    <p:sldId id="270" r:id="rId17"/>
    <p:sldId id="272" r:id="rId18"/>
    <p:sldId id="271" r:id="rId19"/>
    <p:sldId id="274" r:id="rId20"/>
    <p:sldId id="273" r:id="rId21"/>
    <p:sldId id="276" r:id="rId22"/>
    <p:sldId id="275" r:id="rId23"/>
    <p:sldId id="277" r:id="rId24"/>
    <p:sldId id="282" r:id="rId25"/>
    <p:sldId id="278" r:id="rId26"/>
    <p:sldId id="284" r:id="rId27"/>
    <p:sldId id="285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296" r:id="rId36"/>
    <p:sldId id="315" r:id="rId37"/>
    <p:sldId id="298" r:id="rId38"/>
    <p:sldId id="301" r:id="rId39"/>
    <p:sldId id="300" r:id="rId40"/>
    <p:sldId id="299" r:id="rId41"/>
    <p:sldId id="303" r:id="rId42"/>
    <p:sldId id="305" r:id="rId43"/>
    <p:sldId id="308" r:id="rId44"/>
    <p:sldId id="307" r:id="rId45"/>
    <p:sldId id="310" r:id="rId46"/>
    <p:sldId id="312" r:id="rId47"/>
    <p:sldId id="313" r:id="rId48"/>
    <p:sldId id="314" r:id="rId49"/>
    <p:sldId id="306" r:id="rId50"/>
    <p:sldId id="318" r:id="rId51"/>
    <p:sldId id="320" r:id="rId52"/>
    <p:sldId id="316" r:id="rId53"/>
    <p:sldId id="319" r:id="rId54"/>
    <p:sldId id="321" r:id="rId55"/>
    <p:sldId id="317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>
      <p:cViewPr varScale="1">
        <p:scale>
          <a:sx n="69" d="100"/>
          <a:sy n="69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68"/>
    </p:cViewPr>
  </p:sorterViewPr>
  <p:notesViewPr>
    <p:cSldViewPr>
      <p:cViewPr varScale="1">
        <p:scale>
          <a:sx n="68" d="100"/>
          <a:sy n="68" d="100"/>
        </p:scale>
        <p:origin x="-13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handoutMaster" Target="handoutMasters/handoutMaster1.xml" /><Relationship Id="rId61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0CB4CF-13AD-4360-A348-68EDA227BF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838200"/>
            <a:ext cx="8229600" cy="18288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1F243D-CD43-4AB8-A5B0-7D78E4EB3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230437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0"/>
            <a:ext cx="6538913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5ECD-7726-4378-9160-B0AF224D9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B9B1-ADBE-4C22-A924-7EED1B9F6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5959-283F-4C73-A3AC-A53CB0D0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6298E-51DB-4E21-A6A5-50047D4D8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79A0B-B2F2-478A-A78A-4A61E91BE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4566-0289-4569-BB25-C620AEE0C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BFC-55E5-4D8C-8200-83F161BC6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E1D6-C365-4072-88CA-8F38F1EF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BC0CA-2CC3-4922-929C-E57859080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7E45744-E9A9-4799-884C-24E9FD89E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SzPct val="11000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Sachith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Mettananda</a:t>
            </a:r>
            <a:endParaRPr lang="en-US" altLang="en-US" sz="4000" b="1" dirty="0"/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/>
              <a:t>2016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/>
              <a:t>Respiratory distress in neonates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radiopaedia.org/images/571062/e5213f6dc9e26a35f400881551ca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72" y="628650"/>
            <a:ext cx="504571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radiopaedia.org/images/4231805/edd3775db6f218799f3095b4f64674_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9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supportive care</a:t>
            </a:r>
          </a:p>
          <a:p>
            <a:pPr lvl="1"/>
            <a:r>
              <a:rPr lang="en-US" dirty="0"/>
              <a:t>Thermoneutral environment- incubator</a:t>
            </a:r>
          </a:p>
          <a:p>
            <a:pPr lvl="1"/>
            <a:r>
              <a:rPr lang="en-US" dirty="0"/>
              <a:t>Iv fluids/nutrition</a:t>
            </a:r>
          </a:p>
          <a:p>
            <a:r>
              <a:rPr lang="en-US" dirty="0"/>
              <a:t>Respiratory support</a:t>
            </a:r>
          </a:p>
          <a:p>
            <a:pPr lvl="1"/>
            <a:r>
              <a:rPr lang="en-US" dirty="0"/>
              <a:t>O2/ CPAP/ Assisted ventilation </a:t>
            </a:r>
          </a:p>
          <a:p>
            <a:pPr marL="457200" lvl="1" indent="0">
              <a:buNone/>
            </a:pPr>
            <a:r>
              <a:rPr lang="en-US" dirty="0"/>
              <a:t>Aim – PaO2 around 50-70; SpO</a:t>
            </a:r>
            <a:r>
              <a:rPr lang="en-US" baseline="-25000" dirty="0"/>
              <a:t>2</a:t>
            </a:r>
            <a:r>
              <a:rPr lang="en-US" dirty="0"/>
              <a:t> between 91%-95%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09C4-20E5-A54C-87D4-9592A9B2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Surfactant replacement</a:t>
            </a:r>
          </a:p>
          <a:p>
            <a:pPr lvl="1"/>
            <a:r>
              <a:rPr lang="en-US"/>
              <a:t>Intra-tracheal (if intubation is necessary)</a:t>
            </a:r>
          </a:p>
          <a:p>
            <a:pPr lvl="1"/>
            <a:r>
              <a:rPr lang="en-US"/>
              <a:t>4mL KO</a:t>
            </a:r>
          </a:p>
          <a:p>
            <a:r>
              <a:rPr lang="en-US"/>
              <a:t>Other measures</a:t>
            </a:r>
          </a:p>
          <a:p>
            <a:pPr lvl="1"/>
            <a:r>
              <a:rPr lang="en-US"/>
              <a:t>Fluid management</a:t>
            </a:r>
          </a:p>
          <a:p>
            <a:pPr lvl="1"/>
            <a:r>
              <a:rPr lang="en-US"/>
              <a:t>Nutrition</a:t>
            </a:r>
          </a:p>
          <a:p>
            <a:pPr lvl="1"/>
            <a:r>
              <a:rPr lang="en-US"/>
              <a:t>Inotropes- dopamine </a:t>
            </a:r>
          </a:p>
          <a:p>
            <a:pPr lvl="1"/>
            <a:r>
              <a:rPr lang="en-US"/>
              <a:t>Antibiotics 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DDBB84-F645-344D-AA18-3BD11B7231A9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ET tube complication (block /dislodge)</a:t>
            </a:r>
          </a:p>
          <a:p>
            <a:r>
              <a:rPr lang="en-US"/>
              <a:t>Pneumothorax</a:t>
            </a:r>
            <a:endParaRPr lang="en-US" dirty="0"/>
          </a:p>
          <a:p>
            <a:r>
              <a:rPr lang="en-US" dirty="0"/>
              <a:t>Patent ductus arteriosus</a:t>
            </a:r>
          </a:p>
          <a:p>
            <a:r>
              <a:rPr lang="en-US" dirty="0"/>
              <a:t>Chronic lung disease / bronchopulmonary dysplasia</a:t>
            </a:r>
          </a:p>
          <a:p>
            <a:pPr lvl="1"/>
            <a:r>
              <a:rPr lang="en-US" dirty="0"/>
              <a:t>Requirement of &gt;21% O</a:t>
            </a:r>
            <a:r>
              <a:rPr lang="en-US" baseline="-25000" dirty="0"/>
              <a:t>2</a:t>
            </a:r>
            <a:r>
              <a:rPr lang="en-US" dirty="0"/>
              <a:t> for at least 28 days</a:t>
            </a:r>
          </a:p>
        </p:txBody>
      </p:sp>
    </p:spTree>
    <p:extLst>
      <p:ext uri="{BB962C8B-B14F-4D97-AF65-F5344CB8AC3E}">
        <p14:creationId xmlns:p14="http://schemas.microsoft.com/office/powerpoint/2010/main" val="92264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Antenatal steroids</a:t>
            </a:r>
          </a:p>
          <a:p>
            <a:pPr lvl="1"/>
            <a:r>
              <a:rPr lang="en-US" dirty="0"/>
              <a:t>Dexamethasone/betamethasone</a:t>
            </a:r>
          </a:p>
          <a:p>
            <a:pPr lvl="1"/>
            <a:r>
              <a:rPr lang="en-US" dirty="0"/>
              <a:t>2 doses</a:t>
            </a:r>
          </a:p>
          <a:p>
            <a:pPr lvl="1"/>
            <a:r>
              <a:rPr lang="en-US" dirty="0"/>
              <a:t>All mothers who threatens to deliver before 34 weeks of gestation</a:t>
            </a:r>
          </a:p>
          <a:p>
            <a:pPr lvl="1"/>
            <a:r>
              <a:rPr lang="en-US" dirty="0"/>
              <a:t>Also decreases the incidence of IVH, NEC and neurodevelopmental impairment</a:t>
            </a:r>
          </a:p>
        </p:txBody>
      </p:sp>
    </p:spTree>
    <p:extLst>
      <p:ext uri="{BB962C8B-B14F-4D97-AF65-F5344CB8AC3E}">
        <p14:creationId xmlns:p14="http://schemas.microsoft.com/office/powerpoint/2010/main" val="6776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hotos.smugmug.com/Imagesofasia/PhotoStories/Meemure-Sri-Lanka-Village/i-tXP6B25/1/L/Lakegala%20mountain%20in%20Meemure%20Village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9011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4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/>
              <a:t>A baby girl was delivered by elective LSCS at term.  The baby cried at birth. APGAR was 10 at 1 and 5 minutes.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/>
              <a:t>The baby develops tachypnea and grunting soon after birth.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What is the most likely diagnosis?</a:t>
            </a:r>
          </a:p>
        </p:txBody>
      </p:sp>
    </p:spTree>
    <p:extLst>
      <p:ext uri="{BB962C8B-B14F-4D97-AF65-F5344CB8AC3E}">
        <p14:creationId xmlns:p14="http://schemas.microsoft.com/office/powerpoint/2010/main" val="72519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Transient </a:t>
            </a:r>
            <a:r>
              <a:rPr lang="en-US" dirty="0" err="1"/>
              <a:t>tachypnoea</a:t>
            </a:r>
            <a:r>
              <a:rPr lang="en-US" dirty="0"/>
              <a:t> of the newborn</a:t>
            </a:r>
          </a:p>
        </p:txBody>
      </p:sp>
    </p:spTree>
    <p:extLst>
      <p:ext uri="{BB962C8B-B14F-4D97-AF65-F5344CB8AC3E}">
        <p14:creationId xmlns:p14="http://schemas.microsoft.com/office/powerpoint/2010/main" val="177017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/>
              <a:t>Incidence and pathogenesis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at </a:t>
            </a:r>
          </a:p>
          <a:p>
            <a:pPr lvl="1"/>
            <a:r>
              <a:rPr lang="en-US" dirty="0"/>
              <a:t>Term</a:t>
            </a:r>
          </a:p>
          <a:p>
            <a:pPr lvl="1"/>
            <a:r>
              <a:rPr lang="en-US" dirty="0"/>
              <a:t>Following LSCS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Is believed to be secondary to slow absorption of fetal lung fluid, resulting in decreased pulmonary compliance</a:t>
            </a:r>
          </a:p>
        </p:txBody>
      </p:sp>
    </p:spTree>
    <p:extLst>
      <p:ext uri="{BB962C8B-B14F-4D97-AF65-F5344CB8AC3E}">
        <p14:creationId xmlns:p14="http://schemas.microsoft.com/office/powerpoint/2010/main" val="251560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/>
              <a:t>Clinical /radiological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90600"/>
            <a:ext cx="8839200" cy="5638800"/>
          </a:xfrm>
        </p:spPr>
        <p:txBody>
          <a:bodyPr/>
          <a:lstStyle/>
          <a:p>
            <a:r>
              <a:rPr lang="en-US" dirty="0"/>
              <a:t>Respiratory distress soon after birth</a:t>
            </a:r>
          </a:p>
          <a:p>
            <a:pPr lvl="1"/>
            <a:r>
              <a:rPr lang="en-US"/>
              <a:t>Tachypnea*</a:t>
            </a:r>
            <a:endParaRPr lang="en-US" dirty="0"/>
          </a:p>
          <a:p>
            <a:pPr lvl="1"/>
            <a:r>
              <a:rPr lang="en-US" dirty="0"/>
              <a:t>expiratory grunting </a:t>
            </a:r>
          </a:p>
          <a:p>
            <a:pPr lvl="1"/>
            <a:r>
              <a:rPr lang="en-US" dirty="0"/>
              <a:t>recessions (mild)</a:t>
            </a:r>
          </a:p>
          <a:p>
            <a:r>
              <a:rPr lang="en-US" dirty="0"/>
              <a:t>Chest auscultation – normal </a:t>
            </a:r>
          </a:p>
          <a:p>
            <a:r>
              <a:rPr lang="en-US" dirty="0"/>
              <a:t>CXR – mild changes</a:t>
            </a:r>
          </a:p>
          <a:p>
            <a:pPr lvl="1"/>
            <a:r>
              <a:rPr lang="en-US" dirty="0"/>
              <a:t>prominent pulmonary vascular markings</a:t>
            </a:r>
          </a:p>
          <a:p>
            <a:pPr lvl="1"/>
            <a:r>
              <a:rPr lang="en-US" dirty="0"/>
              <a:t>fluid in the intralobar fissures</a:t>
            </a:r>
          </a:p>
          <a:p>
            <a:r>
              <a:rPr lang="en-US" dirty="0"/>
              <a:t>SpO</a:t>
            </a:r>
            <a:r>
              <a:rPr lang="en-US" baseline="-25000" dirty="0"/>
              <a:t>2</a:t>
            </a:r>
            <a:r>
              <a:rPr lang="en-US" dirty="0"/>
              <a:t> and blood gas – mild hypoxia/N</a:t>
            </a:r>
            <a:r>
              <a:rPr lang="en-US" baseline="-25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9898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respiratory distress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</a:t>
            </a:r>
          </a:p>
          <a:p>
            <a:pPr lvl="1"/>
            <a:r>
              <a:rPr lang="en-US" dirty="0"/>
              <a:t>Tachypnoea (RR&gt;60/min)</a:t>
            </a:r>
          </a:p>
          <a:p>
            <a:pPr lvl="1"/>
            <a:r>
              <a:rPr lang="en-US" dirty="0"/>
              <a:t>Recessions (ICR/</a:t>
            </a:r>
            <a:r>
              <a:rPr lang="en-US"/>
              <a:t>SCR) suprasternal</a:t>
            </a:r>
            <a:endParaRPr lang="en-US" dirty="0"/>
          </a:p>
          <a:p>
            <a:pPr lvl="1"/>
            <a:r>
              <a:rPr lang="en-US" dirty="0"/>
              <a:t>Grunting (expiratory)</a:t>
            </a:r>
          </a:p>
          <a:p>
            <a:pPr lvl="1"/>
            <a:r>
              <a:rPr lang="en-US"/>
              <a:t>Cyanosis (4%-6%)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6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Supportive</a:t>
            </a:r>
          </a:p>
          <a:p>
            <a:pPr lvl="1"/>
            <a:r>
              <a:rPr lang="en-US"/>
              <a:t>Themoneutal environment</a:t>
            </a:r>
          </a:p>
          <a:p>
            <a:pPr lvl="1"/>
            <a:r>
              <a:rPr lang="en-US"/>
              <a:t>Oxygen </a:t>
            </a:r>
            <a:r>
              <a:rPr lang="en-US" dirty="0"/>
              <a:t>(low oxygen requirement &lt;40%)</a:t>
            </a:r>
          </a:p>
          <a:p>
            <a:pPr lvl="1"/>
            <a:r>
              <a:rPr lang="en-US" dirty="0"/>
              <a:t>iv fluids</a:t>
            </a:r>
          </a:p>
          <a:p>
            <a:pPr lvl="1"/>
            <a:r>
              <a:rPr lang="en-US" dirty="0"/>
              <a:t>Antibiotics – until the possibility of sepsis/pneumonia excluded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Resolves within 3 days</a:t>
            </a:r>
          </a:p>
        </p:txBody>
      </p:sp>
    </p:spTree>
    <p:extLst>
      <p:ext uri="{BB962C8B-B14F-4D97-AF65-F5344CB8AC3E}">
        <p14:creationId xmlns:p14="http://schemas.microsoft.com/office/powerpoint/2010/main" val="219086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Congenital pneumonia</a:t>
            </a:r>
          </a:p>
        </p:txBody>
      </p:sp>
    </p:spTree>
    <p:extLst>
      <p:ext uri="{BB962C8B-B14F-4D97-AF65-F5344CB8AC3E}">
        <p14:creationId xmlns:p14="http://schemas.microsoft.com/office/powerpoint/2010/main" val="46005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Suspect in every newborn with respiratory distress</a:t>
            </a:r>
          </a:p>
          <a:p>
            <a:r>
              <a:rPr lang="en-US" dirty="0"/>
              <a:t>Aetiology – same as for neonatal sepsis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eg</a:t>
            </a:r>
            <a:r>
              <a:rPr lang="en-US" dirty="0"/>
              <a:t>: Group </a:t>
            </a:r>
            <a:r>
              <a:rPr lang="en-US"/>
              <a:t>B streptococcus,E.coli)</a:t>
            </a:r>
            <a:endParaRPr lang="en-US" dirty="0"/>
          </a:p>
          <a:p>
            <a:r>
              <a:rPr lang="en-US" dirty="0"/>
              <a:t>Risk factors (same as for early onset sepsis)</a:t>
            </a:r>
          </a:p>
          <a:p>
            <a:pPr lvl="1"/>
            <a:r>
              <a:rPr lang="en-US" dirty="0"/>
              <a:t>Prolonged rupture of membranes</a:t>
            </a:r>
          </a:p>
          <a:p>
            <a:pPr lvl="1"/>
            <a:r>
              <a:rPr lang="en-US" dirty="0" err="1"/>
              <a:t>Chorioamnionitis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3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9150350" cy="1143000"/>
          </a:xfrm>
        </p:spPr>
        <p:txBody>
          <a:bodyPr/>
          <a:lstStyle/>
          <a:p>
            <a:r>
              <a:rPr lang="en-US" dirty="0"/>
              <a:t>Clinical features &amp;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respiratory distress (onset variable) – gradually worsening</a:t>
            </a:r>
          </a:p>
          <a:p>
            <a:r>
              <a:rPr lang="en-US" dirty="0"/>
              <a:t>Other non-specific features of sepsis</a:t>
            </a:r>
          </a:p>
          <a:p>
            <a:pPr lvl="1"/>
            <a:r>
              <a:rPr lang="en-US" dirty="0"/>
              <a:t>Poor feeding, lethargy, irritability, unwell</a:t>
            </a:r>
          </a:p>
          <a:p>
            <a:r>
              <a:rPr lang="en-US" dirty="0"/>
              <a:t>Auscultation – difficult to appreciate</a:t>
            </a:r>
          </a:p>
          <a:p>
            <a:endParaRPr lang="en-US" dirty="0"/>
          </a:p>
          <a:p>
            <a:r>
              <a:rPr lang="en-US" dirty="0"/>
              <a:t>CXR- new infiltrates/opacities, effusions</a:t>
            </a:r>
          </a:p>
          <a:p>
            <a:r>
              <a:rPr lang="en-US" dirty="0"/>
              <a:t>Ix – FBC/CRP/</a:t>
            </a:r>
            <a:r>
              <a:rPr lang="en-US"/>
              <a:t>Blood culture*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pacs.net/repos/mpv3_repo/viz/full/0/11/14/11548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12447"/>
            <a:ext cx="4765964" cy="453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intechopen.com/source/html/44446/media/imag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17" y="1828800"/>
            <a:ext cx="436634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09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Antibiotics</a:t>
            </a:r>
          </a:p>
          <a:p>
            <a:pPr lvl="1"/>
            <a:r>
              <a:rPr lang="en-US"/>
              <a:t>Themoneutal environment</a:t>
            </a:r>
          </a:p>
          <a:p>
            <a:pPr lvl="1"/>
            <a:r>
              <a:rPr lang="en-US"/>
              <a:t>Penicillin</a:t>
            </a:r>
            <a:r>
              <a:rPr lang="en-US" dirty="0"/>
              <a:t>/ampicillin </a:t>
            </a:r>
          </a:p>
          <a:p>
            <a:pPr marL="457200" lvl="1" indent="0">
              <a:buNone/>
            </a:pPr>
            <a:r>
              <a:rPr lang="en-US" dirty="0"/>
              <a:t>			+</a:t>
            </a:r>
          </a:p>
          <a:p>
            <a:pPr lvl="1"/>
            <a:r>
              <a:rPr lang="en-US" dirty="0"/>
              <a:t>Gentamicin / cefotaxime</a:t>
            </a:r>
          </a:p>
          <a:p>
            <a:r>
              <a:rPr lang="en-US" dirty="0"/>
              <a:t>Supportive treatment</a:t>
            </a:r>
          </a:p>
          <a:p>
            <a:pPr lvl="1"/>
            <a:r>
              <a:rPr lang="en-US" dirty="0"/>
              <a:t>Respiratory support (oxygen, CPAP, ventilation)</a:t>
            </a:r>
          </a:p>
          <a:p>
            <a:pPr lvl="1"/>
            <a:r>
              <a:rPr lang="en-US" dirty="0"/>
              <a:t>Fluids (iv/oral)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73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1000" y="2286000"/>
            <a:ext cx="8229600" cy="1828800"/>
          </a:xfrm>
        </p:spPr>
        <p:txBody>
          <a:bodyPr/>
          <a:lstStyle/>
          <a:p>
            <a:r>
              <a:rPr lang="en-US" dirty="0"/>
              <a:t>End of part 1</a:t>
            </a:r>
          </a:p>
        </p:txBody>
      </p:sp>
    </p:spTree>
    <p:extLst>
      <p:ext uri="{BB962C8B-B14F-4D97-AF65-F5344CB8AC3E}">
        <p14:creationId xmlns:p14="http://schemas.microsoft.com/office/powerpoint/2010/main" val="422340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Sachith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Mettananda</a:t>
            </a:r>
            <a:endParaRPr lang="en-US" altLang="en-US" sz="4000" b="1" dirty="0"/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/>
              <a:t>2016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/>
              <a:t>Respiratory distress in neonates – Part 2</a:t>
            </a:r>
          </a:p>
        </p:txBody>
      </p:sp>
    </p:spTree>
    <p:extLst>
      <p:ext uri="{BB962C8B-B14F-4D97-AF65-F5344CB8AC3E}">
        <p14:creationId xmlns:p14="http://schemas.microsoft.com/office/powerpoint/2010/main" val="258477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part 1...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2" y="9144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baby boy was delivered by emergency LSCS due to fetal distress at 29 weeks of POA.  The baby cried at birth. APGAR 7,8 and 8 at 1, 5 and 10 minutes.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baby develops respiratory distress soon after birth.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What is the most likely diagnosis?</a:t>
            </a:r>
          </a:p>
        </p:txBody>
      </p:sp>
    </p:spTree>
    <p:extLst>
      <p:ext uri="{BB962C8B-B14F-4D97-AF65-F5344CB8AC3E}">
        <p14:creationId xmlns:p14="http://schemas.microsoft.com/office/powerpoint/2010/main" val="354589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part 1…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/>
              <a:t>A baby girl was delivered by elective LSCS at term.  The baby cried at birth. APGAR was 10 at 1 and 5 minutes.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/>
              <a:t>The baby develops tachypnea and grunting soon after birth.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What is the most likely diagnosis?</a:t>
            </a:r>
          </a:p>
        </p:txBody>
      </p:sp>
    </p:spTree>
    <p:extLst>
      <p:ext uri="{BB962C8B-B14F-4D97-AF65-F5344CB8AC3E}">
        <p14:creationId xmlns:p14="http://schemas.microsoft.com/office/powerpoint/2010/main" val="69462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229600" cy="1143000"/>
          </a:xfrm>
        </p:spPr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2" y="9144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baby boy was delivered by emergency LSCS due to fetal distress at 29 weeks of POA.  The baby cried at birth. APGAR 7,8 and 8 at 1, 5 and 10 minutes.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baby develops respiratory distress soon after birth.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What is the most likely diagnosis?</a:t>
            </a:r>
          </a:p>
        </p:txBody>
      </p:sp>
    </p:spTree>
    <p:extLst>
      <p:ext uri="{BB962C8B-B14F-4D97-AF65-F5344CB8AC3E}">
        <p14:creationId xmlns:p14="http://schemas.microsoft.com/office/powerpoint/2010/main" val="1904353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part 1 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Surfactant deficient lung disease</a:t>
            </a:r>
          </a:p>
          <a:p>
            <a:r>
              <a:rPr lang="en-US" dirty="0"/>
              <a:t>Transient </a:t>
            </a:r>
            <a:r>
              <a:rPr lang="en-US" dirty="0" err="1"/>
              <a:t>tachypnoea</a:t>
            </a:r>
            <a:r>
              <a:rPr lang="en-US" dirty="0"/>
              <a:t> of the newborn</a:t>
            </a:r>
          </a:p>
          <a:p>
            <a:r>
              <a:rPr lang="en-US" dirty="0"/>
              <a:t>Congenital pneumonia</a:t>
            </a:r>
          </a:p>
        </p:txBody>
      </p:sp>
    </p:spTree>
    <p:extLst>
      <p:ext uri="{BB962C8B-B14F-4D97-AF65-F5344CB8AC3E}">
        <p14:creationId xmlns:p14="http://schemas.microsoft.com/office/powerpoint/2010/main" val="1237132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/>
              <a:t>A baby boy was delivered by emergency LSCS at term due to </a:t>
            </a:r>
            <a:r>
              <a:rPr lang="en-US" dirty="0" err="1"/>
              <a:t>foetal</a:t>
            </a:r>
            <a:r>
              <a:rPr lang="en-US" dirty="0"/>
              <a:t> distress.  Liquor was meconium stained. Baby did not cry at birth. APGAR was 5, 6 and 7 at 1, 5 and 10 minutes.</a:t>
            </a:r>
          </a:p>
          <a:p>
            <a:pPr marL="0" indent="0" eaLnBrk="1" hangingPunct="1">
              <a:buFontTx/>
              <a:buNone/>
            </a:pPr>
            <a:r>
              <a:rPr lang="en-US" dirty="0"/>
              <a:t>Baby develops respiratory distress soon after birth.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What is the most likely diagnosis?</a:t>
            </a:r>
          </a:p>
        </p:txBody>
      </p:sp>
    </p:spTree>
    <p:extLst>
      <p:ext uri="{BB962C8B-B14F-4D97-AF65-F5344CB8AC3E}">
        <p14:creationId xmlns:p14="http://schemas.microsoft.com/office/powerpoint/2010/main" val="342096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Meconium aspiration syndrome</a:t>
            </a:r>
          </a:p>
        </p:txBody>
      </p:sp>
    </p:spTree>
    <p:extLst>
      <p:ext uri="{BB962C8B-B14F-4D97-AF65-F5344CB8AC3E}">
        <p14:creationId xmlns:p14="http://schemas.microsoft.com/office/powerpoint/2010/main" val="261511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 and post-term infants</a:t>
            </a:r>
          </a:p>
          <a:p>
            <a:r>
              <a:rPr lang="en-US" dirty="0"/>
              <a:t>MAS occur in 5% of infants delivered through meconium</a:t>
            </a:r>
          </a:p>
        </p:txBody>
      </p:sp>
    </p:spTree>
    <p:extLst>
      <p:ext uri="{BB962C8B-B14F-4D97-AF65-F5344CB8AC3E}">
        <p14:creationId xmlns:p14="http://schemas.microsoft.com/office/powerpoint/2010/main" val="1766240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1006824"/>
            <a:ext cx="4897582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Meconium stained amniotic fluid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477" y="2288370"/>
            <a:ext cx="3394941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Meconium aspiration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22" y="3181621"/>
            <a:ext cx="328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Chemical pneumonitis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533" y="315527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Airway obstruction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18" y="3739450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0267" y="3753582"/>
            <a:ext cx="1194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345" y="4407655"/>
            <a:ext cx="191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Atelectasis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4445493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Air trapping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250" y="5887214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V/Q mismatch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2877" y="5188576"/>
            <a:ext cx="17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Air leaks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9154" y="5517883"/>
            <a:ext cx="21509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Hypoxia</a:t>
            </a:r>
          </a:p>
          <a:p>
            <a:pPr algn="ctr"/>
            <a:r>
              <a:rPr lang="en-US" sz="2400" dirty="0"/>
              <a:t>Hypercapnia</a:t>
            </a:r>
          </a:p>
          <a:p>
            <a:pPr algn="ctr"/>
            <a:r>
              <a:rPr lang="en-US" sz="2400" dirty="0"/>
              <a:t>Acidosis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337050" y="1510054"/>
            <a:ext cx="0" cy="6651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4453947" y="1542227"/>
            <a:ext cx="399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In-utero gasping</a:t>
            </a:r>
          </a:p>
          <a:p>
            <a:r>
              <a:rPr lang="en-US" dirty="0"/>
              <a:t>Post-partum aspiration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3657599" y="4173946"/>
            <a:ext cx="0" cy="3861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389418" y="2763890"/>
            <a:ext cx="630382" cy="4342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2756477" y="2750035"/>
            <a:ext cx="704705" cy="4481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143000" y="4869319"/>
            <a:ext cx="0" cy="1017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143000" y="4158184"/>
            <a:ext cx="0" cy="3427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3657599" y="4869320"/>
            <a:ext cx="0" cy="4572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954982" y="3681877"/>
            <a:ext cx="0" cy="1672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99161" y="3502060"/>
            <a:ext cx="440675" cy="3181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1295400" y="3549214"/>
            <a:ext cx="415635" cy="204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2420504" y="6118046"/>
            <a:ext cx="4361296" cy="946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4600863" y="5517883"/>
            <a:ext cx="2180937" cy="369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6706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9226550" cy="1143000"/>
          </a:xfrm>
        </p:spPr>
        <p:txBody>
          <a:bodyPr/>
          <a:lstStyle/>
          <a:p>
            <a:r>
              <a:rPr lang="en-US" dirty="0"/>
              <a:t>Clinical features &amp;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Delivered through meconium stained liquor</a:t>
            </a:r>
          </a:p>
          <a:p>
            <a:r>
              <a:rPr lang="en-US" dirty="0"/>
              <a:t>Respiratory distress - soon after birth</a:t>
            </a:r>
          </a:p>
          <a:p>
            <a:r>
              <a:rPr lang="en-US" dirty="0"/>
              <a:t>Over-distension of chest</a:t>
            </a:r>
          </a:p>
          <a:p>
            <a:endParaRPr lang="en-US" dirty="0"/>
          </a:p>
          <a:p>
            <a:r>
              <a:rPr lang="en-US" dirty="0"/>
              <a:t>Pneumothorax, pneumomediastinum</a:t>
            </a:r>
          </a:p>
          <a:p>
            <a:r>
              <a:rPr lang="en-US" dirty="0"/>
              <a:t>Persistent pulmonary hypertension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99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earningradiology.com/caseofweek/caseoftheweekpix/cow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7769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889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638800"/>
          </a:xfrm>
        </p:spPr>
        <p:txBody>
          <a:bodyPr/>
          <a:lstStyle/>
          <a:p>
            <a:r>
              <a:rPr lang="en-US" dirty="0"/>
              <a:t>At delivery</a:t>
            </a:r>
          </a:p>
          <a:p>
            <a:pPr lvl="1"/>
            <a:r>
              <a:rPr lang="en-US" dirty="0"/>
              <a:t>Depressed infants who are not breathing</a:t>
            </a:r>
          </a:p>
          <a:p>
            <a:pPr lvl="2"/>
            <a:r>
              <a:rPr lang="en-US" dirty="0"/>
              <a:t>Immediate intubation and suctioning via ET tube followed by resuscitation</a:t>
            </a:r>
          </a:p>
          <a:p>
            <a:pPr lvl="1"/>
            <a:r>
              <a:rPr lang="en-US" dirty="0"/>
              <a:t>Vigorous infants</a:t>
            </a:r>
          </a:p>
          <a:p>
            <a:pPr lvl="2"/>
            <a:r>
              <a:rPr lang="en-US" dirty="0"/>
              <a:t>Normal newborn care</a:t>
            </a:r>
          </a:p>
          <a:p>
            <a:r>
              <a:rPr lang="en-US" dirty="0"/>
              <a:t>Respiratory supportive care</a:t>
            </a:r>
          </a:p>
          <a:p>
            <a:pPr lvl="1"/>
            <a:r>
              <a:rPr lang="en-US" dirty="0"/>
              <a:t>O</a:t>
            </a:r>
            <a:r>
              <a:rPr lang="en-US" baseline="-25000" dirty="0"/>
              <a:t>2</a:t>
            </a:r>
            <a:r>
              <a:rPr lang="en-US" dirty="0"/>
              <a:t> , ventilation, ECMO</a:t>
            </a:r>
          </a:p>
          <a:p>
            <a:r>
              <a:rPr lang="en-US" dirty="0"/>
              <a:t>Other supportive care</a:t>
            </a:r>
          </a:p>
          <a:p>
            <a:pPr lvl="1"/>
            <a:r>
              <a:rPr lang="en-US" dirty="0"/>
              <a:t>Incubator/fluids/monitoring</a:t>
            </a:r>
          </a:p>
        </p:txBody>
      </p:sp>
    </p:spTree>
    <p:extLst>
      <p:ext uri="{BB962C8B-B14F-4D97-AF65-F5344CB8AC3E}">
        <p14:creationId xmlns:p14="http://schemas.microsoft.com/office/powerpoint/2010/main" val="2277600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01468" y="9906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11000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dirty="0"/>
              <a:t>A baby girl is being ventilated for SDLD. The baby was stable in the ventilator for 24 hours but suddenly deteriorated with persistent desaturation.</a:t>
            </a:r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What are the likely causes?</a:t>
            </a:r>
          </a:p>
        </p:txBody>
      </p:sp>
    </p:spTree>
    <p:extLst>
      <p:ext uri="{BB962C8B-B14F-4D97-AF65-F5344CB8AC3E}">
        <p14:creationId xmlns:p14="http://schemas.microsoft.com/office/powerpoint/2010/main" val="165820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Pneumothorax</a:t>
            </a:r>
          </a:p>
        </p:txBody>
      </p:sp>
    </p:spTree>
    <p:extLst>
      <p:ext uri="{BB962C8B-B14F-4D97-AF65-F5344CB8AC3E}">
        <p14:creationId xmlns:p14="http://schemas.microsoft.com/office/powerpoint/2010/main" val="209476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Surfactant deficient lung disease</a:t>
            </a:r>
            <a:br>
              <a:rPr lang="en-US" dirty="0"/>
            </a:br>
            <a:r>
              <a:rPr lang="en-US" dirty="0"/>
              <a:t>(Respiratory distress syndrome) </a:t>
            </a:r>
          </a:p>
        </p:txBody>
      </p:sp>
    </p:spTree>
    <p:extLst>
      <p:ext uri="{BB962C8B-B14F-4D97-AF65-F5344CB8AC3E}">
        <p14:creationId xmlns:p14="http://schemas.microsoft.com/office/powerpoint/2010/main" val="1780292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manifestation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2218"/>
            <a:ext cx="8839200" cy="5638800"/>
          </a:xfrm>
        </p:spPr>
        <p:txBody>
          <a:bodyPr/>
          <a:lstStyle/>
          <a:p>
            <a:r>
              <a:rPr lang="en-US" dirty="0"/>
              <a:t>Sudden/gradual onset resp. distress</a:t>
            </a:r>
          </a:p>
          <a:p>
            <a:r>
              <a:rPr lang="en-US" dirty="0"/>
              <a:t>In the affected side</a:t>
            </a:r>
          </a:p>
          <a:p>
            <a:pPr lvl="1"/>
            <a:r>
              <a:rPr lang="en-US" dirty="0"/>
              <a:t>Reduced chest movements</a:t>
            </a:r>
          </a:p>
          <a:p>
            <a:pPr lvl="1"/>
            <a:r>
              <a:rPr lang="en-US" dirty="0" err="1"/>
              <a:t>Hyperresonance</a:t>
            </a:r>
            <a:endParaRPr lang="en-US" dirty="0"/>
          </a:p>
          <a:p>
            <a:pPr lvl="1"/>
            <a:r>
              <a:rPr lang="en-US" dirty="0"/>
              <a:t>Diminished/ absent breath sounds</a:t>
            </a:r>
          </a:p>
          <a:p>
            <a:r>
              <a:rPr lang="en-US" dirty="0"/>
              <a:t>Mediastinal deviation</a:t>
            </a:r>
          </a:p>
          <a:p>
            <a:r>
              <a:rPr lang="en-US" dirty="0" err="1"/>
              <a:t>Transillumination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4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scisociety.com/articles/2014/41/1/images/JSciSoc_2014_41_1_61_126763_u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8564233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15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Asymptomatic</a:t>
            </a:r>
          </a:p>
          <a:p>
            <a:pPr lvl="1"/>
            <a:r>
              <a:rPr lang="en-US" dirty="0"/>
              <a:t>Observation </a:t>
            </a:r>
          </a:p>
          <a:p>
            <a:pPr lvl="1"/>
            <a:r>
              <a:rPr lang="en-US" dirty="0"/>
              <a:t>100% oxygen (in term babies)</a:t>
            </a:r>
          </a:p>
          <a:p>
            <a:r>
              <a:rPr lang="en-US" dirty="0"/>
              <a:t>Severe/symptomatic</a:t>
            </a:r>
          </a:p>
          <a:p>
            <a:pPr lvl="1"/>
            <a:r>
              <a:rPr lang="en-US" dirty="0"/>
              <a:t>Needle thoracocentisis and</a:t>
            </a:r>
          </a:p>
          <a:p>
            <a:pPr lvl="1"/>
            <a:r>
              <a:rPr lang="en-US" dirty="0"/>
              <a:t>Intercostal tube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69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Congenital diaphragmatic hernia</a:t>
            </a:r>
          </a:p>
        </p:txBody>
      </p:sp>
    </p:spTree>
    <p:extLst>
      <p:ext uri="{BB962C8B-B14F-4D97-AF65-F5344CB8AC3E}">
        <p14:creationId xmlns:p14="http://schemas.microsoft.com/office/powerpoint/2010/main" val="2644727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638800"/>
          </a:xfrm>
        </p:spPr>
        <p:txBody>
          <a:bodyPr/>
          <a:lstStyle/>
          <a:p>
            <a:r>
              <a:rPr lang="en-US" dirty="0"/>
              <a:t>Herniation of abdominal contents through a defect in the diaphragm</a:t>
            </a:r>
          </a:p>
          <a:p>
            <a:r>
              <a:rPr lang="en-US" dirty="0"/>
              <a:t>Defect can be</a:t>
            </a:r>
          </a:p>
          <a:p>
            <a:pPr lvl="1"/>
            <a:r>
              <a:rPr lang="en-US" dirty="0"/>
              <a:t>Posterolateral – </a:t>
            </a:r>
            <a:r>
              <a:rPr lang="en-US" dirty="0" err="1"/>
              <a:t>Bochdalek</a:t>
            </a:r>
            <a:r>
              <a:rPr lang="en-US" dirty="0"/>
              <a:t> (90%)</a:t>
            </a:r>
          </a:p>
          <a:p>
            <a:pPr lvl="2"/>
            <a:r>
              <a:rPr lang="en-US" dirty="0"/>
              <a:t>80-90% in the left side</a:t>
            </a:r>
          </a:p>
          <a:p>
            <a:pPr lvl="1"/>
            <a:r>
              <a:rPr lang="en-US" dirty="0"/>
              <a:t>Retrosternal – Morgagni</a:t>
            </a:r>
          </a:p>
          <a:p>
            <a:pPr lvl="1"/>
            <a:r>
              <a:rPr lang="en-US" dirty="0" err="1"/>
              <a:t>Paraoesophageal</a:t>
            </a:r>
            <a:endParaRPr lang="en-US" dirty="0"/>
          </a:p>
          <a:p>
            <a:pPr lvl="1"/>
            <a:r>
              <a:rPr lang="en-US" dirty="0"/>
              <a:t>Hiatal</a:t>
            </a:r>
          </a:p>
          <a:p>
            <a:r>
              <a:rPr lang="en-US" dirty="0"/>
              <a:t>Associated with pulmonary hypoplasia – major determinant of outcome</a:t>
            </a:r>
          </a:p>
        </p:txBody>
      </p:sp>
    </p:spTree>
    <p:extLst>
      <p:ext uri="{BB962C8B-B14F-4D97-AF65-F5344CB8AC3E}">
        <p14:creationId xmlns:p14="http://schemas.microsoft.com/office/powerpoint/2010/main" val="19533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Antenatal</a:t>
            </a:r>
          </a:p>
          <a:p>
            <a:pPr lvl="1"/>
            <a:r>
              <a:rPr lang="en-US" dirty="0"/>
              <a:t>Ultrasound scan  between 16-24 weeks</a:t>
            </a:r>
          </a:p>
          <a:p>
            <a:r>
              <a:rPr lang="en-US" dirty="0"/>
              <a:t>Postnatal </a:t>
            </a:r>
          </a:p>
          <a:p>
            <a:pPr lvl="1"/>
            <a:r>
              <a:rPr lang="en-US" dirty="0"/>
              <a:t>Respiratory distress (onset variable)</a:t>
            </a:r>
          </a:p>
          <a:p>
            <a:pPr lvl="1"/>
            <a:r>
              <a:rPr lang="en-US" dirty="0"/>
              <a:t>Scaphoid abdomen</a:t>
            </a:r>
          </a:p>
          <a:p>
            <a:pPr lvl="1"/>
            <a:r>
              <a:rPr lang="en-US" dirty="0"/>
              <a:t>Displaced apex beat</a:t>
            </a:r>
          </a:p>
          <a:p>
            <a:pPr lvl="1"/>
            <a:r>
              <a:rPr lang="en-US" dirty="0"/>
              <a:t>Diminished breath sounds </a:t>
            </a:r>
          </a:p>
          <a:p>
            <a:pPr lvl="1"/>
            <a:r>
              <a:rPr lang="en-US" dirty="0"/>
              <a:t>Bowel sounds in chest</a:t>
            </a:r>
          </a:p>
        </p:txBody>
      </p:sp>
    </p:spTree>
    <p:extLst>
      <p:ext uri="{BB962C8B-B14F-4D97-AF65-F5344CB8AC3E}">
        <p14:creationId xmlns:p14="http://schemas.microsoft.com/office/powerpoint/2010/main" val="4279462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839200" cy="5638800"/>
          </a:xfrm>
        </p:spPr>
        <p:txBody>
          <a:bodyPr/>
          <a:lstStyle/>
          <a:p>
            <a:r>
              <a:rPr lang="en-US" dirty="0"/>
              <a:t>CXR with an NG tube in situ</a:t>
            </a:r>
          </a:p>
        </p:txBody>
      </p:sp>
      <p:pic>
        <p:nvPicPr>
          <p:cNvPr id="4" name="Picture 2" descr="http://images.radiopaedia.org/images/25255/289ec63ba8748044e07568d673abd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57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</a:t>
            </a:r>
          </a:p>
          <a:p>
            <a:pPr lvl="1"/>
            <a:r>
              <a:rPr lang="en-US" dirty="0"/>
              <a:t>Aggressive respiratory support</a:t>
            </a:r>
          </a:p>
          <a:p>
            <a:pPr lvl="2"/>
            <a:r>
              <a:rPr lang="en-US" dirty="0"/>
              <a:t>Immediate intubation (avoid bag and mask ventilation)</a:t>
            </a:r>
          </a:p>
          <a:p>
            <a:pPr lvl="2"/>
            <a:r>
              <a:rPr lang="en-US" dirty="0"/>
              <a:t>Ventilation – SIMV, HFOV, ECMO</a:t>
            </a:r>
          </a:p>
          <a:p>
            <a:pPr lvl="1"/>
            <a:r>
              <a:rPr lang="en-US" dirty="0"/>
              <a:t>Supportive care </a:t>
            </a:r>
          </a:p>
          <a:p>
            <a:pPr lvl="2"/>
            <a:r>
              <a:rPr lang="en-US" dirty="0"/>
              <a:t>NBM</a:t>
            </a:r>
          </a:p>
          <a:p>
            <a:pPr lvl="2"/>
            <a:r>
              <a:rPr lang="en-US" dirty="0"/>
              <a:t>NG tube decompression</a:t>
            </a:r>
          </a:p>
          <a:p>
            <a:pPr lvl="2"/>
            <a:r>
              <a:rPr lang="en-US" dirty="0"/>
              <a:t>Iv fluids</a:t>
            </a:r>
          </a:p>
          <a:p>
            <a:pPr lvl="2"/>
            <a:r>
              <a:rPr lang="en-US" dirty="0" err="1"/>
              <a:t>Thermoneutroal</a:t>
            </a:r>
            <a:r>
              <a:rPr lang="en-US" dirty="0"/>
              <a:t> </a:t>
            </a:r>
            <a:r>
              <a:rPr lang="en-US" dirty="0" err="1"/>
              <a:t>enviornment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Surgical repair</a:t>
            </a:r>
          </a:p>
          <a:p>
            <a:pPr lvl="1"/>
            <a:r>
              <a:rPr lang="en-US" dirty="0"/>
              <a:t>After initial stabilization – usually after 48 hours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52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Congenital </a:t>
            </a:r>
            <a:r>
              <a:rPr lang="en-US" dirty="0"/>
              <a:t>malformations of the lungs</a:t>
            </a:r>
          </a:p>
          <a:p>
            <a:r>
              <a:rPr lang="en-US" dirty="0"/>
              <a:t>Pulmonary hemorrhage</a:t>
            </a:r>
          </a:p>
          <a:p>
            <a:r>
              <a:rPr lang="en-US" dirty="0"/>
              <a:t>Persistent pulmonary hypertension of newborn</a:t>
            </a:r>
          </a:p>
          <a:p>
            <a:r>
              <a:rPr lang="en-US"/>
              <a:t>Congenital cyanotic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in premature infants</a:t>
            </a:r>
          </a:p>
          <a:p>
            <a:r>
              <a:rPr lang="en-US" dirty="0"/>
              <a:t>Risk inversely related to POA and BW</a:t>
            </a:r>
          </a:p>
          <a:p>
            <a:pPr marL="457200" lvl="1" indent="0">
              <a:buNone/>
            </a:pPr>
            <a:r>
              <a:rPr lang="en-US" dirty="0"/>
              <a:t>&lt;28 weeks 	: 60-80%</a:t>
            </a:r>
          </a:p>
          <a:p>
            <a:pPr marL="457200" lvl="1" indent="0">
              <a:buNone/>
            </a:pPr>
            <a:r>
              <a:rPr lang="en-US" dirty="0"/>
              <a:t>32-36 weeks : 15-30%</a:t>
            </a:r>
          </a:p>
          <a:p>
            <a:pPr marL="457200" lvl="1" indent="0">
              <a:buNone/>
            </a:pPr>
            <a:r>
              <a:rPr lang="en-US" dirty="0"/>
              <a:t>&gt; 37 weeks	: very rarely</a:t>
            </a:r>
          </a:p>
        </p:txBody>
      </p:sp>
    </p:spTree>
    <p:extLst>
      <p:ext uri="{BB962C8B-B14F-4D97-AF65-F5344CB8AC3E}">
        <p14:creationId xmlns:p14="http://schemas.microsoft.com/office/powerpoint/2010/main" val="3254025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FDB-D9E5-1A40-9748-84C307ED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Congenital heart disease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68F78-9D96-F345-A28B-377582F2FC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550" y="1056448"/>
            <a:ext cx="8839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Some are diagnosed antenatally</a:t>
            </a:r>
          </a:p>
          <a:p>
            <a:pPr algn="l"/>
            <a:r>
              <a:rPr lang="en-US"/>
              <a:t>Postnatal presentations</a:t>
            </a:r>
          </a:p>
          <a:p>
            <a:pPr lvl="2"/>
            <a:r>
              <a:rPr lang="en-US"/>
              <a:t>Cyanosis – cyanotic CHD</a:t>
            </a:r>
          </a:p>
          <a:p>
            <a:pPr lvl="2"/>
            <a:r>
              <a:rPr lang="en-US"/>
              <a:t>Respiratory distress-TAPVD, Lrft ventricular outflow tract obstruction</a:t>
            </a:r>
          </a:p>
          <a:p>
            <a:pPr algn="l"/>
            <a:r>
              <a:rPr lang="en-US"/>
              <a:t>Hyperoxia test</a:t>
            </a:r>
          </a:p>
          <a:p>
            <a:pPr lvl="2"/>
            <a:r>
              <a:rPr lang="en-US"/>
              <a:t>Check PaO</a:t>
            </a:r>
            <a:r>
              <a:rPr lang="en-US" baseline="-25000"/>
              <a:t>2</a:t>
            </a:r>
            <a:r>
              <a:rPr lang="en-US"/>
              <a:t> in the right radial artery before and after 100 percent oxygen for 10 min</a:t>
            </a:r>
          </a:p>
          <a:p>
            <a:pPr lvl="2"/>
            <a:r>
              <a:rPr lang="en-US"/>
              <a:t>Rise in PaO</a:t>
            </a:r>
            <a:r>
              <a:rPr lang="en-US" baseline="-25000"/>
              <a:t>2 </a:t>
            </a:r>
            <a:r>
              <a:rPr lang="en-US"/>
              <a:t>to a level &gt;150mmHg suggests pulmonary disease</a:t>
            </a:r>
          </a:p>
        </p:txBody>
      </p:sp>
    </p:spTree>
    <p:extLst>
      <p:ext uri="{BB962C8B-B14F-4D97-AF65-F5344CB8AC3E}">
        <p14:creationId xmlns:p14="http://schemas.microsoft.com/office/powerpoint/2010/main" val="2595694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DF517F-711C-924C-8230-02CD66E88F1F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/>
              <a:t>Persistent pulmonary hypertension of newborn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02CBF72-1BC4-4E49-8461-5469E7F76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79" y="1219200"/>
            <a:ext cx="5826816" cy="525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74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CCE7-6620-7142-B8CD-2EF7FE53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pulmonary hypertension of newborn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92E6E6-F57B-0A4C-B193-BEF06C534B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6615" y="1443841"/>
            <a:ext cx="8547238" cy="38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Causes</a:t>
            </a:r>
          </a:p>
          <a:p>
            <a:pPr lvl="2"/>
            <a:r>
              <a:rPr lang="en-US"/>
              <a:t>Meconium aspiration syndrome</a:t>
            </a:r>
          </a:p>
          <a:p>
            <a:pPr lvl="2"/>
            <a:r>
              <a:rPr lang="en-US"/>
              <a:t>Congenital pneumonia</a:t>
            </a:r>
          </a:p>
          <a:p>
            <a:pPr lvl="2"/>
            <a:r>
              <a:rPr lang="en-US"/>
              <a:t>SDLD</a:t>
            </a:r>
          </a:p>
          <a:p>
            <a:pPr lvl="2"/>
            <a:r>
              <a:rPr lang="en-US"/>
              <a:t>Congenital diaphragmatic herania</a:t>
            </a:r>
          </a:p>
          <a:p>
            <a:pPr lvl="2"/>
            <a:r>
              <a:rPr lang="en-US"/>
              <a:t>Pulmonary hypoplasia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6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B2E-92F2-3B46-8653-831C244C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pulmonary hypertension of newborn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05F4581-9BD2-014A-9679-9BA40AD0629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2400" y="1602271"/>
            <a:ext cx="8839200" cy="381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Clinical features</a:t>
            </a:r>
          </a:p>
          <a:p>
            <a:pPr lvl="3"/>
            <a:r>
              <a:rPr lang="en-US" sz="2800"/>
              <a:t>Respiratory distress</a:t>
            </a:r>
          </a:p>
          <a:p>
            <a:pPr lvl="3"/>
            <a:r>
              <a:rPr lang="en-US" sz="2800"/>
              <a:t>Differential cyanosis</a:t>
            </a:r>
          </a:p>
          <a:p>
            <a:pPr lvl="3"/>
            <a:r>
              <a:rPr lang="en-US" sz="2800"/>
              <a:t>Prominent precordial impulse </a:t>
            </a:r>
          </a:p>
          <a:p>
            <a:pPr lvl="3"/>
            <a:r>
              <a:rPr lang="en-US" sz="2800"/>
              <a:t>Pulse oximetry- Difference in SpO</a:t>
            </a:r>
            <a:r>
              <a:rPr lang="en-US" sz="2800" baseline="-25000"/>
              <a:t>2 </a:t>
            </a:r>
            <a:r>
              <a:rPr lang="en-US" sz="2800"/>
              <a:t>pre- and postductal</a:t>
            </a:r>
          </a:p>
          <a:p>
            <a:pPr algn="l"/>
            <a:r>
              <a:rPr lang="en-US"/>
              <a:t>Management </a:t>
            </a:r>
          </a:p>
        </p:txBody>
      </p:sp>
    </p:spTree>
    <p:extLst>
      <p:ext uri="{BB962C8B-B14F-4D97-AF65-F5344CB8AC3E}">
        <p14:creationId xmlns:p14="http://schemas.microsoft.com/office/powerpoint/2010/main" val="279803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9D9F-232E-0B48-B7BE-0D4ECB53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42B246-7A5F-5949-9449-AD7008CE67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7545" y="1074669"/>
            <a:ext cx="822960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At delivery</a:t>
            </a:r>
          </a:p>
          <a:p>
            <a:pPr lvl="2"/>
            <a:r>
              <a:rPr lang="en-US"/>
              <a:t>Routine newborn care or neonatal resuscitation</a:t>
            </a:r>
          </a:p>
          <a:p>
            <a:pPr algn="l"/>
            <a:r>
              <a:rPr lang="en-US"/>
              <a:t>Respiratory supportive care</a:t>
            </a:r>
          </a:p>
          <a:p>
            <a:pPr lvl="2"/>
            <a:r>
              <a:rPr lang="en-US"/>
              <a:t>Supplemental O</a:t>
            </a:r>
            <a:r>
              <a:rPr lang="en-US" baseline="-25000"/>
              <a:t>2 </a:t>
            </a:r>
            <a:r>
              <a:rPr lang="en-US"/>
              <a:t>(Head box/ NPO)</a:t>
            </a:r>
          </a:p>
          <a:p>
            <a:pPr lvl="2"/>
            <a:r>
              <a:rPr lang="en-US"/>
              <a:t>Asssisted ventilation – CPAP or SIMV</a:t>
            </a:r>
          </a:p>
          <a:p>
            <a:pPr lvl="2"/>
            <a:r>
              <a:rPr lang="en-US"/>
              <a:t>Exatracorporeal membrane oxygenation (ECMO)</a:t>
            </a:r>
          </a:p>
          <a:p>
            <a:pPr algn="l"/>
            <a:r>
              <a:rPr lang="en-US"/>
              <a:t>Sedation – Morphine or Fentanyl</a:t>
            </a:r>
          </a:p>
          <a:p>
            <a:pPr algn="l"/>
            <a:r>
              <a:rPr lang="en-US"/>
              <a:t>Surfactant – in severe disease</a:t>
            </a:r>
          </a:p>
        </p:txBody>
      </p:sp>
    </p:spTree>
    <p:extLst>
      <p:ext uri="{BB962C8B-B14F-4D97-AF65-F5344CB8AC3E}">
        <p14:creationId xmlns:p14="http://schemas.microsoft.com/office/powerpoint/2010/main" val="399906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DB77-225D-224E-A12F-E8427701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F04769-AF10-8644-BF75-8A5262B613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800" y="11430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Pulmonary vasodilators (to reduce pulmonary hypertension)</a:t>
            </a:r>
          </a:p>
          <a:p>
            <a:pPr lvl="2"/>
            <a:r>
              <a:rPr lang="en-US"/>
              <a:t>Inhaled NO</a:t>
            </a:r>
          </a:p>
          <a:p>
            <a:pPr lvl="2"/>
            <a:r>
              <a:rPr lang="en-US"/>
              <a:t>Sildenafil </a:t>
            </a:r>
          </a:p>
          <a:p>
            <a:pPr algn="l"/>
            <a:r>
              <a:rPr lang="en-US"/>
              <a:t>Other supportive care </a:t>
            </a:r>
          </a:p>
          <a:p>
            <a:pPr lvl="2"/>
            <a:r>
              <a:rPr lang="en-US"/>
              <a:t>Incubator/fluids/monitoring</a:t>
            </a:r>
          </a:p>
          <a:p>
            <a:pPr algn="l"/>
            <a:r>
              <a:rPr lang="en-US"/>
              <a:t>Circulatory support – inotropes</a:t>
            </a:r>
          </a:p>
          <a:p>
            <a:pPr algn="l"/>
            <a:r>
              <a:rPr lang="en-US"/>
              <a:t>Antibiotics</a:t>
            </a:r>
          </a:p>
        </p:txBody>
      </p:sp>
    </p:spTree>
    <p:extLst>
      <p:ext uri="{BB962C8B-B14F-4D97-AF65-F5344CB8AC3E}">
        <p14:creationId xmlns:p14="http://schemas.microsoft.com/office/powerpoint/2010/main" val="238367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Prematurity</a:t>
            </a:r>
          </a:p>
          <a:p>
            <a:r>
              <a:rPr lang="en-US"/>
              <a:t>Maternal diabetes </a:t>
            </a:r>
            <a:r>
              <a:rPr lang="en-US" sz="2400"/>
              <a:t>(Insuline def. cause surfactant def.)</a:t>
            </a:r>
            <a:endParaRPr lang="en-US" sz="2400" dirty="0"/>
          </a:p>
          <a:p>
            <a:r>
              <a:rPr lang="en-US" dirty="0"/>
              <a:t>Birth asphyxia</a:t>
            </a:r>
          </a:p>
          <a:p>
            <a:r>
              <a:rPr lang="en-US" dirty="0"/>
              <a:t>LSCS</a:t>
            </a:r>
          </a:p>
          <a:p>
            <a:r>
              <a:rPr lang="en-US"/>
              <a:t>Multiple births </a:t>
            </a:r>
            <a:r>
              <a:rPr lang="en-US" sz="2400"/>
              <a:t>(risk of pre term labour)</a:t>
            </a:r>
            <a:endParaRPr lang="en-US" sz="2400" dirty="0"/>
          </a:p>
          <a:p>
            <a:r>
              <a:rPr lang="en-US" dirty="0"/>
              <a:t>Precipitous delivery</a:t>
            </a:r>
          </a:p>
        </p:txBody>
      </p:sp>
    </p:spTree>
    <p:extLst>
      <p:ext uri="{BB962C8B-B14F-4D97-AF65-F5344CB8AC3E}">
        <p14:creationId xmlns:p14="http://schemas.microsoft.com/office/powerpoint/2010/main" val="376375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is reduced in;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PIH/ hypertension</a:t>
            </a:r>
          </a:p>
          <a:p>
            <a:r>
              <a:rPr lang="en-US" dirty="0"/>
              <a:t>Maternal heroin use</a:t>
            </a:r>
          </a:p>
          <a:p>
            <a:r>
              <a:rPr lang="en-US" dirty="0"/>
              <a:t>Prolonged rupture of membranes</a:t>
            </a:r>
          </a:p>
          <a:p>
            <a:r>
              <a:rPr lang="en-US" dirty="0"/>
              <a:t>Antenatal steroid prophylaxis</a:t>
            </a:r>
          </a:p>
        </p:txBody>
      </p:sp>
    </p:spTree>
    <p:extLst>
      <p:ext uri="{BB962C8B-B14F-4D97-AF65-F5344CB8AC3E}">
        <p14:creationId xmlns:p14="http://schemas.microsoft.com/office/powerpoint/2010/main" val="166515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4" y="933161"/>
            <a:ext cx="7103456" cy="58166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5472545" y="4495800"/>
            <a:ext cx="2133600" cy="838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6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Respiratory distress – within minutes of birth</a:t>
            </a:r>
          </a:p>
          <a:p>
            <a:r>
              <a:rPr lang="en-US" dirty="0"/>
              <a:t>If untreated</a:t>
            </a:r>
          </a:p>
          <a:p>
            <a:pPr lvl="1"/>
            <a:r>
              <a:rPr lang="en-US" dirty="0"/>
              <a:t>Gradual worsening – peak 3 days</a:t>
            </a:r>
          </a:p>
          <a:p>
            <a:pPr lvl="1"/>
            <a:r>
              <a:rPr lang="en-US" dirty="0"/>
              <a:t>Respiratory failure – hypoxia and hypercapnia</a:t>
            </a:r>
          </a:p>
          <a:p>
            <a:pPr lvl="1"/>
            <a:r>
              <a:rPr lang="en-US" dirty="0"/>
              <a:t>Mixed respiratory and metabolic acidosis</a:t>
            </a:r>
          </a:p>
        </p:txBody>
      </p:sp>
    </p:spTree>
    <p:extLst>
      <p:ext uri="{BB962C8B-B14F-4D97-AF65-F5344CB8AC3E}">
        <p14:creationId xmlns:p14="http://schemas.microsoft.com/office/powerpoint/2010/main" val="3103016963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957</Words>
  <Application>Microsoft Office PowerPoint</Application>
  <PresentationFormat>On-screen Show (4:3)</PresentationFormat>
  <Paragraphs>234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Beam</vt:lpstr>
      <vt:lpstr>PowerPoint Presentation</vt:lpstr>
      <vt:lpstr>Neonatal respiratory distress</vt:lpstr>
      <vt:lpstr>Case 1</vt:lpstr>
      <vt:lpstr>Surfactant deficient lung disease (Respiratory distress syndrome) </vt:lpstr>
      <vt:lpstr>Incidence</vt:lpstr>
      <vt:lpstr>Risk factors</vt:lpstr>
      <vt:lpstr>Risk is reduced in;</vt:lpstr>
      <vt:lpstr>Pathophysiology</vt:lpstr>
      <vt:lpstr>Clinical features</vt:lpstr>
      <vt:lpstr>PowerPoint Presentation</vt:lpstr>
      <vt:lpstr>Management</vt:lpstr>
      <vt:lpstr>Management</vt:lpstr>
      <vt:lpstr>Complication</vt:lpstr>
      <vt:lpstr>Prevention</vt:lpstr>
      <vt:lpstr>PowerPoint Presentation</vt:lpstr>
      <vt:lpstr>Case 2</vt:lpstr>
      <vt:lpstr>Transient tachypnoea of the newborn</vt:lpstr>
      <vt:lpstr>Incidence and pathogenesis</vt:lpstr>
      <vt:lpstr>Clinical /radiological Features</vt:lpstr>
      <vt:lpstr>Management</vt:lpstr>
      <vt:lpstr>Congenital pneumonia</vt:lpstr>
      <vt:lpstr>PowerPoint Presentation</vt:lpstr>
      <vt:lpstr>Clinical features &amp; investigations</vt:lpstr>
      <vt:lpstr>PowerPoint Presentation</vt:lpstr>
      <vt:lpstr>Management</vt:lpstr>
      <vt:lpstr>End of part 1</vt:lpstr>
      <vt:lpstr>PowerPoint Presentation</vt:lpstr>
      <vt:lpstr>In part 1...</vt:lpstr>
      <vt:lpstr>In part 1… </vt:lpstr>
      <vt:lpstr>In part 1 …..</vt:lpstr>
      <vt:lpstr>Case 3</vt:lpstr>
      <vt:lpstr>Meconium aspiration syndrome</vt:lpstr>
      <vt:lpstr>PowerPoint Presentation</vt:lpstr>
      <vt:lpstr>Pathophysiology</vt:lpstr>
      <vt:lpstr>Clinical features &amp; complications</vt:lpstr>
      <vt:lpstr>PowerPoint Presentation</vt:lpstr>
      <vt:lpstr>Management</vt:lpstr>
      <vt:lpstr>Case 4</vt:lpstr>
      <vt:lpstr>Pneumothorax</vt:lpstr>
      <vt:lpstr>Clinical manifestation</vt:lpstr>
      <vt:lpstr>PowerPoint Presentation</vt:lpstr>
      <vt:lpstr>Treatment</vt:lpstr>
      <vt:lpstr>Congenital diaphragmatic hernia</vt:lpstr>
      <vt:lpstr>PowerPoint Presentation</vt:lpstr>
      <vt:lpstr>Clinical presentation</vt:lpstr>
      <vt:lpstr>Diagnosis</vt:lpstr>
      <vt:lpstr>Management</vt:lpstr>
      <vt:lpstr>Management</vt:lpstr>
      <vt:lpstr>Other causes</vt:lpstr>
      <vt:lpstr>Congenital heart disease</vt:lpstr>
      <vt:lpstr>Persistent pulmonary hypertension of newborn</vt:lpstr>
      <vt:lpstr>Persistent pulmonary hypertension of newborn</vt:lpstr>
      <vt:lpstr>Persistent pulmonary hypertension of newborn</vt:lpstr>
      <vt:lpstr>Management</vt:lpstr>
      <vt:lpstr>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isuru sampath rathnayake</cp:lastModifiedBy>
  <cp:revision>378</cp:revision>
  <dcterms:created xsi:type="dcterms:W3CDTF">2007-11-27T06:13:08Z</dcterms:created>
  <dcterms:modified xsi:type="dcterms:W3CDTF">2019-06-17T02:57:04Z</dcterms:modified>
</cp:coreProperties>
</file>