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9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60" r:id="rId15"/>
    <p:sldId id="262" r:id="rId16"/>
    <p:sldId id="258" r:id="rId17"/>
    <p:sldId id="259" r:id="rId18"/>
    <p:sldId id="261" r:id="rId19"/>
    <p:sldId id="274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7D3F5-423D-4368-90E1-206403B9F37D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B004-C0FF-4BF5-A8FF-7F84E0719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considered the dominant mechanism of action. Either estrogen or progesterone alone is capable of inhibiting both FSH and LH sufficiently to prevent ovulation. The combination of the 2 steroids creates a synergistic effect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CB004-C0FF-4BF5-A8FF-7F84E0719F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Pharmacology of contraceptives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</a:t>
            </a:r>
            <a:r>
              <a:rPr lang="en-US" dirty="0" err="1" smtClean="0"/>
              <a:t>Dr.Nathsha</a:t>
            </a:r>
            <a:r>
              <a:rPr lang="en-US" dirty="0" smtClean="0"/>
              <a:t> Luke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COC increase cancer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Breast CA-small risk</a:t>
            </a:r>
          </a:p>
          <a:p>
            <a:r>
              <a:rPr lang="en-US" dirty="0" smtClean="0"/>
              <a:t>Cervical CA -controversial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Contraindications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cerebrovascular</a:t>
            </a:r>
            <a:r>
              <a:rPr lang="en-US" dirty="0" smtClean="0"/>
              <a:t> disease </a:t>
            </a:r>
          </a:p>
          <a:p>
            <a:r>
              <a:rPr lang="en-US" dirty="0" smtClean="0"/>
              <a:t>coronary artery disease</a:t>
            </a:r>
          </a:p>
          <a:p>
            <a:r>
              <a:rPr lang="en-US" dirty="0" smtClean="0"/>
              <a:t> history of DVT</a:t>
            </a:r>
          </a:p>
          <a:p>
            <a:r>
              <a:rPr lang="en-US" dirty="0" smtClean="0"/>
              <a:t>pulmonary embolism</a:t>
            </a:r>
          </a:p>
          <a:p>
            <a:r>
              <a:rPr lang="en-US" dirty="0" smtClean="0"/>
              <a:t>congestive heart failure</a:t>
            </a:r>
          </a:p>
          <a:p>
            <a:r>
              <a:rPr lang="en-US" dirty="0" smtClean="0"/>
              <a:t>untreated hypertension</a:t>
            </a:r>
          </a:p>
          <a:p>
            <a:r>
              <a:rPr lang="en-US" dirty="0" smtClean="0"/>
              <a:t> diabetes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vascular complications</a:t>
            </a:r>
          </a:p>
          <a:p>
            <a:r>
              <a:rPr lang="en-US" dirty="0" smtClean="0"/>
              <a:t> estrogen-dependent </a:t>
            </a:r>
            <a:r>
              <a:rPr lang="en-US" dirty="0" err="1" smtClean="0"/>
              <a:t>neoplasia</a:t>
            </a:r>
            <a:endParaRPr lang="en-US" dirty="0" smtClean="0"/>
          </a:p>
          <a:p>
            <a:r>
              <a:rPr lang="en-US" dirty="0" smtClean="0"/>
              <a:t>breast cancer</a:t>
            </a:r>
          </a:p>
          <a:p>
            <a:r>
              <a:rPr lang="en-US" dirty="0" smtClean="0"/>
              <a:t>undiagnosed abnormal vaginal bleeding</a:t>
            </a:r>
          </a:p>
          <a:p>
            <a:r>
              <a:rPr lang="en-US" dirty="0" smtClean="0"/>
              <a:t> known or suspected pregnancy</a:t>
            </a:r>
          </a:p>
          <a:p>
            <a:r>
              <a:rPr lang="en-US" dirty="0" smtClean="0"/>
              <a:t> active liver disease</a:t>
            </a:r>
          </a:p>
          <a:p>
            <a:r>
              <a:rPr lang="en-US" dirty="0" smtClean="0"/>
              <a:t>age older than 35 years and cigarette smoking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Progestin only contraception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Progestin only pills</a:t>
            </a:r>
          </a:p>
          <a:p>
            <a:r>
              <a:rPr lang="en-US" dirty="0" err="1" smtClean="0"/>
              <a:t>Levangastril</a:t>
            </a:r>
            <a:r>
              <a:rPr lang="en-US" dirty="0" smtClean="0"/>
              <a:t> implants</a:t>
            </a:r>
          </a:p>
          <a:p>
            <a:r>
              <a:rPr lang="en-US" dirty="0" smtClean="0"/>
              <a:t>DMPA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Progestin only contraception-MOA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inhibition of ovulation with  suppression of FSH and LH levels </a:t>
            </a:r>
          </a:p>
          <a:p>
            <a:pPr>
              <a:buFontTx/>
              <a:buChar char="-"/>
            </a:pPr>
            <a:r>
              <a:rPr lang="en-US" dirty="0" smtClean="0"/>
              <a:t>eliminates the LH surge</a:t>
            </a:r>
          </a:p>
          <a:p>
            <a:pPr>
              <a:buNone/>
            </a:pPr>
            <a:r>
              <a:rPr lang="en-US" dirty="0" smtClean="0"/>
              <a:t>-   increase in cervical mucus viscosity </a:t>
            </a:r>
          </a:p>
          <a:p>
            <a:pPr>
              <a:buNone/>
            </a:pPr>
            <a:r>
              <a:rPr lang="en-US" dirty="0" smtClean="0"/>
              <a:t>  -reduction in the number and size of endometrial glands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oestrogen</a:t>
            </a:r>
            <a:r>
              <a:rPr lang="en-US" dirty="0" smtClean="0"/>
              <a:t>. Suitable for patients with contraindications to </a:t>
            </a:r>
            <a:r>
              <a:rPr lang="en-US" dirty="0" err="1" smtClean="0"/>
              <a:t>oestrogen</a:t>
            </a:r>
            <a:endParaRPr lang="en-US" dirty="0" smtClean="0"/>
          </a:p>
          <a:p>
            <a:r>
              <a:rPr lang="en-US" dirty="0" smtClean="0"/>
              <a:t>safe for breastfeeding mothers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Progestin-Only Oral Contraceptives</a:t>
            </a:r>
            <a:br>
              <a:rPr lang="en-US" b="1" dirty="0" smtClean="0"/>
            </a:br>
            <a:r>
              <a:rPr lang="en-US" b="1" dirty="0" smtClean="0"/>
              <a:t>(‘</a:t>
            </a:r>
            <a:r>
              <a:rPr lang="en-US" b="1" dirty="0" err="1" smtClean="0"/>
              <a:t>minipills</a:t>
            </a:r>
            <a:r>
              <a:rPr lang="en-US" b="1" dirty="0" smtClean="0"/>
              <a:t>’)</a:t>
            </a:r>
            <a:endParaRPr lang="en-US" dirty="0"/>
          </a:p>
        </p:txBody>
      </p:sp>
      <p:pic>
        <p:nvPicPr>
          <p:cNvPr id="1026" name="Picture 2" descr="E:\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1646" y="2133600"/>
            <a:ext cx="4247642" cy="2377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Levonorgestrel</a:t>
            </a:r>
            <a:r>
              <a:rPr lang="en-US" dirty="0" smtClean="0"/>
              <a:t> releasing </a:t>
            </a:r>
          </a:p>
          <a:p>
            <a:r>
              <a:rPr lang="en-US" dirty="0" smtClean="0"/>
              <a:t>inserted subcutaneously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Depomedroxyprogesterone</a:t>
            </a:r>
            <a:r>
              <a:rPr lang="en-US" b="1" dirty="0" smtClean="0"/>
              <a:t> Acetate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suspension of </a:t>
            </a:r>
            <a:r>
              <a:rPr lang="en-US" dirty="0" err="1" smtClean="0"/>
              <a:t>microcrystals</a:t>
            </a:r>
            <a:r>
              <a:rPr lang="en-US" dirty="0" smtClean="0"/>
              <a:t> of a synthetic progestin </a:t>
            </a:r>
          </a:p>
          <a:p>
            <a:r>
              <a:rPr lang="en-US" dirty="0" smtClean="0"/>
              <a:t> injected intramuscularly</a:t>
            </a:r>
          </a:p>
          <a:p>
            <a:r>
              <a:rPr lang="en-US" dirty="0" smtClean="0"/>
              <a:t> Pharmacologically active levels are achieved within 24 hours and lasts up to  3 months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gain</a:t>
            </a:r>
          </a:p>
          <a:p>
            <a:r>
              <a:rPr lang="en-US" dirty="0" smtClean="0"/>
              <a:t>Persistent irregular bleeding </a:t>
            </a:r>
          </a:p>
          <a:p>
            <a:r>
              <a:rPr lang="en-US" dirty="0" smtClean="0"/>
              <a:t>Delay in return to fertility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 coital contraception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Thought to be successful up to 72 hrs after the exposure.</a:t>
            </a:r>
          </a:p>
          <a:p>
            <a:pPr eaLnBrk="1" hangingPunct="1"/>
            <a:r>
              <a:rPr lang="en-US" dirty="0" err="1" smtClean="0"/>
              <a:t>Oestrogen</a:t>
            </a:r>
            <a:r>
              <a:rPr lang="en-US" dirty="0" smtClean="0"/>
              <a:t> 50 micrograms and </a:t>
            </a:r>
            <a:r>
              <a:rPr lang="en-US" dirty="0" err="1" smtClean="0"/>
              <a:t>levonorgestrel</a:t>
            </a:r>
            <a:r>
              <a:rPr lang="en-US" dirty="0" smtClean="0"/>
              <a:t> 250 micrograms at the earliest opportunity and 12 hrs later.</a:t>
            </a:r>
          </a:p>
          <a:p>
            <a:pPr eaLnBrk="1" hangingPunct="1"/>
            <a:r>
              <a:rPr lang="en-US" dirty="0" smtClean="0"/>
              <a:t>MOA-inhibits ovulation and corpus </a:t>
            </a:r>
            <a:r>
              <a:rPr lang="en-US" dirty="0" err="1" smtClean="0"/>
              <a:t>luteal</a:t>
            </a:r>
            <a:r>
              <a:rPr lang="en-US" dirty="0" smtClean="0"/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Hormonal contraception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combinations of estrogen and progestin </a:t>
            </a:r>
            <a:br>
              <a:rPr lang="en-US" dirty="0" smtClean="0"/>
            </a:br>
            <a:r>
              <a:rPr lang="en-US" dirty="0" smtClean="0"/>
              <a:t>2. progestin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oral contraceptive pill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marketed in the US since 1962</a:t>
            </a:r>
          </a:p>
          <a:p>
            <a:r>
              <a:rPr lang="en-US" dirty="0" err="1" smtClean="0"/>
              <a:t>oestrogen</a:t>
            </a:r>
            <a:r>
              <a:rPr lang="en-US" dirty="0" smtClean="0"/>
              <a:t> component- </a:t>
            </a:r>
            <a:r>
              <a:rPr lang="en-US" dirty="0" err="1" smtClean="0"/>
              <a:t>ethinyl</a:t>
            </a:r>
            <a:r>
              <a:rPr lang="en-US" dirty="0" smtClean="0"/>
              <a:t> </a:t>
            </a:r>
            <a:r>
              <a:rPr lang="en-US" dirty="0" err="1" smtClean="0"/>
              <a:t>estradiol</a:t>
            </a:r>
            <a:endParaRPr lang="en-US" dirty="0" smtClean="0"/>
          </a:p>
          <a:p>
            <a:r>
              <a:rPr lang="en-US" dirty="0" smtClean="0"/>
              <a:t>progestin component - </a:t>
            </a:r>
            <a:r>
              <a:rPr lang="en-US" dirty="0" err="1" smtClean="0"/>
              <a:t>norethindrone</a:t>
            </a:r>
            <a:r>
              <a:rPr lang="en-US" dirty="0" smtClean="0"/>
              <a:t>, </a:t>
            </a:r>
            <a:r>
              <a:rPr lang="en-US" dirty="0" err="1" smtClean="0"/>
              <a:t>levonorgestrel</a:t>
            </a:r>
            <a:endParaRPr lang="en-US" dirty="0" smtClean="0"/>
          </a:p>
          <a:p>
            <a:r>
              <a:rPr lang="en-US" dirty="0" smtClean="0"/>
              <a:t>Most of the formulations have 21 hormonally active pills followed by 7 placebo pills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Started on the 1st day of menstruation. Continued for 21 days.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Estradiol</a:t>
            </a:r>
            <a:r>
              <a:rPr lang="en-US" dirty="0" smtClean="0"/>
              <a:t> undergoes an intensive first-pass effect in the </a:t>
            </a:r>
            <a:r>
              <a:rPr lang="en-US" dirty="0" err="1" smtClean="0"/>
              <a:t>cytochrome</a:t>
            </a:r>
            <a:r>
              <a:rPr lang="en-US" dirty="0" smtClean="0"/>
              <a:t> P450 (CYP)3A system of the liver, leading to the formation of its metabolites: </a:t>
            </a:r>
            <a:r>
              <a:rPr lang="en-US" dirty="0" err="1" smtClean="0"/>
              <a:t>estrone</a:t>
            </a:r>
            <a:r>
              <a:rPr lang="en-US" dirty="0" smtClean="0"/>
              <a:t>, </a:t>
            </a:r>
            <a:r>
              <a:rPr lang="en-US" dirty="0" err="1" smtClean="0"/>
              <a:t>estrone</a:t>
            </a:r>
            <a:r>
              <a:rPr lang="en-US" dirty="0" smtClean="0"/>
              <a:t> sulfate and </a:t>
            </a:r>
            <a:r>
              <a:rPr lang="en-US" dirty="0" err="1" smtClean="0"/>
              <a:t>estrone</a:t>
            </a:r>
            <a:r>
              <a:rPr lang="en-US" dirty="0" smtClean="0"/>
              <a:t> </a:t>
            </a:r>
            <a:r>
              <a:rPr lang="en-US" dirty="0" err="1" smtClean="0"/>
              <a:t>glucuronide</a:t>
            </a:r>
            <a:r>
              <a:rPr lang="en-US" dirty="0" smtClean="0"/>
              <a:t> (Hoy and Scott, 2009). Most of its </a:t>
            </a:r>
            <a:r>
              <a:rPr lang="en-US" dirty="0" err="1" smtClean="0"/>
              <a:t>destablization</a:t>
            </a:r>
            <a:r>
              <a:rPr lang="en-US" dirty="0" smtClean="0"/>
              <a:t> occurs in the intestinal mucosa. Approximately 95% of the oral dose is metabolized before going into systemic circulation. The half-life of </a:t>
            </a:r>
            <a:r>
              <a:rPr lang="en-US" dirty="0" err="1" smtClean="0"/>
              <a:t>estradiol</a:t>
            </a:r>
            <a:r>
              <a:rPr lang="en-US" dirty="0" smtClean="0"/>
              <a:t> in plasma is ~2.5 h, whereas the terminal half-life is ~13–20 h and depends on </a:t>
            </a:r>
            <a:r>
              <a:rPr lang="en-US" dirty="0" err="1" smtClean="0"/>
              <a:t>enterohepatic</a:t>
            </a:r>
            <a:r>
              <a:rPr lang="en-US" dirty="0" smtClean="0"/>
              <a:t> circulation and on circulating levels of sulfate and </a:t>
            </a:r>
            <a:r>
              <a:rPr lang="en-US" dirty="0" err="1" smtClean="0"/>
              <a:t>glucuronide</a:t>
            </a:r>
            <a:r>
              <a:rPr lang="en-US" dirty="0" smtClean="0"/>
              <a:t> metabolites. On suspension of treatment, estrogen concentrations return to basal levels in 2–3 days. </a:t>
            </a:r>
            <a:r>
              <a:rPr lang="en-US" dirty="0" err="1" smtClean="0"/>
              <a:t>Estradiol</a:t>
            </a:r>
            <a:r>
              <a:rPr lang="en-US" dirty="0" smtClean="0"/>
              <a:t> is mainly eliminated in the urine (Hoy and Scott, 2009), ~10% is eliminated in feces.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err="1" smtClean="0"/>
              <a:t>Monophasic</a:t>
            </a:r>
            <a:r>
              <a:rPr lang="en-US" b="1" dirty="0" smtClean="0"/>
              <a:t> oral contraceptives</a:t>
            </a:r>
          </a:p>
          <a:p>
            <a:pPr>
              <a:buFontTx/>
              <a:buChar char="-"/>
            </a:pPr>
            <a:r>
              <a:rPr lang="en-US" dirty="0" smtClean="0"/>
              <a:t>have a constant dose of both estrogen and progestin in each of the hormonally active pills.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Phasic</a:t>
            </a:r>
            <a:r>
              <a:rPr lang="en-US" b="1" dirty="0" smtClean="0"/>
              <a:t> combinations(biphasic /</a:t>
            </a:r>
            <a:r>
              <a:rPr lang="en-US" b="1" dirty="0" err="1" smtClean="0"/>
              <a:t>triphasic</a:t>
            </a:r>
            <a:r>
              <a:rPr lang="en-US" b="1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can alter either or both hormonal components</a:t>
            </a:r>
          </a:p>
          <a:p>
            <a:pPr>
              <a:buFontTx/>
              <a:buChar char="-"/>
            </a:pPr>
            <a:r>
              <a:rPr lang="en-US" dirty="0" smtClean="0"/>
              <a:t>highly effective </a:t>
            </a:r>
          </a:p>
          <a:p>
            <a:pPr>
              <a:buFontTx/>
              <a:buChar char="-"/>
            </a:pPr>
            <a:r>
              <a:rPr lang="en-US" dirty="0" smtClean="0"/>
              <a:t>mimic physiological fluctuations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 ovulation –main mechanism</a:t>
            </a:r>
          </a:p>
          <a:p>
            <a:r>
              <a:rPr lang="en-US" dirty="0" smtClean="0"/>
              <a:t> alter the consistency of cervical mucus</a:t>
            </a:r>
          </a:p>
          <a:p>
            <a:r>
              <a:rPr lang="en-US" dirty="0" smtClean="0"/>
              <a:t> affect the endometrial lining</a:t>
            </a:r>
          </a:p>
          <a:p>
            <a:r>
              <a:rPr lang="en-US" dirty="0" smtClean="0"/>
              <a:t> alter tubal transport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regularization of menstruation</a:t>
            </a:r>
          </a:p>
          <a:p>
            <a:r>
              <a:rPr lang="en-US" dirty="0" smtClean="0"/>
              <a:t>reduce </a:t>
            </a:r>
            <a:r>
              <a:rPr lang="en-US" dirty="0" err="1" smtClean="0"/>
              <a:t>dysmenorrhea</a:t>
            </a:r>
            <a:endParaRPr lang="en-US" dirty="0" smtClean="0"/>
          </a:p>
          <a:p>
            <a:r>
              <a:rPr lang="en-US" dirty="0" smtClean="0"/>
              <a:t>prevent benign breast disease, pelvic inflammatory disease (PID), and functional cyst</a:t>
            </a:r>
          </a:p>
          <a:p>
            <a:r>
              <a:rPr lang="en-US" dirty="0" smtClean="0"/>
              <a:t>prevent ovarian and endometrial carcinoma</a:t>
            </a:r>
          </a:p>
          <a:p>
            <a:r>
              <a:rPr lang="en-US" dirty="0" smtClean="0"/>
              <a:t>fertility returns once  pill stopped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 -COC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Nausea</a:t>
            </a:r>
          </a:p>
          <a:p>
            <a:r>
              <a:rPr lang="en-US" dirty="0"/>
              <a:t>B</a:t>
            </a:r>
            <a:r>
              <a:rPr lang="en-US" dirty="0" smtClean="0"/>
              <a:t>reast tenderness</a:t>
            </a:r>
          </a:p>
          <a:p>
            <a:r>
              <a:rPr lang="en-US" dirty="0"/>
              <a:t>B</a:t>
            </a:r>
            <a:r>
              <a:rPr lang="en-US" dirty="0" smtClean="0"/>
              <a:t>reakthrough bleeding</a:t>
            </a:r>
          </a:p>
          <a:p>
            <a:r>
              <a:rPr lang="en-US" dirty="0"/>
              <a:t>A</a:t>
            </a:r>
            <a:r>
              <a:rPr lang="en-US" dirty="0" smtClean="0"/>
              <a:t>menorrhea</a:t>
            </a:r>
          </a:p>
          <a:p>
            <a:r>
              <a:rPr lang="en-US" dirty="0"/>
              <a:t>H</a:t>
            </a:r>
            <a:r>
              <a:rPr lang="en-US" dirty="0" smtClean="0"/>
              <a:t>eadaches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events –COC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r>
              <a:rPr lang="en-US" b="1" dirty="0" smtClean="0"/>
              <a:t>Venous thrombosis</a:t>
            </a:r>
          </a:p>
          <a:p>
            <a:pPr>
              <a:buNone/>
            </a:pPr>
            <a:r>
              <a:rPr lang="en-US" dirty="0" smtClean="0"/>
              <a:t>-Due to estrogen component </a:t>
            </a:r>
          </a:p>
          <a:p>
            <a:pPr>
              <a:buNone/>
            </a:pPr>
            <a:r>
              <a:rPr lang="en-US" dirty="0" smtClean="0"/>
              <a:t>-Use of low-estrogen OCPs -associated with a lower risk of </a:t>
            </a:r>
            <a:r>
              <a:rPr lang="en-US" dirty="0" err="1" smtClean="0"/>
              <a:t>thromboembolism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Hypertension</a:t>
            </a:r>
          </a:p>
          <a:p>
            <a:r>
              <a:rPr lang="en-US" b="1" dirty="0" smtClean="0"/>
              <a:t>Stroke</a:t>
            </a:r>
          </a:p>
          <a:p>
            <a:r>
              <a:rPr lang="en-US" b="1" dirty="0" err="1" smtClean="0"/>
              <a:t>Hepatocellular</a:t>
            </a:r>
            <a:r>
              <a:rPr lang="en-US" b="1" dirty="0" smtClean="0"/>
              <a:t> adenoma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538</Words>
  <Application>Microsoft Office PowerPoint</Application>
  <PresentationFormat>On-screen Show (4:3)</PresentationFormat>
  <Paragraphs>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Pharmacology of contraceptives </vt:lpstr>
      <vt:lpstr>Hormonal contraception</vt:lpstr>
      <vt:lpstr>Combined oral contraceptive pill</vt:lpstr>
      <vt:lpstr>PowerPoint Presentation</vt:lpstr>
      <vt:lpstr>Types of COC</vt:lpstr>
      <vt:lpstr>mechanism of action</vt:lpstr>
      <vt:lpstr>Benefits of COC </vt:lpstr>
      <vt:lpstr>Adverse effects -COC</vt:lpstr>
      <vt:lpstr>Adverse events –COC (continued)</vt:lpstr>
      <vt:lpstr>Does COC increase cancer risk?</vt:lpstr>
      <vt:lpstr>   Contraindications   </vt:lpstr>
      <vt:lpstr>Progestin only contraception</vt:lpstr>
      <vt:lpstr>Progestin only contraception-MOA</vt:lpstr>
      <vt:lpstr>Advantages</vt:lpstr>
      <vt:lpstr>Progestin-Only Oral Contraceptives (‘minipills’)</vt:lpstr>
      <vt:lpstr>Implants</vt:lpstr>
      <vt:lpstr>Depomedroxyprogesterone Acetate </vt:lpstr>
      <vt:lpstr>Adverse effects </vt:lpstr>
      <vt:lpstr>Post coital contraception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Pharmacology of contraceptive agents</dc:title>
  <dc:creator>User</dc:creator>
  <cp:lastModifiedBy>Admin</cp:lastModifiedBy>
  <cp:revision>25</cp:revision>
  <dcterms:created xsi:type="dcterms:W3CDTF">2006-08-16T00:00:00Z</dcterms:created>
  <dcterms:modified xsi:type="dcterms:W3CDTF">2019-07-05T00:20:48Z</dcterms:modified>
</cp:coreProperties>
</file>