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2DBE-A6FE-45F5-847F-D72A4D5752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9074-4EEB-4263-8D81-E907B5DD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0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2DBE-A6FE-45F5-847F-D72A4D5752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9074-4EEB-4263-8D81-E907B5DD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4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2DBE-A6FE-45F5-847F-D72A4D5752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9074-4EEB-4263-8D81-E907B5DD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5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2DBE-A6FE-45F5-847F-D72A4D5752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9074-4EEB-4263-8D81-E907B5DD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1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2DBE-A6FE-45F5-847F-D72A4D5752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9074-4EEB-4263-8D81-E907B5DD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2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2DBE-A6FE-45F5-847F-D72A4D5752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9074-4EEB-4263-8D81-E907B5DD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4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2DBE-A6FE-45F5-847F-D72A4D5752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9074-4EEB-4263-8D81-E907B5DD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81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2DBE-A6FE-45F5-847F-D72A4D5752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9074-4EEB-4263-8D81-E907B5DD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9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2DBE-A6FE-45F5-847F-D72A4D5752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9074-4EEB-4263-8D81-E907B5DD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4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2DBE-A6FE-45F5-847F-D72A4D5752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9074-4EEB-4263-8D81-E907B5DD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8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2DBE-A6FE-45F5-847F-D72A4D5752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9074-4EEB-4263-8D81-E907B5DD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4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2DBE-A6FE-45F5-847F-D72A4D5752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49074-4EEB-4263-8D81-E907B5DD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6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 /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3.jp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Breast short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M D P Pinto</a:t>
            </a:r>
          </a:p>
          <a:p>
            <a:r>
              <a:rPr lang="en-US" dirty="0"/>
              <a:t>Department of Surgery</a:t>
            </a:r>
          </a:p>
          <a:p>
            <a:r>
              <a:rPr lang="en-US" dirty="0"/>
              <a:t>FOM / UOK</a:t>
            </a:r>
          </a:p>
        </p:txBody>
      </p:sp>
    </p:spTree>
    <p:extLst>
      <p:ext uri="{BB962C8B-B14F-4D97-AF65-F5344CB8AC3E}">
        <p14:creationId xmlns:p14="http://schemas.microsoft.com/office/powerpoint/2010/main" val="235512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Nipple discharge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" t="21064" r="38596" b="22679"/>
          <a:stretch/>
        </p:blipFill>
        <p:spPr>
          <a:xfrm>
            <a:off x="1086928" y="2493034"/>
            <a:ext cx="4399473" cy="319177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Bloody discharge</a:t>
            </a:r>
          </a:p>
          <a:p>
            <a:pPr lvl="1"/>
            <a:r>
              <a:rPr lang="en-US" dirty="0"/>
              <a:t>CA – single duct</a:t>
            </a:r>
          </a:p>
          <a:p>
            <a:pPr lvl="1"/>
            <a:r>
              <a:rPr lang="en-US" dirty="0"/>
              <a:t>Benign </a:t>
            </a:r>
          </a:p>
          <a:p>
            <a:pPr lvl="2"/>
            <a:r>
              <a:rPr lang="en-US" dirty="0"/>
              <a:t>Duct papilloma - single duct</a:t>
            </a:r>
          </a:p>
          <a:p>
            <a:pPr lvl="2"/>
            <a:r>
              <a:rPr lang="en-US" dirty="0"/>
              <a:t>Occasionally with duct ectasia</a:t>
            </a:r>
          </a:p>
          <a:p>
            <a:pPr lvl="3"/>
            <a:r>
              <a:rPr lang="en-US" dirty="0"/>
              <a:t>Multiple ducts</a:t>
            </a:r>
          </a:p>
          <a:p>
            <a:pPr lvl="1"/>
            <a:r>
              <a:rPr lang="en-US" dirty="0"/>
              <a:t>Cytology is usually not helpful unless CA</a:t>
            </a:r>
          </a:p>
        </p:txBody>
      </p:sp>
    </p:spTree>
    <p:extLst>
      <p:ext uri="{BB962C8B-B14F-4D97-AF65-F5344CB8AC3E}">
        <p14:creationId xmlns:p14="http://schemas.microsoft.com/office/powerpoint/2010/main" val="415411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Nipple inversion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" t="21348" r="38596" b="23531"/>
          <a:stretch/>
        </p:blipFill>
        <p:spPr>
          <a:xfrm>
            <a:off x="1052421" y="2001328"/>
            <a:ext cx="4486179" cy="327236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Underlying malignancy retracting the nipple</a:t>
            </a:r>
          </a:p>
          <a:p>
            <a:r>
              <a:rPr lang="en-US" dirty="0"/>
              <a:t>Is it recent onset? Or congenital</a:t>
            </a:r>
          </a:p>
        </p:txBody>
      </p:sp>
    </p:spTree>
    <p:extLst>
      <p:ext uri="{BB962C8B-B14F-4D97-AF65-F5344CB8AC3E}">
        <p14:creationId xmlns:p14="http://schemas.microsoft.com/office/powerpoint/2010/main" val="1485595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Peau</a:t>
            </a:r>
            <a:r>
              <a:rPr lang="en-US" dirty="0"/>
              <a:t> </a:t>
            </a:r>
            <a:r>
              <a:rPr lang="en-US" dirty="0" err="1"/>
              <a:t>d’orange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" t="22484" r="38264" b="22963"/>
          <a:stretch/>
        </p:blipFill>
        <p:spPr>
          <a:xfrm>
            <a:off x="1078302" y="3165893"/>
            <a:ext cx="4422878" cy="247578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Lymphatics within the breast communicate with a sub areolar lymphatic plexus</a:t>
            </a:r>
          </a:p>
          <a:p>
            <a:r>
              <a:rPr lang="en-US" dirty="0"/>
              <a:t>Orange peel appearance occurs with blockade of cutaneous lymphatics by tumour cells </a:t>
            </a:r>
            <a:r>
              <a:rPr lang="en-US" dirty="0">
                <a:sym typeface="Wingdings" panose="05000000000000000000" pitchFamily="2" charset="2"/>
              </a:rPr>
              <a:t> causing cutaneous oedema</a:t>
            </a:r>
          </a:p>
          <a:p>
            <a:r>
              <a:rPr lang="en-US" dirty="0">
                <a:sym typeface="Wingdings" panose="05000000000000000000" pitchFamily="2" charset="2"/>
              </a:rPr>
              <a:t>There is counter pressure by taut ligaments of cooper so skin is taut over the lump </a:t>
            </a:r>
          </a:p>
          <a:p>
            <a:r>
              <a:rPr lang="en-US" dirty="0">
                <a:sym typeface="Wingdings" panose="05000000000000000000" pitchFamily="2" charset="2"/>
              </a:rPr>
              <a:t>This is 4b disease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08" y="1175872"/>
            <a:ext cx="6458129" cy="49920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Puckering of skin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3" t="21348" r="20116" b="3074"/>
          <a:stretch/>
        </p:blipFill>
        <p:spPr>
          <a:xfrm>
            <a:off x="1157377" y="1625549"/>
            <a:ext cx="3440502" cy="253510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483" y="4335911"/>
            <a:ext cx="5723626" cy="23350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Breast has a thickened posterior capsule – thickened fascia of </a:t>
            </a:r>
            <a:r>
              <a:rPr lang="en-US" dirty="0" err="1"/>
              <a:t>Scarpa</a:t>
            </a:r>
            <a:endParaRPr lang="en-US" dirty="0"/>
          </a:p>
          <a:p>
            <a:r>
              <a:rPr lang="en-US" dirty="0"/>
              <a:t>From it fibrous bands go to breast dermis – shape!</a:t>
            </a:r>
          </a:p>
          <a:p>
            <a:r>
              <a:rPr lang="en-US" dirty="0"/>
              <a:t>CA gets these entangled – puckering or dimpling</a:t>
            </a:r>
          </a:p>
        </p:txBody>
      </p:sp>
    </p:spTree>
    <p:extLst>
      <p:ext uri="{BB962C8B-B14F-4D97-AF65-F5344CB8AC3E}">
        <p14:creationId xmlns:p14="http://schemas.microsoft.com/office/powerpoint/2010/main" val="4030859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Nipple eczema (Benign)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" t="37543" r="38762" b="7620"/>
          <a:stretch/>
        </p:blipFill>
        <p:spPr>
          <a:xfrm>
            <a:off x="1104181" y="1609964"/>
            <a:ext cx="4565474" cy="262243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55" y="4428316"/>
            <a:ext cx="3086100" cy="23145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97747" cy="4351338"/>
          </a:xfrm>
        </p:spPr>
        <p:txBody>
          <a:bodyPr>
            <a:normAutofit/>
          </a:bodyPr>
          <a:lstStyle/>
          <a:p>
            <a:r>
              <a:rPr lang="en-US" dirty="0"/>
              <a:t>Ask – atopic eczema?</a:t>
            </a:r>
          </a:p>
          <a:p>
            <a:r>
              <a:rPr lang="en-US" dirty="0"/>
              <a:t>Confusion – Paget's disease of nipple (malignant – 4% of all breast CA)</a:t>
            </a:r>
          </a:p>
          <a:p>
            <a:r>
              <a:rPr lang="en-US" dirty="0"/>
              <a:t>In nipple eczema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Areolar more affected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 lesion in mammography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Scrape cytology is benign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Differ – only with incisional biopsy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7479" y="6323162"/>
            <a:ext cx="216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PAGET’S NIPPLE</a:t>
            </a:r>
          </a:p>
        </p:txBody>
      </p:sp>
    </p:spTree>
    <p:extLst>
      <p:ext uri="{BB962C8B-B14F-4D97-AF65-F5344CB8AC3E}">
        <p14:creationId xmlns:p14="http://schemas.microsoft.com/office/powerpoint/2010/main" val="2786261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Enlarged Montgomery glands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2" y="2096294"/>
            <a:ext cx="3686175" cy="38100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Benign </a:t>
            </a:r>
          </a:p>
          <a:p>
            <a:r>
              <a:rPr lang="en-US" dirty="0"/>
              <a:t>Sebaceous glands</a:t>
            </a:r>
          </a:p>
          <a:p>
            <a:r>
              <a:rPr lang="en-US" dirty="0"/>
              <a:t>May enlarge </a:t>
            </a:r>
          </a:p>
          <a:p>
            <a:pPr lvl="1"/>
            <a:r>
              <a:rPr lang="en-US" dirty="0"/>
              <a:t>Pregnancy</a:t>
            </a:r>
          </a:p>
          <a:p>
            <a:pPr lvl="1"/>
            <a:r>
              <a:rPr lang="en-US" dirty="0"/>
              <a:t>Puberty</a:t>
            </a:r>
          </a:p>
          <a:p>
            <a:pPr lvl="1"/>
            <a:r>
              <a:rPr lang="en-US" dirty="0"/>
              <a:t>Menstrual cycle</a:t>
            </a:r>
          </a:p>
          <a:p>
            <a:pPr lvl="1"/>
            <a:endParaRPr lang="en-US" dirty="0"/>
          </a:p>
          <a:p>
            <a:r>
              <a:rPr lang="en-US" dirty="0"/>
              <a:t>Can get infected</a:t>
            </a:r>
          </a:p>
        </p:txBody>
      </p:sp>
    </p:spTree>
    <p:extLst>
      <p:ext uri="{BB962C8B-B14F-4D97-AF65-F5344CB8AC3E}">
        <p14:creationId xmlns:p14="http://schemas.microsoft.com/office/powerpoint/2010/main" val="3765143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2" b="9676"/>
          <a:stretch/>
        </p:blipFill>
        <p:spPr>
          <a:xfrm>
            <a:off x="838200" y="1690688"/>
            <a:ext cx="4064246" cy="3002819"/>
          </a:xfr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Mondor’s disease/ cord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Superficial thrombophlebitis of veins on breast</a:t>
            </a:r>
          </a:p>
          <a:p>
            <a:r>
              <a:rPr lang="en-US" dirty="0"/>
              <a:t>Self limiting – benign – painful</a:t>
            </a:r>
          </a:p>
          <a:p>
            <a:r>
              <a:rPr lang="en-US" dirty="0"/>
              <a:t>Occurs in penis / axilla (axillary web syndrome)</a:t>
            </a:r>
          </a:p>
          <a:p>
            <a:r>
              <a:rPr lang="en-US" dirty="0"/>
              <a:t>Treatment - analgesia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10689"/>
            <a:ext cx="4064246" cy="178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14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cases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Young girl with a fibroadenoma</a:t>
            </a:r>
          </a:p>
          <a:p>
            <a:r>
              <a:rPr lang="en-US" dirty="0"/>
              <a:t>Middle age/ premenopausal lady with breast CA</a:t>
            </a:r>
          </a:p>
          <a:p>
            <a:r>
              <a:rPr lang="en-US" dirty="0"/>
              <a:t>Patient following surgery and adjuvant therapy</a:t>
            </a:r>
          </a:p>
          <a:p>
            <a:r>
              <a:rPr lang="en-US" dirty="0"/>
              <a:t>Rare – firm lump, tender or not, following breast injury (traumatic, surgery = fat necrosis</a:t>
            </a:r>
          </a:p>
        </p:txBody>
      </p:sp>
    </p:spTree>
    <p:extLst>
      <p:ext uri="{BB962C8B-B14F-4D97-AF65-F5344CB8AC3E}">
        <p14:creationId xmlns:p14="http://schemas.microsoft.com/office/powerpoint/2010/main" val="106003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Consent</a:t>
            </a:r>
          </a:p>
          <a:p>
            <a:r>
              <a:rPr lang="en-US" dirty="0"/>
              <a:t>Privacy</a:t>
            </a:r>
          </a:p>
          <a:p>
            <a:r>
              <a:rPr lang="en-US" dirty="0"/>
              <a:t>Lighting - adequate</a:t>
            </a:r>
          </a:p>
          <a:p>
            <a:r>
              <a:rPr lang="en-US" dirty="0"/>
              <a:t>Exposure – umbilicus upwards</a:t>
            </a:r>
          </a:p>
          <a:p>
            <a:r>
              <a:rPr lang="en-US" dirty="0"/>
              <a:t>Position -  best 45 degrees; if not – seated</a:t>
            </a:r>
          </a:p>
          <a:p>
            <a:r>
              <a:rPr lang="en-US" dirty="0"/>
              <a:t>Pain ?</a:t>
            </a:r>
          </a:p>
        </p:txBody>
      </p:sp>
    </p:spTree>
    <p:extLst>
      <p:ext uri="{BB962C8B-B14F-4D97-AF65-F5344CB8AC3E}">
        <p14:creationId xmlns:p14="http://schemas.microsoft.com/office/powerpoint/2010/main" val="47778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Take an overall view first</a:t>
            </a:r>
          </a:p>
          <a:p>
            <a:r>
              <a:rPr lang="en-US" dirty="0"/>
              <a:t>Patient</a:t>
            </a:r>
          </a:p>
          <a:p>
            <a:pPr lvl="1"/>
            <a:r>
              <a:rPr lang="en-US" dirty="0"/>
              <a:t>General appearance – emaciated / average built</a:t>
            </a:r>
          </a:p>
          <a:p>
            <a:pPr lvl="1"/>
            <a:r>
              <a:rPr lang="en-US" dirty="0"/>
              <a:t>Hair – alopecia</a:t>
            </a:r>
          </a:p>
          <a:p>
            <a:pPr lvl="1"/>
            <a:r>
              <a:rPr lang="en-US" dirty="0"/>
              <a:t>Diseases  - jaundice/ pale</a:t>
            </a:r>
          </a:p>
          <a:p>
            <a:pPr lvl="1"/>
            <a:r>
              <a:rPr lang="en-US" dirty="0"/>
              <a:t>SOB</a:t>
            </a:r>
          </a:p>
          <a:p>
            <a:r>
              <a:rPr lang="en-US" dirty="0"/>
              <a:t>Breast </a:t>
            </a:r>
          </a:p>
          <a:p>
            <a:pPr lvl="1"/>
            <a:r>
              <a:rPr lang="en-US" dirty="0"/>
              <a:t>Asymmetry </a:t>
            </a:r>
          </a:p>
          <a:p>
            <a:pPr lvl="1"/>
            <a:r>
              <a:rPr lang="en-US" dirty="0"/>
              <a:t>Skin changes – erythema , </a:t>
            </a:r>
            <a:r>
              <a:rPr lang="en-US" dirty="0" err="1"/>
              <a:t>peau</a:t>
            </a:r>
            <a:r>
              <a:rPr lang="en-US" dirty="0"/>
              <a:t> </a:t>
            </a:r>
            <a:r>
              <a:rPr lang="en-US" dirty="0" err="1"/>
              <a:t>d’orange</a:t>
            </a:r>
            <a:r>
              <a:rPr lang="en-US" dirty="0"/>
              <a:t>, nodules, ulcers/ elevate arm to show puckering</a:t>
            </a:r>
          </a:p>
          <a:p>
            <a:pPr lvl="1"/>
            <a:r>
              <a:rPr lang="en-US" dirty="0"/>
              <a:t>Scars </a:t>
            </a:r>
          </a:p>
          <a:p>
            <a:pPr lvl="1"/>
            <a:r>
              <a:rPr lang="en-US" dirty="0"/>
              <a:t>Nipple/ areolar – retraction/ destruction/ asymmetry, discharge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7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Inspection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683" y="4518744"/>
            <a:ext cx="2346938" cy="1959693"/>
          </a:xfr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Axilla</a:t>
            </a:r>
          </a:p>
          <a:p>
            <a:pPr lvl="1"/>
            <a:r>
              <a:rPr lang="en-US" dirty="0"/>
              <a:t>Lumps</a:t>
            </a:r>
          </a:p>
          <a:p>
            <a:pPr lvl="1"/>
            <a:r>
              <a:rPr lang="en-US" dirty="0"/>
              <a:t>Scars </a:t>
            </a:r>
          </a:p>
          <a:p>
            <a:endParaRPr lang="en-US" dirty="0"/>
          </a:p>
          <a:p>
            <a:r>
              <a:rPr lang="en-US" dirty="0"/>
              <a:t>Signs of previous treatment</a:t>
            </a:r>
          </a:p>
          <a:p>
            <a:pPr lvl="1"/>
            <a:r>
              <a:rPr lang="en-US" dirty="0"/>
              <a:t>Scars of mastectomy</a:t>
            </a:r>
          </a:p>
          <a:p>
            <a:pPr lvl="1"/>
            <a:r>
              <a:rPr lang="en-US" dirty="0"/>
              <a:t>Scars of breast reconstruction</a:t>
            </a:r>
          </a:p>
          <a:p>
            <a:pPr lvl="1"/>
            <a:r>
              <a:rPr lang="en-US" dirty="0"/>
              <a:t>Radiation dermatitis – erythema/ telangiectasia</a:t>
            </a:r>
          </a:p>
          <a:p>
            <a:pPr lvl="1"/>
            <a:endParaRPr lang="en-US" dirty="0"/>
          </a:p>
          <a:p>
            <a:r>
              <a:rPr lang="en-US" dirty="0"/>
              <a:t>Signs of complications</a:t>
            </a:r>
          </a:p>
          <a:p>
            <a:pPr lvl="1"/>
            <a:r>
              <a:rPr lang="en-US" dirty="0"/>
              <a:t>Ipsilateral lymphedema</a:t>
            </a:r>
          </a:p>
          <a:p>
            <a:pPr lvl="1"/>
            <a:r>
              <a:rPr lang="en-US" dirty="0"/>
              <a:t>Seroma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3" r="10585" b="23784"/>
          <a:stretch/>
        </p:blipFill>
        <p:spPr>
          <a:xfrm>
            <a:off x="6553892" y="4518744"/>
            <a:ext cx="2409699" cy="19064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892" y="1690688"/>
            <a:ext cx="3657600" cy="243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4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33" y="192596"/>
            <a:ext cx="10515600" cy="601033"/>
          </a:xfrm>
        </p:spPr>
        <p:txBody>
          <a:bodyPr>
            <a:normAutofit fontScale="90000"/>
          </a:bodyPr>
          <a:lstStyle/>
          <a:p>
            <a:r>
              <a:rPr lang="en-US" dirty="0"/>
              <a:t>Palpation - breast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83" y="1121434"/>
            <a:ext cx="7203057" cy="55381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Keep arm abducted with hand behind the head</a:t>
            </a:r>
          </a:p>
          <a:p>
            <a:r>
              <a:rPr lang="en-US" dirty="0"/>
              <a:t>Pain?</a:t>
            </a:r>
          </a:p>
          <a:p>
            <a:r>
              <a:rPr lang="en-US" dirty="0"/>
              <a:t>4 quadrant or circular movements</a:t>
            </a:r>
          </a:p>
          <a:p>
            <a:r>
              <a:rPr lang="en-US" dirty="0"/>
              <a:t>Lump examination </a:t>
            </a:r>
          </a:p>
          <a:p>
            <a:pPr lvl="1"/>
            <a:r>
              <a:rPr lang="en-US" dirty="0"/>
              <a:t>Site</a:t>
            </a:r>
          </a:p>
          <a:p>
            <a:pPr lvl="1"/>
            <a:r>
              <a:rPr lang="en-US" dirty="0"/>
              <a:t>Size </a:t>
            </a:r>
          </a:p>
          <a:p>
            <a:pPr lvl="1"/>
            <a:r>
              <a:rPr lang="en-US" dirty="0"/>
              <a:t>Shape</a:t>
            </a:r>
          </a:p>
          <a:p>
            <a:pPr lvl="1"/>
            <a:r>
              <a:rPr lang="en-US" dirty="0"/>
              <a:t>Surface</a:t>
            </a:r>
          </a:p>
          <a:p>
            <a:pPr lvl="1"/>
            <a:r>
              <a:rPr lang="en-US" dirty="0"/>
              <a:t>Edges </a:t>
            </a:r>
          </a:p>
          <a:p>
            <a:pPr lvl="1"/>
            <a:r>
              <a:rPr lang="en-US" dirty="0"/>
              <a:t>Consistency </a:t>
            </a:r>
          </a:p>
          <a:p>
            <a:pPr lvl="1"/>
            <a:r>
              <a:rPr lang="en-US" dirty="0"/>
              <a:t>Mobility/ fixity</a:t>
            </a:r>
          </a:p>
          <a:p>
            <a:pPr lvl="2"/>
            <a:r>
              <a:rPr lang="en-US" dirty="0"/>
              <a:t>Skin – try pinch skin out – can’t? – tethered</a:t>
            </a:r>
          </a:p>
          <a:p>
            <a:pPr lvl="2"/>
            <a:r>
              <a:rPr lang="en-US" dirty="0"/>
              <a:t>Raise arm – skin over lump goes down – dimples = puckering</a:t>
            </a:r>
          </a:p>
          <a:p>
            <a:pPr lvl="2"/>
            <a:r>
              <a:rPr lang="en-US" dirty="0"/>
              <a:t>Chest wall  - check mobility along pec major fibers first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hands on hips and press in to contract pec major and check again = reduced?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3939" y="1043796"/>
            <a:ext cx="3899139" cy="51331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Skin</a:t>
            </a:r>
          </a:p>
          <a:p>
            <a:pPr lvl="1"/>
            <a:r>
              <a:rPr lang="en-US" dirty="0"/>
              <a:t>Warmth </a:t>
            </a:r>
          </a:p>
          <a:p>
            <a:pPr lvl="1"/>
            <a:r>
              <a:rPr lang="en-US" dirty="0"/>
              <a:t>Ulcer – describe number / edge/ base</a:t>
            </a:r>
          </a:p>
          <a:p>
            <a:r>
              <a:rPr lang="en-US" dirty="0"/>
              <a:t>Examine the axillary tail</a:t>
            </a:r>
          </a:p>
          <a:p>
            <a:r>
              <a:rPr lang="en-US" dirty="0"/>
              <a:t>Examine the contralateral breast </a:t>
            </a:r>
          </a:p>
        </p:txBody>
      </p:sp>
    </p:spTree>
    <p:extLst>
      <p:ext uri="{BB962C8B-B14F-4D97-AF65-F5344CB8AC3E}">
        <p14:creationId xmlns:p14="http://schemas.microsoft.com/office/powerpoint/2010/main" val="53532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Palpation – LN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AXILLA</a:t>
            </a:r>
          </a:p>
          <a:p>
            <a:r>
              <a:rPr lang="en-US" dirty="0"/>
              <a:t>Seated</a:t>
            </a:r>
          </a:p>
          <a:p>
            <a:r>
              <a:rPr lang="en-US" dirty="0"/>
              <a:t>Keep upper limb rested on yours</a:t>
            </a:r>
          </a:p>
          <a:p>
            <a:r>
              <a:rPr lang="en-US" dirty="0"/>
              <a:t>Check with gentle, other hand</a:t>
            </a:r>
          </a:p>
          <a:p>
            <a:r>
              <a:rPr lang="en-US" dirty="0"/>
              <a:t>Walls of axillae</a:t>
            </a:r>
          </a:p>
          <a:p>
            <a:pPr lvl="1"/>
            <a:r>
              <a:rPr lang="en-US" dirty="0"/>
              <a:t>Anterior, posterior, lateral, medial and apical</a:t>
            </a:r>
          </a:p>
          <a:p>
            <a:r>
              <a:rPr lang="en-US" dirty="0"/>
              <a:t>LN?</a:t>
            </a:r>
          </a:p>
          <a:p>
            <a:pPr lvl="1"/>
            <a:r>
              <a:rPr lang="en-US" dirty="0"/>
              <a:t>Matted/ discrete</a:t>
            </a:r>
          </a:p>
          <a:p>
            <a:pPr lvl="1"/>
            <a:r>
              <a:rPr lang="en-US" dirty="0"/>
              <a:t>Mobile or fixed?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Check ipsilateral supraclavicular node </a:t>
            </a:r>
          </a:p>
        </p:txBody>
      </p:sp>
    </p:spTree>
    <p:extLst>
      <p:ext uri="{BB962C8B-B14F-4D97-AF65-F5344CB8AC3E}">
        <p14:creationId xmlns:p14="http://schemas.microsoft.com/office/powerpoint/2010/main" val="167827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 would like to check for;</a:t>
            </a:r>
          </a:p>
          <a:p>
            <a:pPr lvl="1"/>
            <a:r>
              <a:rPr lang="en-US" dirty="0"/>
              <a:t>Nipple discharge</a:t>
            </a:r>
          </a:p>
          <a:p>
            <a:pPr lvl="1"/>
            <a:r>
              <a:rPr lang="en-US" dirty="0"/>
              <a:t>Abdominal examination – hepatomegaly, craggy liver border with mets</a:t>
            </a:r>
          </a:p>
          <a:p>
            <a:pPr lvl="1"/>
            <a:r>
              <a:rPr lang="en-US" dirty="0"/>
              <a:t>Auscultate lungs – lung signs with mets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Cover back clothes – when you finish examination</a:t>
            </a:r>
          </a:p>
        </p:txBody>
      </p:sp>
    </p:spTree>
    <p:extLst>
      <p:ext uri="{BB962C8B-B14F-4D97-AF65-F5344CB8AC3E}">
        <p14:creationId xmlns:p14="http://schemas.microsoft.com/office/powerpoint/2010/main" val="1834175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According to the case</a:t>
            </a:r>
          </a:p>
          <a:p>
            <a:r>
              <a:rPr lang="en-US" dirty="0"/>
              <a:t>T and N status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9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557</Words>
  <Application>Microsoft Office PowerPoint</Application>
  <PresentationFormat>Widescreen</PresentationFormat>
  <Paragraphs>126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Breast short case </vt:lpstr>
      <vt:lpstr>Common cases </vt:lpstr>
      <vt:lpstr>Prerequisites</vt:lpstr>
      <vt:lpstr>Inspection </vt:lpstr>
      <vt:lpstr>Inspection </vt:lpstr>
      <vt:lpstr>Palpation - breast </vt:lpstr>
      <vt:lpstr>Palpation – LN</vt:lpstr>
      <vt:lpstr>Completion </vt:lpstr>
      <vt:lpstr>Present </vt:lpstr>
      <vt:lpstr>Nipple discharge</vt:lpstr>
      <vt:lpstr>Nipple inversion </vt:lpstr>
      <vt:lpstr>Peau d’orange</vt:lpstr>
      <vt:lpstr>Puckering of skin</vt:lpstr>
      <vt:lpstr>Nipple eczema (Benign)</vt:lpstr>
      <vt:lpstr>Enlarged Montgomery glands</vt:lpstr>
      <vt:lpstr>Mondor’s disease/ cord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short case </dc:title>
  <dc:creator>M D P Pinto</dc:creator>
  <cp:lastModifiedBy>M D P Pinto</cp:lastModifiedBy>
  <cp:revision>44</cp:revision>
  <dcterms:created xsi:type="dcterms:W3CDTF">2018-07-02T06:16:25Z</dcterms:created>
  <dcterms:modified xsi:type="dcterms:W3CDTF">2019-06-06T09:36:08Z</dcterms:modified>
</cp:coreProperties>
</file>