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74" r:id="rId7"/>
    <p:sldId id="275" r:id="rId8"/>
    <p:sldId id="261" r:id="rId9"/>
    <p:sldId id="264" r:id="rId10"/>
    <p:sldId id="262" r:id="rId11"/>
    <p:sldId id="263" r:id="rId12"/>
    <p:sldId id="265" r:id="rId13"/>
    <p:sldId id="280" r:id="rId14"/>
    <p:sldId id="269" r:id="rId15"/>
    <p:sldId id="276" r:id="rId16"/>
    <p:sldId id="273" r:id="rId17"/>
    <p:sldId id="283" r:id="rId18"/>
    <p:sldId id="271" r:id="rId19"/>
    <p:sldId id="272" r:id="rId20"/>
    <p:sldId id="278" r:id="rId21"/>
    <p:sldId id="270" r:id="rId22"/>
    <p:sldId id="277" r:id="rId23"/>
    <p:sldId id="266" r:id="rId24"/>
    <p:sldId id="267" r:id="rId25"/>
    <p:sldId id="268" r:id="rId26"/>
    <p:sldId id="281" r:id="rId27"/>
    <p:sldId id="279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1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63C5-E43D-4814-AE3D-9EE2C74990B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F709-A1A9-4C09-BAB9-0B2FCB3B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Management of Breast Cancer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143" y="440429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DR M D P PINTO</a:t>
            </a:r>
          </a:p>
          <a:p>
            <a:r>
              <a:rPr lang="en-US" dirty="0"/>
              <a:t>LECTURER</a:t>
            </a:r>
          </a:p>
          <a:p>
            <a:r>
              <a:rPr lang="en-US" dirty="0"/>
              <a:t>DEPARTMENT OF SURGERY</a:t>
            </a:r>
          </a:p>
          <a:p>
            <a:r>
              <a:rPr lang="en-US" dirty="0"/>
              <a:t>FOM</a:t>
            </a:r>
          </a:p>
          <a:p>
            <a:r>
              <a:rPr lang="en-US" dirty="0"/>
              <a:t>UOK</a:t>
            </a:r>
          </a:p>
        </p:txBody>
      </p:sp>
    </p:spTree>
    <p:extLst>
      <p:ext uri="{BB962C8B-B14F-4D97-AF65-F5344CB8AC3E}">
        <p14:creationId xmlns:p14="http://schemas.microsoft.com/office/powerpoint/2010/main" val="391751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en-US" dirty="0"/>
              <a:t>TNM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8" y="1290054"/>
            <a:ext cx="7237561" cy="538314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36352" r="6478" b="19497"/>
          <a:stretch/>
        </p:blipFill>
        <p:spPr>
          <a:xfrm>
            <a:off x="7887420" y="1393897"/>
            <a:ext cx="4068792" cy="2030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9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7" y="1906438"/>
            <a:ext cx="11349731" cy="4218317"/>
          </a:xfrm>
        </p:spPr>
      </p:pic>
    </p:spTree>
    <p:extLst>
      <p:ext uri="{BB962C8B-B14F-4D97-AF65-F5344CB8AC3E}">
        <p14:creationId xmlns:p14="http://schemas.microsoft.com/office/powerpoint/2010/main" val="388502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LCIS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DCIS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 to T3N1M0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Locally advanced breast cancer (T4/stage III B,C and A except T3N1M0) –LABC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Metastatic breast cancer (MBC)</a:t>
            </a:r>
          </a:p>
        </p:txBody>
      </p:sp>
    </p:spTree>
    <p:extLst>
      <p:ext uri="{BB962C8B-B14F-4D97-AF65-F5344CB8AC3E}">
        <p14:creationId xmlns:p14="http://schemas.microsoft.com/office/powerpoint/2010/main" val="251847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Neoadjuvant chemotherapy– preoperative treatment for down staging tumour </a:t>
            </a:r>
          </a:p>
          <a:p>
            <a:r>
              <a:rPr lang="en-US" dirty="0"/>
              <a:t>Indications </a:t>
            </a:r>
          </a:p>
          <a:p>
            <a:pPr lvl="1"/>
            <a:r>
              <a:rPr lang="en-US" dirty="0"/>
              <a:t>Make inoperable tumour (stage III B,C and A except T3N1M0) </a:t>
            </a:r>
            <a:r>
              <a:rPr lang="en-US" dirty="0">
                <a:sym typeface="Wingdings" panose="05000000000000000000" pitchFamily="2" charset="2"/>
              </a:rPr>
              <a:t>operable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Sometimes disease progresses palliative mode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Operable tumour MRM reduce size and do BCS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Options CT/ 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598038"/>
            <a:ext cx="10931105" cy="764935"/>
          </a:xfrm>
        </p:spPr>
        <p:txBody>
          <a:bodyPr>
            <a:normAutofit/>
          </a:bodyPr>
          <a:lstStyle/>
          <a:p>
            <a:r>
              <a:rPr lang="en-US" dirty="0"/>
              <a:t>Treatment options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793" y="1630392"/>
            <a:ext cx="10567358" cy="508958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5"/>
                </a:solidFill>
              </a:rPr>
              <a:t>Surgery – curative intent </a:t>
            </a:r>
          </a:p>
          <a:p>
            <a:pPr lvl="1"/>
            <a:r>
              <a:rPr lang="en-US" dirty="0"/>
              <a:t>Breast conservation surgery (BCS) – always followed with WBRT (whole breast radiotherapy)</a:t>
            </a:r>
          </a:p>
          <a:p>
            <a:pPr lvl="2"/>
            <a:r>
              <a:rPr lang="en-US" dirty="0"/>
              <a:t>Wide local excision – lump </a:t>
            </a:r>
            <a:r>
              <a:rPr lang="en-US" dirty="0" err="1"/>
              <a:t>vol</a:t>
            </a:r>
            <a:r>
              <a:rPr lang="en-US" dirty="0"/>
              <a:t> : breast </a:t>
            </a:r>
            <a:r>
              <a:rPr lang="en-US" dirty="0" err="1"/>
              <a:t>vol</a:t>
            </a:r>
            <a:r>
              <a:rPr lang="en-US" dirty="0"/>
              <a:t>  &lt;20% - get margin of 1cm around lump</a:t>
            </a:r>
          </a:p>
          <a:p>
            <a:pPr lvl="2"/>
            <a:r>
              <a:rPr lang="en-US" dirty="0"/>
              <a:t>Oncoplastic surgeries – 20 – 40% - volume displacement</a:t>
            </a:r>
          </a:p>
          <a:p>
            <a:pPr lvl="2"/>
            <a:r>
              <a:rPr lang="en-US" dirty="0"/>
              <a:t>Implants / autogenous flaps - &gt;40% - volume replacement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BCS contraindicated in;</a:t>
            </a:r>
          </a:p>
          <a:p>
            <a:pPr lvl="2"/>
            <a:r>
              <a:rPr lang="en-US" dirty="0"/>
              <a:t>Pregnancy = can’t give WBRT</a:t>
            </a:r>
          </a:p>
          <a:p>
            <a:pPr lvl="2"/>
            <a:r>
              <a:rPr lang="en-US" dirty="0"/>
              <a:t>If disease </a:t>
            </a:r>
            <a:r>
              <a:rPr lang="en-US" dirty="0" err="1"/>
              <a:t>multicentric</a:t>
            </a:r>
            <a:endParaRPr lang="en-US" dirty="0"/>
          </a:p>
          <a:p>
            <a:pPr lvl="2"/>
            <a:r>
              <a:rPr lang="en-US" dirty="0"/>
              <a:t>If unicentric large &gt;5cm</a:t>
            </a:r>
          </a:p>
          <a:p>
            <a:pPr lvl="2"/>
            <a:r>
              <a:rPr lang="en-US" dirty="0"/>
              <a:t>Previous 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553" y="4132053"/>
            <a:ext cx="4603317" cy="258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39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143" y="1825624"/>
            <a:ext cx="7444597" cy="503237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Mastectomy </a:t>
            </a:r>
          </a:p>
          <a:p>
            <a:pPr lvl="2"/>
            <a:r>
              <a:rPr lang="en-US" dirty="0"/>
              <a:t>Simple – breast only</a:t>
            </a:r>
          </a:p>
          <a:p>
            <a:pPr lvl="2"/>
            <a:r>
              <a:rPr lang="en-US" dirty="0"/>
              <a:t>Halsted radical – breast, pec minor and major and axillary nodes – very high morbidity – obsolete!</a:t>
            </a:r>
          </a:p>
          <a:p>
            <a:pPr lvl="2"/>
            <a:r>
              <a:rPr lang="en-US" dirty="0"/>
              <a:t>Modified radical – breast, pec major fascia, some axillary clearance – accepted – always offer reconstruction irrespective of age</a:t>
            </a:r>
          </a:p>
          <a:p>
            <a:pPr lvl="2"/>
            <a:r>
              <a:rPr lang="en-US" dirty="0"/>
              <a:t>Nipple sparing mastectomy – immediate reconstruction</a:t>
            </a:r>
          </a:p>
          <a:p>
            <a:pPr lvl="2"/>
            <a:r>
              <a:rPr lang="en-US" dirty="0"/>
              <a:t>Toilet mastectomy –</a:t>
            </a:r>
            <a:r>
              <a:rPr lang="en-US" dirty="0">
                <a:solidFill>
                  <a:srgbClr val="FF0000"/>
                </a:solidFill>
              </a:rPr>
              <a:t>Palliative intent </a:t>
            </a:r>
            <a:r>
              <a:rPr lang="en-US" dirty="0"/>
              <a:t>– toilet mastectomy – previously done for T4b disease – now only a simple mastectomy done – mainly in stage IV to avoid problems of skin ulcer/ fungating tumour/ bleeding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761" y="163976"/>
            <a:ext cx="4350109" cy="3262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82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505"/>
          </a:xfrm>
        </p:spPr>
        <p:txBody>
          <a:bodyPr>
            <a:normAutofit fontScale="90000"/>
          </a:bodyPr>
          <a:lstStyle/>
          <a:p>
            <a:r>
              <a:rPr lang="en-US" dirty="0"/>
              <a:t>Treatment options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8638" y="1027906"/>
            <a:ext cx="6209581" cy="4351338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Breast reconstructive surgery (BRS) – immediate or delayed </a:t>
            </a:r>
          </a:p>
          <a:p>
            <a:pPr lvl="1"/>
            <a:r>
              <a:rPr lang="en-US" sz="2000" dirty="0"/>
              <a:t>Not in M1 disease where only palliation</a:t>
            </a:r>
          </a:p>
          <a:p>
            <a:pPr lvl="1"/>
            <a:r>
              <a:rPr lang="en-US" sz="2000" dirty="0"/>
              <a:t>types</a:t>
            </a:r>
          </a:p>
          <a:p>
            <a:pPr lvl="2"/>
            <a:r>
              <a:rPr lang="en-US" sz="1800" dirty="0"/>
              <a:t>Latissimus dorsi flap</a:t>
            </a:r>
          </a:p>
          <a:p>
            <a:pPr lvl="2"/>
            <a:r>
              <a:rPr lang="en-US" sz="1800" dirty="0"/>
              <a:t>Transverse rectus abdominis myocutaneous flap (TRAM)</a:t>
            </a:r>
          </a:p>
          <a:p>
            <a:pPr lvl="2"/>
            <a:r>
              <a:rPr lang="en-US" sz="1800" dirty="0"/>
              <a:t>Deep inferior epigastric perforator flap (DIEP)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5" y="3579962"/>
            <a:ext cx="4849483" cy="3094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52" y="232912"/>
            <a:ext cx="5286150" cy="4406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52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BRS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3" y="2122098"/>
            <a:ext cx="5711319" cy="413205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49128"/>
            <a:ext cx="5825959" cy="3715242"/>
          </a:xfrm>
        </p:spPr>
      </p:pic>
    </p:spTree>
    <p:extLst>
      <p:ext uri="{BB962C8B-B14F-4D97-AF65-F5344CB8AC3E}">
        <p14:creationId xmlns:p14="http://schemas.microsoft.com/office/powerpoint/2010/main" val="372777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419" y="1825624"/>
            <a:ext cx="7142672" cy="5032375"/>
          </a:xfrm>
        </p:spPr>
        <p:txBody>
          <a:bodyPr>
            <a:normAutofit/>
          </a:bodyPr>
          <a:lstStyle/>
          <a:p>
            <a:r>
              <a:rPr lang="en-US" dirty="0"/>
              <a:t>Axillary surgery</a:t>
            </a:r>
          </a:p>
          <a:p>
            <a:pPr lvl="1"/>
            <a:r>
              <a:rPr lang="en-US" dirty="0"/>
              <a:t>SLNB (sentinel lymph node biopsy)</a:t>
            </a:r>
          </a:p>
          <a:p>
            <a:pPr lvl="2"/>
            <a:r>
              <a:rPr lang="en-US" dirty="0"/>
              <a:t>Done when N0</a:t>
            </a:r>
          </a:p>
          <a:p>
            <a:pPr lvl="2"/>
            <a:r>
              <a:rPr lang="en-US" dirty="0"/>
              <a:t>Inject methylene blue (patent blue V dye) 15 min before or radio-isotope few hours before surgery – to the nipple (all lymph of breast drain to NAC lymph plexus and drain to axilla from there)</a:t>
            </a:r>
          </a:p>
          <a:p>
            <a:pPr lvl="2"/>
            <a:r>
              <a:rPr lang="en-US" dirty="0"/>
              <a:t>Using both ‘dual method’ gives better outcome</a:t>
            </a:r>
          </a:p>
          <a:p>
            <a:pPr lvl="2"/>
            <a:r>
              <a:rPr lang="en-US" dirty="0"/>
              <a:t>Take all colored or radiation detected nodes (minimum of 4) </a:t>
            </a:r>
            <a:r>
              <a:rPr lang="en-US" dirty="0">
                <a:sym typeface="Wingdings" panose="05000000000000000000" pitchFamily="2" charset="2"/>
              </a:rPr>
              <a:t>frozen section if macromets (&gt;2mm) do ALND (up to level 2)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OR</a:t>
            </a:r>
            <a:r>
              <a:rPr lang="en-US" dirty="0">
                <a:sym typeface="Wingdings" panose="05000000000000000000" pitchFamily="2" charset="2"/>
              </a:rPr>
              <a:t> if micromets (&lt;2mm) or no mets do level I clearance only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FZ negative but histopathology comes as mets  go back and clear level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56" y="258350"/>
            <a:ext cx="4280139" cy="309177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26461" r="979" b="22301"/>
          <a:stretch/>
        </p:blipFill>
        <p:spPr>
          <a:xfrm>
            <a:off x="7660256" y="3456896"/>
            <a:ext cx="3812876" cy="3208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67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11174" cy="4351338"/>
          </a:xfrm>
        </p:spPr>
        <p:txBody>
          <a:bodyPr/>
          <a:lstStyle/>
          <a:p>
            <a:r>
              <a:rPr lang="en-US" dirty="0"/>
              <a:t>Axillary surgery</a:t>
            </a:r>
          </a:p>
          <a:p>
            <a:pPr lvl="1"/>
            <a:r>
              <a:rPr lang="en-US" dirty="0"/>
              <a:t>ALND – axillary lymph node dissection</a:t>
            </a:r>
          </a:p>
          <a:p>
            <a:pPr lvl="2"/>
            <a:r>
              <a:rPr lang="en-US" dirty="0"/>
              <a:t>Done when N1/2</a:t>
            </a:r>
          </a:p>
          <a:p>
            <a:pPr lvl="2"/>
            <a:r>
              <a:rPr lang="en-US" dirty="0"/>
              <a:t>Usually up to level 2</a:t>
            </a:r>
          </a:p>
          <a:p>
            <a:pPr lvl="2"/>
            <a:r>
              <a:rPr lang="en-US" dirty="0"/>
              <a:t>Remove rotter’s nodes in interpectoral fascia (between pectoralis major and minor)</a:t>
            </a:r>
          </a:p>
          <a:p>
            <a:pPr lvl="2"/>
            <a:r>
              <a:rPr lang="en-US" dirty="0"/>
              <a:t>Do level 3 only if gross nodes in level 2	</a:t>
            </a:r>
          </a:p>
          <a:p>
            <a:pPr lvl="2"/>
            <a:r>
              <a:rPr lang="en-US" dirty="0"/>
              <a:t>At least 10 nodes should be cleared when a level 2 ALND is done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35" y="615605"/>
            <a:ext cx="3848190" cy="5910480"/>
          </a:xfrm>
        </p:spPr>
      </p:pic>
    </p:spTree>
    <p:extLst>
      <p:ext uri="{BB962C8B-B14F-4D97-AF65-F5344CB8AC3E}">
        <p14:creationId xmlns:p14="http://schemas.microsoft.com/office/powerpoint/2010/main" val="62106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cancer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Clinical, radiological confirmation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Tissue diagnosis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Curative or palliative</a:t>
            </a:r>
          </a:p>
        </p:txBody>
      </p:sp>
    </p:spTree>
    <p:extLst>
      <p:ext uri="{BB962C8B-B14F-4D97-AF65-F5344CB8AC3E}">
        <p14:creationId xmlns:p14="http://schemas.microsoft.com/office/powerpoint/2010/main" val="361459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options - Adjuvant therapies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Chemotherapy (CT)</a:t>
            </a:r>
          </a:p>
          <a:p>
            <a:pPr lvl="1"/>
            <a:r>
              <a:rPr lang="en-US" dirty="0"/>
              <a:t>Several algorithms depending on recurrence estimation </a:t>
            </a:r>
          </a:p>
          <a:p>
            <a:pPr lvl="2"/>
            <a:r>
              <a:rPr lang="en-US" dirty="0"/>
              <a:t>By oncotype DX, DNA subtyping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Indications </a:t>
            </a:r>
          </a:p>
          <a:p>
            <a:pPr lvl="2"/>
            <a:r>
              <a:rPr lang="en-US" dirty="0"/>
              <a:t>N0 – check ER and tumour size before CT</a:t>
            </a:r>
          </a:p>
          <a:p>
            <a:pPr lvl="2"/>
            <a:r>
              <a:rPr lang="en-US" dirty="0"/>
              <a:t>Nodes positive disease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Agents </a:t>
            </a:r>
          </a:p>
          <a:p>
            <a:pPr lvl="2"/>
            <a:r>
              <a:rPr lang="en-US" dirty="0" err="1"/>
              <a:t>Anthracyclines</a:t>
            </a:r>
            <a:r>
              <a:rPr lang="en-US" dirty="0"/>
              <a:t>, such as doxorubicin (Adriamycin) and </a:t>
            </a:r>
            <a:r>
              <a:rPr lang="en-US" dirty="0" err="1"/>
              <a:t>epirubicin</a:t>
            </a:r>
            <a:r>
              <a:rPr lang="en-US" dirty="0"/>
              <a:t> (</a:t>
            </a:r>
            <a:r>
              <a:rPr lang="en-US" dirty="0" err="1"/>
              <a:t>Ellence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Taxanes</a:t>
            </a:r>
            <a:r>
              <a:rPr lang="en-US" dirty="0"/>
              <a:t>, such as paclitaxel (Taxol) and docetaxel (</a:t>
            </a:r>
            <a:r>
              <a:rPr lang="en-US" dirty="0" err="1"/>
              <a:t>Taxotere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5-fluorouracil (5-FU)</a:t>
            </a:r>
          </a:p>
          <a:p>
            <a:pPr lvl="2"/>
            <a:r>
              <a:rPr lang="en-US" dirty="0"/>
              <a:t>Cyclophosphamide</a:t>
            </a:r>
          </a:p>
        </p:txBody>
      </p:sp>
    </p:spTree>
    <p:extLst>
      <p:ext uri="{BB962C8B-B14F-4D97-AF65-F5344CB8AC3E}">
        <p14:creationId xmlns:p14="http://schemas.microsoft.com/office/powerpoint/2010/main" val="17928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options - Adjuvant therapies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Endocrine therapy – for ER/PR/HER2</a:t>
            </a:r>
          </a:p>
          <a:p>
            <a:pPr lvl="2"/>
            <a:r>
              <a:rPr lang="en-US" dirty="0"/>
              <a:t>ER+ </a:t>
            </a:r>
          </a:p>
          <a:p>
            <a:pPr lvl="3"/>
            <a:r>
              <a:rPr lang="en-US" b="1" dirty="0"/>
              <a:t>Tamoxifen</a:t>
            </a:r>
            <a:r>
              <a:rPr lang="en-US" dirty="0"/>
              <a:t> – selective estrogen receptor modulator (SERM)</a:t>
            </a:r>
          </a:p>
          <a:p>
            <a:pPr lvl="4"/>
            <a:r>
              <a:rPr lang="en-US" dirty="0"/>
              <a:t>For premenopausal women – 2y following surgery</a:t>
            </a:r>
            <a:r>
              <a:rPr lang="en-US" dirty="0">
                <a:sym typeface="Wingdings" panose="05000000000000000000" pitchFamily="2" charset="2"/>
              </a:rPr>
              <a:t>3y of AI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SE – DVT risk, endometrial CA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Other benefits – lowers cholesterol and CVS risk</a:t>
            </a:r>
          </a:p>
          <a:p>
            <a:pPr lvl="3"/>
            <a:r>
              <a:rPr lang="en-US" dirty="0"/>
              <a:t>Aromatase </a:t>
            </a:r>
            <a:r>
              <a:rPr lang="en-US" dirty="0" err="1"/>
              <a:t>inhibtors</a:t>
            </a:r>
            <a:r>
              <a:rPr lang="en-US" dirty="0"/>
              <a:t> (AI) – </a:t>
            </a:r>
            <a:r>
              <a:rPr lang="en-US" b="1" dirty="0" err="1"/>
              <a:t>Anastrazole</a:t>
            </a:r>
            <a:endParaRPr lang="en-US" b="1" dirty="0"/>
          </a:p>
          <a:p>
            <a:pPr lvl="4"/>
            <a:r>
              <a:rPr lang="en-US" dirty="0"/>
              <a:t>In postmenopausal women estrogen from peripheral conversion</a:t>
            </a:r>
          </a:p>
          <a:p>
            <a:pPr lvl="4"/>
            <a:endParaRPr lang="en-US" dirty="0"/>
          </a:p>
          <a:p>
            <a:pPr lvl="2"/>
            <a:r>
              <a:rPr lang="en-US" dirty="0"/>
              <a:t>HER2 (human epidermal growth factor receptor 2) +</a:t>
            </a:r>
          </a:p>
          <a:p>
            <a:pPr lvl="3"/>
            <a:r>
              <a:rPr lang="en-US" dirty="0" err="1"/>
              <a:t>Trastuzumab</a:t>
            </a:r>
            <a:r>
              <a:rPr lang="en-US" dirty="0"/>
              <a:t>, </a:t>
            </a:r>
            <a:r>
              <a:rPr lang="en-US" dirty="0" err="1"/>
              <a:t>Pertuzumab</a:t>
            </a:r>
            <a:endParaRPr lang="en-US" dirty="0"/>
          </a:p>
          <a:p>
            <a:pPr lvl="3"/>
            <a:r>
              <a:rPr lang="en-US" dirty="0"/>
              <a:t>Can cause reduction in LV EF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6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options - Adjuvant therapies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therapy</a:t>
            </a:r>
          </a:p>
          <a:p>
            <a:pPr lvl="1"/>
            <a:r>
              <a:rPr lang="en-US" dirty="0"/>
              <a:t>Reduces local recurrence by 66%</a:t>
            </a:r>
          </a:p>
          <a:p>
            <a:pPr lvl="1"/>
            <a:r>
              <a:rPr lang="en-US" dirty="0"/>
              <a:t>WBRT after BCS</a:t>
            </a:r>
          </a:p>
          <a:p>
            <a:pPr lvl="1"/>
            <a:r>
              <a:rPr lang="en-US" dirty="0"/>
              <a:t>Chest wall, scar, drain site RT after MRM</a:t>
            </a:r>
          </a:p>
          <a:p>
            <a:pPr lvl="1"/>
            <a:r>
              <a:rPr lang="en-US" dirty="0"/>
              <a:t>If N+ </a:t>
            </a:r>
            <a:r>
              <a:rPr lang="en-US" dirty="0">
                <a:sym typeface="Wingdings" panose="05000000000000000000" pitchFamily="2" charset="2"/>
              </a:rPr>
              <a:t> target N3 regions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 RT if T1-2 and clear margin &gt;1cm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5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LCIS – TisN0M0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</a:t>
            </a:r>
          </a:p>
          <a:p>
            <a:r>
              <a:rPr lang="en-US" dirty="0"/>
              <a:t>Triple assessment – CNB</a:t>
            </a:r>
          </a:p>
          <a:p>
            <a:r>
              <a:rPr lang="en-US" dirty="0"/>
              <a:t>No treatment, only surveillance – mammo in 1year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1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DCIS – TisN0M0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Breast= WLE + WBRT (whole breast radio therapy) – cobalt 60</a:t>
            </a:r>
          </a:p>
          <a:p>
            <a:pPr lvl="1"/>
            <a:r>
              <a:rPr lang="en-US" dirty="0"/>
              <a:t>Do mastectomy;</a:t>
            </a:r>
          </a:p>
          <a:p>
            <a:pPr lvl="2"/>
            <a:r>
              <a:rPr lang="en-US" dirty="0"/>
              <a:t>If large unicentric &gt;5cm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multicentric</a:t>
            </a:r>
            <a:r>
              <a:rPr lang="en-US" dirty="0"/>
              <a:t> – in 2 or more quadrants</a:t>
            </a:r>
          </a:p>
          <a:p>
            <a:pPr lvl="2"/>
            <a:r>
              <a:rPr lang="en-US" dirty="0"/>
              <a:t>Previous breast irradiation (can’t give WBRT again)</a:t>
            </a:r>
          </a:p>
          <a:p>
            <a:pPr lvl="2"/>
            <a:endParaRPr lang="en-US" dirty="0"/>
          </a:p>
          <a:p>
            <a:r>
              <a:rPr lang="en-US" dirty="0"/>
              <a:t>Axilla = SLNB </a:t>
            </a:r>
            <a:r>
              <a:rPr lang="en-US" dirty="0">
                <a:sym typeface="Wingdings" panose="05000000000000000000" pitchFamily="2" charset="2"/>
              </a:rPr>
              <a:t> if positive go for ALND</a:t>
            </a:r>
          </a:p>
          <a:p>
            <a:r>
              <a:rPr lang="en-US" dirty="0">
                <a:sym typeface="Wingdings" panose="05000000000000000000" pitchFamily="2" charset="2"/>
              </a:rPr>
              <a:t>ER+ - give Tamoxifen &lt;60y, &gt;60y aromatase inhibitors (AI)</a:t>
            </a:r>
          </a:p>
          <a:p>
            <a:r>
              <a:rPr lang="en-US" dirty="0">
                <a:sym typeface="Wingdings" panose="05000000000000000000" pitchFamily="2" charset="2"/>
              </a:rPr>
              <a:t>No evidence on </a:t>
            </a:r>
            <a:r>
              <a:rPr lang="en-US" dirty="0" err="1">
                <a:sym typeface="Wingdings" panose="05000000000000000000" pitchFamily="2" charset="2"/>
              </a:rPr>
              <a:t>Trastuzumab</a:t>
            </a:r>
            <a:r>
              <a:rPr lang="en-US" dirty="0">
                <a:sym typeface="Wingdings" panose="05000000000000000000" pitchFamily="2" charset="2"/>
              </a:rPr>
              <a:t> if HER2 +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3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Invasive CA – stage I/II and IIIA T3N1M0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Breast </a:t>
            </a:r>
          </a:p>
          <a:p>
            <a:pPr lvl="1"/>
            <a:r>
              <a:rPr lang="en-US" dirty="0"/>
              <a:t>T1-2</a:t>
            </a:r>
          </a:p>
          <a:p>
            <a:pPr lvl="2"/>
            <a:r>
              <a:rPr lang="en-US" dirty="0"/>
              <a:t>BCS + WBRT</a:t>
            </a:r>
          </a:p>
          <a:p>
            <a:pPr lvl="2"/>
            <a:r>
              <a:rPr lang="en-US" dirty="0"/>
              <a:t>MRM if BCS contraindicated or patient wishes</a:t>
            </a:r>
          </a:p>
          <a:p>
            <a:pPr lvl="1"/>
            <a:r>
              <a:rPr lang="en-US" dirty="0"/>
              <a:t>T3 </a:t>
            </a:r>
          </a:p>
          <a:p>
            <a:pPr lvl="2"/>
            <a:r>
              <a:rPr lang="en-US" dirty="0"/>
              <a:t>MRM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less than 35y </a:t>
            </a:r>
            <a:r>
              <a:rPr lang="en-US" dirty="0">
                <a:sym typeface="Wingdings" panose="05000000000000000000" pitchFamily="2" charset="2"/>
              </a:rPr>
              <a:t> BRCA 1/2 + risk reduction contralateral mastectomy after MDT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Axilla </a:t>
            </a:r>
          </a:p>
          <a:p>
            <a:pPr lvl="1"/>
            <a:r>
              <a:rPr lang="en-US" dirty="0"/>
              <a:t>N1 /2 ALND</a:t>
            </a:r>
          </a:p>
          <a:p>
            <a:pPr lvl="1"/>
            <a:r>
              <a:rPr lang="en-US" dirty="0"/>
              <a:t>N0</a:t>
            </a:r>
          </a:p>
          <a:p>
            <a:pPr lvl="2"/>
            <a:r>
              <a:rPr lang="en-US" dirty="0"/>
              <a:t>SLNB </a:t>
            </a:r>
            <a:r>
              <a:rPr lang="en-US" dirty="0">
                <a:sym typeface="Wingdings" panose="05000000000000000000" pitchFamily="2" charset="2"/>
              </a:rPr>
              <a:t>ALND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Immediate or delayed breast reconstruction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Adjuvant CRT + 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Invasive CA – stage III (except IIIA T3N1M0)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Neoadjuvant CT/ET</a:t>
            </a:r>
          </a:p>
          <a:p>
            <a:r>
              <a:rPr lang="en-US" dirty="0"/>
              <a:t>If disease responds, </a:t>
            </a:r>
          </a:p>
          <a:p>
            <a:pPr lvl="1"/>
            <a:r>
              <a:rPr lang="en-US" dirty="0"/>
              <a:t>MRM + ALND with delayed BRS </a:t>
            </a:r>
          </a:p>
          <a:p>
            <a:pPr lvl="1"/>
            <a:r>
              <a:rPr lang="en-US" dirty="0"/>
              <a:t>BCS + ALND</a:t>
            </a:r>
          </a:p>
          <a:p>
            <a:r>
              <a:rPr lang="en-US" dirty="0"/>
              <a:t>Both has to have RT chest wall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disease don’t respond and progresses while giving neoadjuvant,</a:t>
            </a:r>
          </a:p>
          <a:p>
            <a:pPr lvl="1"/>
            <a:r>
              <a:rPr lang="en-US" dirty="0"/>
              <a:t>Palliative mode </a:t>
            </a:r>
            <a:r>
              <a:rPr lang="en-US" dirty="0">
                <a:sym typeface="Wingdings" panose="05000000000000000000" pitchFamily="2" charset="2"/>
              </a:rPr>
              <a:t>RT  Sx  CT/ET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3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499" y="365125"/>
            <a:ext cx="10603302" cy="1325563"/>
          </a:xfrm>
        </p:spPr>
        <p:txBody>
          <a:bodyPr/>
          <a:lstStyle/>
          <a:p>
            <a:r>
              <a:rPr lang="en-US" dirty="0"/>
              <a:t>Stage IV – M1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Palliation</a:t>
            </a:r>
          </a:p>
          <a:p>
            <a:pPr lvl="1"/>
            <a:r>
              <a:rPr lang="en-US" dirty="0"/>
              <a:t>Symptom control</a:t>
            </a:r>
          </a:p>
          <a:p>
            <a:pPr lvl="1"/>
            <a:r>
              <a:rPr lang="en-US" dirty="0"/>
              <a:t>Improve quality of life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Toilet mastectomy + RT + CT/ET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Toilet mastectomy</a:t>
            </a:r>
          </a:p>
          <a:p>
            <a:pPr lvl="1"/>
            <a:r>
              <a:rPr lang="en-US" dirty="0"/>
              <a:t>Done to alleviate symptoms of  fungating lump, ulcer, bleeding from lump</a:t>
            </a:r>
          </a:p>
          <a:p>
            <a:pPr lvl="1"/>
            <a:r>
              <a:rPr lang="en-US" dirty="0"/>
              <a:t>Simple mastectomy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93630"/>
            <a:ext cx="5637362" cy="5383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Brain mets </a:t>
            </a:r>
          </a:p>
          <a:p>
            <a:pPr lvl="1"/>
            <a:r>
              <a:rPr lang="en-US" dirty="0"/>
              <a:t>Excision/ RT</a:t>
            </a:r>
          </a:p>
          <a:p>
            <a:r>
              <a:rPr lang="en-US" dirty="0"/>
              <a:t>Bone mets</a:t>
            </a:r>
          </a:p>
          <a:p>
            <a:pPr lvl="1"/>
            <a:r>
              <a:rPr lang="en-US" dirty="0"/>
              <a:t>High ALP</a:t>
            </a:r>
          </a:p>
          <a:p>
            <a:pPr lvl="1"/>
            <a:r>
              <a:rPr lang="en-US" dirty="0"/>
              <a:t>Confirm by bone scintigraphy – high uptake</a:t>
            </a:r>
          </a:p>
          <a:p>
            <a:pPr lvl="1"/>
            <a:r>
              <a:rPr lang="en-US" dirty="0"/>
              <a:t>Skeletal related events</a:t>
            </a:r>
          </a:p>
          <a:p>
            <a:pPr lvl="2"/>
            <a:r>
              <a:rPr lang="en-US" dirty="0"/>
              <a:t>Pain – excruciating/unresponsive to NSAIDs/ disturbs sleep</a:t>
            </a:r>
          </a:p>
          <a:p>
            <a:pPr lvl="2"/>
            <a:r>
              <a:rPr lang="en-US" dirty="0"/>
              <a:t>Fractures </a:t>
            </a:r>
          </a:p>
          <a:p>
            <a:pPr lvl="2"/>
            <a:r>
              <a:rPr lang="en-US" dirty="0"/>
              <a:t>Cord compression</a:t>
            </a:r>
          </a:p>
          <a:p>
            <a:pPr lvl="2"/>
            <a:r>
              <a:rPr lang="en-US" dirty="0"/>
              <a:t>Hypercalcemia – mixed but predominantly </a:t>
            </a:r>
            <a:r>
              <a:rPr lang="en-US" dirty="0" err="1"/>
              <a:t>osteoclastic</a:t>
            </a:r>
            <a:endParaRPr lang="en-US" dirty="0"/>
          </a:p>
          <a:p>
            <a:pPr lvl="1"/>
            <a:r>
              <a:rPr lang="en-US" dirty="0"/>
              <a:t>Treatment </a:t>
            </a:r>
          </a:p>
          <a:p>
            <a:pPr lvl="2"/>
            <a:r>
              <a:rPr lang="en-US" dirty="0"/>
              <a:t>Bisphosphonates </a:t>
            </a:r>
          </a:p>
          <a:p>
            <a:pPr lvl="2"/>
            <a:r>
              <a:rPr lang="en-US" dirty="0" err="1"/>
              <a:t>Denosumab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askpinto@yahoo.com</a:t>
            </a:r>
          </a:p>
        </p:txBody>
      </p:sp>
    </p:spTree>
    <p:extLst>
      <p:ext uri="{BB962C8B-B14F-4D97-AF65-F5344CB8AC3E}">
        <p14:creationId xmlns:p14="http://schemas.microsoft.com/office/powerpoint/2010/main" val="39977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assessment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</a:t>
            </a:r>
          </a:p>
          <a:p>
            <a:r>
              <a:rPr lang="en-US" dirty="0"/>
              <a:t>Radiological </a:t>
            </a:r>
          </a:p>
          <a:p>
            <a:r>
              <a:rPr lang="en-US" dirty="0"/>
              <a:t>Histological + receptor status – do all radiology before biopsy </a:t>
            </a:r>
          </a:p>
        </p:txBody>
      </p:sp>
    </p:spTree>
    <p:extLst>
      <p:ext uri="{BB962C8B-B14F-4D97-AF65-F5344CB8AC3E}">
        <p14:creationId xmlns:p14="http://schemas.microsoft.com/office/powerpoint/2010/main" val="15769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History </a:t>
            </a:r>
          </a:p>
          <a:p>
            <a:pPr lvl="1"/>
            <a:r>
              <a:rPr lang="en-US" dirty="0"/>
              <a:t>Benign vs malignant </a:t>
            </a:r>
          </a:p>
          <a:p>
            <a:pPr lvl="1"/>
            <a:r>
              <a:rPr lang="en-US" dirty="0"/>
              <a:t>Risk factors (non modifiable and modifiable)</a:t>
            </a:r>
          </a:p>
          <a:p>
            <a:pPr lvl="1"/>
            <a:r>
              <a:rPr lang="en-US" dirty="0"/>
              <a:t>Compression </a:t>
            </a:r>
          </a:p>
          <a:p>
            <a:pPr lvl="1"/>
            <a:r>
              <a:rPr lang="en-US" dirty="0"/>
              <a:t>Metastasis </a:t>
            </a:r>
          </a:p>
          <a:p>
            <a:pPr lvl="2"/>
            <a:r>
              <a:rPr lang="en-US" dirty="0"/>
              <a:t>Lung – recent onset cough, haemoptysis</a:t>
            </a:r>
          </a:p>
          <a:p>
            <a:pPr lvl="2"/>
            <a:r>
              <a:rPr lang="en-US" dirty="0"/>
              <a:t>Bone – recent onset excruciating back pain which doesn’t respond to regular analgesics and disturbs sleep</a:t>
            </a:r>
          </a:p>
          <a:p>
            <a:pPr lvl="2"/>
            <a:r>
              <a:rPr lang="en-US" dirty="0"/>
              <a:t>Liver – lethargy, obstructive jaundice</a:t>
            </a:r>
          </a:p>
          <a:p>
            <a:pPr lvl="2"/>
            <a:r>
              <a:rPr lang="en-US" dirty="0"/>
              <a:t>Brain – recent onset fits, early morning headache</a:t>
            </a:r>
          </a:p>
          <a:p>
            <a:r>
              <a:rPr lang="en-US" dirty="0"/>
              <a:t>Examination </a:t>
            </a:r>
          </a:p>
          <a:p>
            <a:pPr lvl="1"/>
            <a:r>
              <a:rPr lang="en-US" dirty="0"/>
              <a:t>Breasts </a:t>
            </a:r>
          </a:p>
          <a:p>
            <a:pPr lvl="1"/>
            <a:r>
              <a:rPr lang="en-US" dirty="0"/>
              <a:t>Axillae</a:t>
            </a:r>
          </a:p>
          <a:p>
            <a:pPr lvl="1"/>
            <a:r>
              <a:rPr lang="en-US" dirty="0"/>
              <a:t>Liver, lung, bone – B/L lower limb neuro</a:t>
            </a:r>
          </a:p>
        </p:txBody>
      </p:sp>
    </p:spTree>
    <p:extLst>
      <p:ext uri="{BB962C8B-B14F-4D97-AF65-F5344CB8AC3E}">
        <p14:creationId xmlns:p14="http://schemas.microsoft.com/office/powerpoint/2010/main" val="316564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Radiological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51154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&gt; 40y = mammogram </a:t>
            </a:r>
          </a:p>
          <a:p>
            <a:pPr lvl="1"/>
            <a:r>
              <a:rPr lang="en-US" dirty="0"/>
              <a:t>Younger breast more dense and mammographic interpretation difficult (more fibro glandular)</a:t>
            </a:r>
          </a:p>
          <a:p>
            <a:pPr lvl="1"/>
            <a:r>
              <a:rPr lang="en-US" dirty="0"/>
              <a:t>2 views = CC – craniocaudal/ MLO – </a:t>
            </a:r>
            <a:r>
              <a:rPr lang="en-US" dirty="0" err="1"/>
              <a:t>medio</a:t>
            </a:r>
            <a:r>
              <a:rPr lang="en-US" dirty="0"/>
              <a:t>-lateral-oblique</a:t>
            </a:r>
          </a:p>
          <a:p>
            <a:pPr lvl="1"/>
            <a:r>
              <a:rPr lang="en-US" dirty="0"/>
              <a:t>BIRADS classification </a:t>
            </a:r>
          </a:p>
          <a:p>
            <a:pPr lvl="1"/>
            <a:r>
              <a:rPr lang="en-US" dirty="0"/>
              <a:t>Spiculated lumps / calcifications</a:t>
            </a:r>
          </a:p>
          <a:p>
            <a:r>
              <a:rPr lang="en-US" dirty="0"/>
              <a:t>&lt; 35y = USS</a:t>
            </a:r>
          </a:p>
          <a:p>
            <a:r>
              <a:rPr lang="en-US" dirty="0"/>
              <a:t>35 – 40y if suspicious = mammogram</a:t>
            </a:r>
          </a:p>
          <a:p>
            <a:r>
              <a:rPr lang="en-US" dirty="0"/>
              <a:t>Breast MRI </a:t>
            </a:r>
          </a:p>
          <a:p>
            <a:pPr lvl="1"/>
            <a:r>
              <a:rPr lang="en-US" dirty="0"/>
              <a:t>Indication;</a:t>
            </a:r>
          </a:p>
          <a:p>
            <a:pPr lvl="2"/>
            <a:r>
              <a:rPr lang="en-US" dirty="0"/>
              <a:t>pregnancy, equivocal mammo-USS results</a:t>
            </a:r>
          </a:p>
          <a:p>
            <a:pPr lvl="2"/>
            <a:r>
              <a:rPr lang="en-US" dirty="0"/>
              <a:t>Dense breast</a:t>
            </a:r>
          </a:p>
          <a:p>
            <a:pPr lvl="1"/>
            <a:r>
              <a:rPr lang="en-US" dirty="0"/>
              <a:t>High false positives </a:t>
            </a:r>
            <a:r>
              <a:rPr lang="en-US" dirty="0">
                <a:sym typeface="Wingdings" panose="05000000000000000000" pitchFamily="2" charset="2"/>
              </a:rPr>
              <a:t>overtreatment</a:t>
            </a:r>
          </a:p>
          <a:p>
            <a:r>
              <a:rPr lang="en-US" dirty="0">
                <a:sym typeface="Wingdings" panose="05000000000000000000" pitchFamily="2" charset="2"/>
              </a:rPr>
              <a:t>LN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Axillary, supraclavicular, inter-mammary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Mets = loss of fatty hilum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Mammogram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5660" y="1825625"/>
            <a:ext cx="613338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Digital x-ray </a:t>
            </a:r>
            <a:r>
              <a:rPr lang="en-US" dirty="0">
                <a:sym typeface="Wingdings" panose="05000000000000000000" pitchFamily="2" charset="2"/>
              </a:rPr>
              <a:t> craniocaudal (CC) and </a:t>
            </a:r>
            <a:r>
              <a:rPr lang="en-US" dirty="0" err="1">
                <a:sym typeface="Wingdings" panose="05000000000000000000" pitchFamily="2" charset="2"/>
              </a:rPr>
              <a:t>medio</a:t>
            </a:r>
            <a:r>
              <a:rPr lang="en-US" dirty="0">
                <a:sym typeface="Wingdings" panose="05000000000000000000" pitchFamily="2" charset="2"/>
              </a:rPr>
              <a:t>-lateral-oblique (MLO) views</a:t>
            </a:r>
          </a:p>
          <a:p>
            <a:r>
              <a:rPr lang="en-US" dirty="0">
                <a:sym typeface="Wingdings" panose="05000000000000000000" pitchFamily="2" charset="2"/>
              </a:rPr>
              <a:t>Comment on density of breast</a:t>
            </a:r>
          </a:p>
          <a:p>
            <a:r>
              <a:rPr lang="en-US" dirty="0">
                <a:sym typeface="Wingdings" panose="05000000000000000000" pitchFamily="2" charset="2"/>
              </a:rPr>
              <a:t>Malignant lump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Irregular speculated border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Calcification – diffuse, branching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Benign lump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Well circumscribed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Cup like (ruptured cyst) or pop corn (fibroadenoma) calcifications</a:t>
            </a:r>
          </a:p>
          <a:p>
            <a:r>
              <a:rPr lang="en-US" dirty="0">
                <a:sym typeface="Wingdings" panose="05000000000000000000" pitchFamily="2" charset="2"/>
              </a:rPr>
              <a:t>Benign parallel line calcifications - vessels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2"/>
          <a:stretch/>
        </p:blipFill>
        <p:spPr>
          <a:xfrm>
            <a:off x="6019800" y="69012"/>
            <a:ext cx="6039928" cy="283809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21" y="3150798"/>
            <a:ext cx="4770406" cy="35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4" y="272526"/>
            <a:ext cx="7009342" cy="525700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65" y="272526"/>
            <a:ext cx="3917823" cy="5257006"/>
          </a:xfrm>
        </p:spPr>
      </p:pic>
      <p:sp>
        <p:nvSpPr>
          <p:cNvPr id="8" name="TextBox 7"/>
          <p:cNvSpPr txBox="1"/>
          <p:nvPr/>
        </p:nvSpPr>
        <p:spPr>
          <a:xfrm>
            <a:off x="8566030" y="5788325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BREAST CA</a:t>
            </a:r>
          </a:p>
        </p:txBody>
      </p:sp>
    </p:spTree>
    <p:extLst>
      <p:ext uri="{BB962C8B-B14F-4D97-AF65-F5344CB8AC3E}">
        <p14:creationId xmlns:p14="http://schemas.microsoft.com/office/powerpoint/2010/main" val="404422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747"/>
          </a:xfrm>
        </p:spPr>
        <p:txBody>
          <a:bodyPr>
            <a:noAutofit/>
          </a:bodyPr>
          <a:lstStyle/>
          <a:p>
            <a:r>
              <a:rPr lang="en-US" sz="3600" dirty="0"/>
              <a:t>Breast imaging reporting and data systems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06" y="1104182"/>
            <a:ext cx="7694764" cy="5564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81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Tissue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298" y="1492371"/>
            <a:ext cx="6098876" cy="24930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Core needle biopsy (CNB) &gt; FNAC </a:t>
            </a:r>
          </a:p>
          <a:p>
            <a:pPr lvl="1"/>
            <a:r>
              <a:rPr lang="en-US" sz="2000" dirty="0"/>
              <a:t>More gain</a:t>
            </a:r>
          </a:p>
          <a:p>
            <a:pPr lvl="1"/>
            <a:r>
              <a:rPr lang="en-US" sz="2000" dirty="0"/>
              <a:t>Hormone receptor status </a:t>
            </a:r>
          </a:p>
          <a:p>
            <a:r>
              <a:rPr lang="en-US" sz="2400" dirty="0"/>
              <a:t>FNAC</a:t>
            </a:r>
          </a:p>
          <a:p>
            <a:pPr lvl="1"/>
            <a:r>
              <a:rPr lang="en-US" sz="2000" dirty="0"/>
              <a:t>Very small lesion</a:t>
            </a:r>
          </a:p>
          <a:p>
            <a:pPr lvl="1"/>
            <a:r>
              <a:rPr lang="en-US" sz="2000" dirty="0"/>
              <a:t>Lump at a difficult region (near an implant)</a:t>
            </a:r>
          </a:p>
          <a:p>
            <a:r>
              <a:rPr lang="en-US" sz="2400" dirty="0"/>
              <a:t>CNB </a:t>
            </a:r>
          </a:p>
          <a:p>
            <a:pPr lvl="1"/>
            <a:r>
              <a:rPr lang="en-US" sz="2000" dirty="0"/>
              <a:t>Day procedure under LA</a:t>
            </a:r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4" t="42946" r="4526" b="4686"/>
          <a:stretch/>
        </p:blipFill>
        <p:spPr>
          <a:xfrm>
            <a:off x="483079" y="3985403"/>
            <a:ext cx="4019910" cy="2705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2" t="9182" b="10817"/>
          <a:stretch/>
        </p:blipFill>
        <p:spPr>
          <a:xfrm>
            <a:off x="6392174" y="136651"/>
            <a:ext cx="5158597" cy="3028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74" y="3393619"/>
            <a:ext cx="5161467" cy="3367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00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1174</Words>
  <Application>Microsoft Office PowerPoint</Application>
  <PresentationFormat>Widescreen</PresentationFormat>
  <Paragraphs>225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Management of Breast Cancer </vt:lpstr>
      <vt:lpstr>Any cancer ….</vt:lpstr>
      <vt:lpstr>Triple assessment </vt:lpstr>
      <vt:lpstr>Clinical - </vt:lpstr>
      <vt:lpstr>Radiological </vt:lpstr>
      <vt:lpstr>Mammogram </vt:lpstr>
      <vt:lpstr>PowerPoint Presentation</vt:lpstr>
      <vt:lpstr>Breast imaging reporting and data systems </vt:lpstr>
      <vt:lpstr>Tissue diagnosis</vt:lpstr>
      <vt:lpstr>TNM </vt:lpstr>
      <vt:lpstr>Staging </vt:lpstr>
      <vt:lpstr>Categories </vt:lpstr>
      <vt:lpstr>Treatment options </vt:lpstr>
      <vt:lpstr>Treatment options </vt:lpstr>
      <vt:lpstr>Treatment options </vt:lpstr>
      <vt:lpstr>Treatment options </vt:lpstr>
      <vt:lpstr>Delayed BRS</vt:lpstr>
      <vt:lpstr>Treatment options </vt:lpstr>
      <vt:lpstr>Treatment options </vt:lpstr>
      <vt:lpstr>Treatment options - Adjuvant therapies   </vt:lpstr>
      <vt:lpstr>Treatment options - Adjuvant therapies  </vt:lpstr>
      <vt:lpstr>Treatment options - Adjuvant therapies   </vt:lpstr>
      <vt:lpstr>LCIS – TisN0M0</vt:lpstr>
      <vt:lpstr>DCIS – TisN0M0</vt:lpstr>
      <vt:lpstr>Invasive CA – stage I/II and IIIA T3N1M0</vt:lpstr>
      <vt:lpstr>Invasive CA – stage III (except IIIA T3N1M0)</vt:lpstr>
      <vt:lpstr>Stage IV – M1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Breast Cancer </dc:title>
  <dc:creator>M D P Pinto</dc:creator>
  <cp:lastModifiedBy>M D P Pinto</cp:lastModifiedBy>
  <cp:revision>97</cp:revision>
  <dcterms:created xsi:type="dcterms:W3CDTF">2018-08-14T17:06:55Z</dcterms:created>
  <dcterms:modified xsi:type="dcterms:W3CDTF">2019-06-06T09:34:33Z</dcterms:modified>
</cp:coreProperties>
</file>