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40"/>
  </p:normalViewPr>
  <p:slideViewPr>
    <p:cSldViewPr snapToGrid="0" snapToObjects="1">
      <p:cViewPr varScale="1">
        <p:scale>
          <a:sx n="61" d="100"/>
          <a:sy n="61" d="100"/>
        </p:scale>
        <p:origin x="2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t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STATE CARCINOMA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65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PROSTATE CARCINOMA</a:t>
            </a:r>
          </a:p>
        </p:txBody>
      </p:sp>
      <p:sp>
        <p:nvSpPr>
          <p:cNvPr id="120" name="Dr. A C N Nandasena…"/>
          <p:cNvSpPr txBox="1">
            <a:spLocks noGrp="1"/>
          </p:cNvSpPr>
          <p:nvPr>
            <p:ph type="subTitle" sz="quarter" idx="1"/>
          </p:nvPr>
        </p:nvSpPr>
        <p:spPr>
          <a:xfrm>
            <a:off x="3687712" y="6276131"/>
            <a:ext cx="7869288" cy="2093169"/>
          </a:xfrm>
          <a:prstGeom prst="rect">
            <a:avLst/>
          </a:prstGeom>
        </p:spPr>
        <p:txBody>
          <a:bodyPr anchor="ctr"/>
          <a:lstStyle/>
          <a:p>
            <a:pPr algn="r"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Dr. A C N Nandasena</a:t>
            </a:r>
          </a:p>
          <a:p>
            <a:pPr algn="r"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Consultant Urologist</a:t>
            </a:r>
          </a:p>
          <a:p>
            <a:pPr algn="r"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Colombo North Teaching Hospital</a:t>
            </a:r>
          </a:p>
          <a:p>
            <a:pPr algn="r"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Ragama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CAL SPREAD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LOCAL SPREAD</a:t>
            </a:r>
          </a:p>
        </p:txBody>
      </p:sp>
      <p:sp>
        <p:nvSpPr>
          <p:cNvPr id="153" name="Bladder base and seminal vesicles - bilateral ureteric obstruction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Bladder base and seminal vesicles - bilateral ureteric obstruction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Bladder neck invasion - bladder outlet obstruction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Lateral pelvic wall invasion - venous &amp; lymphatic obstruction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1435" y="3012284"/>
            <a:ext cx="10783360" cy="517683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TAGING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STAGING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YMPHATIC SPREAD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LYMPHATIC SPREAD</a:t>
            </a:r>
          </a:p>
        </p:txBody>
      </p:sp>
      <p:sp>
        <p:nvSpPr>
          <p:cNvPr id="156" name="Internal iliac          common iliac          coeliac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lvl="1" algn="l">
              <a:lnSpc>
                <a:spcPct val="200000"/>
              </a:lnSpc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Internal iliac          common iliac          coeliac </a:t>
            </a:r>
          </a:p>
          <a:p>
            <a:pPr algn="r">
              <a:lnSpc>
                <a:spcPct val="200000"/>
              </a:lnSpc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algn="r">
              <a:lnSpc>
                <a:spcPct val="200000"/>
              </a:lnSpc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Supra clavicular            Mediastinal               </a:t>
            </a:r>
          </a:p>
        </p:txBody>
      </p:sp>
      <p:sp>
        <p:nvSpPr>
          <p:cNvPr id="157" name="Line"/>
          <p:cNvSpPr/>
          <p:nvPr/>
        </p:nvSpPr>
        <p:spPr>
          <a:xfrm>
            <a:off x="4076700" y="4686300"/>
            <a:ext cx="97235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7823200" y="4686300"/>
            <a:ext cx="97235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9855199" y="4907894"/>
            <a:ext cx="1" cy="138561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>
            <a:off x="8093074" y="6634162"/>
            <a:ext cx="112732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601" y="1653722"/>
            <a:ext cx="8890956" cy="6841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AEMATOGENOUS SPREAD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HAEMATOGENOUS SPREAD</a:t>
            </a:r>
          </a:p>
        </p:txBody>
      </p:sp>
      <p:sp>
        <p:nvSpPr>
          <p:cNvPr id="165" name="Bone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Bone </a:t>
            </a:r>
          </a:p>
          <a:p>
            <a:pPr marL="1756610" lvl="3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Axial skeleton &amp; skull </a:t>
            </a:r>
          </a:p>
          <a:p>
            <a:pPr marL="1756610" lvl="3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Majority osteoblastic type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Lung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Liver 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Brain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8434" y="1464037"/>
            <a:ext cx="5727661" cy="7646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3005" y="1143825"/>
            <a:ext cx="7343973" cy="8318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LINICALLY SIGNIFICANT CANCER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CLINICALLY SIGNIFICANT CANCER</a:t>
            </a:r>
          </a:p>
        </p:txBody>
      </p:sp>
      <p:sp>
        <p:nvSpPr>
          <p:cNvPr id="175" name="High Gleason score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High Gleason score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High volume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Invasion and metastasis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SA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PSA</a:t>
            </a:r>
          </a:p>
        </p:txBody>
      </p:sp>
      <p:sp>
        <p:nvSpPr>
          <p:cNvPr id="178" name="Glycoprotein produced by the prostate gland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Glycoprotein produced by the prostate gland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Organ specific </a:t>
            </a:r>
            <a:r>
              <a:rPr cap="all"/>
              <a:t>but not</a:t>
            </a:r>
            <a:r>
              <a:t> disease specific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Clinically used for screening, detection, staging and follow up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AUSES OF PSA ELEVATION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CAUSES OF PSA ELEVATION</a:t>
            </a:r>
          </a:p>
        </p:txBody>
      </p:sp>
      <p:sp>
        <p:nvSpPr>
          <p:cNvPr id="181" name="Prostate cancer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Prostate cancer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Benign prostatic hyperplasia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Prostatitis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Prostatic trauma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Digital rectal examination</a:t>
            </a:r>
          </a:p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Recent ejeculation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state cancer unusual among solid tumours in that men die with rather than die of the disease.…"/>
          <p:cNvSpPr txBox="1">
            <a:spLocks noGrp="1"/>
          </p:cNvSpPr>
          <p:nvPr>
            <p:ph type="ctrTitle"/>
          </p:nvPr>
        </p:nvSpPr>
        <p:spPr>
          <a:xfrm>
            <a:off x="1485900" y="1616323"/>
            <a:ext cx="10464800" cy="704835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 sz="4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Prostate cancer unusual among solid tumours in that men </a:t>
            </a:r>
            <a:r>
              <a:rPr i="1" u="sng"/>
              <a:t>die with</a:t>
            </a:r>
            <a:r>
              <a:t> rather than </a:t>
            </a:r>
            <a:r>
              <a:rPr i="1" u="sng"/>
              <a:t>die of</a:t>
            </a:r>
            <a:r>
              <a:t> the disease. </a:t>
            </a:r>
          </a:p>
          <a:p>
            <a:pPr>
              <a:defRPr sz="4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4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>
              <a:defRPr sz="4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Question : If, when, how to intervene in order to control growth and spread improving survival and quality of life</a:t>
            </a:r>
          </a:p>
          <a:p>
            <a:pPr>
              <a:defRPr sz="4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LINICAL PRESENTATION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CLINICAL PRESENTATION</a:t>
            </a:r>
          </a:p>
        </p:txBody>
      </p:sp>
      <p:sp>
        <p:nvSpPr>
          <p:cNvPr id="184" name="Local disease…"/>
          <p:cNvSpPr txBox="1">
            <a:spLocks noGrp="1"/>
          </p:cNvSpPr>
          <p:nvPr>
            <p:ph type="subTitle" sz="half" idx="1"/>
          </p:nvPr>
        </p:nvSpPr>
        <p:spPr>
          <a:xfrm>
            <a:off x="406598" y="2313979"/>
            <a:ext cx="5894091" cy="6573442"/>
          </a:xfrm>
          <a:prstGeom prst="rect">
            <a:avLst/>
          </a:prstGeom>
        </p:spPr>
        <p:txBody>
          <a:bodyPr anchor="ctr"/>
          <a:lstStyle/>
          <a:p>
            <a:pPr marL="842210" lvl="1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Local disease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Asymptomatic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Elevated PSA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Symptoms of BPH</a:t>
            </a:r>
          </a:p>
          <a:p>
            <a:pPr marL="2213810" lvl="4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Voiding symptoms</a:t>
            </a:r>
          </a:p>
          <a:p>
            <a:pPr marL="2213810" lvl="4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Irritative symptoms</a:t>
            </a:r>
          </a:p>
          <a:p>
            <a:pPr marL="2213810" lvl="4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5" name="Locally advanced disease…"/>
          <p:cNvSpPr txBox="1"/>
          <p:nvPr/>
        </p:nvSpPr>
        <p:spPr>
          <a:xfrm>
            <a:off x="6056758" y="2313979"/>
            <a:ext cx="6348315" cy="657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842210" lvl="1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Locally advanced disease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Haematuria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Perineal &amp; suprapubic pain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erectile dysfunction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Symptoms of RF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Incontinence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Haemospermia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Rectal symptoms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ETASTATIC DISEASE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METASTATIC DISEASE</a:t>
            </a:r>
          </a:p>
        </p:txBody>
      </p:sp>
      <p:sp>
        <p:nvSpPr>
          <p:cNvPr id="188" name="Distal metastasis…"/>
          <p:cNvSpPr txBox="1">
            <a:spLocks noGrp="1"/>
          </p:cNvSpPr>
          <p:nvPr>
            <p:ph type="subTitle" idx="1"/>
          </p:nvPr>
        </p:nvSpPr>
        <p:spPr>
          <a:xfrm>
            <a:off x="965274" y="2308572"/>
            <a:ext cx="11074252" cy="7018785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365760" indent="-365760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Distal metastasis</a:t>
            </a:r>
          </a:p>
          <a:p>
            <a:pPr marL="1234439" lvl="2" indent="-365759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Bone pain and sciatica</a:t>
            </a:r>
          </a:p>
          <a:p>
            <a:pPr marL="1234439" lvl="2" indent="-365759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Paraplegia secondary to spinal cord compression</a:t>
            </a:r>
          </a:p>
          <a:p>
            <a:pPr marL="1234439" lvl="2" indent="-365759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Loin pain and anuria due to ureteric obstruction</a:t>
            </a:r>
          </a:p>
          <a:p>
            <a:pPr marL="365760" indent="-365760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Wide spread metastasis</a:t>
            </a:r>
          </a:p>
          <a:p>
            <a:pPr marL="1234439" lvl="2" indent="-365759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Lethargy (from anaemia or uraemia)</a:t>
            </a:r>
          </a:p>
          <a:p>
            <a:pPr marL="1234439" lvl="2" indent="-365759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Weight loss and cachexia</a:t>
            </a:r>
          </a:p>
          <a:p>
            <a:pPr marL="1234439" lvl="2" indent="-365759" algn="l" defTabSz="554990">
              <a:lnSpc>
                <a:spcPct val="200000"/>
              </a:lnSpc>
              <a:buSzPct val="75000"/>
              <a:buChar char="•"/>
              <a:defRPr sz="3040" b="1">
                <a:effectLst>
                  <a:outerShdw blurRad="12065" dist="60325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Cutaneous and bowel haemorrhage (Unusual)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IAGNOSIS &amp; STAGING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DIAGNOSIS &amp; STAGING</a:t>
            </a:r>
          </a:p>
        </p:txBody>
      </p:sp>
      <p:sp>
        <p:nvSpPr>
          <p:cNvPr id="191" name="Diagnosis…"/>
          <p:cNvSpPr txBox="1">
            <a:spLocks noGrp="1"/>
          </p:cNvSpPr>
          <p:nvPr>
            <p:ph type="subTitle" idx="1"/>
          </p:nvPr>
        </p:nvSpPr>
        <p:spPr>
          <a:xfrm>
            <a:off x="965274" y="2308572"/>
            <a:ext cx="11074252" cy="701878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85010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Diagnosis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Multiparametric MRI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Prostate </a:t>
            </a:r>
            <a:r>
              <a:rPr dirty="0" smtClean="0"/>
              <a:t>bio</a:t>
            </a:r>
            <a:r>
              <a:rPr lang="en-GB" dirty="0" smtClean="0"/>
              <a:t>p</a:t>
            </a:r>
            <a:r>
              <a:rPr dirty="0" smtClean="0"/>
              <a:t>sy</a:t>
            </a:r>
            <a:endParaRPr dirty="0"/>
          </a:p>
          <a:p>
            <a:pPr marL="385010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Staging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DRE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PSA measurement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CT Scanning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Multiparametric MRI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Radionuclide bone scan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MANAGEMENT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MANAGEMENT</a:t>
            </a:r>
          </a:p>
        </p:txBody>
      </p:sp>
      <p:sp>
        <p:nvSpPr>
          <p:cNvPr id="194" name="Clinically localised disease…"/>
          <p:cNvSpPr txBox="1">
            <a:spLocks noGrp="1"/>
          </p:cNvSpPr>
          <p:nvPr>
            <p:ph type="subTitle" idx="1"/>
          </p:nvPr>
        </p:nvSpPr>
        <p:spPr>
          <a:xfrm>
            <a:off x="965274" y="1965969"/>
            <a:ext cx="11074252" cy="7606012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85010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Clinically localised disease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Active surveillance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Radical prostatectomy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Radical radiotherapy</a:t>
            </a:r>
          </a:p>
          <a:p>
            <a:pPr marL="385010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Locally advanced disease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Androgen ablation + Radical prostatectomy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Androgen ablation + Radical Radiotherapy</a:t>
            </a:r>
          </a:p>
          <a:p>
            <a:pPr marL="385010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Metastatic disease</a:t>
            </a:r>
          </a:p>
          <a:p>
            <a:pPr marL="1299410" lvl="2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Androgen deprivation therapy </a:t>
            </a:r>
          </a:p>
          <a:p>
            <a:pPr marL="2213810" lvl="4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Surgical - Bilateral orchidectomy</a:t>
            </a:r>
          </a:p>
          <a:p>
            <a:pPr marL="2213810" lvl="4" indent="-385010" algn="l">
              <a:lnSpc>
                <a:spcPct val="150000"/>
              </a:lnSpc>
              <a:buSzPct val="75000"/>
              <a:buChar char="•"/>
              <a:defRPr sz="3000"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Medical - LHRH analogs / antagonists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451" y="1816368"/>
            <a:ext cx="10288894" cy="6471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ISK FACTORS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RISK FACTORS</a:t>
            </a:r>
          </a:p>
        </p:txBody>
      </p:sp>
      <p:sp>
        <p:nvSpPr>
          <p:cNvPr id="125" name="Age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Age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Race 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Family history / Genetic risk (BRCA 1 &amp; BRCA 2)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Obesity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NCIDENCE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INCIDENCE</a:t>
            </a:r>
          </a:p>
        </p:txBody>
      </p:sp>
      <p:sp>
        <p:nvSpPr>
          <p:cNvPr id="128" name="Incidence increases with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Incidence increases with</a:t>
            </a:r>
          </a:p>
          <a:p>
            <a:pPr marL="1756610" lvl="3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Ageing population</a:t>
            </a:r>
          </a:p>
          <a:p>
            <a:pPr marL="1756610" lvl="3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Screening with PSA</a:t>
            </a:r>
          </a:p>
          <a:p>
            <a:pPr marL="1756610" lvl="3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True cancer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ATHOGENESIS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PATHOGENESIS</a:t>
            </a:r>
          </a:p>
        </p:txBody>
      </p:sp>
      <p:sp>
        <p:nvSpPr>
          <p:cNvPr id="131" name="Oval"/>
          <p:cNvSpPr/>
          <p:nvPr/>
        </p:nvSpPr>
        <p:spPr>
          <a:xfrm>
            <a:off x="6749008" y="3490466"/>
            <a:ext cx="4489103" cy="3560713"/>
          </a:xfrm>
          <a:prstGeom prst="ellipse">
            <a:avLst/>
          </a:prstGeom>
          <a:solidFill>
            <a:schemeClr val="accent3">
              <a:satOff val="-13807"/>
              <a:lumOff val="19329"/>
            </a:schemeClr>
          </a:solidFill>
          <a:ln w="12700"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61F9FF"/>
                </a:solidFill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PROSTATE CANCER"/>
          <p:cNvSpPr txBox="1"/>
          <p:nvPr/>
        </p:nvSpPr>
        <p:spPr>
          <a:xfrm>
            <a:off x="7309674" y="4832350"/>
            <a:ext cx="336777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0A0A0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PROSTATE CANCER</a:t>
            </a:r>
          </a:p>
        </p:txBody>
      </p:sp>
      <p:sp>
        <p:nvSpPr>
          <p:cNvPr id="133" name="GENETIC"/>
          <p:cNvSpPr txBox="1"/>
          <p:nvPr/>
        </p:nvSpPr>
        <p:spPr>
          <a:xfrm>
            <a:off x="2309210" y="3009900"/>
            <a:ext cx="180778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GENETIC</a:t>
            </a:r>
          </a:p>
        </p:txBody>
      </p:sp>
      <p:sp>
        <p:nvSpPr>
          <p:cNvPr id="134" name="INFLAMMATION"/>
          <p:cNvSpPr txBox="1"/>
          <p:nvPr/>
        </p:nvSpPr>
        <p:spPr>
          <a:xfrm>
            <a:off x="2219901" y="6921500"/>
            <a:ext cx="302779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INFLAMMATION</a:t>
            </a:r>
          </a:p>
        </p:txBody>
      </p:sp>
      <p:sp>
        <p:nvSpPr>
          <p:cNvPr id="135" name="ANDROGEN"/>
          <p:cNvSpPr txBox="1"/>
          <p:nvPr/>
        </p:nvSpPr>
        <p:spPr>
          <a:xfrm>
            <a:off x="2298669" y="4800600"/>
            <a:ext cx="23368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ANDROGEN</a:t>
            </a:r>
          </a:p>
        </p:txBody>
      </p:sp>
      <p:sp>
        <p:nvSpPr>
          <p:cNvPr id="136" name="Line"/>
          <p:cNvSpPr/>
          <p:nvPr/>
        </p:nvSpPr>
        <p:spPr>
          <a:xfrm>
            <a:off x="4243536" y="3337619"/>
            <a:ext cx="2893864" cy="90418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 flipV="1">
            <a:off x="5323036" y="6400403"/>
            <a:ext cx="1898154" cy="810717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4649936" y="5045171"/>
            <a:ext cx="2078421" cy="325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ANATOMY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ANATOMY</a:t>
            </a:r>
          </a:p>
        </p:txBody>
      </p:sp>
      <p:sp>
        <p:nvSpPr>
          <p:cNvPr id="141" name="Different zones depending on volume, histology and disease preference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842210" lvl="1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Different zones depending on volume, histology and disease preference</a:t>
            </a:r>
          </a:p>
          <a:p>
            <a:pPr marL="2213810" lvl="4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peripheral zone - 70</a:t>
            </a:r>
            <a:r>
              <a:rPr dirty="0" smtClean="0"/>
              <a:t>%</a:t>
            </a:r>
            <a:r>
              <a:rPr lang="en-GB" dirty="0" smtClean="0"/>
              <a:t>     Pca-70%</a:t>
            </a:r>
            <a:endParaRPr dirty="0"/>
          </a:p>
          <a:p>
            <a:pPr marL="2213810" lvl="4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Central zone - 25</a:t>
            </a:r>
            <a:r>
              <a:rPr dirty="0" smtClean="0"/>
              <a:t>%</a:t>
            </a:r>
            <a:r>
              <a:rPr lang="en-GB" dirty="0" smtClean="0"/>
              <a:t>    Pca-5% 15%</a:t>
            </a:r>
            <a:endParaRPr dirty="0"/>
          </a:p>
          <a:p>
            <a:pPr marL="2213810" lvl="4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Transitional zone - 5%</a:t>
            </a:r>
          </a:p>
          <a:p>
            <a:pPr marL="2213810" lvl="4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Anterior fibromuscular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NATOMY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ANATOMY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687" y="2543819"/>
            <a:ext cx="10702451" cy="6184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HISTOLOGICAL TYPE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HISTOLOGICAL TYPE</a:t>
            </a:r>
          </a:p>
        </p:txBody>
      </p:sp>
      <p:sp>
        <p:nvSpPr>
          <p:cNvPr id="147" name="Acinar adenocarcinoma - commonest…"/>
          <p:cNvSpPr txBox="1">
            <a:spLocks noGrp="1"/>
          </p:cNvSpPr>
          <p:nvPr>
            <p:ph type="subTitle" idx="1"/>
          </p:nvPr>
        </p:nvSpPr>
        <p:spPr>
          <a:xfrm>
            <a:off x="1574998" y="2313979"/>
            <a:ext cx="10043865" cy="6573442"/>
          </a:xfrm>
          <a:prstGeom prst="rect">
            <a:avLst/>
          </a:prstGeom>
        </p:spPr>
        <p:txBody>
          <a:bodyPr anchor="ctr"/>
          <a:lstStyle/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Acinar adenocarcinoma - commonest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Ductal adenocarcinoma - more aggressive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Transitional cell carcinoma 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Squamous cell carcinoma</a:t>
            </a:r>
          </a:p>
          <a:p>
            <a:pPr marL="385010" indent="-385010" algn="l">
              <a:lnSpc>
                <a:spcPct val="200000"/>
              </a:lnSpc>
              <a:buSzPct val="75000"/>
              <a:buChar char="•"/>
              <a:defRPr b="1"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Small cell carcinoma ( neuro-endocrine cancer)</a:t>
            </a:r>
          </a:p>
          <a:p>
            <a:pPr algn="l">
              <a:lnSpc>
                <a:spcPct val="200000"/>
              </a:lnSpc>
              <a:defRPr b="1">
                <a:solidFill>
                  <a:srgbClr val="F1FF5A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t>Gleason pattern signifies tumour aggressiveness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ISTOLOGICAL TYPE"/>
          <p:cNvSpPr txBox="1">
            <a:spLocks noGrp="1"/>
          </p:cNvSpPr>
          <p:nvPr>
            <p:ph type="ctrTitle"/>
          </p:nvPr>
        </p:nvSpPr>
        <p:spPr>
          <a:xfrm>
            <a:off x="1549400" y="676523"/>
            <a:ext cx="10043865" cy="187955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5000" b="1">
                <a:solidFill>
                  <a:srgbClr val="FFFC3F"/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HISTOLOGICAL TYPE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925" y="2799730"/>
            <a:ext cx="9262940" cy="6243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Macintosh PowerPoint</Application>
  <PresentationFormat>Custom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Helvetica</vt:lpstr>
      <vt:lpstr>Helvetica Light</vt:lpstr>
      <vt:lpstr>Helvetica Neue</vt:lpstr>
      <vt:lpstr>Gradient</vt:lpstr>
      <vt:lpstr>PROSTATE CARCINOMA</vt:lpstr>
      <vt:lpstr>Prostate cancer unusual among solid tumours in that men die with rather than die of the disease.    Question : If, when, how to intervene in order to control growth and spread improving survival and quality of life </vt:lpstr>
      <vt:lpstr>RISK FACTORS</vt:lpstr>
      <vt:lpstr>INCIDENCE</vt:lpstr>
      <vt:lpstr>PATHOGENESIS</vt:lpstr>
      <vt:lpstr>ANATOMY</vt:lpstr>
      <vt:lpstr>ANATOMY</vt:lpstr>
      <vt:lpstr>HISTOLOGICAL TYPE</vt:lpstr>
      <vt:lpstr>HISTOLOGICAL TYPE</vt:lpstr>
      <vt:lpstr>LOCAL SPREAD</vt:lpstr>
      <vt:lpstr>STAGING</vt:lpstr>
      <vt:lpstr>LYMPHATIC SPREAD</vt:lpstr>
      <vt:lpstr>PowerPoint Presentation</vt:lpstr>
      <vt:lpstr>HAEMATOGENOUS SPREAD</vt:lpstr>
      <vt:lpstr>PowerPoint Presentation</vt:lpstr>
      <vt:lpstr>PowerPoint Presentation</vt:lpstr>
      <vt:lpstr>CLINICALLY SIGNIFICANT CANCER</vt:lpstr>
      <vt:lpstr>PSA</vt:lpstr>
      <vt:lpstr>CAUSES OF PSA ELEVATION</vt:lpstr>
      <vt:lpstr>CLINICAL PRESENTATION</vt:lpstr>
      <vt:lpstr>METASTATIC DISEASE</vt:lpstr>
      <vt:lpstr>DIAGNOSIS &amp; STAGING</vt:lpstr>
      <vt:lpstr>MANAGEMENT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CARCINOMA</dc:title>
  <cp:lastModifiedBy>Microsoft Office User</cp:lastModifiedBy>
  <cp:revision>1</cp:revision>
  <dcterms:modified xsi:type="dcterms:W3CDTF">2019-07-18T12:55:42Z</dcterms:modified>
</cp:coreProperties>
</file>